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5" r:id="rId1"/>
  </p:sldMasterIdLst>
  <p:notesMasterIdLst>
    <p:notesMasterId r:id="rId15"/>
  </p:notesMasterIdLst>
  <p:sldIdLst>
    <p:sldId id="335" r:id="rId2"/>
    <p:sldId id="347" r:id="rId3"/>
    <p:sldId id="360" r:id="rId4"/>
    <p:sldId id="371" r:id="rId5"/>
    <p:sldId id="372" r:id="rId6"/>
    <p:sldId id="382" r:id="rId7"/>
    <p:sldId id="383" r:id="rId8"/>
    <p:sldId id="384" r:id="rId9"/>
    <p:sldId id="386" r:id="rId10"/>
    <p:sldId id="388" r:id="rId11"/>
    <p:sldId id="389" r:id="rId12"/>
    <p:sldId id="385" r:id="rId13"/>
    <p:sldId id="336" r:id="rId1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41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p:cViewPr>
        <p:scale>
          <a:sx n="66" d="100"/>
          <a:sy n="66" d="100"/>
        </p:scale>
        <p:origin x="-1422" y="-1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4CC4AF4-351E-495A-91B4-8621E5CDE397}" type="datetimeFigureOut">
              <a:rPr lang="en-GB"/>
              <a:pPr>
                <a:defRPr/>
              </a:pPr>
              <a:t>14/05/2015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562BEC3-60BA-45C4-BE80-D3D03A80D27F}" type="slidenum">
              <a:rPr lang="en-GB"/>
              <a:pPr>
                <a:defRPr/>
              </a:pPr>
              <a:t>‹#›</a:t>
            </a:fld>
            <a:endParaRPr lang="en-GB"/>
          </a:p>
        </p:txBody>
      </p:sp>
    </p:spTree>
    <p:extLst>
      <p:ext uri="{BB962C8B-B14F-4D97-AF65-F5344CB8AC3E}">
        <p14:creationId xmlns:p14="http://schemas.microsoft.com/office/powerpoint/2010/main" val="30601744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en-GB"/>
          </a:p>
        </p:txBody>
      </p:sp>
      <p:sp>
        <p:nvSpPr>
          <p:cNvPr id="12" name="Footer Placeholder 16"/>
          <p:cNvSpPr>
            <a:spLocks noGrp="1"/>
          </p:cNvSpPr>
          <p:nvPr>
            <p:ph type="ftr" sz="quarter" idx="11"/>
          </p:nvPr>
        </p:nvSpPr>
        <p:spPr/>
        <p:txBody>
          <a:bodyPr/>
          <a:lstStyle>
            <a:lvl1pPr>
              <a:defRPr/>
            </a:lvl1pPr>
          </a:lstStyle>
          <a:p>
            <a:pPr>
              <a:defRPr/>
            </a:pPr>
            <a:endParaRPr lang="en-GB"/>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B27B2FC2-FE26-4A3E-B4C6-E83BB2FC0367}"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4B160DF3-E970-4F57-A633-8B761F436A8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ECC0FD70-F144-48DB-9433-14778A3D56C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4A3C0649-EFD8-4C29-9D94-4933AC1CE4B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GB"/>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GB"/>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51E47BDB-7BBE-4F3E-BDAE-1F456EA4A33B}"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CC153274-86F4-49AC-A801-F61E7FBED550}"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GB"/>
          </a:p>
        </p:txBody>
      </p:sp>
      <p:sp>
        <p:nvSpPr>
          <p:cNvPr id="8" name="Footer Placeholder 2"/>
          <p:cNvSpPr>
            <a:spLocks noGrp="1"/>
          </p:cNvSpPr>
          <p:nvPr>
            <p:ph type="ftr" sz="quarter" idx="11"/>
          </p:nvPr>
        </p:nvSpPr>
        <p:spPr/>
        <p:txBody>
          <a:bodyPr/>
          <a:lstStyle>
            <a:lvl1pPr>
              <a:defRPr/>
            </a:lvl1pPr>
          </a:lstStyle>
          <a:p>
            <a:pPr>
              <a:defRPr/>
            </a:pPr>
            <a:endParaRPr lang="en-GB"/>
          </a:p>
        </p:txBody>
      </p:sp>
      <p:sp>
        <p:nvSpPr>
          <p:cNvPr id="9" name="Slide Number Placeholder 22"/>
          <p:cNvSpPr>
            <a:spLocks noGrp="1"/>
          </p:cNvSpPr>
          <p:nvPr>
            <p:ph type="sldNum" sz="quarter" idx="12"/>
          </p:nvPr>
        </p:nvSpPr>
        <p:spPr/>
        <p:txBody>
          <a:bodyPr/>
          <a:lstStyle>
            <a:lvl1pPr>
              <a:defRPr/>
            </a:lvl1pPr>
          </a:lstStyle>
          <a:p>
            <a:pPr>
              <a:defRPr/>
            </a:pPr>
            <a:fld id="{6F8AEDF5-F9A2-4AEF-AFE0-043071657EC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GB"/>
          </a:p>
        </p:txBody>
      </p:sp>
      <p:sp>
        <p:nvSpPr>
          <p:cNvPr id="4" name="Footer Placeholder 2"/>
          <p:cNvSpPr>
            <a:spLocks noGrp="1"/>
          </p:cNvSpPr>
          <p:nvPr>
            <p:ph type="ftr" sz="quarter" idx="11"/>
          </p:nvPr>
        </p:nvSpPr>
        <p:spPr/>
        <p:txBody>
          <a:bodyPr/>
          <a:lstStyle>
            <a:lvl1pPr>
              <a:defRPr/>
            </a:lvl1pPr>
          </a:lstStyle>
          <a:p>
            <a:pPr>
              <a:defRPr/>
            </a:pPr>
            <a:endParaRPr lang="en-GB"/>
          </a:p>
        </p:txBody>
      </p:sp>
      <p:sp>
        <p:nvSpPr>
          <p:cNvPr id="5" name="Slide Number Placeholder 22"/>
          <p:cNvSpPr>
            <a:spLocks noGrp="1"/>
          </p:cNvSpPr>
          <p:nvPr>
            <p:ph type="sldNum" sz="quarter" idx="12"/>
          </p:nvPr>
        </p:nvSpPr>
        <p:spPr/>
        <p:txBody>
          <a:bodyPr/>
          <a:lstStyle>
            <a:lvl1pPr>
              <a:defRPr/>
            </a:lvl1pPr>
          </a:lstStyle>
          <a:p>
            <a:pPr>
              <a:defRPr/>
            </a:pPr>
            <a:fld id="{FD56D6DE-9923-4727-96A1-169E184659D0}"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22"/>
          <p:cNvSpPr>
            <a:spLocks noGrp="1"/>
          </p:cNvSpPr>
          <p:nvPr>
            <p:ph type="sldNum" sz="quarter" idx="12"/>
          </p:nvPr>
        </p:nvSpPr>
        <p:spPr/>
        <p:txBody>
          <a:bodyPr/>
          <a:lstStyle>
            <a:lvl1pPr>
              <a:defRPr/>
            </a:lvl1pPr>
          </a:lstStyle>
          <a:p>
            <a:pPr>
              <a:defRPr/>
            </a:pPr>
            <a:fld id="{90283443-D9D5-449F-9A75-42CB8F2A35A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GB"/>
          </a:p>
        </p:txBody>
      </p:sp>
      <p:sp>
        <p:nvSpPr>
          <p:cNvPr id="8" name="Footer Placeholder 5"/>
          <p:cNvSpPr>
            <a:spLocks noGrp="1"/>
          </p:cNvSpPr>
          <p:nvPr>
            <p:ph type="ftr" sz="quarter" idx="11"/>
          </p:nvPr>
        </p:nvSpPr>
        <p:spPr/>
        <p:txBody>
          <a:bodyPr/>
          <a:lstStyle>
            <a:lvl1pPr>
              <a:defRPr/>
            </a:lvl1pPr>
          </a:lstStyle>
          <a:p>
            <a:pPr>
              <a:defRPr/>
            </a:pPr>
            <a:endParaRPr lang="en-GB"/>
          </a:p>
        </p:txBody>
      </p:sp>
      <p:sp>
        <p:nvSpPr>
          <p:cNvPr id="9" name="Slide Number Placeholder 6"/>
          <p:cNvSpPr>
            <a:spLocks noGrp="1"/>
          </p:cNvSpPr>
          <p:nvPr>
            <p:ph type="sldNum" sz="quarter" idx="12"/>
          </p:nvPr>
        </p:nvSpPr>
        <p:spPr/>
        <p:txBody>
          <a:bodyPr/>
          <a:lstStyle>
            <a:lvl1pPr>
              <a:defRPr/>
            </a:lvl1pPr>
          </a:lstStyle>
          <a:p>
            <a:pPr>
              <a:defRPr/>
            </a:pPr>
            <a:fld id="{E2F9F117-295A-4BD4-AF91-26D69214B2D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GB"/>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GB"/>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834581AE-FA75-4AA4-A846-EA1B3F8ECDB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GB"/>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1F7F6634-4AD4-482E-B18E-479C64C6052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423" r:id="rId1"/>
    <p:sldLayoutId id="2147484416" r:id="rId2"/>
    <p:sldLayoutId id="2147484424" r:id="rId3"/>
    <p:sldLayoutId id="2147484417" r:id="rId4"/>
    <p:sldLayoutId id="2147484418" r:id="rId5"/>
    <p:sldLayoutId id="2147484419" r:id="rId6"/>
    <p:sldLayoutId id="2147484420" r:id="rId7"/>
    <p:sldLayoutId id="2147484425" r:id="rId8"/>
    <p:sldLayoutId id="2147484426" r:id="rId9"/>
    <p:sldLayoutId id="2147484421" r:id="rId10"/>
    <p:sldLayoutId id="2147484422"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1"/>
          <p:cNvSpPr>
            <a:spLocks noGrp="1"/>
          </p:cNvSpPr>
          <p:nvPr>
            <p:ph type="subTitle" idx="1"/>
          </p:nvPr>
        </p:nvSpPr>
        <p:spPr>
          <a:xfrm>
            <a:off x="107950" y="3484563"/>
            <a:ext cx="8928100" cy="1600200"/>
          </a:xfrm>
        </p:spPr>
        <p:txBody>
          <a:bodyPr/>
          <a:lstStyle/>
          <a:p>
            <a:pPr eaLnBrk="1" hangingPunct="1"/>
            <a:r>
              <a:rPr lang="en-GB" altLang="en-US" sz="3200" dirty="0" smtClean="0"/>
              <a:t>15 May 2015 (FRIDAY)</a:t>
            </a:r>
          </a:p>
          <a:p>
            <a:pPr eaLnBrk="1" hangingPunct="1"/>
            <a:endParaRPr lang="en-GB" altLang="en-US" sz="3200" dirty="0" smtClean="0"/>
          </a:p>
        </p:txBody>
      </p:sp>
      <p:sp>
        <p:nvSpPr>
          <p:cNvPr id="6147" name="Title 2"/>
          <p:cNvSpPr>
            <a:spLocks noGrp="1"/>
          </p:cNvSpPr>
          <p:nvPr>
            <p:ph type="ctrTitle"/>
          </p:nvPr>
        </p:nvSpPr>
        <p:spPr>
          <a:xfrm>
            <a:off x="457200" y="1598613"/>
            <a:ext cx="8229600" cy="1470025"/>
          </a:xfrm>
        </p:spPr>
        <p:txBody>
          <a:bodyPr/>
          <a:lstStyle/>
          <a:p>
            <a:pPr eaLnBrk="1" hangingPunct="1"/>
            <a:r>
              <a:rPr lang="en-GB" altLang="en-US" smtClean="0"/>
              <a:t>Quick Assessment of Data Interpretation Skill (QADIS) </a:t>
            </a:r>
          </a:p>
        </p:txBody>
      </p:sp>
      <p:sp>
        <p:nvSpPr>
          <p:cNvPr id="6148" name="Subtitle 2"/>
          <p:cNvSpPr txBox="1">
            <a:spLocks/>
          </p:cNvSpPr>
          <p:nvPr/>
        </p:nvSpPr>
        <p:spPr bwMode="auto">
          <a:xfrm>
            <a:off x="762000" y="4868863"/>
            <a:ext cx="6858000" cy="990600"/>
          </a:xfrm>
          <a:prstGeom prst="rect">
            <a:avLst/>
          </a:prstGeom>
          <a:noFill/>
          <a:ln w="9525">
            <a:noFill/>
            <a:miter lim="800000"/>
            <a:headEnd/>
            <a:tailEnd/>
          </a:ln>
        </p:spPr>
        <p:txBody>
          <a:bodyPr/>
          <a:lstStyle/>
          <a:p>
            <a:pPr>
              <a:spcBef>
                <a:spcPts val="575"/>
              </a:spcBef>
              <a:buClr>
                <a:schemeClr val="accent1"/>
              </a:buClr>
              <a:buSzPct val="85000"/>
              <a:buFont typeface="Wingdings 2" pitchFamily="18" charset="2"/>
              <a:buNone/>
            </a:pPr>
            <a:r>
              <a:rPr lang="en-GB" sz="3600" u="sng" dirty="0">
                <a:solidFill>
                  <a:srgbClr val="FF0000"/>
                </a:solidFill>
                <a:latin typeface="Perpetua" pitchFamily="18" charset="0"/>
              </a:rPr>
              <a:t>Instructions:</a:t>
            </a:r>
          </a:p>
          <a:p>
            <a:pPr>
              <a:spcBef>
                <a:spcPts val="575"/>
              </a:spcBef>
              <a:buClr>
                <a:schemeClr val="accent1"/>
              </a:buClr>
              <a:buSzPct val="85000"/>
              <a:buFont typeface="Wingdings 2" pitchFamily="18" charset="2"/>
              <a:buNone/>
            </a:pPr>
            <a:r>
              <a:rPr lang="en-GB" sz="2400" dirty="0">
                <a:solidFill>
                  <a:srgbClr val="002060"/>
                </a:solidFill>
                <a:latin typeface="Perpetua" pitchFamily="18" charset="0"/>
              </a:rPr>
              <a:t>Please read the scenario and data carefully and </a:t>
            </a:r>
            <a:r>
              <a:rPr lang="en-GB" sz="2400" dirty="0" smtClean="0">
                <a:solidFill>
                  <a:srgbClr val="002060"/>
                </a:solidFill>
                <a:latin typeface="Perpetua" pitchFamily="18" charset="0"/>
              </a:rPr>
              <a:t>answer </a:t>
            </a:r>
            <a:r>
              <a:rPr lang="en-GB" sz="2400" dirty="0">
                <a:solidFill>
                  <a:srgbClr val="002060"/>
                </a:solidFill>
                <a:latin typeface="Perpetua" pitchFamily="18" charset="0"/>
              </a:rPr>
              <a:t>the questions given below each data.</a:t>
            </a:r>
          </a:p>
          <a:p>
            <a:pPr>
              <a:spcBef>
                <a:spcPts val="575"/>
              </a:spcBef>
              <a:buClr>
                <a:schemeClr val="accent1"/>
              </a:buClr>
              <a:buSzPct val="85000"/>
              <a:buFont typeface="Wingdings 2" pitchFamily="18" charset="2"/>
              <a:buNone/>
            </a:pPr>
            <a:r>
              <a:rPr lang="en-GB" sz="2400" dirty="0">
                <a:solidFill>
                  <a:srgbClr val="002060"/>
                </a:solidFill>
                <a:latin typeface="Perpetua" pitchFamily="18" charset="0"/>
              </a:rPr>
              <a:t>Time allocated for each patient is 2 minutes</a:t>
            </a:r>
          </a:p>
        </p:txBody>
      </p:sp>
      <p:sp>
        <p:nvSpPr>
          <p:cNvPr id="6149" name="Subtitle 1"/>
          <p:cNvSpPr txBox="1">
            <a:spLocks/>
          </p:cNvSpPr>
          <p:nvPr/>
        </p:nvSpPr>
        <p:spPr bwMode="auto">
          <a:xfrm>
            <a:off x="293688" y="115888"/>
            <a:ext cx="8928100" cy="1600200"/>
          </a:xfrm>
          <a:prstGeom prst="rect">
            <a:avLst/>
          </a:prstGeom>
          <a:noFill/>
          <a:ln w="9525">
            <a:noFill/>
            <a:miter lim="800000"/>
            <a:headEnd/>
            <a:tailEnd/>
          </a:ln>
        </p:spPr>
        <p:txBody>
          <a:bodyPr/>
          <a:lstStyle/>
          <a:p>
            <a:pPr algn="ctr">
              <a:spcBef>
                <a:spcPts val="575"/>
              </a:spcBef>
              <a:buClr>
                <a:schemeClr val="accent1"/>
              </a:buClr>
              <a:buSzPct val="85000"/>
              <a:buFont typeface="Wingdings 2" pitchFamily="18" charset="2"/>
              <a:buNone/>
            </a:pPr>
            <a:r>
              <a:rPr lang="en-GB" altLang="en-US" sz="3200" dirty="0" smtClean="0">
                <a:solidFill>
                  <a:schemeClr val="tx2"/>
                </a:solidFill>
                <a:latin typeface="Perpetua" pitchFamily="18" charset="0"/>
              </a:rPr>
              <a:t>Structured </a:t>
            </a:r>
            <a:r>
              <a:rPr lang="en-GB" altLang="en-US" sz="3200" dirty="0">
                <a:solidFill>
                  <a:schemeClr val="tx2"/>
                </a:solidFill>
                <a:latin typeface="Perpetua" pitchFamily="18" charset="0"/>
              </a:rPr>
              <a:t>Assessment of Skills in Chemical Pathology</a:t>
            </a:r>
          </a:p>
          <a:p>
            <a:pPr algn="ctr">
              <a:spcBef>
                <a:spcPts val="575"/>
              </a:spcBef>
              <a:buClr>
                <a:schemeClr val="accent1"/>
              </a:buClr>
              <a:buSzPct val="85000"/>
              <a:buFont typeface="Wingdings 2" pitchFamily="18" charset="2"/>
              <a:buNone/>
            </a:pPr>
            <a:r>
              <a:rPr lang="en-GB" altLang="en-US" sz="3200" dirty="0">
                <a:solidFill>
                  <a:schemeClr val="tx2"/>
                </a:solidFill>
                <a:latin typeface="Perpetua" pitchFamily="18" charset="0"/>
              </a:rPr>
              <a:t>Lesson </a:t>
            </a:r>
            <a:r>
              <a:rPr lang="en-GB" altLang="en-US" sz="3200">
                <a:solidFill>
                  <a:schemeClr val="tx2"/>
                </a:solidFill>
                <a:latin typeface="Perpetua" pitchFamily="18" charset="0"/>
              </a:rPr>
              <a:t>No </a:t>
            </a:r>
            <a:r>
              <a:rPr lang="en-GB" altLang="en-US" sz="3200" dirty="0">
                <a:solidFill>
                  <a:schemeClr val="tx2"/>
                </a:solidFill>
                <a:latin typeface="Perpetua" pitchFamily="18" charset="0"/>
              </a:rPr>
              <a:t>5</a:t>
            </a:r>
          </a:p>
          <a:p>
            <a:pPr algn="ctr">
              <a:spcBef>
                <a:spcPts val="575"/>
              </a:spcBef>
              <a:buClr>
                <a:schemeClr val="accent1"/>
              </a:buClr>
              <a:buSzPct val="85000"/>
              <a:buFont typeface="Wingdings 2" pitchFamily="18" charset="2"/>
              <a:buNone/>
            </a:pPr>
            <a:endParaRPr lang="en-GB" altLang="en-US" sz="3200" dirty="0">
              <a:solidFill>
                <a:schemeClr val="tx2"/>
              </a:solidFill>
              <a:latin typeface="Perpet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188640"/>
            <a:ext cx="8686800" cy="838200"/>
          </a:xfrm>
        </p:spPr>
        <p:txBody>
          <a:bodyPr>
            <a:noAutofit/>
          </a:bodyPr>
          <a:lstStyle/>
          <a:p>
            <a:pPr algn="ctr" eaLnBrk="1" fontAlgn="auto" hangingPunct="1">
              <a:spcAft>
                <a:spcPts val="0"/>
              </a:spcAft>
              <a:defRPr/>
            </a:pPr>
            <a:r>
              <a:rPr lang="en-US" sz="4800" b="1" u="sng" dirty="0">
                <a:solidFill>
                  <a:srgbClr val="8D4159"/>
                </a:solidFill>
              </a:rPr>
              <a:t>Patient no 8</a:t>
            </a:r>
            <a:endParaRPr lang="en-GB" sz="4800" b="1" u="sng" dirty="0">
              <a:solidFill>
                <a:srgbClr val="8D4159"/>
              </a:solidFill>
            </a:endParaRPr>
          </a:p>
        </p:txBody>
      </p:sp>
      <p:sp>
        <p:nvSpPr>
          <p:cNvPr id="18435" name="Rectangle 3"/>
          <p:cNvSpPr>
            <a:spLocks noGrp="1" noChangeArrowheads="1"/>
          </p:cNvSpPr>
          <p:nvPr>
            <p:ph idx="1"/>
          </p:nvPr>
        </p:nvSpPr>
        <p:spPr>
          <a:xfrm>
            <a:off x="304800" y="1409700"/>
            <a:ext cx="8686800" cy="4467225"/>
          </a:xfrm>
        </p:spPr>
        <p:txBody>
          <a:bodyPr/>
          <a:lstStyle/>
          <a:p>
            <a:pPr marL="0" indent="0">
              <a:buFont typeface="Wingdings 2" pitchFamily="18" charset="2"/>
              <a:buNone/>
              <a:defRPr/>
            </a:pPr>
            <a:r>
              <a:rPr lang="en-GB" sz="2000" dirty="0">
                <a:latin typeface="Arial" pitchFamily="34" charset="0"/>
                <a:cs typeface="Arial" pitchFamily="34" charset="0"/>
              </a:rPr>
              <a:t>A </a:t>
            </a:r>
            <a:r>
              <a:rPr lang="en-GB" sz="2000" dirty="0" smtClean="0">
                <a:latin typeface="Arial" pitchFamily="34" charset="0"/>
                <a:cs typeface="Arial" pitchFamily="34" charset="0"/>
              </a:rPr>
              <a:t>32 months old </a:t>
            </a:r>
            <a:r>
              <a:rPr lang="en-GB" sz="2000" dirty="0">
                <a:latin typeface="Arial" pitchFamily="34" charset="0"/>
                <a:cs typeface="Arial" pitchFamily="34" charset="0"/>
              </a:rPr>
              <a:t>years boy </a:t>
            </a:r>
            <a:r>
              <a:rPr lang="en-GB" sz="2000" dirty="0" smtClean="0">
                <a:latin typeface="Arial" pitchFamily="34" charset="0"/>
                <a:cs typeface="Arial" pitchFamily="34" charset="0"/>
              </a:rPr>
              <a:t>is been investigated for short </a:t>
            </a:r>
            <a:r>
              <a:rPr lang="en-GB" sz="2000" dirty="0">
                <a:latin typeface="Arial" pitchFamily="34" charset="0"/>
                <a:cs typeface="Arial" pitchFamily="34" charset="0"/>
              </a:rPr>
              <a:t>stature. </a:t>
            </a:r>
            <a:r>
              <a:rPr lang="en-GB" sz="2000" dirty="0" smtClean="0">
                <a:latin typeface="Arial" pitchFamily="34" charset="0"/>
                <a:cs typeface="Arial" pitchFamily="34" charset="0"/>
              </a:rPr>
              <a:t>He </a:t>
            </a:r>
            <a:r>
              <a:rPr lang="en-GB" sz="2000" dirty="0">
                <a:latin typeface="Arial" pitchFamily="34" charset="0"/>
                <a:cs typeface="Arial" pitchFamily="34" charset="0"/>
              </a:rPr>
              <a:t>was born prematurely at about </a:t>
            </a:r>
            <a:r>
              <a:rPr lang="en-GB" sz="2000" dirty="0" smtClean="0">
                <a:latin typeface="Arial" pitchFamily="34" charset="0"/>
                <a:cs typeface="Arial" pitchFamily="34" charset="0"/>
              </a:rPr>
              <a:t>30</a:t>
            </a:r>
            <a:r>
              <a:rPr lang="en-GB" sz="2000" baseline="30000" dirty="0" smtClean="0">
                <a:latin typeface="Arial" pitchFamily="34" charset="0"/>
                <a:cs typeface="Arial" pitchFamily="34" charset="0"/>
              </a:rPr>
              <a:t>th</a:t>
            </a:r>
            <a:r>
              <a:rPr lang="en-GB" sz="2000" dirty="0" smtClean="0">
                <a:latin typeface="Arial" pitchFamily="34" charset="0"/>
                <a:cs typeface="Arial" pitchFamily="34" charset="0"/>
              </a:rPr>
              <a:t> weeks</a:t>
            </a:r>
            <a:r>
              <a:rPr lang="en-GB" sz="2000" dirty="0">
                <a:latin typeface="Arial" pitchFamily="34" charset="0"/>
                <a:cs typeface="Arial" pitchFamily="34" charset="0"/>
              </a:rPr>
              <a:t>' gestation. At birth, he was very small (</a:t>
            </a:r>
            <a:r>
              <a:rPr lang="en-GB" sz="2000" dirty="0" smtClean="0">
                <a:latin typeface="Arial" pitchFamily="34" charset="0"/>
                <a:cs typeface="Arial" pitchFamily="34" charset="0"/>
              </a:rPr>
              <a:t>1.7 </a:t>
            </a:r>
            <a:r>
              <a:rPr lang="en-GB" sz="2000" dirty="0">
                <a:latin typeface="Arial" pitchFamily="34" charset="0"/>
                <a:cs typeface="Arial" pitchFamily="34" charset="0"/>
              </a:rPr>
              <a:t>kg) and measured </a:t>
            </a:r>
            <a:r>
              <a:rPr lang="en-GB" sz="2000" dirty="0" smtClean="0">
                <a:latin typeface="Arial" pitchFamily="34" charset="0"/>
                <a:cs typeface="Arial" pitchFamily="34" charset="0"/>
              </a:rPr>
              <a:t>14 </a:t>
            </a:r>
            <a:r>
              <a:rPr lang="en-GB" sz="2000" dirty="0">
                <a:latin typeface="Arial" pitchFamily="34" charset="0"/>
                <a:cs typeface="Arial" pitchFamily="34" charset="0"/>
              </a:rPr>
              <a:t>inches in length. </a:t>
            </a:r>
            <a:r>
              <a:rPr lang="en-GB" sz="2000" dirty="0" smtClean="0">
                <a:latin typeface="Arial" pitchFamily="34" charset="0"/>
                <a:cs typeface="Arial" pitchFamily="34" charset="0"/>
              </a:rPr>
              <a:t>His growth </a:t>
            </a:r>
            <a:r>
              <a:rPr lang="en-GB" sz="2000" dirty="0">
                <a:latin typeface="Arial" pitchFamily="34" charset="0"/>
                <a:cs typeface="Arial" pitchFamily="34" charset="0"/>
              </a:rPr>
              <a:t>is fully formed and proportional except some microcephaly.</a:t>
            </a:r>
            <a:endParaRPr lang="en-US" sz="2000" dirty="0">
              <a:latin typeface="Arial" pitchFamily="34" charset="0"/>
              <a:cs typeface="Arial" pitchFamily="34" charset="0"/>
            </a:endParaRPr>
          </a:p>
          <a:p>
            <a:pPr>
              <a:defRPr/>
            </a:pPr>
            <a:r>
              <a:rPr lang="en-GB" sz="2000" dirty="0">
                <a:latin typeface="Arial" pitchFamily="34" charset="0"/>
                <a:cs typeface="Arial" pitchFamily="34" charset="0"/>
              </a:rPr>
              <a:t>On examination he was found to be &lt; 1</a:t>
            </a:r>
            <a:r>
              <a:rPr lang="en-GB" sz="2000" baseline="30000" dirty="0">
                <a:latin typeface="Arial" pitchFamily="34" charset="0"/>
                <a:cs typeface="Arial" pitchFamily="34" charset="0"/>
              </a:rPr>
              <a:t>st</a:t>
            </a:r>
            <a:r>
              <a:rPr lang="en-GB" sz="2000" dirty="0">
                <a:latin typeface="Arial" pitchFamily="34" charset="0"/>
                <a:cs typeface="Arial" pitchFamily="34" charset="0"/>
              </a:rPr>
              <a:t> percentile in height and weight. </a:t>
            </a:r>
            <a:endParaRPr lang="en-GB" sz="2000" dirty="0" smtClean="0">
              <a:latin typeface="Arial" pitchFamily="34" charset="0"/>
              <a:cs typeface="Arial" pitchFamily="34" charset="0"/>
            </a:endParaRPr>
          </a:p>
          <a:p>
            <a:pPr>
              <a:defRPr/>
            </a:pPr>
            <a:r>
              <a:rPr lang="en-GB" sz="2000" dirty="0" smtClean="0">
                <a:latin typeface="Arial" pitchFamily="34" charset="0"/>
                <a:cs typeface="Arial" pitchFamily="34" charset="0"/>
              </a:rPr>
              <a:t>All </a:t>
            </a:r>
            <a:r>
              <a:rPr lang="en-GB" sz="2000" dirty="0">
                <a:latin typeface="Arial" pitchFamily="34" charset="0"/>
                <a:cs typeface="Arial" pitchFamily="34" charset="0"/>
              </a:rPr>
              <a:t>his routine biochemical, endocrine and immunological tests were normal. </a:t>
            </a:r>
            <a:endParaRPr lang="en-GB" sz="2000" dirty="0" smtClean="0">
              <a:latin typeface="Arial" pitchFamily="34" charset="0"/>
              <a:cs typeface="Arial" pitchFamily="34" charset="0"/>
            </a:endParaRPr>
          </a:p>
          <a:p>
            <a:pPr>
              <a:defRPr/>
            </a:pPr>
            <a:r>
              <a:rPr lang="en-GB" sz="2000" dirty="0" smtClean="0">
                <a:latin typeface="Arial" pitchFamily="34" charset="0"/>
                <a:cs typeface="Arial" pitchFamily="34" charset="0"/>
              </a:rPr>
              <a:t>He </a:t>
            </a:r>
            <a:r>
              <a:rPr lang="en-GB" sz="2000" dirty="0">
                <a:latin typeface="Arial" pitchFamily="34" charset="0"/>
                <a:cs typeface="Arial" pitchFamily="34" charset="0"/>
              </a:rPr>
              <a:t>underwent growth studies which revealed</a:t>
            </a:r>
            <a:r>
              <a:rPr lang="en-GB" sz="2000" dirty="0" smtClean="0">
                <a:latin typeface="Arial" pitchFamily="34" charset="0"/>
                <a:cs typeface="Arial" pitchFamily="34" charset="0"/>
              </a:rPr>
              <a:t>:</a:t>
            </a:r>
            <a:r>
              <a:rPr lang="en-GB" sz="2000" dirty="0">
                <a:latin typeface="Arial" pitchFamily="34" charset="0"/>
                <a:cs typeface="Arial" pitchFamily="34" charset="0"/>
              </a:rPr>
              <a:t>	</a:t>
            </a:r>
            <a:endParaRPr lang="en-US" sz="2000" dirty="0">
              <a:latin typeface="Arial" pitchFamily="34" charset="0"/>
              <a:cs typeface="Arial" pitchFamily="34" charset="0"/>
            </a:endParaRPr>
          </a:p>
          <a:p>
            <a:pPr lvl="1">
              <a:buFont typeface="Wingdings" pitchFamily="2" charset="2"/>
              <a:buChar char="§"/>
              <a:defRPr/>
            </a:pPr>
            <a:r>
              <a:rPr lang="en-GB" sz="2000" dirty="0">
                <a:latin typeface="Arial" pitchFamily="34" charset="0"/>
                <a:cs typeface="Arial" pitchFamily="34" charset="0"/>
              </a:rPr>
              <a:t>IgF1:  Normal for age and sex</a:t>
            </a:r>
            <a:endParaRPr lang="en-US" sz="2000" dirty="0">
              <a:latin typeface="Arial" pitchFamily="34" charset="0"/>
              <a:cs typeface="Arial" pitchFamily="34" charset="0"/>
            </a:endParaRPr>
          </a:p>
          <a:p>
            <a:pPr lvl="1">
              <a:buFont typeface="Wingdings" pitchFamily="2" charset="2"/>
              <a:buChar char="§"/>
              <a:defRPr/>
            </a:pPr>
            <a:r>
              <a:rPr lang="en-GB" sz="2000" dirty="0">
                <a:latin typeface="Arial" pitchFamily="34" charset="0"/>
                <a:cs typeface="Arial" pitchFamily="34" charset="0"/>
              </a:rPr>
              <a:t>IgFBP3:  Normal for age and sex </a:t>
            </a:r>
            <a:endParaRPr lang="en-US" sz="2000" dirty="0">
              <a:latin typeface="Arial" pitchFamily="34" charset="0"/>
              <a:cs typeface="Arial" pitchFamily="34" charset="0"/>
            </a:endParaRPr>
          </a:p>
          <a:p>
            <a:pPr lvl="1">
              <a:buFont typeface="Wingdings" pitchFamily="2" charset="2"/>
              <a:buChar char="§"/>
              <a:defRPr/>
            </a:pPr>
            <a:r>
              <a:rPr lang="en-GB" sz="2000" dirty="0">
                <a:latin typeface="Arial" pitchFamily="34" charset="0"/>
                <a:cs typeface="Arial" pitchFamily="34" charset="0"/>
              </a:rPr>
              <a:t>Growth Hormone (Basal): 4 </a:t>
            </a:r>
            <a:r>
              <a:rPr lang="en-GB" sz="2000" dirty="0" err="1">
                <a:latin typeface="Arial" pitchFamily="34" charset="0"/>
                <a:cs typeface="Arial" pitchFamily="34" charset="0"/>
              </a:rPr>
              <a:t>ng</a:t>
            </a:r>
            <a:r>
              <a:rPr lang="en-GB" sz="2000" dirty="0">
                <a:latin typeface="Arial" pitchFamily="34" charset="0"/>
                <a:cs typeface="Arial" pitchFamily="34" charset="0"/>
              </a:rPr>
              <a:t>/ml</a:t>
            </a:r>
            <a:endParaRPr lang="en-US" sz="2000" dirty="0">
              <a:latin typeface="Arial" pitchFamily="34" charset="0"/>
              <a:cs typeface="Arial" pitchFamily="34" charset="0"/>
            </a:endParaRPr>
          </a:p>
          <a:p>
            <a:pPr lvl="1">
              <a:buFont typeface="Wingdings" pitchFamily="2" charset="2"/>
              <a:buChar char="§"/>
              <a:defRPr/>
            </a:pPr>
            <a:r>
              <a:rPr lang="en-GB" sz="2000" dirty="0">
                <a:latin typeface="Arial" pitchFamily="34" charset="0"/>
                <a:cs typeface="Arial" pitchFamily="34" charset="0"/>
              </a:rPr>
              <a:t>Growth Hormone (after Insulin Stimulation Test): Normal response</a:t>
            </a:r>
            <a:endParaRPr lang="en-US" sz="2000" dirty="0">
              <a:latin typeface="Arial" pitchFamily="34" charset="0"/>
              <a:cs typeface="Arial" pitchFamily="34" charset="0"/>
            </a:endParaRPr>
          </a:p>
          <a:p>
            <a:pPr marL="0" indent="0">
              <a:buFont typeface="Wingdings 2" pitchFamily="18" charset="2"/>
              <a:buNone/>
              <a:defRPr/>
            </a:pPr>
            <a:endParaRPr lang="en-US" sz="2000" b="1" dirty="0" smtClean="0">
              <a:latin typeface="Arial" pitchFamily="34" charset="0"/>
              <a:cs typeface="Arial" pitchFamily="34" charset="0"/>
            </a:endParaRPr>
          </a:p>
          <a:p>
            <a:pPr marL="457200" indent="-457200">
              <a:buClr>
                <a:srgbClr val="FF0000"/>
              </a:buClr>
              <a:buSzPct val="100000"/>
              <a:buFont typeface="+mj-lt"/>
              <a:buAutoNum type="alphaLcPeriod"/>
              <a:defRPr/>
            </a:pPr>
            <a:r>
              <a:rPr lang="en-US" sz="2000" dirty="0">
                <a:solidFill>
                  <a:srgbClr val="FF0000"/>
                </a:solidFill>
                <a:latin typeface="Arial" pitchFamily="34" charset="0"/>
                <a:cs typeface="Arial" pitchFamily="34" charset="0"/>
              </a:rPr>
              <a:t>What is the most probable diagnosis in this patient</a:t>
            </a:r>
            <a:r>
              <a:rPr lang="en-US" sz="2000" dirty="0" smtClean="0">
                <a:solidFill>
                  <a:srgbClr val="FF0000"/>
                </a:solidFill>
                <a:latin typeface="Arial" pitchFamily="34" charset="0"/>
                <a:cs typeface="Arial" pitchFamily="34" charset="0"/>
              </a:rPr>
              <a:t>?</a:t>
            </a:r>
          </a:p>
          <a:p>
            <a:pPr marL="457200" indent="-457200">
              <a:buClr>
                <a:srgbClr val="FF0000"/>
              </a:buClr>
              <a:buSzPct val="100000"/>
              <a:buFont typeface="+mj-lt"/>
              <a:buAutoNum type="alphaLcPeriod"/>
              <a:defRPr/>
            </a:pPr>
            <a:r>
              <a:rPr lang="en-US" sz="2000" dirty="0" smtClean="0">
                <a:solidFill>
                  <a:srgbClr val="FF0000"/>
                </a:solidFill>
                <a:latin typeface="Arial" pitchFamily="34" charset="0"/>
                <a:cs typeface="Arial" pitchFamily="34" charset="0"/>
              </a:rPr>
              <a:t>Is the ‘Growth Velocity’ low in such patients?</a:t>
            </a:r>
            <a:endParaRPr lang="en-US" sz="2000" dirty="0">
              <a:solidFill>
                <a:srgbClr val="FF0000"/>
              </a:solidFill>
              <a:latin typeface="Arial" pitchFamily="34" charset="0"/>
              <a:cs typeface="Arial" pitchFamily="34" charset="0"/>
            </a:endParaRPr>
          </a:p>
          <a:p>
            <a:pPr>
              <a:defRPr/>
            </a:pPr>
            <a:endParaRPr lang="en-US" sz="1600" dirty="0" smtClean="0">
              <a:latin typeface="Arial" pitchFamily="34" charset="0"/>
              <a:cs typeface="Arial" pitchFamily="34" charset="0"/>
            </a:endParaRPr>
          </a:p>
          <a:p>
            <a:pPr>
              <a:defRPr/>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20955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188640"/>
            <a:ext cx="8686800" cy="838200"/>
          </a:xfrm>
        </p:spPr>
        <p:txBody>
          <a:bodyPr>
            <a:noAutofit/>
          </a:bodyPr>
          <a:lstStyle/>
          <a:p>
            <a:pPr algn="ctr" eaLnBrk="1" fontAlgn="auto" hangingPunct="1">
              <a:spcAft>
                <a:spcPts val="0"/>
              </a:spcAft>
              <a:defRPr/>
            </a:pPr>
            <a:r>
              <a:rPr lang="en-US" sz="4800" b="1" u="sng" dirty="0">
                <a:solidFill>
                  <a:srgbClr val="8D4159"/>
                </a:solidFill>
              </a:rPr>
              <a:t>Patient no 9</a:t>
            </a:r>
            <a:endParaRPr lang="en-GB" sz="4800" b="1" u="sng" dirty="0">
              <a:solidFill>
                <a:srgbClr val="8D4159"/>
              </a:solidFill>
            </a:endParaRPr>
          </a:p>
        </p:txBody>
      </p:sp>
      <p:sp>
        <p:nvSpPr>
          <p:cNvPr id="18435" name="Rectangle 3"/>
          <p:cNvSpPr>
            <a:spLocks noGrp="1" noChangeArrowheads="1"/>
          </p:cNvSpPr>
          <p:nvPr>
            <p:ph idx="1"/>
          </p:nvPr>
        </p:nvSpPr>
        <p:spPr>
          <a:xfrm>
            <a:off x="304800" y="1266825"/>
            <a:ext cx="8686800" cy="4178300"/>
          </a:xfrm>
        </p:spPr>
        <p:txBody>
          <a:bodyPr/>
          <a:lstStyle/>
          <a:p>
            <a:pPr marL="320040" lvl="1" indent="0">
              <a:buNone/>
            </a:pPr>
            <a:r>
              <a:rPr lang="en-US" dirty="0">
                <a:latin typeface="Arial" pitchFamily="34" charset="0"/>
                <a:cs typeface="Arial" pitchFamily="34" charset="0"/>
              </a:rPr>
              <a:t>A 55 years </a:t>
            </a:r>
            <a:r>
              <a:rPr lang="en-US" dirty="0" smtClean="0">
                <a:latin typeface="Arial" pitchFamily="34" charset="0"/>
                <a:cs typeface="Arial" pitchFamily="34" charset="0"/>
              </a:rPr>
              <a:t>old female is being </a:t>
            </a:r>
            <a:r>
              <a:rPr lang="en-US" dirty="0">
                <a:latin typeface="Arial" pitchFamily="34" charset="0"/>
                <a:cs typeface="Arial" pitchFamily="34" charset="0"/>
              </a:rPr>
              <a:t>investigated for Cushing </a:t>
            </a:r>
            <a:r>
              <a:rPr lang="en-US" dirty="0" smtClean="0">
                <a:latin typeface="Arial" pitchFamily="34" charset="0"/>
                <a:cs typeface="Arial" pitchFamily="34" charset="0"/>
              </a:rPr>
              <a:t>Syndrome. She  </a:t>
            </a:r>
            <a:r>
              <a:rPr lang="en-US" dirty="0">
                <a:latin typeface="Arial" pitchFamily="34" charset="0"/>
                <a:cs typeface="Arial" pitchFamily="34" charset="0"/>
              </a:rPr>
              <a:t>has following lab results:</a:t>
            </a:r>
            <a:endParaRPr lang="en-US" sz="1800" dirty="0">
              <a:latin typeface="Arial" pitchFamily="34" charset="0"/>
              <a:cs typeface="Arial" pitchFamily="34" charset="0"/>
            </a:endParaRPr>
          </a:p>
          <a:p>
            <a:r>
              <a:rPr lang="en-US" sz="2400" dirty="0">
                <a:latin typeface="Arial" pitchFamily="34" charset="0"/>
                <a:cs typeface="Arial" pitchFamily="34" charset="0"/>
              </a:rPr>
              <a:t>Serum Cortisol in overnight 1 mg dexamethasone suppression test:   35 nmol/L (Normal Cut-off value: &lt;50 nmol/L)</a:t>
            </a:r>
            <a:endParaRPr lang="en-US" sz="1800" dirty="0">
              <a:latin typeface="Arial" pitchFamily="34" charset="0"/>
              <a:cs typeface="Arial" pitchFamily="34" charset="0"/>
            </a:endParaRPr>
          </a:p>
          <a:p>
            <a:r>
              <a:rPr lang="en-US" sz="2400" dirty="0">
                <a:latin typeface="Arial" pitchFamily="34" charset="0"/>
                <a:cs typeface="Arial" pitchFamily="34" charset="0"/>
              </a:rPr>
              <a:t>Urine free cortisol: 230 nmol/day (ref range: 27 to 150)</a:t>
            </a:r>
            <a:endParaRPr lang="en-US" sz="1800" dirty="0">
              <a:latin typeface="Arial" pitchFamily="34" charset="0"/>
              <a:cs typeface="Arial" pitchFamily="34" charset="0"/>
            </a:endParaRPr>
          </a:p>
          <a:p>
            <a:endParaRPr lang="en-US" sz="1800" dirty="0">
              <a:latin typeface="Arial" pitchFamily="34" charset="0"/>
              <a:cs typeface="Arial" pitchFamily="34" charset="0"/>
            </a:endParaRPr>
          </a:p>
          <a:p>
            <a:pPr marL="457200" indent="-457200">
              <a:buSzPct val="105000"/>
              <a:buFont typeface="+mj-lt"/>
              <a:buAutoNum type="alphaLcPeriod"/>
            </a:pPr>
            <a:r>
              <a:rPr lang="en-US" sz="2400" dirty="0" smtClean="0">
                <a:latin typeface="Arial" pitchFamily="34" charset="0"/>
                <a:cs typeface="Arial" pitchFamily="34" charset="0"/>
              </a:rPr>
              <a:t>Write </a:t>
            </a:r>
            <a:r>
              <a:rPr lang="en-US" sz="2400" b="1" i="1" dirty="0" smtClean="0">
                <a:latin typeface="Arial" pitchFamily="34" charset="0"/>
                <a:cs typeface="Arial" pitchFamily="34" charset="0"/>
              </a:rPr>
              <a:t>TWO</a:t>
            </a:r>
            <a:r>
              <a:rPr lang="en-US" sz="2400" dirty="0" smtClean="0">
                <a:latin typeface="Arial" pitchFamily="34" charset="0"/>
                <a:cs typeface="Arial" pitchFamily="34" charset="0"/>
              </a:rPr>
              <a:t> causes of this discrepancy. (Please </a:t>
            </a:r>
            <a:r>
              <a:rPr lang="en-US" sz="2400" dirty="0">
                <a:latin typeface="Arial" pitchFamily="34" charset="0"/>
                <a:cs typeface="Arial" pitchFamily="34" charset="0"/>
              </a:rPr>
              <a:t>note that altered CBG and ‘Pseudo-Cushing's Syndrome’ have already been ruled out in this </a:t>
            </a:r>
            <a:r>
              <a:rPr lang="en-US" sz="2400" dirty="0" smtClean="0">
                <a:latin typeface="Arial" pitchFamily="34" charset="0"/>
                <a:cs typeface="Arial" pitchFamily="34" charset="0"/>
              </a:rPr>
              <a:t>patient)</a:t>
            </a:r>
          </a:p>
          <a:p>
            <a:pPr marL="457200" indent="-457200">
              <a:buSzPct val="105000"/>
              <a:buFont typeface="+mj-lt"/>
              <a:buAutoNum type="alphaLcPeriod"/>
            </a:pPr>
            <a:r>
              <a:rPr lang="en-US" sz="2400" dirty="0" smtClean="0">
                <a:latin typeface="Arial" pitchFamily="34" charset="0"/>
                <a:cs typeface="Arial" pitchFamily="34" charset="0"/>
              </a:rPr>
              <a:t>Name the third First Line Test you will like to carry out in this patient. </a:t>
            </a:r>
          </a:p>
          <a:p>
            <a:pPr marL="457200" indent="-457200">
              <a:buFont typeface="+mj-lt"/>
              <a:buAutoNum type="alphaLcPeriod"/>
            </a:pPr>
            <a:endParaRPr lang="en-GB" sz="1600" dirty="0">
              <a:latin typeface="Arial" pitchFamily="34" charset="0"/>
              <a:cs typeface="Arial" pitchFamily="34" charset="0"/>
            </a:endParaRPr>
          </a:p>
        </p:txBody>
      </p:sp>
    </p:spTree>
    <p:extLst>
      <p:ext uri="{BB962C8B-B14F-4D97-AF65-F5344CB8AC3E}">
        <p14:creationId xmlns:p14="http://schemas.microsoft.com/office/powerpoint/2010/main" val="4106286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04800" y="476672"/>
            <a:ext cx="8686800" cy="838200"/>
          </a:xfrm>
        </p:spPr>
        <p:txBody>
          <a:bodyPr/>
          <a:lstStyle/>
          <a:p>
            <a:pPr algn="ctr" eaLnBrk="1" hangingPunct="1"/>
            <a:r>
              <a:rPr lang="en-US" b="1" u="sng" dirty="0">
                <a:solidFill>
                  <a:srgbClr val="8D4159"/>
                </a:solidFill>
                <a:latin typeface="Arial" pitchFamily="34" charset="0"/>
                <a:cs typeface="Arial" pitchFamily="34" charset="0"/>
              </a:rPr>
              <a:t>Patient no 10</a:t>
            </a:r>
            <a:br>
              <a:rPr lang="en-US" b="1" u="sng" dirty="0">
                <a:solidFill>
                  <a:srgbClr val="8D4159"/>
                </a:solidFill>
                <a:latin typeface="Arial" pitchFamily="34" charset="0"/>
                <a:cs typeface="Arial" pitchFamily="34" charset="0"/>
              </a:rPr>
            </a:br>
            <a:r>
              <a:rPr lang="en-US" b="1" u="sng" dirty="0">
                <a:solidFill>
                  <a:srgbClr val="8D4159"/>
                </a:solidFill>
                <a:latin typeface="Arial" pitchFamily="34" charset="0"/>
                <a:cs typeface="Arial" pitchFamily="34" charset="0"/>
              </a:rPr>
              <a:t>(Recent Updates)</a:t>
            </a:r>
            <a:endParaRPr lang="en-GB" b="1" u="sng" dirty="0">
              <a:solidFill>
                <a:srgbClr val="8D4159"/>
              </a:solidFill>
              <a:latin typeface="Arial" pitchFamily="34" charset="0"/>
              <a:cs typeface="Arial" pitchFamily="34" charset="0"/>
            </a:endParaRPr>
          </a:p>
        </p:txBody>
      </p:sp>
      <p:sp>
        <p:nvSpPr>
          <p:cNvPr id="3075" name="Rectangle 5"/>
          <p:cNvSpPr>
            <a:spLocks noGrp="1" noChangeArrowheads="1"/>
          </p:cNvSpPr>
          <p:nvPr>
            <p:ph sz="quarter" idx="1"/>
          </p:nvPr>
        </p:nvSpPr>
        <p:spPr>
          <a:xfrm>
            <a:off x="611560" y="1196752"/>
            <a:ext cx="7772400" cy="4176464"/>
          </a:xfrm>
        </p:spPr>
        <p:txBody>
          <a:bodyPr>
            <a:noAutofit/>
          </a:bodyPr>
          <a:lstStyle/>
          <a:p>
            <a:pPr marL="0" lvl="0" indent="0">
              <a:buNone/>
            </a:pPr>
            <a:r>
              <a:rPr lang="en-US" sz="2400" dirty="0" smtClean="0"/>
              <a:t>A 47 years old male has been diagnosed to be having type 2 diabetes mellitus. He is being investigated for the assessment of glucose control. A new marker </a:t>
            </a:r>
            <a:r>
              <a:rPr lang="en-GB" sz="2400" dirty="0"/>
              <a:t>1,5-Anhydroglucitol (1,5-AG) </a:t>
            </a:r>
            <a:r>
              <a:rPr lang="en-GB" sz="2400" dirty="0" smtClean="0"/>
              <a:t> </a:t>
            </a:r>
            <a:r>
              <a:rPr lang="en-US" sz="2400" dirty="0" smtClean="0"/>
              <a:t>was also </a:t>
            </a:r>
            <a:r>
              <a:rPr lang="en-US" sz="2400" dirty="0" err="1" smtClean="0"/>
              <a:t>analysed</a:t>
            </a:r>
            <a:r>
              <a:rPr lang="en-US" sz="2400" dirty="0" smtClean="0"/>
              <a:t>. The result shows:</a:t>
            </a:r>
            <a:endParaRPr lang="en-US" sz="2400" dirty="0"/>
          </a:p>
          <a:p>
            <a:pPr lvl="0"/>
            <a:r>
              <a:rPr lang="en-US" sz="2400" dirty="0" smtClean="0"/>
              <a:t>Fasting Plasma Glucose :   11.2 mmol/L   </a:t>
            </a:r>
            <a:endParaRPr lang="en-US" sz="2400" dirty="0"/>
          </a:p>
          <a:p>
            <a:pPr lvl="0"/>
            <a:r>
              <a:rPr lang="en-US" sz="2400" dirty="0" smtClean="0"/>
              <a:t>HbA1c:                               7.6 %             </a:t>
            </a:r>
          </a:p>
          <a:p>
            <a:pPr lvl="0"/>
            <a:r>
              <a:rPr lang="en-GB" sz="2400" dirty="0" smtClean="0"/>
              <a:t>1,5-AG:                              6  </a:t>
            </a:r>
            <a:r>
              <a:rPr lang="el-GR" sz="2400" dirty="0" smtClean="0">
                <a:latin typeface="Franklin Gothic Book"/>
              </a:rPr>
              <a:t>μ</a:t>
            </a:r>
            <a:r>
              <a:rPr lang="en-US" sz="2400" dirty="0" smtClean="0">
                <a:latin typeface="Franklin Gothic Book"/>
              </a:rPr>
              <a:t>g/ml   </a:t>
            </a:r>
            <a:endParaRPr lang="en-US" sz="2400" dirty="0"/>
          </a:p>
          <a:p>
            <a:pPr marL="457200" lvl="0" indent="-457200">
              <a:buClr>
                <a:srgbClr val="FF0000"/>
              </a:buClr>
              <a:buSzPct val="100000"/>
              <a:buFont typeface="+mj-lt"/>
              <a:buAutoNum type="alphaLcPeriod"/>
            </a:pPr>
            <a:r>
              <a:rPr lang="en-US" sz="2400" dirty="0" smtClean="0">
                <a:solidFill>
                  <a:srgbClr val="FF0000"/>
                </a:solidFill>
                <a:latin typeface="Arial" pitchFamily="34" charset="0"/>
                <a:cs typeface="Arial" pitchFamily="34" charset="0"/>
              </a:rPr>
              <a:t>What does the result of </a:t>
            </a:r>
            <a:r>
              <a:rPr lang="en-GB" sz="2400" dirty="0">
                <a:solidFill>
                  <a:srgbClr val="FF0000"/>
                </a:solidFill>
                <a:latin typeface="Arial" pitchFamily="34" charset="0"/>
                <a:cs typeface="Arial" pitchFamily="34" charset="0"/>
              </a:rPr>
              <a:t>1,5-Anhydroglucitol (1,5-AG)  </a:t>
            </a:r>
            <a:r>
              <a:rPr lang="en-GB" sz="2400" dirty="0" smtClean="0">
                <a:solidFill>
                  <a:srgbClr val="FF0000"/>
                </a:solidFill>
                <a:latin typeface="Arial" pitchFamily="34" charset="0"/>
                <a:cs typeface="Arial" pitchFamily="34" charset="0"/>
              </a:rPr>
              <a:t>indicates in this patient?</a:t>
            </a:r>
          </a:p>
          <a:p>
            <a:pPr marL="457200" lvl="0" indent="-457200">
              <a:buClr>
                <a:srgbClr val="FF0000"/>
              </a:buClr>
              <a:buSzPct val="100000"/>
              <a:buFont typeface="+mj-lt"/>
              <a:buAutoNum type="alphaLcPeriod"/>
            </a:pPr>
            <a:r>
              <a:rPr lang="en-GB" sz="2400" dirty="0" smtClean="0">
                <a:solidFill>
                  <a:srgbClr val="FF0000"/>
                </a:solidFill>
                <a:latin typeface="Arial" pitchFamily="34" charset="0"/>
                <a:cs typeface="Arial" pitchFamily="34" charset="0"/>
              </a:rPr>
              <a:t>Write ONE biochemical basis of change in 1,5-AG in in this patients.</a:t>
            </a:r>
          </a:p>
          <a:p>
            <a:pPr marL="457200" lvl="0" indent="-457200">
              <a:buClr>
                <a:srgbClr val="FF0000"/>
              </a:buClr>
              <a:buSzPct val="100000"/>
              <a:buFont typeface="+mj-lt"/>
              <a:buAutoNum type="alphaLcPeriod"/>
            </a:pPr>
            <a:endParaRPr lang="en-US" sz="2400" dirty="0">
              <a:solidFill>
                <a:srgbClr val="FF0000"/>
              </a:solidFill>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endParaRPr lang="en-US" sz="2400" dirty="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r>
              <a:rPr lang="en-US" sz="2400" dirty="0">
                <a:latin typeface="Arial" pitchFamily="34" charset="0"/>
                <a:cs typeface="Arial" pitchFamily="34" charset="0"/>
              </a:rPr>
              <a:t> </a:t>
            </a:r>
          </a:p>
        </p:txBody>
      </p:sp>
    </p:spTree>
    <p:extLst>
      <p:ext uri="{BB962C8B-B14F-4D97-AF65-F5344CB8AC3E}">
        <p14:creationId xmlns:p14="http://schemas.microsoft.com/office/powerpoint/2010/main" val="33975804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ubtitle 1"/>
          <p:cNvSpPr>
            <a:spLocks noGrp="1"/>
          </p:cNvSpPr>
          <p:nvPr>
            <p:ph type="subTitle" idx="1"/>
          </p:nvPr>
        </p:nvSpPr>
        <p:spPr/>
        <p:txBody>
          <a:bodyPr/>
          <a:lstStyle/>
          <a:p>
            <a:pPr eaLnBrk="1" hangingPunct="1"/>
            <a:endParaRPr lang="en-US" smtClean="0"/>
          </a:p>
        </p:txBody>
      </p:sp>
      <p:sp>
        <p:nvSpPr>
          <p:cNvPr id="18435" name="Title 2"/>
          <p:cNvSpPr>
            <a:spLocks noGrp="1"/>
          </p:cNvSpPr>
          <p:nvPr>
            <p:ph type="ctrTitle"/>
          </p:nvPr>
        </p:nvSpPr>
        <p:spPr>
          <a:xfrm>
            <a:off x="457200" y="1506538"/>
            <a:ext cx="8229600" cy="1470025"/>
          </a:xfrm>
        </p:spPr>
        <p:txBody>
          <a:bodyPr/>
          <a:lstStyle/>
          <a:p>
            <a:pPr eaLnBrk="1" hangingPunct="1"/>
            <a:r>
              <a:rPr lang="en-GB" smtClean="0"/>
              <a:t>Thank you and Best of Luck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GB" sz="4800" b="1" dirty="0" smtClean="0">
                <a:solidFill>
                  <a:srgbClr val="8D4159"/>
                </a:solidFill>
              </a:rPr>
              <a:t>Authors of the QADIS </a:t>
            </a:r>
            <a:br>
              <a:rPr lang="en-GB" sz="4800" b="1" dirty="0" smtClean="0">
                <a:solidFill>
                  <a:srgbClr val="8D4159"/>
                </a:solidFill>
              </a:rPr>
            </a:br>
            <a:r>
              <a:rPr lang="en-GB" sz="4800" b="1" dirty="0" smtClean="0">
                <a:solidFill>
                  <a:srgbClr val="8D4159"/>
                </a:solidFill>
              </a:rPr>
              <a:t>(Lesson No 5)</a:t>
            </a:r>
          </a:p>
        </p:txBody>
      </p:sp>
      <p:sp>
        <p:nvSpPr>
          <p:cNvPr id="3" name="Content Placeholder 2"/>
          <p:cNvSpPr>
            <a:spLocks noGrp="1"/>
          </p:cNvSpPr>
          <p:nvPr>
            <p:ph sz="quarter" idx="1"/>
          </p:nvPr>
        </p:nvSpPr>
        <p:spPr/>
        <p:txBody>
          <a:bodyPr/>
          <a:lstStyle/>
          <a:p>
            <a:pPr marL="465138" indent="-465138" eaLnBrk="1" fontAlgn="auto" hangingPunct="1">
              <a:spcAft>
                <a:spcPts val="0"/>
              </a:spcAft>
              <a:buFont typeface="Wingdings 2" pitchFamily="18" charset="2"/>
              <a:buNone/>
              <a:tabLst>
                <a:tab pos="465138" algn="l"/>
              </a:tabLst>
              <a:defRPr/>
            </a:pPr>
            <a:r>
              <a:rPr lang="en-US" sz="2400" b="1" dirty="0" smtClean="0"/>
              <a:t>1.     Prof </a:t>
            </a:r>
            <a:r>
              <a:rPr lang="en-US" sz="2400" b="1" dirty="0"/>
              <a:t>(Brig) Aamir Ijaz</a:t>
            </a:r>
          </a:p>
          <a:p>
            <a:pPr marL="465138" indent="-465138" eaLnBrk="1" fontAlgn="auto" hangingPunct="1">
              <a:spcAft>
                <a:spcPts val="0"/>
              </a:spcAft>
              <a:buFont typeface="Wingdings 2" pitchFamily="18" charset="2"/>
              <a:buNone/>
              <a:tabLst>
                <a:tab pos="465138" algn="l"/>
              </a:tabLst>
              <a:defRPr/>
            </a:pPr>
            <a:r>
              <a:rPr lang="en-US" sz="2400" b="1" dirty="0"/>
              <a:t>MBBS, MCPS, FCPS, FRCP (</a:t>
            </a:r>
            <a:r>
              <a:rPr lang="en-US" sz="2400" b="1" dirty="0" err="1"/>
              <a:t>Edin</a:t>
            </a:r>
            <a:r>
              <a:rPr lang="en-US" sz="2400" b="1" dirty="0"/>
              <a:t>), MCPS-HPE </a:t>
            </a:r>
          </a:p>
          <a:p>
            <a:pPr marL="465138" indent="-465138" eaLnBrk="1" fontAlgn="auto" hangingPunct="1">
              <a:spcAft>
                <a:spcPts val="0"/>
              </a:spcAft>
              <a:buFont typeface="Wingdings 2" pitchFamily="18" charset="2"/>
              <a:buNone/>
              <a:tabLst>
                <a:tab pos="465138" algn="l"/>
              </a:tabLst>
              <a:defRPr/>
            </a:pPr>
            <a:r>
              <a:rPr lang="en-US" sz="2400" b="1" dirty="0"/>
              <a:t>AFIP Rawalpindi</a:t>
            </a:r>
          </a:p>
          <a:p>
            <a:pPr marL="465138" indent="-465138" eaLnBrk="1" fontAlgn="auto" hangingPunct="1">
              <a:spcAft>
                <a:spcPts val="0"/>
              </a:spcAft>
              <a:buNone/>
              <a:tabLst>
                <a:tab pos="465138" algn="l"/>
              </a:tabLst>
              <a:defRPr/>
            </a:pPr>
            <a:r>
              <a:rPr lang="en-US" sz="2400" b="1" dirty="0" smtClean="0"/>
              <a:t>2.     Col </a:t>
            </a:r>
            <a:r>
              <a:rPr lang="en-US" sz="2400" b="1" dirty="0" err="1" smtClean="0"/>
              <a:t>Naveed</a:t>
            </a:r>
            <a:r>
              <a:rPr lang="en-US" sz="2400" b="1" dirty="0" smtClean="0"/>
              <a:t> </a:t>
            </a:r>
            <a:r>
              <a:rPr lang="en-US" sz="2400" b="1" dirty="0" err="1" smtClean="0"/>
              <a:t>Asif</a:t>
            </a:r>
            <a:endParaRPr lang="en-US" sz="2400" b="1" dirty="0" smtClean="0"/>
          </a:p>
          <a:p>
            <a:pPr marL="465138" indent="-465138" eaLnBrk="1" fontAlgn="auto" hangingPunct="1">
              <a:spcAft>
                <a:spcPts val="0"/>
              </a:spcAft>
              <a:buFont typeface="Wingdings 2" pitchFamily="18" charset="2"/>
              <a:buNone/>
              <a:tabLst>
                <a:tab pos="465138" algn="l"/>
              </a:tabLst>
              <a:defRPr/>
            </a:pPr>
            <a:r>
              <a:rPr lang="en-US" sz="2400" b="1" dirty="0" smtClean="0"/>
              <a:t>MBBS, FCPS (</a:t>
            </a:r>
            <a:r>
              <a:rPr lang="en-US" sz="2400" b="1" dirty="0" err="1" smtClean="0"/>
              <a:t>Chem</a:t>
            </a:r>
            <a:r>
              <a:rPr lang="en-US" sz="2400" b="1" dirty="0" smtClean="0"/>
              <a:t> Path)</a:t>
            </a:r>
          </a:p>
          <a:p>
            <a:pPr marL="465138" indent="-465138" eaLnBrk="1" fontAlgn="auto" hangingPunct="1">
              <a:spcAft>
                <a:spcPts val="0"/>
              </a:spcAft>
              <a:buFont typeface="Wingdings 2" pitchFamily="18" charset="2"/>
              <a:buNone/>
              <a:tabLst>
                <a:tab pos="465138" algn="l"/>
              </a:tabLst>
              <a:defRPr/>
            </a:pPr>
            <a:r>
              <a:rPr lang="en-US" sz="2400" b="1" dirty="0"/>
              <a:t>AFIP </a:t>
            </a:r>
            <a:r>
              <a:rPr lang="en-US" sz="2400" b="1" dirty="0" smtClean="0"/>
              <a:t>Rawalpindi</a:t>
            </a:r>
          </a:p>
          <a:p>
            <a:pPr marL="465138" indent="-465138" eaLnBrk="1" fontAlgn="auto" hangingPunct="1">
              <a:spcAft>
                <a:spcPts val="0"/>
              </a:spcAft>
              <a:buFont typeface="Wingdings 2" pitchFamily="18" charset="2"/>
              <a:buNone/>
              <a:tabLst>
                <a:tab pos="465138" algn="l"/>
              </a:tabLst>
              <a:defRPr/>
            </a:pPr>
            <a:r>
              <a:rPr lang="en-US" sz="2400" b="1" dirty="0" smtClean="0"/>
              <a:t>3.    </a:t>
            </a:r>
            <a:r>
              <a:rPr lang="en-US" sz="2400" b="1" dirty="0" err="1" smtClean="0"/>
              <a:t>Dr</a:t>
            </a:r>
            <a:r>
              <a:rPr lang="en-US" sz="2400" b="1" dirty="0" smtClean="0"/>
              <a:t> Lubna Sarfraz</a:t>
            </a:r>
          </a:p>
          <a:p>
            <a:pPr marL="465138" indent="-465138" eaLnBrk="1" fontAlgn="auto" hangingPunct="1">
              <a:spcAft>
                <a:spcPts val="0"/>
              </a:spcAft>
              <a:buFont typeface="Wingdings 2" pitchFamily="18" charset="2"/>
              <a:buNone/>
              <a:tabLst>
                <a:tab pos="465138" algn="l"/>
              </a:tabLst>
              <a:defRPr/>
            </a:pPr>
            <a:r>
              <a:rPr lang="en-US" sz="2400" b="1" dirty="0" smtClean="0"/>
              <a:t>QAMC Bahawalpur</a:t>
            </a:r>
          </a:p>
          <a:p>
            <a:pPr marL="465138" indent="-465138" eaLnBrk="1" fontAlgn="auto" hangingPunct="1">
              <a:spcAft>
                <a:spcPts val="0"/>
              </a:spcAft>
              <a:buNone/>
              <a:tabLst>
                <a:tab pos="465138" algn="l"/>
              </a:tabLst>
              <a:defRPr/>
            </a:pPr>
            <a:endParaRPr lang="en-US" sz="2400" b="1" dirty="0" smtClean="0"/>
          </a:p>
          <a:p>
            <a:pPr marL="0" indent="0" eaLnBrk="1" fontAlgn="auto" hangingPunct="1">
              <a:spcAft>
                <a:spcPts val="0"/>
              </a:spcAft>
              <a:buNone/>
              <a:defRPr/>
            </a:pPr>
            <a:endParaRPr lang="en-US" sz="2400" b="1" dirty="0"/>
          </a:p>
          <a:p>
            <a:pPr marL="0" indent="0" eaLnBrk="1" fontAlgn="auto" hangingPunct="1">
              <a:spcAft>
                <a:spcPts val="0"/>
              </a:spcAft>
              <a:buFont typeface="Wingdings 2" pitchFamily="18" charset="2"/>
              <a:buNone/>
              <a:defRPr/>
            </a:pPr>
            <a:endParaRPr lang="en-US" sz="2400" b="1" dirty="0"/>
          </a:p>
          <a:p>
            <a:pPr marL="0" indent="0" eaLnBrk="1" fontAlgn="auto" hangingPunct="1">
              <a:spcAft>
                <a:spcPts val="0"/>
              </a:spcAft>
              <a:buFont typeface="Wingdings 2" pitchFamily="18" charset="2"/>
              <a:buNone/>
              <a:defRPr/>
            </a:pPr>
            <a:endParaRPr lang="en-US"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04800" y="115888"/>
            <a:ext cx="8686800" cy="838200"/>
          </a:xfrm>
        </p:spPr>
        <p:txBody>
          <a:bodyPr/>
          <a:lstStyle/>
          <a:p>
            <a:pPr algn="ctr" eaLnBrk="1" hangingPunct="1"/>
            <a:r>
              <a:rPr lang="en-US" sz="4800" b="1" u="sng" dirty="0" smtClean="0">
                <a:solidFill>
                  <a:srgbClr val="8D4159"/>
                </a:solidFill>
              </a:rPr>
              <a:t>Patient no 1</a:t>
            </a:r>
            <a:endParaRPr lang="en-GB" sz="4800" b="1" u="sng" dirty="0" smtClean="0">
              <a:solidFill>
                <a:srgbClr val="8D4159"/>
              </a:solidFill>
            </a:endParaRPr>
          </a:p>
        </p:txBody>
      </p:sp>
      <p:sp>
        <p:nvSpPr>
          <p:cNvPr id="3075" name="Rectangle 5"/>
          <p:cNvSpPr>
            <a:spLocks noGrp="1" noChangeArrowheads="1"/>
          </p:cNvSpPr>
          <p:nvPr>
            <p:ph sz="quarter" idx="1"/>
          </p:nvPr>
        </p:nvSpPr>
        <p:spPr>
          <a:xfrm>
            <a:off x="611560" y="836712"/>
            <a:ext cx="7772400" cy="3240360"/>
          </a:xfrm>
        </p:spPr>
        <p:txBody>
          <a:bodyPr>
            <a:noAutofit/>
          </a:bodyPr>
          <a:lstStyle/>
          <a:p>
            <a:pPr marL="0" indent="0" algn="just" eaLnBrk="1" fontAlgn="auto" hangingPunct="1">
              <a:spcBef>
                <a:spcPts val="580"/>
              </a:spcBef>
              <a:spcAft>
                <a:spcPts val="0"/>
              </a:spcAft>
              <a:buNone/>
              <a:defRPr/>
            </a:pPr>
            <a:r>
              <a:rPr lang="sv-SE" sz="2000" dirty="0" smtClean="0">
                <a:latin typeface="Arial" pitchFamily="34" charset="0"/>
                <a:cs typeface="Arial" pitchFamily="34" charset="0"/>
              </a:rPr>
              <a:t>A 47 years old male had cough, dyspnoea and mild chest pain. His radiological examination of chest revealed diffuse interstitial lung disease and bilateral hilar adenopathy. His laboratory findings were:</a:t>
            </a:r>
          </a:p>
          <a:p>
            <a:pPr algn="just" eaLnBrk="1" fontAlgn="auto" hangingPunct="1">
              <a:spcBef>
                <a:spcPts val="580"/>
              </a:spcBef>
              <a:spcAft>
                <a:spcPts val="0"/>
              </a:spcAft>
              <a:defRPr/>
            </a:pPr>
            <a:r>
              <a:rPr lang="sv-SE" sz="2000" dirty="0" smtClean="0">
                <a:latin typeface="Arial" pitchFamily="34" charset="0"/>
                <a:cs typeface="Arial" pitchFamily="34" charset="0"/>
              </a:rPr>
              <a:t>Haemoglobin: </a:t>
            </a:r>
            <a:r>
              <a:rPr lang="sv-SE" sz="2000" dirty="0" smtClean="0">
                <a:latin typeface="Arial" pitchFamily="34" charset="0"/>
                <a:cs typeface="Arial" pitchFamily="34" charset="0"/>
              </a:rPr>
              <a:t>           11.2 </a:t>
            </a:r>
            <a:r>
              <a:rPr lang="sv-SE" sz="2000" dirty="0" smtClean="0">
                <a:latin typeface="Arial" pitchFamily="34" charset="0"/>
                <a:cs typeface="Arial" pitchFamily="34" charset="0"/>
              </a:rPr>
              <a:t>g/dl</a:t>
            </a:r>
          </a:p>
          <a:p>
            <a:pPr algn="just" eaLnBrk="1" fontAlgn="auto" hangingPunct="1">
              <a:spcBef>
                <a:spcPts val="580"/>
              </a:spcBef>
              <a:spcAft>
                <a:spcPts val="0"/>
              </a:spcAft>
              <a:defRPr/>
            </a:pPr>
            <a:r>
              <a:rPr lang="sv-SE" sz="2000" dirty="0" smtClean="0">
                <a:latin typeface="Arial" pitchFamily="34" charset="0"/>
                <a:cs typeface="Arial" pitchFamily="34" charset="0"/>
              </a:rPr>
              <a:t>ESR:                </a:t>
            </a:r>
            <a:r>
              <a:rPr lang="sv-SE" sz="2000" dirty="0" smtClean="0">
                <a:latin typeface="Arial" pitchFamily="34" charset="0"/>
                <a:cs typeface="Arial" pitchFamily="34" charset="0"/>
              </a:rPr>
              <a:t>             31 </a:t>
            </a:r>
            <a:r>
              <a:rPr lang="sv-SE" sz="2000" dirty="0" smtClean="0">
                <a:latin typeface="Arial" pitchFamily="34" charset="0"/>
                <a:cs typeface="Arial" pitchFamily="34" charset="0"/>
              </a:rPr>
              <a:t>mm at the end of first hour</a:t>
            </a:r>
          </a:p>
          <a:p>
            <a:pPr algn="just" eaLnBrk="1" fontAlgn="auto" hangingPunct="1">
              <a:spcBef>
                <a:spcPts val="580"/>
              </a:spcBef>
              <a:spcAft>
                <a:spcPts val="0"/>
              </a:spcAft>
              <a:defRPr/>
            </a:pPr>
            <a:r>
              <a:rPr lang="sv-SE" sz="2000" dirty="0" smtClean="0">
                <a:latin typeface="Arial" pitchFamily="34" charset="0"/>
                <a:cs typeface="Arial" pitchFamily="34" charset="0"/>
              </a:rPr>
              <a:t>Calcium:         </a:t>
            </a:r>
            <a:r>
              <a:rPr lang="sv-SE" sz="2000" dirty="0" smtClean="0">
                <a:latin typeface="Arial" pitchFamily="34" charset="0"/>
                <a:cs typeface="Arial" pitchFamily="34" charset="0"/>
              </a:rPr>
              <a:t>           2.85 </a:t>
            </a:r>
            <a:r>
              <a:rPr lang="sv-SE" sz="2000" dirty="0" smtClean="0">
                <a:latin typeface="Arial" pitchFamily="34" charset="0"/>
                <a:cs typeface="Arial" pitchFamily="34" charset="0"/>
              </a:rPr>
              <a:t>mmol/L                     (2.10 – 2.65)</a:t>
            </a:r>
          </a:p>
          <a:p>
            <a:pPr algn="just" eaLnBrk="1" fontAlgn="auto" hangingPunct="1">
              <a:spcBef>
                <a:spcPts val="580"/>
              </a:spcBef>
              <a:spcAft>
                <a:spcPts val="0"/>
              </a:spcAft>
              <a:defRPr/>
            </a:pPr>
            <a:r>
              <a:rPr lang="sv-SE" sz="2000" dirty="0">
                <a:latin typeface="Arial" pitchFamily="34" charset="0"/>
                <a:cs typeface="Arial" pitchFamily="34" charset="0"/>
              </a:rPr>
              <a:t> </a:t>
            </a:r>
            <a:r>
              <a:rPr lang="sv-SE" sz="2000" dirty="0" smtClean="0">
                <a:latin typeface="Arial" pitchFamily="34" charset="0"/>
                <a:cs typeface="Arial" pitchFamily="34" charset="0"/>
              </a:rPr>
              <a:t>Phosphorus:  </a:t>
            </a:r>
            <a:r>
              <a:rPr lang="sv-SE" sz="2000" dirty="0" smtClean="0">
                <a:latin typeface="Arial" pitchFamily="34" charset="0"/>
                <a:cs typeface="Arial" pitchFamily="34" charset="0"/>
              </a:rPr>
              <a:t>          1.15 </a:t>
            </a:r>
            <a:r>
              <a:rPr lang="sv-SE" sz="2000" dirty="0" smtClean="0">
                <a:latin typeface="Arial" pitchFamily="34" charset="0"/>
                <a:cs typeface="Arial" pitchFamily="34" charset="0"/>
              </a:rPr>
              <a:t>mmol/L                     </a:t>
            </a:r>
            <a:r>
              <a:rPr lang="sv-SE" sz="2000" dirty="0" smtClean="0">
                <a:latin typeface="Arial" pitchFamily="34" charset="0"/>
                <a:cs typeface="Arial" pitchFamily="34" charset="0"/>
              </a:rPr>
              <a:t>(0.81-1.45)</a:t>
            </a:r>
            <a:endParaRPr lang="sv-SE" sz="2000" dirty="0" smtClean="0">
              <a:latin typeface="Arial" pitchFamily="34" charset="0"/>
              <a:cs typeface="Arial" pitchFamily="34" charset="0"/>
            </a:endParaRPr>
          </a:p>
          <a:p>
            <a:pPr algn="just" eaLnBrk="1" fontAlgn="auto" hangingPunct="1">
              <a:spcBef>
                <a:spcPts val="580"/>
              </a:spcBef>
              <a:spcAft>
                <a:spcPts val="0"/>
              </a:spcAft>
              <a:defRPr/>
            </a:pPr>
            <a:r>
              <a:rPr lang="sv-SE" sz="2000" dirty="0" smtClean="0">
                <a:latin typeface="Arial" pitchFamily="34" charset="0"/>
                <a:cs typeface="Arial" pitchFamily="34" charset="0"/>
              </a:rPr>
              <a:t>ALP:                 </a:t>
            </a:r>
            <a:r>
              <a:rPr lang="sv-SE" sz="2000" dirty="0" smtClean="0">
                <a:latin typeface="Arial" pitchFamily="34" charset="0"/>
                <a:cs typeface="Arial" pitchFamily="34" charset="0"/>
              </a:rPr>
              <a:t>         234 </a:t>
            </a:r>
            <a:r>
              <a:rPr lang="sv-SE" sz="2000" dirty="0" smtClean="0">
                <a:latin typeface="Arial" pitchFamily="34" charset="0"/>
                <a:cs typeface="Arial" pitchFamily="34" charset="0"/>
              </a:rPr>
              <a:t>U/L                           (30 – 120)</a:t>
            </a:r>
          </a:p>
          <a:p>
            <a:pPr algn="just" eaLnBrk="1" fontAlgn="auto" hangingPunct="1">
              <a:spcBef>
                <a:spcPts val="580"/>
              </a:spcBef>
              <a:spcAft>
                <a:spcPts val="0"/>
              </a:spcAft>
              <a:defRPr/>
            </a:pPr>
            <a:r>
              <a:rPr lang="sv-SE" sz="2000" dirty="0" smtClean="0">
                <a:latin typeface="Arial" pitchFamily="34" charset="0"/>
                <a:cs typeface="Arial" pitchFamily="34" charset="0"/>
              </a:rPr>
              <a:t>ACE:                 </a:t>
            </a:r>
            <a:r>
              <a:rPr lang="sv-SE" sz="2000" dirty="0" smtClean="0">
                <a:latin typeface="Arial" pitchFamily="34" charset="0"/>
                <a:cs typeface="Arial" pitchFamily="34" charset="0"/>
              </a:rPr>
              <a:t>       178   U/L                           (</a:t>
            </a:r>
            <a:r>
              <a:rPr lang="en-US" sz="2000" dirty="0" smtClean="0">
                <a:latin typeface="Arial" pitchFamily="34" charset="0"/>
                <a:cs typeface="Arial" pitchFamily="34" charset="0"/>
              </a:rPr>
              <a:t>8-53)</a:t>
            </a:r>
            <a:endParaRPr lang="sv-SE" sz="2000" dirty="0">
              <a:latin typeface="Arial" pitchFamily="34" charset="0"/>
              <a:cs typeface="Arial" pitchFamily="34" charset="0"/>
            </a:endParaRPr>
          </a:p>
          <a:p>
            <a:pPr marL="0" indent="0" algn="just" eaLnBrk="1" fontAlgn="auto" hangingPunct="1">
              <a:spcBef>
                <a:spcPts val="580"/>
              </a:spcBef>
              <a:spcAft>
                <a:spcPts val="0"/>
              </a:spcAft>
              <a:buNone/>
              <a:defRPr/>
            </a:pPr>
            <a:endParaRPr lang="sv-SE" sz="2000" dirty="0" smtClean="0">
              <a:latin typeface="Arial" pitchFamily="34" charset="0"/>
              <a:cs typeface="Arial" pitchFamily="34" charset="0"/>
            </a:endParaRPr>
          </a:p>
          <a:p>
            <a:pPr marL="457200" lvl="0" indent="-457200">
              <a:buClr>
                <a:srgbClr val="FF0000"/>
              </a:buClr>
              <a:buSzPct val="100000"/>
              <a:buFont typeface="+mj-lt"/>
              <a:buAutoNum type="alphaLcPeriod"/>
            </a:pPr>
            <a:r>
              <a:rPr lang="en-US" sz="2800" dirty="0" smtClean="0">
                <a:solidFill>
                  <a:srgbClr val="FF0000"/>
                </a:solidFill>
                <a:latin typeface="Arial" pitchFamily="34" charset="0"/>
                <a:cs typeface="Arial" pitchFamily="34" charset="0"/>
              </a:rPr>
              <a:t>What </a:t>
            </a:r>
            <a:r>
              <a:rPr lang="en-US" sz="2800" dirty="0">
                <a:solidFill>
                  <a:srgbClr val="FF0000"/>
                </a:solidFill>
                <a:latin typeface="Arial" pitchFamily="34" charset="0"/>
                <a:cs typeface="Arial" pitchFamily="34" charset="0"/>
              </a:rPr>
              <a:t>is the most probable diagnosis?</a:t>
            </a:r>
          </a:p>
          <a:p>
            <a:pPr marL="457200" lvl="0" indent="-457200">
              <a:buClr>
                <a:srgbClr val="FF0000"/>
              </a:buClr>
              <a:buSzPct val="100000"/>
              <a:buFont typeface="+mj-lt"/>
              <a:buAutoNum type="alphaLcPeriod"/>
            </a:pPr>
            <a:r>
              <a:rPr lang="en-US" sz="2800" dirty="0" smtClean="0">
                <a:solidFill>
                  <a:srgbClr val="FF0000"/>
                </a:solidFill>
                <a:latin typeface="Arial" pitchFamily="34" charset="0"/>
                <a:cs typeface="Arial" pitchFamily="34" charset="0"/>
              </a:rPr>
              <a:t>Which metabolite of Vitamin D will be most helpful to confirm the diagnosis?</a:t>
            </a:r>
            <a:endParaRPr lang="en-US" sz="2800" dirty="0">
              <a:solidFill>
                <a:srgbClr val="FF0000"/>
              </a:solidFill>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endParaRPr lang="en-US" sz="2000" dirty="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r>
              <a:rPr lang="en-US" sz="2000" dirty="0">
                <a:latin typeface="Arial" pitchFamily="34" charset="0"/>
                <a:cs typeface="Arial" pitchFamily="34" charset="0"/>
              </a:rPr>
              <a:t> </a:t>
            </a:r>
          </a:p>
        </p:txBody>
      </p:sp>
    </p:spTree>
    <p:extLst>
      <p:ext uri="{BB962C8B-B14F-4D97-AF65-F5344CB8AC3E}">
        <p14:creationId xmlns:p14="http://schemas.microsoft.com/office/powerpoint/2010/main" val="1413556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04800" y="115888"/>
            <a:ext cx="8686800" cy="838200"/>
          </a:xfrm>
        </p:spPr>
        <p:txBody>
          <a:bodyPr/>
          <a:lstStyle/>
          <a:p>
            <a:pPr algn="ctr" eaLnBrk="1" hangingPunct="1"/>
            <a:r>
              <a:rPr lang="en-US" sz="4800" b="1" u="sng" dirty="0" smtClean="0">
                <a:solidFill>
                  <a:srgbClr val="8D4159"/>
                </a:solidFill>
              </a:rPr>
              <a:t>Patient no </a:t>
            </a:r>
            <a:r>
              <a:rPr lang="en-US" sz="4800" b="1" u="sng" dirty="0">
                <a:solidFill>
                  <a:srgbClr val="8D4159"/>
                </a:solidFill>
              </a:rPr>
              <a:t>2</a:t>
            </a:r>
            <a:endParaRPr lang="en-GB" sz="4800" b="1" u="sng" dirty="0" smtClean="0">
              <a:solidFill>
                <a:srgbClr val="8D4159"/>
              </a:solidFill>
            </a:endParaRPr>
          </a:p>
        </p:txBody>
      </p:sp>
      <p:sp>
        <p:nvSpPr>
          <p:cNvPr id="3075" name="Rectangle 5"/>
          <p:cNvSpPr>
            <a:spLocks noGrp="1" noChangeArrowheads="1"/>
          </p:cNvSpPr>
          <p:nvPr>
            <p:ph sz="quarter" idx="1"/>
          </p:nvPr>
        </p:nvSpPr>
        <p:spPr>
          <a:xfrm>
            <a:off x="611560" y="1196752"/>
            <a:ext cx="7772400" cy="4176464"/>
          </a:xfrm>
        </p:spPr>
        <p:txBody>
          <a:bodyPr>
            <a:noAutofit/>
          </a:bodyPr>
          <a:lstStyle/>
          <a:p>
            <a:pPr marL="0" indent="0">
              <a:buNone/>
            </a:pPr>
            <a:r>
              <a:rPr lang="en-US" sz="1800" dirty="0"/>
              <a:t>A 4 month old male infant presented with irritability and failure to thrive. On examination, he was having tachycardia, dryness of mucus membranes and decreased skin turgor. His laboratory investigations revealed:</a:t>
            </a:r>
          </a:p>
          <a:p>
            <a:r>
              <a:rPr lang="en-US" sz="1800" dirty="0"/>
              <a:t>Plasma Glucose		4.6 mmol/L	</a:t>
            </a:r>
          </a:p>
          <a:p>
            <a:r>
              <a:rPr lang="en-US" sz="1800" dirty="0"/>
              <a:t>Serum creatinine		30 umol/L			(4-29)</a:t>
            </a:r>
          </a:p>
          <a:p>
            <a:r>
              <a:rPr lang="en-US" sz="1800" dirty="0"/>
              <a:t>Serum Sodium		121 mmol/L 			(136-149)</a:t>
            </a:r>
          </a:p>
          <a:p>
            <a:r>
              <a:rPr lang="en-US" sz="1800" dirty="0"/>
              <a:t>Serum Potassium		6.0 mmol/L			(3.5-5.0)</a:t>
            </a:r>
          </a:p>
          <a:p>
            <a:r>
              <a:rPr lang="en-US" sz="1800" dirty="0"/>
              <a:t>Serum </a:t>
            </a:r>
            <a:r>
              <a:rPr lang="en-US" sz="1800" dirty="0" smtClean="0"/>
              <a:t>Bicarbonate</a:t>
            </a:r>
            <a:r>
              <a:rPr lang="en-US" sz="1800" dirty="0"/>
              <a:t>	15 mmol/L			(22-28)</a:t>
            </a:r>
          </a:p>
          <a:p>
            <a:r>
              <a:rPr lang="en-US" sz="1800" dirty="0"/>
              <a:t>Serum Chloride		99 mmol/L			(98-107)</a:t>
            </a:r>
          </a:p>
          <a:p>
            <a:r>
              <a:rPr lang="en-US" sz="1800" dirty="0"/>
              <a:t>Serum 17OH progesterone	</a:t>
            </a:r>
            <a:r>
              <a:rPr lang="en-US" sz="1800" dirty="0" smtClean="0"/>
              <a:t>2.2 </a:t>
            </a:r>
            <a:r>
              <a:rPr lang="en-US" sz="1800" dirty="0"/>
              <a:t>nmol/L			(0.1-2.7)</a:t>
            </a:r>
          </a:p>
          <a:p>
            <a:r>
              <a:rPr lang="en-US" sz="1800" dirty="0"/>
              <a:t>Serum Cortisol		575 nmol/L			(80-580)</a:t>
            </a:r>
          </a:p>
          <a:p>
            <a:r>
              <a:rPr lang="en-US" sz="1800" dirty="0"/>
              <a:t>Plasma Aldosterone	</a:t>
            </a:r>
            <a:r>
              <a:rPr lang="en-US" sz="1800" dirty="0" smtClean="0"/>
              <a:t>56 </a:t>
            </a:r>
            <a:r>
              <a:rPr lang="en-US" sz="1800" dirty="0" err="1"/>
              <a:t>pmol</a:t>
            </a:r>
            <a:r>
              <a:rPr lang="en-US" sz="1800" dirty="0"/>
              <a:t>/L			(140-849)</a:t>
            </a:r>
          </a:p>
          <a:p>
            <a:endParaRPr lang="en-US" sz="1800" dirty="0"/>
          </a:p>
          <a:p>
            <a:pPr marL="457200" lvl="0" indent="-457200">
              <a:buClr>
                <a:srgbClr val="FF0000"/>
              </a:buClr>
              <a:buSzPct val="100000"/>
              <a:buFont typeface="+mj-lt"/>
              <a:buAutoNum type="alphaLcPeriod"/>
            </a:pPr>
            <a:r>
              <a:rPr lang="en-US" sz="1800" dirty="0">
                <a:solidFill>
                  <a:srgbClr val="FF0000"/>
                </a:solidFill>
                <a:latin typeface="Arial" pitchFamily="34" charset="0"/>
                <a:cs typeface="Arial" pitchFamily="34" charset="0"/>
              </a:rPr>
              <a:t>What is the </a:t>
            </a:r>
            <a:r>
              <a:rPr lang="en-US" sz="1800" dirty="0" smtClean="0">
                <a:solidFill>
                  <a:srgbClr val="FF0000"/>
                </a:solidFill>
                <a:latin typeface="Arial" pitchFamily="34" charset="0"/>
                <a:cs typeface="Arial" pitchFamily="34" charset="0"/>
              </a:rPr>
              <a:t>most probable diagnosis?</a:t>
            </a:r>
          </a:p>
          <a:p>
            <a:pPr marL="457200" lvl="0" indent="-457200">
              <a:buClr>
                <a:srgbClr val="FF0000"/>
              </a:buClr>
              <a:buSzPct val="100000"/>
              <a:buFont typeface="+mj-lt"/>
              <a:buAutoNum type="alphaLcPeriod"/>
            </a:pPr>
            <a:r>
              <a:rPr lang="en-US" sz="1800" dirty="0" smtClean="0">
                <a:solidFill>
                  <a:srgbClr val="FF0000"/>
                </a:solidFill>
                <a:latin typeface="Arial" pitchFamily="34" charset="0"/>
                <a:cs typeface="Arial" pitchFamily="34" charset="0"/>
              </a:rPr>
              <a:t>Name the most probable biochemical defect</a:t>
            </a:r>
            <a:endParaRPr lang="en-US" sz="1800" dirty="0">
              <a:solidFill>
                <a:srgbClr val="FF0000"/>
              </a:solidFill>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endParaRPr lang="en-US" sz="1800" dirty="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r>
              <a:rPr lang="en-US" sz="1800" dirty="0">
                <a:latin typeface="Arial" pitchFamily="34" charset="0"/>
                <a:cs typeface="Arial" pitchFamily="34" charset="0"/>
              </a:rPr>
              <a:t> </a:t>
            </a:r>
          </a:p>
        </p:txBody>
      </p:sp>
    </p:spTree>
    <p:extLst>
      <p:ext uri="{BB962C8B-B14F-4D97-AF65-F5344CB8AC3E}">
        <p14:creationId xmlns:p14="http://schemas.microsoft.com/office/powerpoint/2010/main" val="4186377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04800" y="115888"/>
            <a:ext cx="8686800" cy="838200"/>
          </a:xfrm>
        </p:spPr>
        <p:txBody>
          <a:bodyPr/>
          <a:lstStyle/>
          <a:p>
            <a:pPr algn="ctr" eaLnBrk="1" hangingPunct="1"/>
            <a:r>
              <a:rPr lang="en-US" sz="4800" b="1" u="sng" dirty="0" smtClean="0">
                <a:solidFill>
                  <a:srgbClr val="8D4159"/>
                </a:solidFill>
              </a:rPr>
              <a:t>Patient no </a:t>
            </a:r>
            <a:r>
              <a:rPr lang="en-US" sz="4800" b="1" u="sng" dirty="0">
                <a:solidFill>
                  <a:srgbClr val="8D4159"/>
                </a:solidFill>
              </a:rPr>
              <a:t>3</a:t>
            </a:r>
            <a:endParaRPr lang="en-GB" sz="4800" b="1" u="sng" dirty="0" smtClean="0">
              <a:solidFill>
                <a:srgbClr val="8D4159"/>
              </a:solidFill>
            </a:endParaRPr>
          </a:p>
        </p:txBody>
      </p:sp>
      <p:sp>
        <p:nvSpPr>
          <p:cNvPr id="3075" name="Rectangle 5"/>
          <p:cNvSpPr>
            <a:spLocks noGrp="1" noChangeArrowheads="1"/>
          </p:cNvSpPr>
          <p:nvPr>
            <p:ph sz="quarter" idx="1"/>
          </p:nvPr>
        </p:nvSpPr>
        <p:spPr>
          <a:xfrm>
            <a:off x="611560" y="1196752"/>
            <a:ext cx="7772400" cy="4176464"/>
          </a:xfrm>
        </p:spPr>
        <p:txBody>
          <a:bodyPr>
            <a:noAutofit/>
          </a:bodyPr>
          <a:lstStyle/>
          <a:p>
            <a:pPr marL="0" indent="0">
              <a:buNone/>
            </a:pPr>
            <a:r>
              <a:rPr lang="en-US" sz="2400" dirty="0" smtClean="0"/>
              <a:t>A 56 years old male has abdominal pain and mild jaundice. His biochemical profile shows: </a:t>
            </a:r>
          </a:p>
          <a:p>
            <a:r>
              <a:rPr lang="en-US" sz="2400" dirty="0" smtClean="0"/>
              <a:t>Albumin:                 45     g/L                   (35-50</a:t>
            </a:r>
            <a:r>
              <a:rPr lang="en-US" sz="2400" dirty="0"/>
              <a:t>)</a:t>
            </a:r>
          </a:p>
          <a:p>
            <a:r>
              <a:rPr lang="en-US" sz="2400" dirty="0" smtClean="0"/>
              <a:t>ALP:                       </a:t>
            </a:r>
            <a:r>
              <a:rPr lang="en-US" sz="2400" dirty="0"/>
              <a:t>180 </a:t>
            </a:r>
            <a:r>
              <a:rPr lang="en-US" sz="2400" dirty="0" smtClean="0"/>
              <a:t>  U/L                  (</a:t>
            </a:r>
            <a:r>
              <a:rPr lang="en-US" sz="2400" dirty="0"/>
              <a:t>30-120)</a:t>
            </a:r>
          </a:p>
          <a:p>
            <a:r>
              <a:rPr lang="en-US" sz="2400" dirty="0" smtClean="0"/>
              <a:t>Gamma GT:           788   U/L                  (&lt;</a:t>
            </a:r>
            <a:r>
              <a:rPr lang="en-US" sz="2400" dirty="0"/>
              <a:t>40)</a:t>
            </a:r>
          </a:p>
          <a:p>
            <a:r>
              <a:rPr lang="en-US" sz="2400" dirty="0" smtClean="0"/>
              <a:t>ALT:                        104  U/L                  (&lt;42)</a:t>
            </a:r>
            <a:endParaRPr lang="en-US" sz="2400" dirty="0"/>
          </a:p>
          <a:p>
            <a:r>
              <a:rPr lang="en-US" sz="2400" dirty="0" smtClean="0"/>
              <a:t>AST:                         248 U/L                  (&lt; </a:t>
            </a:r>
            <a:r>
              <a:rPr lang="en-US" sz="2400" dirty="0"/>
              <a:t>35)</a:t>
            </a:r>
          </a:p>
          <a:p>
            <a:r>
              <a:rPr lang="en-US" sz="2400" dirty="0" smtClean="0"/>
              <a:t>Bilirubin:                   36  </a:t>
            </a:r>
            <a:r>
              <a:rPr lang="el-GR" sz="2400" dirty="0" smtClean="0">
                <a:latin typeface="Franklin Gothic Book"/>
              </a:rPr>
              <a:t>μ</a:t>
            </a:r>
            <a:r>
              <a:rPr lang="en-US" sz="2400" dirty="0" err="1" smtClean="0"/>
              <a:t>mol</a:t>
            </a:r>
            <a:r>
              <a:rPr lang="en-US" sz="2400" dirty="0" smtClean="0"/>
              <a:t>                 (&lt;17)</a:t>
            </a:r>
            <a:endParaRPr lang="en-US" sz="2400" dirty="0"/>
          </a:p>
          <a:p>
            <a:pPr lvl="0"/>
            <a:endParaRPr lang="en-US" sz="2400" dirty="0" smtClean="0"/>
          </a:p>
          <a:p>
            <a:pPr marL="457200" lvl="0" indent="-457200">
              <a:buClr>
                <a:srgbClr val="FF0000"/>
              </a:buClr>
              <a:buSzPct val="100000"/>
              <a:buFont typeface="+mj-lt"/>
              <a:buAutoNum type="alphaLcPeriod"/>
            </a:pPr>
            <a:r>
              <a:rPr lang="en-US" sz="2400" dirty="0">
                <a:solidFill>
                  <a:srgbClr val="FF0000"/>
                </a:solidFill>
                <a:latin typeface="Arial" pitchFamily="34" charset="0"/>
                <a:cs typeface="Arial" pitchFamily="34" charset="0"/>
              </a:rPr>
              <a:t>What is the most probable diagnosis?</a:t>
            </a:r>
          </a:p>
          <a:p>
            <a:pPr marL="457200" lvl="0" indent="-457200">
              <a:buClr>
                <a:srgbClr val="FF0000"/>
              </a:buClr>
              <a:buSzPct val="100000"/>
              <a:buFont typeface="+mj-lt"/>
              <a:buAutoNum type="alphaLcPeriod"/>
            </a:pPr>
            <a:r>
              <a:rPr lang="en-US" sz="2400" dirty="0">
                <a:solidFill>
                  <a:srgbClr val="FF0000"/>
                </a:solidFill>
                <a:latin typeface="Arial" pitchFamily="34" charset="0"/>
                <a:cs typeface="Arial" pitchFamily="34" charset="0"/>
              </a:rPr>
              <a:t>Name the </a:t>
            </a:r>
            <a:r>
              <a:rPr lang="en-US" sz="2400" dirty="0" smtClean="0">
                <a:solidFill>
                  <a:srgbClr val="FF0000"/>
                </a:solidFill>
                <a:latin typeface="Arial" pitchFamily="34" charset="0"/>
                <a:cs typeface="Arial" pitchFamily="34" charset="0"/>
              </a:rPr>
              <a:t>ratio of two enzymes which can be helpful to support your diagnosis. </a:t>
            </a:r>
            <a:endParaRPr lang="en-US" sz="2400" dirty="0" smtClean="0"/>
          </a:p>
          <a:p>
            <a:pPr marL="0" indent="0" algn="just" eaLnBrk="1" fontAlgn="auto" hangingPunct="1">
              <a:spcBef>
                <a:spcPts val="580"/>
              </a:spcBef>
              <a:spcAft>
                <a:spcPts val="0"/>
              </a:spcAft>
              <a:buFont typeface="Wingdings 2" pitchFamily="18" charset="2"/>
              <a:buNone/>
              <a:defRPr/>
            </a:pPr>
            <a:endParaRPr lang="en-US" sz="2400" dirty="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r>
              <a:rPr lang="en-US" sz="2400" dirty="0">
                <a:latin typeface="Arial" pitchFamily="34" charset="0"/>
                <a:cs typeface="Arial" pitchFamily="34" charset="0"/>
              </a:rPr>
              <a:t> </a:t>
            </a:r>
          </a:p>
        </p:txBody>
      </p:sp>
    </p:spTree>
    <p:extLst>
      <p:ext uri="{BB962C8B-B14F-4D97-AF65-F5344CB8AC3E}">
        <p14:creationId xmlns:p14="http://schemas.microsoft.com/office/powerpoint/2010/main" val="1093351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04800" y="115888"/>
            <a:ext cx="8686800" cy="838200"/>
          </a:xfrm>
        </p:spPr>
        <p:txBody>
          <a:bodyPr/>
          <a:lstStyle/>
          <a:p>
            <a:pPr algn="ctr" eaLnBrk="1" hangingPunct="1"/>
            <a:r>
              <a:rPr lang="en-US" sz="4800" b="1" u="sng" dirty="0" smtClean="0">
                <a:solidFill>
                  <a:srgbClr val="8D4159"/>
                </a:solidFill>
              </a:rPr>
              <a:t>Patient no 4</a:t>
            </a:r>
            <a:endParaRPr lang="en-GB" sz="4800" b="1" u="sng" dirty="0" smtClean="0">
              <a:solidFill>
                <a:srgbClr val="8D4159"/>
              </a:solidFill>
            </a:endParaRPr>
          </a:p>
        </p:txBody>
      </p:sp>
      <p:sp>
        <p:nvSpPr>
          <p:cNvPr id="3075" name="Rectangle 5"/>
          <p:cNvSpPr>
            <a:spLocks noGrp="1" noChangeArrowheads="1"/>
          </p:cNvSpPr>
          <p:nvPr>
            <p:ph sz="quarter" idx="1"/>
          </p:nvPr>
        </p:nvSpPr>
        <p:spPr>
          <a:xfrm>
            <a:off x="611560" y="1196752"/>
            <a:ext cx="7772400" cy="4176464"/>
          </a:xfrm>
        </p:spPr>
        <p:txBody>
          <a:bodyPr>
            <a:noAutofit/>
          </a:bodyPr>
          <a:lstStyle/>
          <a:p>
            <a:pPr marL="0" lvl="0" indent="0">
              <a:buNone/>
            </a:pPr>
            <a:r>
              <a:rPr lang="en-US" sz="2400" dirty="0"/>
              <a:t>A 1 month old infant has a highly chylous sample. Her lipid profile is as following: </a:t>
            </a:r>
          </a:p>
          <a:p>
            <a:pPr lvl="0"/>
            <a:r>
              <a:rPr lang="en-US" sz="2400" dirty="0"/>
              <a:t>Cholesterol               :   3.4       mmol/L   </a:t>
            </a:r>
          </a:p>
          <a:p>
            <a:pPr lvl="0"/>
            <a:r>
              <a:rPr lang="en-US" sz="2400" dirty="0"/>
              <a:t>Triglycerides             :    22.1    mmol/L  </a:t>
            </a:r>
          </a:p>
          <a:p>
            <a:pPr lvl="0"/>
            <a:r>
              <a:rPr lang="en-US" sz="2400" dirty="0"/>
              <a:t>LDL </a:t>
            </a:r>
            <a:r>
              <a:rPr lang="en-US" sz="2400" dirty="0" err="1"/>
              <a:t>Chol</a:t>
            </a:r>
            <a:r>
              <a:rPr lang="en-US" sz="2400" dirty="0"/>
              <a:t> (measured):    1.34   mmol/L   </a:t>
            </a:r>
          </a:p>
          <a:p>
            <a:pPr lvl="0"/>
            <a:r>
              <a:rPr lang="en-US" sz="2400" dirty="0"/>
              <a:t>HDL </a:t>
            </a:r>
            <a:r>
              <a:rPr lang="en-US" sz="2400" dirty="0" err="1"/>
              <a:t>Chol</a:t>
            </a:r>
            <a:r>
              <a:rPr lang="en-US" sz="2400" dirty="0"/>
              <a:t> (measured):    1.1     </a:t>
            </a:r>
            <a:r>
              <a:rPr lang="en-US" sz="2400" dirty="0" err="1"/>
              <a:t>mmo</a:t>
            </a:r>
            <a:r>
              <a:rPr lang="en-US" sz="2400" dirty="0"/>
              <a:t>/L    </a:t>
            </a:r>
          </a:p>
          <a:p>
            <a:pPr lvl="0"/>
            <a:r>
              <a:rPr lang="en-US" sz="2400" dirty="0"/>
              <a:t>Overnight incubation of serum sample at 4</a:t>
            </a:r>
            <a:r>
              <a:rPr lang="en-US" sz="2400" baseline="30000" dirty="0"/>
              <a:t>0</a:t>
            </a:r>
            <a:r>
              <a:rPr lang="en-US" sz="2400" dirty="0"/>
              <a:t>C shows a ring on the top of </a:t>
            </a:r>
            <a:r>
              <a:rPr lang="en-US" sz="2400" dirty="0" smtClean="0"/>
              <a:t>a clear </a:t>
            </a:r>
            <a:r>
              <a:rPr lang="en-US" sz="2400" dirty="0"/>
              <a:t>sample</a:t>
            </a:r>
          </a:p>
          <a:p>
            <a:pPr marL="0" lvl="0" indent="0">
              <a:buNone/>
            </a:pPr>
            <a:endParaRPr lang="en-US" sz="2400" dirty="0" smtClean="0"/>
          </a:p>
          <a:p>
            <a:pPr marL="457200" lvl="0" indent="-457200">
              <a:buClr>
                <a:srgbClr val="FF0000"/>
              </a:buClr>
              <a:buSzPct val="100000"/>
              <a:buFont typeface="+mj-lt"/>
              <a:buAutoNum type="alphaLcPeriod"/>
            </a:pPr>
            <a:r>
              <a:rPr lang="en-US" sz="2400" dirty="0">
                <a:solidFill>
                  <a:srgbClr val="FF0000"/>
                </a:solidFill>
                <a:latin typeface="Arial" pitchFamily="34" charset="0"/>
                <a:cs typeface="Arial" pitchFamily="34" charset="0"/>
              </a:rPr>
              <a:t>What is the most probable diagnosis?</a:t>
            </a:r>
          </a:p>
          <a:p>
            <a:pPr marL="457200" lvl="0" indent="-457200">
              <a:buClr>
                <a:srgbClr val="FF0000"/>
              </a:buClr>
              <a:buSzPct val="100000"/>
              <a:buFont typeface="+mj-lt"/>
              <a:buAutoNum type="alphaLcPeriod"/>
            </a:pPr>
            <a:r>
              <a:rPr lang="en-US" sz="2400" dirty="0" smtClean="0">
                <a:solidFill>
                  <a:srgbClr val="FF0000"/>
                </a:solidFill>
                <a:latin typeface="Arial" pitchFamily="34" charset="0"/>
                <a:cs typeface="Arial" pitchFamily="34" charset="0"/>
              </a:rPr>
              <a:t>Which type of </a:t>
            </a:r>
            <a:r>
              <a:rPr lang="en-US" sz="2400" dirty="0" err="1" smtClean="0">
                <a:solidFill>
                  <a:srgbClr val="FF0000"/>
                </a:solidFill>
                <a:latin typeface="Arial" pitchFamily="34" charset="0"/>
                <a:cs typeface="Arial" pitchFamily="34" charset="0"/>
              </a:rPr>
              <a:t>hyperlipidaemia</a:t>
            </a:r>
            <a:r>
              <a:rPr lang="en-US" sz="2400" dirty="0" smtClean="0">
                <a:solidFill>
                  <a:srgbClr val="FF0000"/>
                </a:solidFill>
                <a:latin typeface="Arial" pitchFamily="34" charset="0"/>
                <a:cs typeface="Arial" pitchFamily="34" charset="0"/>
              </a:rPr>
              <a:t> this infant is suffering from as per </a:t>
            </a:r>
            <a:r>
              <a:rPr lang="en-GB" sz="2400" dirty="0">
                <a:solidFill>
                  <a:srgbClr val="FF0000"/>
                </a:solidFill>
                <a:latin typeface="Arial" pitchFamily="34" charset="0"/>
                <a:cs typeface="Arial" pitchFamily="34" charset="0"/>
              </a:rPr>
              <a:t>Frederickson</a:t>
            </a:r>
            <a:r>
              <a:rPr lang="en-US" sz="2400" dirty="0">
                <a:solidFill>
                  <a:srgbClr val="FF0000"/>
                </a:solidFill>
                <a:latin typeface="Arial" pitchFamily="34" charset="0"/>
                <a:cs typeface="Arial" pitchFamily="34" charset="0"/>
              </a:rPr>
              <a:t> Classification </a:t>
            </a:r>
            <a:r>
              <a:rPr lang="en-US" sz="2400" dirty="0" smtClean="0">
                <a:solidFill>
                  <a:srgbClr val="FF0000"/>
                </a:solidFill>
                <a:latin typeface="Arial" pitchFamily="34" charset="0"/>
                <a:cs typeface="Arial" pitchFamily="34" charset="0"/>
              </a:rPr>
              <a:t>. </a:t>
            </a:r>
            <a:endParaRPr lang="en-US" sz="2400" dirty="0" smtClean="0"/>
          </a:p>
          <a:p>
            <a:pPr marL="0" indent="0" algn="just" eaLnBrk="1" fontAlgn="auto" hangingPunct="1">
              <a:spcBef>
                <a:spcPts val="580"/>
              </a:spcBef>
              <a:spcAft>
                <a:spcPts val="0"/>
              </a:spcAft>
              <a:buFont typeface="Wingdings 2" pitchFamily="18" charset="2"/>
              <a:buNone/>
              <a:defRPr/>
            </a:pPr>
            <a:endParaRPr lang="en-US" sz="2400" dirty="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r>
              <a:rPr lang="en-US" sz="2400" dirty="0">
                <a:latin typeface="Arial" pitchFamily="34" charset="0"/>
                <a:cs typeface="Arial" pitchFamily="34" charset="0"/>
              </a:rPr>
              <a:t> </a:t>
            </a:r>
          </a:p>
        </p:txBody>
      </p:sp>
    </p:spTree>
    <p:extLst>
      <p:ext uri="{BB962C8B-B14F-4D97-AF65-F5344CB8AC3E}">
        <p14:creationId xmlns:p14="http://schemas.microsoft.com/office/powerpoint/2010/main" val="2175515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04800" y="115888"/>
            <a:ext cx="8686800" cy="838200"/>
          </a:xfrm>
        </p:spPr>
        <p:txBody>
          <a:bodyPr/>
          <a:lstStyle/>
          <a:p>
            <a:pPr algn="ctr" eaLnBrk="1" hangingPunct="1"/>
            <a:r>
              <a:rPr lang="en-US" sz="4800" b="1" u="sng" dirty="0" smtClean="0">
                <a:solidFill>
                  <a:srgbClr val="8D4159"/>
                </a:solidFill>
              </a:rPr>
              <a:t>Patient no 5</a:t>
            </a:r>
            <a:endParaRPr lang="en-GB" sz="4800" b="1" u="sng" dirty="0" smtClean="0">
              <a:solidFill>
                <a:srgbClr val="8D4159"/>
              </a:solidFill>
            </a:endParaRPr>
          </a:p>
        </p:txBody>
      </p:sp>
      <p:sp>
        <p:nvSpPr>
          <p:cNvPr id="3075" name="Rectangle 5"/>
          <p:cNvSpPr>
            <a:spLocks noGrp="1" noChangeArrowheads="1"/>
          </p:cNvSpPr>
          <p:nvPr>
            <p:ph sz="quarter" idx="1"/>
          </p:nvPr>
        </p:nvSpPr>
        <p:spPr>
          <a:xfrm>
            <a:off x="611560" y="1196752"/>
            <a:ext cx="7772400" cy="4176464"/>
          </a:xfrm>
        </p:spPr>
        <p:txBody>
          <a:bodyPr>
            <a:noAutofit/>
          </a:bodyPr>
          <a:lstStyle/>
          <a:p>
            <a:pPr marL="0" lvl="0" indent="0">
              <a:buNone/>
            </a:pPr>
            <a:r>
              <a:rPr lang="en-US" sz="2400" dirty="0"/>
              <a:t>A 1 month old infant has a highly chylous sample. Her lipid profile is as following: </a:t>
            </a:r>
          </a:p>
          <a:p>
            <a:pPr lvl="0"/>
            <a:r>
              <a:rPr lang="en-US" sz="2400" dirty="0"/>
              <a:t>Cholesterol               :   3.4       mmol/L   </a:t>
            </a:r>
          </a:p>
          <a:p>
            <a:pPr lvl="0"/>
            <a:r>
              <a:rPr lang="en-US" sz="2400" dirty="0"/>
              <a:t>Triglycerides             :    22.1    mmol/L  </a:t>
            </a:r>
          </a:p>
          <a:p>
            <a:pPr lvl="0"/>
            <a:r>
              <a:rPr lang="en-US" sz="2400" dirty="0"/>
              <a:t>LDL </a:t>
            </a:r>
            <a:r>
              <a:rPr lang="en-US" sz="2400" dirty="0" err="1"/>
              <a:t>Chol</a:t>
            </a:r>
            <a:r>
              <a:rPr lang="en-US" sz="2400" dirty="0"/>
              <a:t> (measured):    1.34   mmol/L   </a:t>
            </a:r>
          </a:p>
          <a:p>
            <a:pPr lvl="0"/>
            <a:r>
              <a:rPr lang="en-US" sz="2400" dirty="0"/>
              <a:t>HDL </a:t>
            </a:r>
            <a:r>
              <a:rPr lang="en-US" sz="2400" dirty="0" err="1"/>
              <a:t>Chol</a:t>
            </a:r>
            <a:r>
              <a:rPr lang="en-US" sz="2400" dirty="0"/>
              <a:t> (measured):    1.1     </a:t>
            </a:r>
            <a:r>
              <a:rPr lang="en-US" sz="2400" dirty="0" err="1"/>
              <a:t>mmo</a:t>
            </a:r>
            <a:r>
              <a:rPr lang="en-US" sz="2400" dirty="0"/>
              <a:t>/L    </a:t>
            </a:r>
          </a:p>
          <a:p>
            <a:pPr lvl="0"/>
            <a:r>
              <a:rPr lang="en-US" sz="2400" dirty="0"/>
              <a:t>Overnight incubation of serum sample at 4</a:t>
            </a:r>
            <a:r>
              <a:rPr lang="en-US" sz="2400" baseline="30000" dirty="0"/>
              <a:t>0</a:t>
            </a:r>
            <a:r>
              <a:rPr lang="en-US" sz="2400" dirty="0"/>
              <a:t>C shows a ring on the top of </a:t>
            </a:r>
            <a:r>
              <a:rPr lang="en-US" sz="2400" dirty="0" smtClean="0"/>
              <a:t>a clear </a:t>
            </a:r>
            <a:r>
              <a:rPr lang="en-US" sz="2400" dirty="0"/>
              <a:t>sample</a:t>
            </a:r>
          </a:p>
          <a:p>
            <a:pPr marL="0" lvl="0" indent="0">
              <a:buNone/>
            </a:pPr>
            <a:endParaRPr lang="en-US" sz="2400" dirty="0" smtClean="0"/>
          </a:p>
          <a:p>
            <a:pPr marL="457200" lvl="0" indent="-457200">
              <a:buClr>
                <a:srgbClr val="FF0000"/>
              </a:buClr>
              <a:buSzPct val="100000"/>
              <a:buFont typeface="+mj-lt"/>
              <a:buAutoNum type="alphaLcPeriod"/>
            </a:pPr>
            <a:r>
              <a:rPr lang="en-US" sz="2400" dirty="0">
                <a:solidFill>
                  <a:srgbClr val="FF0000"/>
                </a:solidFill>
                <a:latin typeface="Arial" pitchFamily="34" charset="0"/>
                <a:cs typeface="Arial" pitchFamily="34" charset="0"/>
              </a:rPr>
              <a:t>What is the most probable diagnosis?</a:t>
            </a:r>
          </a:p>
          <a:p>
            <a:pPr marL="457200" lvl="0" indent="-457200">
              <a:buClr>
                <a:srgbClr val="FF0000"/>
              </a:buClr>
              <a:buSzPct val="100000"/>
              <a:buFont typeface="+mj-lt"/>
              <a:buAutoNum type="alphaLcPeriod"/>
            </a:pPr>
            <a:r>
              <a:rPr lang="en-US" sz="2400" dirty="0" smtClean="0">
                <a:solidFill>
                  <a:srgbClr val="FF0000"/>
                </a:solidFill>
                <a:latin typeface="Arial" pitchFamily="34" charset="0"/>
                <a:cs typeface="Arial" pitchFamily="34" charset="0"/>
              </a:rPr>
              <a:t>Which type of </a:t>
            </a:r>
            <a:r>
              <a:rPr lang="en-US" sz="2400" dirty="0" err="1" smtClean="0">
                <a:solidFill>
                  <a:srgbClr val="FF0000"/>
                </a:solidFill>
                <a:latin typeface="Arial" pitchFamily="34" charset="0"/>
                <a:cs typeface="Arial" pitchFamily="34" charset="0"/>
              </a:rPr>
              <a:t>hyperlipidaemia</a:t>
            </a:r>
            <a:r>
              <a:rPr lang="en-US" sz="2400" dirty="0" smtClean="0">
                <a:solidFill>
                  <a:srgbClr val="FF0000"/>
                </a:solidFill>
                <a:latin typeface="Arial" pitchFamily="34" charset="0"/>
                <a:cs typeface="Arial" pitchFamily="34" charset="0"/>
              </a:rPr>
              <a:t> this infant is suffering from as per </a:t>
            </a:r>
            <a:r>
              <a:rPr lang="en-GB" sz="2400" dirty="0">
                <a:solidFill>
                  <a:srgbClr val="FF0000"/>
                </a:solidFill>
                <a:latin typeface="Arial" pitchFamily="34" charset="0"/>
                <a:cs typeface="Arial" pitchFamily="34" charset="0"/>
              </a:rPr>
              <a:t>Frederickson</a:t>
            </a:r>
            <a:r>
              <a:rPr lang="en-US" sz="2400" dirty="0">
                <a:solidFill>
                  <a:srgbClr val="FF0000"/>
                </a:solidFill>
                <a:latin typeface="Arial" pitchFamily="34" charset="0"/>
                <a:cs typeface="Arial" pitchFamily="34" charset="0"/>
              </a:rPr>
              <a:t> Classification </a:t>
            </a:r>
            <a:r>
              <a:rPr lang="en-US" sz="2400" dirty="0" smtClean="0">
                <a:solidFill>
                  <a:srgbClr val="FF0000"/>
                </a:solidFill>
                <a:latin typeface="Arial" pitchFamily="34" charset="0"/>
                <a:cs typeface="Arial" pitchFamily="34" charset="0"/>
              </a:rPr>
              <a:t>. </a:t>
            </a:r>
            <a:endParaRPr lang="en-US" sz="2400" dirty="0" smtClean="0"/>
          </a:p>
          <a:p>
            <a:pPr marL="0" indent="0" algn="just" eaLnBrk="1" fontAlgn="auto" hangingPunct="1">
              <a:spcBef>
                <a:spcPts val="580"/>
              </a:spcBef>
              <a:spcAft>
                <a:spcPts val="0"/>
              </a:spcAft>
              <a:buFont typeface="Wingdings 2" pitchFamily="18" charset="2"/>
              <a:buNone/>
              <a:defRPr/>
            </a:pPr>
            <a:endParaRPr lang="en-US" sz="2400" dirty="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r>
              <a:rPr lang="en-US" sz="2400" dirty="0">
                <a:latin typeface="Arial" pitchFamily="34" charset="0"/>
                <a:cs typeface="Arial" pitchFamily="34" charset="0"/>
              </a:rPr>
              <a:t> </a:t>
            </a:r>
          </a:p>
        </p:txBody>
      </p:sp>
    </p:spTree>
    <p:extLst>
      <p:ext uri="{BB962C8B-B14F-4D97-AF65-F5344CB8AC3E}">
        <p14:creationId xmlns:p14="http://schemas.microsoft.com/office/powerpoint/2010/main" val="727687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04800" y="115888"/>
            <a:ext cx="8686800" cy="838200"/>
          </a:xfrm>
        </p:spPr>
        <p:txBody>
          <a:bodyPr/>
          <a:lstStyle/>
          <a:p>
            <a:pPr algn="ctr" eaLnBrk="1" hangingPunct="1"/>
            <a:r>
              <a:rPr lang="en-US" sz="4800" b="1" u="sng" dirty="0" smtClean="0">
                <a:solidFill>
                  <a:srgbClr val="8D4159"/>
                </a:solidFill>
              </a:rPr>
              <a:t>Patient no </a:t>
            </a:r>
            <a:r>
              <a:rPr lang="en-US" sz="4800" b="1" u="sng" dirty="0">
                <a:solidFill>
                  <a:srgbClr val="8D4159"/>
                </a:solidFill>
              </a:rPr>
              <a:t>6</a:t>
            </a:r>
            <a:endParaRPr lang="en-GB" sz="4800" b="1" u="sng" dirty="0" smtClean="0">
              <a:solidFill>
                <a:srgbClr val="8D4159"/>
              </a:solidFill>
            </a:endParaRPr>
          </a:p>
        </p:txBody>
      </p:sp>
      <p:sp>
        <p:nvSpPr>
          <p:cNvPr id="3075" name="Rectangle 5"/>
          <p:cNvSpPr>
            <a:spLocks noGrp="1" noChangeArrowheads="1"/>
          </p:cNvSpPr>
          <p:nvPr>
            <p:ph sz="quarter" idx="1"/>
          </p:nvPr>
        </p:nvSpPr>
        <p:spPr>
          <a:xfrm>
            <a:off x="611560" y="1196752"/>
            <a:ext cx="7772400" cy="4176464"/>
          </a:xfrm>
        </p:spPr>
        <p:txBody>
          <a:bodyPr>
            <a:noAutofit/>
          </a:bodyPr>
          <a:lstStyle/>
          <a:p>
            <a:pPr marL="0" lvl="0" indent="0">
              <a:buNone/>
            </a:pPr>
            <a:r>
              <a:rPr lang="en-US" sz="2400" dirty="0" smtClean="0"/>
              <a:t>A 21 years old male was diagnosed to be a case of Addison`s Disease on the basis of clinical features and laboratory findings (i.e. low cortisol and increased ACTH). He is on replacement therapy and clinically much improved but his recent hormonal profile indicates:</a:t>
            </a:r>
            <a:endParaRPr lang="en-US" sz="2400" dirty="0"/>
          </a:p>
          <a:p>
            <a:pPr lvl="0"/>
            <a:r>
              <a:rPr lang="en-US" sz="2400" dirty="0" smtClean="0"/>
              <a:t>Cortisol  :   &lt; 5 nmol/L   </a:t>
            </a:r>
            <a:endParaRPr lang="en-US" sz="2400" dirty="0"/>
          </a:p>
          <a:p>
            <a:pPr lvl="0"/>
            <a:r>
              <a:rPr lang="en-US" sz="2400" dirty="0" smtClean="0"/>
              <a:t>ACTH:  </a:t>
            </a:r>
            <a:r>
              <a:rPr lang="en-US" sz="2400" dirty="0" smtClean="0"/>
              <a:t>     87 </a:t>
            </a:r>
            <a:r>
              <a:rPr lang="en-US" sz="2400" dirty="0" err="1" smtClean="0"/>
              <a:t>pg</a:t>
            </a:r>
            <a:r>
              <a:rPr lang="en-US" sz="2400" dirty="0" smtClean="0"/>
              <a:t>/ml    &lt; 120 </a:t>
            </a:r>
            <a:endParaRPr lang="en-US" sz="2400" dirty="0"/>
          </a:p>
          <a:p>
            <a:pPr marL="457200" lvl="0" indent="-457200">
              <a:buClr>
                <a:srgbClr val="FF0000"/>
              </a:buClr>
              <a:buSzPct val="100000"/>
              <a:buFont typeface="+mj-lt"/>
              <a:buAutoNum type="alphaLcPeriod"/>
            </a:pPr>
            <a:r>
              <a:rPr lang="en-US" sz="2400" dirty="0" smtClean="0">
                <a:solidFill>
                  <a:srgbClr val="FF0000"/>
                </a:solidFill>
                <a:latin typeface="Arial" pitchFamily="34" charset="0"/>
                <a:cs typeface="Arial" pitchFamily="34" charset="0"/>
              </a:rPr>
              <a:t>What </a:t>
            </a:r>
            <a:r>
              <a:rPr lang="en-US" sz="2400" dirty="0">
                <a:solidFill>
                  <a:srgbClr val="FF0000"/>
                </a:solidFill>
                <a:latin typeface="Arial" pitchFamily="34" charset="0"/>
                <a:cs typeface="Arial" pitchFamily="34" charset="0"/>
              </a:rPr>
              <a:t>is the most probable </a:t>
            </a:r>
            <a:r>
              <a:rPr lang="en-US" sz="2400" dirty="0" smtClean="0">
                <a:solidFill>
                  <a:srgbClr val="FF0000"/>
                </a:solidFill>
                <a:latin typeface="Arial" pitchFamily="34" charset="0"/>
                <a:cs typeface="Arial" pitchFamily="34" charset="0"/>
              </a:rPr>
              <a:t>cause of this discrepancy (analytical error excluded)?</a:t>
            </a:r>
            <a:endParaRPr lang="en-US" sz="2400" dirty="0">
              <a:solidFill>
                <a:srgbClr val="FF0000"/>
              </a:solidFill>
              <a:latin typeface="Arial" pitchFamily="34" charset="0"/>
              <a:cs typeface="Arial" pitchFamily="34" charset="0"/>
            </a:endParaRPr>
          </a:p>
          <a:p>
            <a:pPr marL="457200" lvl="0" indent="-457200">
              <a:buClr>
                <a:srgbClr val="FF0000"/>
              </a:buClr>
              <a:buSzPct val="100000"/>
              <a:buFont typeface="+mj-lt"/>
              <a:buAutoNum type="alphaLcPeriod"/>
            </a:pPr>
            <a:r>
              <a:rPr lang="en-US" sz="2400" dirty="0" smtClean="0">
                <a:solidFill>
                  <a:srgbClr val="FF0000"/>
                </a:solidFill>
                <a:latin typeface="Arial" pitchFamily="34" charset="0"/>
                <a:cs typeface="Arial" pitchFamily="34" charset="0"/>
              </a:rPr>
              <a:t>What advice you will like to give to the treatin</a:t>
            </a:r>
            <a:r>
              <a:rPr lang="en-US" sz="2400" dirty="0" smtClean="0">
                <a:solidFill>
                  <a:srgbClr val="FF0000"/>
                </a:solidFill>
                <a:latin typeface="Arial" pitchFamily="34" charset="0"/>
                <a:cs typeface="Arial" pitchFamily="34" charset="0"/>
              </a:rPr>
              <a:t>g physician?</a:t>
            </a:r>
            <a:r>
              <a:rPr lang="en-US" sz="2400" dirty="0" smtClean="0">
                <a:solidFill>
                  <a:srgbClr val="FF0000"/>
                </a:solidFill>
                <a:latin typeface="Arial" pitchFamily="34" charset="0"/>
                <a:cs typeface="Arial" pitchFamily="34" charset="0"/>
              </a:rPr>
              <a:t>.</a:t>
            </a:r>
            <a:endParaRPr lang="en-US" sz="2400" dirty="0" smtClean="0"/>
          </a:p>
          <a:p>
            <a:pPr marL="0" indent="0" algn="just" eaLnBrk="1" fontAlgn="auto" hangingPunct="1">
              <a:spcBef>
                <a:spcPts val="580"/>
              </a:spcBef>
              <a:spcAft>
                <a:spcPts val="0"/>
              </a:spcAft>
              <a:buFont typeface="Wingdings 2" pitchFamily="18" charset="2"/>
              <a:buNone/>
              <a:defRPr/>
            </a:pPr>
            <a:endParaRPr lang="en-US" sz="2400" dirty="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r>
              <a:rPr lang="en-US" sz="2400" dirty="0">
                <a:latin typeface="Arial" pitchFamily="34" charset="0"/>
                <a:cs typeface="Arial" pitchFamily="34" charset="0"/>
              </a:rPr>
              <a:t> </a:t>
            </a:r>
          </a:p>
        </p:txBody>
      </p:sp>
    </p:spTree>
    <p:extLst>
      <p:ext uri="{BB962C8B-B14F-4D97-AF65-F5344CB8AC3E}">
        <p14:creationId xmlns:p14="http://schemas.microsoft.com/office/powerpoint/2010/main" val="1742753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04800" y="115888"/>
            <a:ext cx="8686800" cy="838200"/>
          </a:xfrm>
        </p:spPr>
        <p:txBody>
          <a:bodyPr/>
          <a:lstStyle/>
          <a:p>
            <a:pPr algn="ctr" eaLnBrk="1" hangingPunct="1"/>
            <a:r>
              <a:rPr lang="en-US" sz="4800" b="1" u="sng" dirty="0" smtClean="0">
                <a:solidFill>
                  <a:srgbClr val="8D4159"/>
                </a:solidFill>
              </a:rPr>
              <a:t>Patient no </a:t>
            </a:r>
            <a:r>
              <a:rPr lang="en-US" sz="4800" b="1" u="sng" dirty="0">
                <a:solidFill>
                  <a:srgbClr val="8D4159"/>
                </a:solidFill>
              </a:rPr>
              <a:t>7</a:t>
            </a:r>
            <a:endParaRPr lang="en-GB" sz="4800" b="1" u="sng" dirty="0" smtClean="0">
              <a:solidFill>
                <a:srgbClr val="8D4159"/>
              </a:solidFill>
            </a:endParaRPr>
          </a:p>
        </p:txBody>
      </p:sp>
      <p:sp>
        <p:nvSpPr>
          <p:cNvPr id="3075" name="Rectangle 5"/>
          <p:cNvSpPr>
            <a:spLocks noGrp="1" noChangeArrowheads="1"/>
          </p:cNvSpPr>
          <p:nvPr>
            <p:ph sz="quarter" idx="1"/>
          </p:nvPr>
        </p:nvSpPr>
        <p:spPr>
          <a:xfrm>
            <a:off x="611560" y="836712"/>
            <a:ext cx="7772400" cy="4176464"/>
          </a:xfrm>
        </p:spPr>
        <p:txBody>
          <a:bodyPr>
            <a:noAutofit/>
          </a:bodyPr>
          <a:lstStyle/>
          <a:p>
            <a:pPr marL="0" lvl="0" indent="0">
              <a:buNone/>
            </a:pPr>
            <a:r>
              <a:rPr lang="en-US" sz="2000" dirty="0">
                <a:latin typeface="Arial" pitchFamily="34" charset="0"/>
                <a:cs typeface="Arial" pitchFamily="34" charset="0"/>
              </a:rPr>
              <a:t>A 10 years old boy, who is </a:t>
            </a:r>
            <a:r>
              <a:rPr lang="en-US" sz="2000" dirty="0" smtClean="0">
                <a:latin typeface="Arial" pitchFamily="34" charset="0"/>
                <a:cs typeface="Arial" pitchFamily="34" charset="0"/>
              </a:rPr>
              <a:t>a </a:t>
            </a:r>
            <a:r>
              <a:rPr lang="en-US" sz="2000" dirty="0">
                <a:latin typeface="Arial" pitchFamily="34" charset="0"/>
                <a:cs typeface="Arial" pitchFamily="34" charset="0"/>
              </a:rPr>
              <a:t>known patient of Type 1 Diabetes Mellitus, is admitted in an </a:t>
            </a:r>
            <a:r>
              <a:rPr lang="en-US" sz="2000" dirty="0" smtClean="0">
                <a:latin typeface="Arial" pitchFamily="34" charset="0"/>
                <a:cs typeface="Arial" pitchFamily="34" charset="0"/>
              </a:rPr>
              <a:t>Intensive Care </a:t>
            </a:r>
            <a:r>
              <a:rPr lang="en-US" sz="2000" dirty="0">
                <a:latin typeface="Arial" pitchFamily="34" charset="0"/>
                <a:cs typeface="Arial" pitchFamily="34" charset="0"/>
              </a:rPr>
              <a:t>Unit in semi-conscious state. His biochemical picture shows: </a:t>
            </a:r>
          </a:p>
          <a:p>
            <a:r>
              <a:rPr lang="en-US" sz="2000" dirty="0">
                <a:latin typeface="Arial" pitchFamily="34" charset="0"/>
                <a:cs typeface="Arial" pitchFamily="34" charset="0"/>
              </a:rPr>
              <a:t>Plasma Glucose		15.6 </a:t>
            </a:r>
            <a:r>
              <a:rPr lang="en-US" sz="2000" dirty="0" smtClean="0">
                <a:latin typeface="Arial" pitchFamily="34" charset="0"/>
                <a:cs typeface="Arial" pitchFamily="34" charset="0"/>
              </a:rPr>
              <a:t>      mmol/L</a:t>
            </a:r>
            <a:r>
              <a:rPr lang="en-US" sz="2000" dirty="0">
                <a:latin typeface="Arial" pitchFamily="34" charset="0"/>
                <a:cs typeface="Arial" pitchFamily="34" charset="0"/>
              </a:rPr>
              <a:t>	</a:t>
            </a:r>
          </a:p>
          <a:p>
            <a:r>
              <a:rPr lang="en-GB" sz="2000" dirty="0">
                <a:latin typeface="Arial" pitchFamily="34" charset="0"/>
                <a:cs typeface="Arial" pitchFamily="34" charset="0"/>
              </a:rPr>
              <a:t>pH  :                   </a:t>
            </a:r>
            <a:r>
              <a:rPr lang="en-GB" sz="2000" dirty="0" smtClean="0">
                <a:latin typeface="Arial" pitchFamily="34" charset="0"/>
                <a:cs typeface="Arial" pitchFamily="34" charset="0"/>
              </a:rPr>
              <a:t>                            7.21                         (</a:t>
            </a:r>
            <a:r>
              <a:rPr lang="en-GB" sz="2000" dirty="0">
                <a:latin typeface="Arial" pitchFamily="34" charset="0"/>
                <a:cs typeface="Arial" pitchFamily="34" charset="0"/>
              </a:rPr>
              <a:t>7.35-7.45)</a:t>
            </a:r>
            <a:endParaRPr lang="en-US" sz="2000" dirty="0">
              <a:latin typeface="Arial" pitchFamily="34" charset="0"/>
              <a:cs typeface="Arial" pitchFamily="34" charset="0"/>
            </a:endParaRPr>
          </a:p>
          <a:p>
            <a:r>
              <a:rPr lang="en-GB" sz="2000" dirty="0">
                <a:latin typeface="Arial" pitchFamily="34" charset="0"/>
                <a:cs typeface="Arial" pitchFamily="34" charset="0"/>
              </a:rPr>
              <a:t>Na   :                     </a:t>
            </a:r>
            <a:r>
              <a:rPr lang="en-GB" sz="2000" dirty="0" smtClean="0">
                <a:latin typeface="Arial" pitchFamily="34" charset="0"/>
                <a:cs typeface="Arial" pitchFamily="34" charset="0"/>
              </a:rPr>
              <a:t>                         140</a:t>
            </a:r>
            <a:r>
              <a:rPr lang="en-GB" sz="2000" dirty="0">
                <a:latin typeface="Arial" pitchFamily="34" charset="0"/>
                <a:cs typeface="Arial" pitchFamily="34" charset="0"/>
              </a:rPr>
              <a:t>	mmol/L	</a:t>
            </a:r>
            <a:r>
              <a:rPr lang="en-GB" sz="2000" dirty="0" smtClean="0">
                <a:latin typeface="Arial" pitchFamily="34" charset="0"/>
                <a:cs typeface="Arial" pitchFamily="34" charset="0"/>
              </a:rPr>
              <a:t>    (</a:t>
            </a:r>
            <a:r>
              <a:rPr lang="en-GB" sz="2000" dirty="0">
                <a:latin typeface="Arial" pitchFamily="34" charset="0"/>
                <a:cs typeface="Arial" pitchFamily="34" charset="0"/>
              </a:rPr>
              <a:t>135-150)	</a:t>
            </a:r>
            <a:endParaRPr lang="en-US" sz="2000" dirty="0">
              <a:latin typeface="Arial" pitchFamily="34" charset="0"/>
              <a:cs typeface="Arial" pitchFamily="34" charset="0"/>
            </a:endParaRPr>
          </a:p>
          <a:p>
            <a:r>
              <a:rPr lang="en-GB" sz="2000" dirty="0">
                <a:latin typeface="Arial" pitchFamily="34" charset="0"/>
                <a:cs typeface="Arial" pitchFamily="34" charset="0"/>
              </a:rPr>
              <a:t>K     :                     </a:t>
            </a:r>
            <a:r>
              <a:rPr lang="en-GB" sz="2000" dirty="0" smtClean="0">
                <a:latin typeface="Arial" pitchFamily="34" charset="0"/>
                <a:cs typeface="Arial" pitchFamily="34" charset="0"/>
              </a:rPr>
              <a:t>                          6.2</a:t>
            </a:r>
            <a:r>
              <a:rPr lang="en-GB" sz="2000" dirty="0">
                <a:latin typeface="Arial" pitchFamily="34" charset="0"/>
                <a:cs typeface="Arial" pitchFamily="34" charset="0"/>
              </a:rPr>
              <a:t>	mmol/L	</a:t>
            </a:r>
            <a:r>
              <a:rPr lang="en-GB" sz="2000" dirty="0" smtClean="0">
                <a:latin typeface="Arial" pitchFamily="34" charset="0"/>
                <a:cs typeface="Arial" pitchFamily="34" charset="0"/>
              </a:rPr>
              <a:t>     (</a:t>
            </a:r>
            <a:r>
              <a:rPr lang="en-GB" sz="2000" dirty="0">
                <a:latin typeface="Arial" pitchFamily="34" charset="0"/>
                <a:cs typeface="Arial" pitchFamily="34" charset="0"/>
              </a:rPr>
              <a:t>3.5-5.0)</a:t>
            </a:r>
            <a:endParaRPr lang="en-US" sz="2000" dirty="0">
              <a:latin typeface="Arial" pitchFamily="34" charset="0"/>
              <a:cs typeface="Arial" pitchFamily="34" charset="0"/>
            </a:endParaRPr>
          </a:p>
          <a:p>
            <a:r>
              <a:rPr lang="en-GB" sz="2000" dirty="0" err="1">
                <a:latin typeface="Arial" pitchFamily="34" charset="0"/>
                <a:cs typeface="Arial" pitchFamily="34" charset="0"/>
              </a:rPr>
              <a:t>Cl</a:t>
            </a:r>
            <a:r>
              <a:rPr lang="en-GB" sz="2000" dirty="0">
                <a:latin typeface="Arial" pitchFamily="34" charset="0"/>
                <a:cs typeface="Arial" pitchFamily="34" charset="0"/>
              </a:rPr>
              <a:t>    :	 	    </a:t>
            </a:r>
            <a:r>
              <a:rPr lang="en-GB" sz="2000" dirty="0" smtClean="0">
                <a:latin typeface="Arial" pitchFamily="34" charset="0"/>
                <a:cs typeface="Arial" pitchFamily="34" charset="0"/>
              </a:rPr>
              <a:t>                          100</a:t>
            </a:r>
            <a:r>
              <a:rPr lang="en-GB" sz="2000" dirty="0">
                <a:latin typeface="Arial" pitchFamily="34" charset="0"/>
                <a:cs typeface="Arial" pitchFamily="34" charset="0"/>
              </a:rPr>
              <a:t>	mmol/L	</a:t>
            </a:r>
            <a:r>
              <a:rPr lang="en-GB" sz="2000" dirty="0" smtClean="0">
                <a:latin typeface="Arial" pitchFamily="34" charset="0"/>
                <a:cs typeface="Arial" pitchFamily="34" charset="0"/>
              </a:rPr>
              <a:t>      (</a:t>
            </a:r>
            <a:r>
              <a:rPr lang="en-GB" sz="2000" dirty="0">
                <a:latin typeface="Arial" pitchFamily="34" charset="0"/>
                <a:cs typeface="Arial" pitchFamily="34" charset="0"/>
              </a:rPr>
              <a:t>98-106)</a:t>
            </a:r>
            <a:endParaRPr lang="en-US" sz="2000" dirty="0">
              <a:latin typeface="Arial" pitchFamily="34" charset="0"/>
              <a:cs typeface="Arial" pitchFamily="34" charset="0"/>
            </a:endParaRPr>
          </a:p>
          <a:p>
            <a:r>
              <a:rPr lang="en-GB" sz="2000" dirty="0">
                <a:latin typeface="Arial" pitchFamily="34" charset="0"/>
                <a:cs typeface="Arial" pitchFamily="34" charset="0"/>
              </a:rPr>
              <a:t>HCO3 :	      </a:t>
            </a:r>
            <a:r>
              <a:rPr lang="en-GB" sz="2000" dirty="0" smtClean="0">
                <a:latin typeface="Arial" pitchFamily="34" charset="0"/>
                <a:cs typeface="Arial" pitchFamily="34" charset="0"/>
              </a:rPr>
              <a:t>                        13.8</a:t>
            </a:r>
            <a:r>
              <a:rPr lang="en-GB" sz="2000" dirty="0">
                <a:latin typeface="Arial" pitchFamily="34" charset="0"/>
                <a:cs typeface="Arial" pitchFamily="34" charset="0"/>
              </a:rPr>
              <a:t>	mmol/L	</a:t>
            </a:r>
            <a:r>
              <a:rPr lang="en-GB" sz="2000" dirty="0" smtClean="0">
                <a:latin typeface="Arial" pitchFamily="34" charset="0"/>
                <a:cs typeface="Arial" pitchFamily="34" charset="0"/>
              </a:rPr>
              <a:t>      (</a:t>
            </a:r>
            <a:r>
              <a:rPr lang="en-GB" sz="2000" dirty="0">
                <a:latin typeface="Arial" pitchFamily="34" charset="0"/>
                <a:cs typeface="Arial" pitchFamily="34" charset="0"/>
              </a:rPr>
              <a:t>22-28</a:t>
            </a:r>
            <a:r>
              <a:rPr lang="en-GB" sz="2000" dirty="0" smtClean="0">
                <a:latin typeface="Arial" pitchFamily="34" charset="0"/>
                <a:cs typeface="Arial" pitchFamily="34" charset="0"/>
              </a:rPr>
              <a:t>)</a:t>
            </a:r>
          </a:p>
          <a:p>
            <a:r>
              <a:rPr lang="en-GB" sz="2000" dirty="0" smtClean="0">
                <a:latin typeface="Arial" pitchFamily="34" charset="0"/>
                <a:cs typeface="Arial" pitchFamily="34" charset="0"/>
              </a:rPr>
              <a:t>Anion Gap:                                       26</a:t>
            </a:r>
            <a:r>
              <a:rPr lang="en-GB" sz="2000" dirty="0">
                <a:latin typeface="Arial" pitchFamily="34" charset="0"/>
                <a:cs typeface="Arial" pitchFamily="34" charset="0"/>
              </a:rPr>
              <a:t>	</a:t>
            </a:r>
            <a:endParaRPr lang="en-US" sz="2000" dirty="0">
              <a:latin typeface="Arial" pitchFamily="34" charset="0"/>
              <a:cs typeface="Arial" pitchFamily="34" charset="0"/>
            </a:endParaRPr>
          </a:p>
          <a:p>
            <a:r>
              <a:rPr lang="en-US" sz="2000" dirty="0" smtClean="0">
                <a:latin typeface="Arial" pitchFamily="34" charset="0"/>
                <a:cs typeface="Arial" pitchFamily="34" charset="0"/>
              </a:rPr>
              <a:t>Serum </a:t>
            </a:r>
            <a:r>
              <a:rPr lang="en-US" sz="2000" dirty="0">
                <a:latin typeface="Arial" pitchFamily="34" charset="0"/>
                <a:cs typeface="Arial" pitchFamily="34" charset="0"/>
              </a:rPr>
              <a:t>Ketone (By </a:t>
            </a:r>
            <a:r>
              <a:rPr lang="en-US" sz="2000" dirty="0" err="1">
                <a:latin typeface="Arial" pitchFamily="34" charset="0"/>
                <a:cs typeface="Arial" pitchFamily="34" charset="0"/>
              </a:rPr>
              <a:t>Nitroprusside</a:t>
            </a:r>
            <a:r>
              <a:rPr lang="en-US" sz="2000" dirty="0">
                <a:latin typeface="Arial" pitchFamily="34" charset="0"/>
                <a:cs typeface="Arial" pitchFamily="34" charset="0"/>
              </a:rPr>
              <a:t> test):   </a:t>
            </a:r>
            <a:r>
              <a:rPr lang="en-US" sz="2000" dirty="0" smtClean="0">
                <a:latin typeface="Arial" pitchFamily="34" charset="0"/>
                <a:cs typeface="Arial" pitchFamily="34" charset="0"/>
              </a:rPr>
              <a:t>Negative</a:t>
            </a:r>
          </a:p>
          <a:p>
            <a:endParaRPr lang="en-US" sz="2000" dirty="0">
              <a:latin typeface="Arial" pitchFamily="34" charset="0"/>
              <a:cs typeface="Arial" pitchFamily="34" charset="0"/>
            </a:endParaRPr>
          </a:p>
          <a:p>
            <a:pPr marL="457200" lvl="0" indent="-457200">
              <a:buClr>
                <a:srgbClr val="FF0000"/>
              </a:buClr>
              <a:buSzPct val="100000"/>
              <a:buFont typeface="+mj-lt"/>
              <a:buAutoNum type="alphaLcPeriod"/>
            </a:pPr>
            <a:r>
              <a:rPr lang="en-US" sz="2000" dirty="0" smtClean="0">
                <a:solidFill>
                  <a:srgbClr val="FF0000"/>
                </a:solidFill>
                <a:latin typeface="Arial" pitchFamily="34" charset="0"/>
                <a:cs typeface="Arial" pitchFamily="34" charset="0"/>
              </a:rPr>
              <a:t>Why </a:t>
            </a:r>
            <a:r>
              <a:rPr lang="en-US" sz="2000" dirty="0" err="1" smtClean="0">
                <a:solidFill>
                  <a:srgbClr val="FF0000"/>
                </a:solidFill>
                <a:latin typeface="Arial" pitchFamily="34" charset="0"/>
                <a:cs typeface="Arial" pitchFamily="34" charset="0"/>
              </a:rPr>
              <a:t>nitroprusside</a:t>
            </a:r>
            <a:r>
              <a:rPr lang="en-US" sz="2000" dirty="0" smtClean="0">
                <a:solidFill>
                  <a:srgbClr val="FF0000"/>
                </a:solidFill>
                <a:latin typeface="Arial" pitchFamily="34" charset="0"/>
                <a:cs typeface="Arial" pitchFamily="34" charset="0"/>
              </a:rPr>
              <a:t> test is negative in this patient in spite of evidence of Diabetic Ketoacidosis (DKA)?</a:t>
            </a:r>
            <a:endParaRPr lang="en-US" sz="2000" dirty="0">
              <a:solidFill>
                <a:srgbClr val="FF0000"/>
              </a:solidFill>
              <a:latin typeface="Arial" pitchFamily="34" charset="0"/>
              <a:cs typeface="Arial" pitchFamily="34" charset="0"/>
            </a:endParaRPr>
          </a:p>
          <a:p>
            <a:pPr marL="457200" lvl="0" indent="-457200">
              <a:buClr>
                <a:srgbClr val="FF0000"/>
              </a:buClr>
              <a:buSzPct val="100000"/>
              <a:buFont typeface="+mj-lt"/>
              <a:buAutoNum type="alphaLcPeriod"/>
            </a:pPr>
            <a:r>
              <a:rPr lang="en-US" sz="2000" dirty="0" smtClean="0">
                <a:solidFill>
                  <a:srgbClr val="FF0000"/>
                </a:solidFill>
                <a:latin typeface="Arial" pitchFamily="34" charset="0"/>
                <a:cs typeface="Arial" pitchFamily="34" charset="0"/>
              </a:rPr>
              <a:t>Name the </a:t>
            </a:r>
            <a:r>
              <a:rPr lang="en-US" sz="2000" dirty="0" smtClean="0">
                <a:solidFill>
                  <a:srgbClr val="FF0000"/>
                </a:solidFill>
                <a:latin typeface="Arial" pitchFamily="34" charset="0"/>
                <a:cs typeface="Arial" pitchFamily="34" charset="0"/>
              </a:rPr>
              <a:t>biochemical </a:t>
            </a:r>
            <a:r>
              <a:rPr lang="en-US" sz="2000" dirty="0" err="1" smtClean="0">
                <a:solidFill>
                  <a:srgbClr val="FF0000"/>
                </a:solidFill>
                <a:latin typeface="Arial" pitchFamily="34" charset="0"/>
                <a:cs typeface="Arial" pitchFamily="34" charset="0"/>
              </a:rPr>
              <a:t>tets</a:t>
            </a:r>
            <a:r>
              <a:rPr lang="en-US" sz="2000" dirty="0" smtClean="0">
                <a:solidFill>
                  <a:srgbClr val="FF0000"/>
                </a:solidFill>
                <a:latin typeface="Arial" pitchFamily="34" charset="0"/>
                <a:cs typeface="Arial" pitchFamily="34" charset="0"/>
              </a:rPr>
              <a:t> which </a:t>
            </a:r>
            <a:r>
              <a:rPr lang="en-US" sz="2000" dirty="0" smtClean="0">
                <a:solidFill>
                  <a:srgbClr val="FF0000"/>
                </a:solidFill>
                <a:latin typeface="Arial" pitchFamily="34" charset="0"/>
                <a:cs typeface="Arial" pitchFamily="34" charset="0"/>
              </a:rPr>
              <a:t>can be more useful in this </a:t>
            </a:r>
            <a:r>
              <a:rPr lang="en-US" sz="2000" dirty="0" smtClean="0">
                <a:solidFill>
                  <a:srgbClr val="FF0000"/>
                </a:solidFill>
                <a:latin typeface="Arial" pitchFamily="34" charset="0"/>
                <a:cs typeface="Arial" pitchFamily="34" charset="0"/>
              </a:rPr>
              <a:t>patient to </a:t>
            </a:r>
            <a:r>
              <a:rPr lang="en-US" sz="2000" dirty="0" smtClean="0">
                <a:solidFill>
                  <a:srgbClr val="FF0000"/>
                </a:solidFill>
                <a:latin typeface="Arial" pitchFamily="34" charset="0"/>
                <a:cs typeface="Arial" pitchFamily="34" charset="0"/>
              </a:rPr>
              <a:t>diagnose DKA.</a:t>
            </a:r>
            <a:endParaRPr lang="en-US" sz="2000" dirty="0" smtClean="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endParaRPr lang="en-US" sz="2000" dirty="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r>
              <a:rPr lang="en-US" sz="2000" dirty="0">
                <a:latin typeface="Arial" pitchFamily="34" charset="0"/>
                <a:cs typeface="Arial" pitchFamily="34" charset="0"/>
              </a:rPr>
              <a:t> </a:t>
            </a:r>
          </a:p>
        </p:txBody>
      </p:sp>
    </p:spTree>
    <p:extLst>
      <p:ext uri="{BB962C8B-B14F-4D97-AF65-F5344CB8AC3E}">
        <p14:creationId xmlns:p14="http://schemas.microsoft.com/office/powerpoint/2010/main" val="14801825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13929</TotalTime>
  <Words>905</Words>
  <Application>Microsoft Office PowerPoint</Application>
  <PresentationFormat>On-screen Show (4:3)</PresentationFormat>
  <Paragraphs>137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Quick Assessment of Data Interpretation Skill (QADIS) </vt:lpstr>
      <vt:lpstr>Authors of the QADIS  (Lesson No 5)</vt:lpstr>
      <vt:lpstr>Patient no 1</vt:lpstr>
      <vt:lpstr>Patient no 2</vt:lpstr>
      <vt:lpstr>Patient no 3</vt:lpstr>
      <vt:lpstr>Patient no 4</vt:lpstr>
      <vt:lpstr>Patient no 5</vt:lpstr>
      <vt:lpstr>Patient no 6</vt:lpstr>
      <vt:lpstr>Patient no 7</vt:lpstr>
      <vt:lpstr>Patient no 8</vt:lpstr>
      <vt:lpstr>Patient no 9</vt:lpstr>
      <vt:lpstr>Patient no 10 (Recent Updates)</vt:lpstr>
      <vt:lpstr>Thank you and Best of Luck</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dc:creator>
  <cp:lastModifiedBy>AAMIR IJAZ</cp:lastModifiedBy>
  <cp:revision>847</cp:revision>
  <dcterms:created xsi:type="dcterms:W3CDTF">2010-04-16T10:19:10Z</dcterms:created>
  <dcterms:modified xsi:type="dcterms:W3CDTF">2015-05-14T20:04:40Z</dcterms:modified>
</cp:coreProperties>
</file>