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54"/>
  </p:notesMasterIdLst>
  <p:sldIdLst>
    <p:sldId id="475" r:id="rId2"/>
    <p:sldId id="522" r:id="rId3"/>
    <p:sldId id="591" r:id="rId4"/>
    <p:sldId id="596" r:id="rId5"/>
    <p:sldId id="642" r:id="rId6"/>
    <p:sldId id="524" r:id="rId7"/>
    <p:sldId id="592" r:id="rId8"/>
    <p:sldId id="597" r:id="rId9"/>
    <p:sldId id="593" r:id="rId10"/>
    <p:sldId id="594" r:id="rId11"/>
    <p:sldId id="595" r:id="rId12"/>
    <p:sldId id="634" r:id="rId13"/>
    <p:sldId id="635" r:id="rId14"/>
    <p:sldId id="598" r:id="rId15"/>
    <p:sldId id="599" r:id="rId16"/>
    <p:sldId id="636" r:id="rId17"/>
    <p:sldId id="637" r:id="rId18"/>
    <p:sldId id="638" r:id="rId19"/>
    <p:sldId id="601" r:id="rId20"/>
    <p:sldId id="603" r:id="rId21"/>
    <p:sldId id="604" r:id="rId22"/>
    <p:sldId id="606" r:id="rId23"/>
    <p:sldId id="607" r:id="rId24"/>
    <p:sldId id="608" r:id="rId25"/>
    <p:sldId id="609" r:id="rId26"/>
    <p:sldId id="610" r:id="rId27"/>
    <p:sldId id="639" r:id="rId28"/>
    <p:sldId id="640" r:id="rId29"/>
    <p:sldId id="611" r:id="rId30"/>
    <p:sldId id="612" r:id="rId31"/>
    <p:sldId id="615" r:id="rId32"/>
    <p:sldId id="616" r:id="rId33"/>
    <p:sldId id="641" r:id="rId34"/>
    <p:sldId id="617" r:id="rId35"/>
    <p:sldId id="618" r:id="rId36"/>
    <p:sldId id="619" r:id="rId37"/>
    <p:sldId id="534" r:id="rId38"/>
    <p:sldId id="620" r:id="rId39"/>
    <p:sldId id="621" r:id="rId40"/>
    <p:sldId id="622" r:id="rId41"/>
    <p:sldId id="623" r:id="rId42"/>
    <p:sldId id="624" r:id="rId43"/>
    <p:sldId id="625" r:id="rId44"/>
    <p:sldId id="626" r:id="rId45"/>
    <p:sldId id="627" r:id="rId46"/>
    <p:sldId id="628" r:id="rId47"/>
    <p:sldId id="631" r:id="rId48"/>
    <p:sldId id="632" r:id="rId49"/>
    <p:sldId id="633" r:id="rId50"/>
    <p:sldId id="629" r:id="rId51"/>
    <p:sldId id="630" r:id="rId52"/>
    <p:sldId id="407" r:id="rId5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C3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63" d="100"/>
          <a:sy n="63" d="100"/>
        </p:scale>
        <p:origin x="-126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178C36-17A8-4C69-9CA1-18C9DE3663FB}" type="datetimeFigureOut">
              <a:rPr lang="en-GB" smtClean="0"/>
              <a:pPr/>
              <a:t>12/06/2014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2C70E8-3962-437C-BE62-25DC581BC62D}" type="slidenum">
              <a:rPr lang="en-GB" smtClean="0"/>
              <a:pPr/>
              <a:t>‹#›</a:t>
            </a:fld>
            <a:endParaRPr lang="en-GB"/>
          </a:p>
        </p:txBody>
      </p:sp>
    </p:spTree>
    <p:extLst>
      <p:ext uri="{BB962C8B-B14F-4D97-AF65-F5344CB8AC3E}">
        <p14:creationId xmlns:p14="http://schemas.microsoft.com/office/powerpoint/2010/main" val="475868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miter lim="800000"/>
            <a:headEnd/>
            <a:tailEnd/>
          </a:ln>
        </p:spPr>
        <p:txBody>
          <a:bodyPr/>
          <a:lstStyle/>
          <a:p>
            <a:fld id="{30EB6774-0FD0-48E5-BA42-A61CBBCCD55F}" type="slidenum">
              <a:rPr lang="en-US" smtClean="0"/>
              <a:pPr/>
              <a:t>9</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38A649-8093-4FCB-8C8A-F4CEF6C41E6F}" type="slidenum">
              <a:rPr lang="en-US"/>
              <a:pPr/>
              <a:t>10</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miter lim="800000"/>
            <a:headEnd/>
            <a:tailEnd/>
          </a:ln>
        </p:spPr>
        <p:txBody>
          <a:bodyPr/>
          <a:lstStyle/>
          <a:p>
            <a:fld id="{A9F417A0-192E-4F28-B592-C9F5ED39B424}" type="slidenum">
              <a:rPr lang="en-US" smtClean="0"/>
              <a:pPr/>
              <a:t>11</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F13DA7-23C5-42AA-A9CF-FCEC35FA4F6A}" type="slidenum">
              <a:rPr lang="en-US"/>
              <a:pPr/>
              <a:t>12</a:t>
            </a:fld>
            <a:endParaRPr lang="en-US"/>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0F3437-0226-4C05-94EA-D15D72E8F25F}" type="slidenum">
              <a:rPr lang="en-US"/>
              <a:pPr/>
              <a:t>13</a:t>
            </a:fld>
            <a:endParaRPr lang="en-US"/>
          </a:p>
        </p:txBody>
      </p:sp>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E41644-F21B-47B6-B3E4-99D87BA4C191}" type="slidenum">
              <a:rPr lang="en-US"/>
              <a:pPr/>
              <a:t>16</a:t>
            </a:fld>
            <a:endParaRPr 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BAB904-B3BF-4E97-86A5-0A9FFC1CC37D}" type="slidenum">
              <a:rPr lang="en-US"/>
              <a:pPr/>
              <a:t>17</a:t>
            </a:fld>
            <a:endParaRPr 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74951E-A9B3-4A1C-A852-AC2F47A7182E}" type="slidenum">
              <a:rPr lang="en-US"/>
              <a:pPr/>
              <a:t>18</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2C70E8-3962-437C-BE62-25DC581BC62D}" type="slidenum">
              <a:rPr lang="en-GB" smtClean="0"/>
              <a:pPr/>
              <a:t>31</a:t>
            </a:fld>
            <a:endParaRPr lang="en-GB"/>
          </a:p>
        </p:txBody>
      </p:sp>
    </p:spTree>
    <p:extLst>
      <p:ext uri="{BB962C8B-B14F-4D97-AF65-F5344CB8AC3E}">
        <p14:creationId xmlns:p14="http://schemas.microsoft.com/office/powerpoint/2010/main" val="1864499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BEB56A-8646-4B67-9334-B88082B381B0}"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46F39-5084-4355-B431-C51EB88440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3127B-E836-4A15-91A5-A0D1E55351C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5C6F8FBF-A5F6-431A-A7BD-71B86A15B539}" type="slidenum">
              <a:rPr lang="en-US"/>
              <a:pPr>
                <a:defRPr/>
              </a:pPr>
              <a:t>‹#›</a:t>
            </a:fld>
            <a:endParaRPr lang="en-US"/>
          </a:p>
        </p:txBody>
      </p:sp>
    </p:spTree>
    <p:extLst>
      <p:ext uri="{BB962C8B-B14F-4D97-AF65-F5344CB8AC3E}">
        <p14:creationId xmlns:p14="http://schemas.microsoft.com/office/powerpoint/2010/main" val="4182891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7924800" cy="1143000"/>
          </a:xfrm>
        </p:spPr>
        <p:txBody>
          <a:bodyPr/>
          <a:lstStyle>
            <a:lvl1pPr>
              <a:defRPr cap="none"/>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539783-BC3B-4869-9280-23039094CC31}"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norm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E62A6-D3BB-42B7-97EA-6F839A4410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275E40-4BD0-45AC-ABB0-1F4411C1D0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9D502B-DA4C-4685-BC54-DBB4F60B7C9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04F228-3855-4448-8B69-146886D918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4DDE21-F290-443C-8E9A-843E77C5D47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CA94D7-9FC6-4B0C-B62A-D0F439BBC7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3D1DF-18D3-4B5B-9166-2C408F2907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CAE099C9-56F5-40D3-89E6-65303E9284B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oleObject1.bin"/><Relationship Id="rId4" Type="http://schemas.openxmlformats.org/officeDocument/2006/relationships/image" Target="../media/image5.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4587875"/>
            <a:ext cx="7772400" cy="1736725"/>
          </a:xfrm>
        </p:spPr>
        <p:txBody>
          <a:bodyPr/>
          <a:lstStyle/>
          <a:p>
            <a:r>
              <a:rPr lang="en-US" sz="2000" b="1" dirty="0">
                <a:solidFill>
                  <a:srgbClr val="FFFF00"/>
                </a:solidFill>
              </a:rPr>
              <a:t>Pakistan Society Of Chemical Pathologists</a:t>
            </a:r>
            <a:br>
              <a:rPr lang="en-US" sz="2000" b="1" dirty="0">
                <a:solidFill>
                  <a:srgbClr val="FFFF00"/>
                </a:solidFill>
              </a:rPr>
            </a:br>
            <a:r>
              <a:rPr lang="en-US" sz="1800" b="1" dirty="0">
                <a:solidFill>
                  <a:srgbClr val="FFFF00"/>
                </a:solidFill>
              </a:rPr>
              <a:t>Distance Learning </a:t>
            </a:r>
            <a:r>
              <a:rPr lang="en-US" sz="1800" b="1" dirty="0" err="1">
                <a:solidFill>
                  <a:srgbClr val="FFFF00"/>
                </a:solidFill>
              </a:rPr>
              <a:t>Programme</a:t>
            </a:r>
            <a:r>
              <a:rPr lang="en-US" sz="1800" b="1" dirty="0">
                <a:solidFill>
                  <a:srgbClr val="FFFF00"/>
                </a:solidFill>
              </a:rPr>
              <a:t> In Chemical Pathology</a:t>
            </a:r>
            <a:br>
              <a:rPr lang="en-US" sz="1800" b="1" dirty="0">
                <a:solidFill>
                  <a:srgbClr val="FFFF00"/>
                </a:solidFill>
              </a:rPr>
            </a:br>
            <a:r>
              <a:rPr lang="en-US" sz="2000" b="1" dirty="0">
                <a:solidFill>
                  <a:srgbClr val="FFFF00"/>
                </a:solidFill>
              </a:rPr>
              <a:t/>
            </a:r>
            <a:br>
              <a:rPr lang="en-US" sz="2000" b="1" dirty="0">
                <a:solidFill>
                  <a:srgbClr val="FFFF00"/>
                </a:solidFill>
              </a:rPr>
            </a:br>
            <a:r>
              <a:rPr lang="en-US" sz="3600" b="1" dirty="0">
                <a:solidFill>
                  <a:srgbClr val="FFFF00"/>
                </a:solidFill>
              </a:rPr>
              <a:t/>
            </a:r>
            <a:br>
              <a:rPr lang="en-US" sz="3600" b="1" dirty="0">
                <a:solidFill>
                  <a:srgbClr val="FFFF00"/>
                </a:solidFill>
              </a:rPr>
            </a:br>
            <a:r>
              <a:rPr lang="en-US" sz="2000" b="1" u="sng" dirty="0"/>
              <a:t>Lesson No </a:t>
            </a:r>
            <a:r>
              <a:rPr lang="en-US" sz="2000" b="1" u="sng" dirty="0" smtClean="0"/>
              <a:t>12</a:t>
            </a:r>
            <a:r>
              <a:rPr lang="en-US" sz="2000" b="1" dirty="0"/>
              <a:t/>
            </a:r>
            <a:br>
              <a:rPr lang="en-US" sz="2000" b="1" dirty="0"/>
            </a:br>
            <a:r>
              <a:rPr lang="en-US" sz="3600" b="1" u="sng" cap="none" dirty="0" smtClean="0"/>
              <a:t>Miscellaneous Biochemical Disorders </a:t>
            </a:r>
            <a:r>
              <a:rPr lang="en-US" sz="3600" b="1" cap="none" dirty="0" smtClean="0"/>
              <a:t/>
            </a:r>
            <a:br>
              <a:rPr lang="en-US" sz="3600" b="1" cap="none" dirty="0" smtClean="0"/>
            </a:br>
            <a:r>
              <a:rPr lang="en-US" sz="3600" b="1" u="sng" cap="none" dirty="0" smtClean="0"/>
              <a:t>(Short Name: MBDs)</a:t>
            </a:r>
            <a:r>
              <a:rPr lang="en-US" sz="3600" b="1" cap="none" dirty="0" smtClean="0"/>
              <a:t/>
            </a:r>
            <a:br>
              <a:rPr lang="en-US" sz="3600" b="1" cap="none" dirty="0" smtClean="0"/>
            </a:br>
            <a:r>
              <a:rPr lang="en-US" sz="1600" dirty="0" smtClean="0"/>
              <a:t>By </a:t>
            </a:r>
            <a:r>
              <a:rPr lang="en-GB" sz="1600" b="1" dirty="0" smtClean="0"/>
              <a:t/>
            </a:r>
            <a:br>
              <a:rPr lang="en-GB" sz="1600" b="1" dirty="0" smtClean="0"/>
            </a:br>
            <a:r>
              <a:rPr lang="en-US" sz="1600" b="1" dirty="0" err="1" smtClean="0"/>
              <a:t>Surg</a:t>
            </a:r>
            <a:r>
              <a:rPr lang="en-US" sz="1600" b="1" dirty="0" smtClean="0"/>
              <a:t> Commodore </a:t>
            </a:r>
            <a:r>
              <a:rPr lang="en-US" sz="1600" b="1" dirty="0" err="1" smtClean="0"/>
              <a:t>Aamir</a:t>
            </a:r>
            <a:r>
              <a:rPr lang="en-US" sz="1600" b="1" dirty="0" smtClean="0"/>
              <a:t> </a:t>
            </a:r>
            <a:r>
              <a:rPr lang="en-US" sz="1600" b="1" dirty="0" err="1" smtClean="0"/>
              <a:t>Ijaz</a:t>
            </a:r>
            <a:r>
              <a:rPr lang="en-US" sz="2000" b="1" dirty="0" smtClean="0"/>
              <a:t/>
            </a:r>
            <a:br>
              <a:rPr lang="en-US" sz="2000" b="1" dirty="0" smtClean="0"/>
            </a:br>
            <a:r>
              <a:rPr lang="en-US" sz="1200" b="1" dirty="0" smtClean="0">
                <a:solidFill>
                  <a:srgbClr val="FFC000"/>
                </a:solidFill>
              </a:rPr>
              <a:t>MCPS, FCPS, FRCP (</a:t>
            </a:r>
            <a:r>
              <a:rPr lang="en-US" sz="1200" b="1" dirty="0" err="1" smtClean="0">
                <a:solidFill>
                  <a:srgbClr val="FFC000"/>
                </a:solidFill>
              </a:rPr>
              <a:t>Edin</a:t>
            </a:r>
            <a:r>
              <a:rPr lang="en-US" sz="1200" b="1" dirty="0" smtClean="0">
                <a:solidFill>
                  <a:srgbClr val="FFC000"/>
                </a:solidFill>
              </a:rPr>
              <a:t>)</a:t>
            </a:r>
            <a:r>
              <a:rPr lang="en-GB" sz="1200" dirty="0" smtClean="0">
                <a:solidFill>
                  <a:srgbClr val="FFC000"/>
                </a:solidFill>
              </a:rPr>
              <a:t/>
            </a:r>
            <a:br>
              <a:rPr lang="en-GB" sz="1200" dirty="0" smtClean="0">
                <a:solidFill>
                  <a:srgbClr val="FFC000"/>
                </a:solidFill>
              </a:rPr>
            </a:br>
            <a:r>
              <a:rPr lang="en-GB" sz="1200" dirty="0" smtClean="0">
                <a:solidFill>
                  <a:srgbClr val="FFC000"/>
                </a:solidFill>
              </a:rPr>
              <a:t/>
            </a:r>
            <a:br>
              <a:rPr lang="en-GB" sz="1200" dirty="0" smtClean="0">
                <a:solidFill>
                  <a:srgbClr val="FFC000"/>
                </a:solidFill>
              </a:rPr>
            </a:br>
            <a:r>
              <a:rPr lang="en-GB" sz="1200" dirty="0" smtClean="0">
                <a:solidFill>
                  <a:srgbClr val="FFC000"/>
                </a:solidFill>
              </a:rPr>
              <a:t/>
            </a:r>
            <a:br>
              <a:rPr lang="en-GB" sz="1200" dirty="0" smtClean="0">
                <a:solidFill>
                  <a:srgbClr val="FFC000"/>
                </a:solidFill>
              </a:rPr>
            </a:br>
            <a:r>
              <a:rPr lang="en-US" sz="1600" b="1" dirty="0" smtClean="0">
                <a:solidFill>
                  <a:srgbClr val="92D050"/>
                </a:solidFill>
              </a:rPr>
              <a:t>Professor of Pathology / </a:t>
            </a:r>
            <a:br>
              <a:rPr lang="en-US" sz="1600" b="1" dirty="0" smtClean="0">
                <a:solidFill>
                  <a:srgbClr val="92D050"/>
                </a:solidFill>
              </a:rPr>
            </a:br>
            <a:r>
              <a:rPr lang="en-US" sz="1600" b="1" dirty="0" smtClean="0">
                <a:solidFill>
                  <a:srgbClr val="92D050"/>
                </a:solidFill>
              </a:rPr>
              <a:t>Consultant Chemical Pathologist</a:t>
            </a:r>
            <a:r>
              <a:rPr lang="en-GB" sz="1600" dirty="0" smtClean="0">
                <a:solidFill>
                  <a:srgbClr val="92D050"/>
                </a:solidFill>
              </a:rPr>
              <a:t/>
            </a:r>
            <a:br>
              <a:rPr lang="en-GB" sz="1600" dirty="0" smtClean="0">
                <a:solidFill>
                  <a:srgbClr val="92D050"/>
                </a:solidFill>
              </a:rPr>
            </a:br>
            <a:r>
              <a:rPr lang="en-US" sz="1600" b="1" dirty="0" err="1" smtClean="0">
                <a:solidFill>
                  <a:srgbClr val="92D050"/>
                </a:solidFill>
              </a:rPr>
              <a:t>Bahria</a:t>
            </a:r>
            <a:r>
              <a:rPr lang="en-US" sz="1600" b="1" dirty="0" smtClean="0">
                <a:solidFill>
                  <a:srgbClr val="92D050"/>
                </a:solidFill>
              </a:rPr>
              <a:t> University Medical &amp;Dental College / </a:t>
            </a:r>
            <a:br>
              <a:rPr lang="en-US" sz="1600" b="1" dirty="0" smtClean="0">
                <a:solidFill>
                  <a:srgbClr val="92D050"/>
                </a:solidFill>
              </a:rPr>
            </a:br>
            <a:r>
              <a:rPr lang="en-US" sz="1600" b="1" dirty="0" smtClean="0">
                <a:solidFill>
                  <a:srgbClr val="92D050"/>
                </a:solidFill>
              </a:rPr>
              <a:t>PNS SHIFA Karachi</a:t>
            </a:r>
            <a:r>
              <a:rPr lang="en-US" sz="1600" b="1" baseline="30000" dirty="0" smtClean="0">
                <a:solidFill>
                  <a:srgbClr val="92D050"/>
                </a:solidFill>
              </a:rPr>
              <a:t> </a:t>
            </a:r>
            <a:br>
              <a:rPr lang="en-US" sz="1600" b="1" baseline="30000" dirty="0" smtClean="0">
                <a:solidFill>
                  <a:srgbClr val="92D050"/>
                </a:solidFill>
              </a:rPr>
            </a:br>
            <a:r>
              <a:rPr lang="en-US" sz="1600" b="1" baseline="30000" dirty="0" smtClean="0">
                <a:solidFill>
                  <a:srgbClr val="92D050"/>
                </a:solidFill>
              </a:rPr>
              <a:t/>
            </a:r>
            <a:br>
              <a:rPr lang="en-US" sz="1600" b="1" baseline="30000" dirty="0" smtClean="0">
                <a:solidFill>
                  <a:srgbClr val="92D050"/>
                </a:solidFill>
              </a:rPr>
            </a:br>
            <a:r>
              <a:rPr lang="en-US" sz="2000" b="1" dirty="0" err="1" smtClean="0"/>
              <a:t>Dr</a:t>
            </a:r>
            <a:r>
              <a:rPr lang="en-US" sz="2000" b="1" dirty="0" smtClean="0"/>
              <a:t> Lena </a:t>
            </a:r>
            <a:r>
              <a:rPr lang="en-US" sz="2000" b="1" dirty="0" err="1" smtClean="0"/>
              <a:t>Jaffery</a:t>
            </a:r>
            <a:r>
              <a:rPr lang="en-US" sz="2000" b="1" dirty="0" smtClean="0"/>
              <a:t>, FCPS (</a:t>
            </a:r>
            <a:r>
              <a:rPr lang="en-US" sz="2000" b="1" dirty="0" err="1" smtClean="0"/>
              <a:t>Chem</a:t>
            </a:r>
            <a:r>
              <a:rPr lang="en-US" sz="2000" b="1" dirty="0" smtClean="0"/>
              <a:t> path)</a:t>
            </a:r>
            <a:r>
              <a:rPr lang="en-US" sz="2000" b="1" dirty="0" smtClean="0">
                <a:solidFill>
                  <a:srgbClr val="92D050"/>
                </a:solidFill>
              </a:rPr>
              <a:t/>
            </a:r>
            <a:br>
              <a:rPr lang="en-US" sz="2000" b="1" dirty="0" smtClean="0">
                <a:solidFill>
                  <a:srgbClr val="92D050"/>
                </a:solidFill>
              </a:rPr>
            </a:br>
            <a:r>
              <a:rPr lang="en-US" sz="2000" b="1" dirty="0" smtClean="0">
                <a:solidFill>
                  <a:srgbClr val="92D050"/>
                </a:solidFill>
              </a:rPr>
              <a:t>Instructor AKU Karachi</a:t>
            </a:r>
            <a:endParaRPr lang="en-US" sz="3600" dirty="0" smtClean="0"/>
          </a:p>
        </p:txBody>
      </p:sp>
    </p:spTree>
    <p:extLst>
      <p:ext uri="{BB962C8B-B14F-4D97-AF65-F5344CB8AC3E}">
        <p14:creationId xmlns:p14="http://schemas.microsoft.com/office/powerpoint/2010/main" val="312358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fontScale="90000"/>
          </a:bodyPr>
          <a:lstStyle/>
          <a:p>
            <a:r>
              <a:rPr lang="en-US" sz="4000"/>
              <a:t>Monosodium Urate Crystal Microscopic Appearance</a:t>
            </a:r>
          </a:p>
        </p:txBody>
      </p:sp>
      <p:pic>
        <p:nvPicPr>
          <p:cNvPr id="64515" name="Picture 3" descr="crystal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1844675"/>
            <a:ext cx="5076825" cy="50133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4516" name="Object 4"/>
          <p:cNvGraphicFramePr>
            <a:graphicFrameLocks noGrp="1" noChangeAspect="1"/>
          </p:cNvGraphicFramePr>
          <p:nvPr>
            <p:ph idx="4294967295"/>
          </p:nvPr>
        </p:nvGraphicFramePr>
        <p:xfrm>
          <a:off x="5076825" y="1844675"/>
          <a:ext cx="4356100" cy="5013325"/>
        </p:xfrm>
        <a:graphic>
          <a:graphicData uri="http://schemas.openxmlformats.org/presentationml/2006/ole">
            <mc:AlternateContent xmlns:mc="http://schemas.openxmlformats.org/markup-compatibility/2006">
              <mc:Choice xmlns:v="urn:schemas-microsoft-com:vml" Requires="v">
                <p:oleObj spid="_x0000_s1109" name="Bitmap Image" r:id="rId5" imgW="3048426" imgH="2285714" progId="PBrush">
                  <p:embed/>
                </p:oleObj>
              </mc:Choice>
              <mc:Fallback>
                <p:oleObj name="Bitmap Image" r:id="rId5" imgW="3048426" imgH="2285714" progId="PBrush">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825" y="1844675"/>
                        <a:ext cx="4356100" cy="501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0810329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pPr algn="ctr" eaLnBrk="1" hangingPunct="1">
              <a:defRPr/>
            </a:pPr>
            <a:r>
              <a:rPr lang="en-US" sz="4800" dirty="0" err="1" smtClean="0">
                <a:solidFill>
                  <a:srgbClr val="FFFF00"/>
                </a:solidFill>
              </a:rPr>
              <a:t>Hyperuricaemia</a:t>
            </a:r>
            <a:r>
              <a:rPr lang="en-US" sz="4800" dirty="0" smtClean="0">
                <a:solidFill>
                  <a:srgbClr val="FFFF00"/>
                </a:solidFill>
              </a:rPr>
              <a:t> and Gout</a:t>
            </a:r>
          </a:p>
        </p:txBody>
      </p:sp>
      <p:sp>
        <p:nvSpPr>
          <p:cNvPr id="225283" name="Rectangle 3"/>
          <p:cNvSpPr>
            <a:spLocks noGrp="1" noChangeArrowheads="1"/>
          </p:cNvSpPr>
          <p:nvPr>
            <p:ph type="body" idx="4294967295"/>
          </p:nvPr>
        </p:nvSpPr>
        <p:spPr>
          <a:xfrm>
            <a:off x="457200" y="1775191"/>
            <a:ext cx="8229600" cy="4625609"/>
          </a:xfrm>
          <a:prstGeom prst="rect">
            <a:avLst/>
          </a:prstGeom>
        </p:spPr>
        <p:txBody>
          <a:bodyPr/>
          <a:lstStyle/>
          <a:p>
            <a:pPr eaLnBrk="1" hangingPunct="1">
              <a:defRPr/>
            </a:pPr>
            <a:r>
              <a:rPr lang="en-US" sz="4800" dirty="0" smtClean="0"/>
              <a:t>All patients with </a:t>
            </a:r>
            <a:r>
              <a:rPr lang="en-US" sz="4800" dirty="0" err="1" smtClean="0"/>
              <a:t>hyperuricaemia</a:t>
            </a:r>
            <a:r>
              <a:rPr lang="en-US" sz="4800" dirty="0" smtClean="0"/>
              <a:t> may </a:t>
            </a:r>
            <a:r>
              <a:rPr lang="en-US" sz="4800" b="1" i="1" dirty="0" smtClean="0">
                <a:solidFill>
                  <a:srgbClr val="FFFF00"/>
                </a:solidFill>
              </a:rPr>
              <a:t>not</a:t>
            </a:r>
            <a:r>
              <a:rPr lang="en-US" sz="4800" dirty="0" smtClean="0"/>
              <a:t> have gout</a:t>
            </a:r>
          </a:p>
          <a:p>
            <a:pPr eaLnBrk="1" hangingPunct="1">
              <a:defRPr/>
            </a:pPr>
            <a:r>
              <a:rPr lang="en-US" sz="4800" dirty="0" smtClean="0"/>
              <a:t>All patients with Acute Gout may </a:t>
            </a:r>
            <a:r>
              <a:rPr lang="en-US" sz="4800" b="1" i="1" dirty="0" smtClean="0">
                <a:solidFill>
                  <a:srgbClr val="FFFF00"/>
                </a:solidFill>
              </a:rPr>
              <a:t>not</a:t>
            </a:r>
            <a:r>
              <a:rPr lang="en-US" sz="4800" dirty="0" smtClean="0"/>
              <a:t> have </a:t>
            </a:r>
            <a:r>
              <a:rPr lang="en-US" sz="4800" dirty="0" err="1" smtClean="0"/>
              <a:t>Hyperuricaemia</a:t>
            </a:r>
            <a:endParaRPr lang="en-US" sz="4800" dirty="0" smtClean="0"/>
          </a:p>
        </p:txBody>
      </p:sp>
    </p:spTree>
    <p:extLst>
      <p:ext uri="{BB962C8B-B14F-4D97-AF65-F5344CB8AC3E}">
        <p14:creationId xmlns:p14="http://schemas.microsoft.com/office/powerpoint/2010/main" val="2219125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pPr algn="ctr"/>
            <a:r>
              <a:rPr lang="en-US" sz="6000" b="0" dirty="0" err="1">
                <a:solidFill>
                  <a:srgbClr val="FFFF00"/>
                </a:solidFill>
              </a:rPr>
              <a:t>Pseudogout</a:t>
            </a:r>
            <a:endParaRPr lang="en-US" sz="6000" b="0" dirty="0">
              <a:solidFill>
                <a:srgbClr val="FFFF00"/>
              </a:solidFill>
            </a:endParaRPr>
          </a:p>
        </p:txBody>
      </p:sp>
      <p:sp>
        <p:nvSpPr>
          <p:cNvPr id="246787" name="Rectangle 3"/>
          <p:cNvSpPr>
            <a:spLocks noGrp="1" noChangeArrowheads="1"/>
          </p:cNvSpPr>
          <p:nvPr>
            <p:ph type="body" idx="4294967295"/>
          </p:nvPr>
        </p:nvSpPr>
        <p:spPr>
          <a:xfrm>
            <a:off x="457200" y="1600200"/>
            <a:ext cx="8229600" cy="4530725"/>
          </a:xfrm>
          <a:prstGeom prst="rect">
            <a:avLst/>
          </a:prstGeom>
        </p:spPr>
        <p:txBody>
          <a:bodyPr/>
          <a:lstStyle/>
          <a:p>
            <a:r>
              <a:rPr lang="en-US" sz="3200" dirty="0"/>
              <a:t>Arthritis that is caused by deposits of crystals called </a:t>
            </a:r>
            <a:r>
              <a:rPr lang="en-US" sz="3200" i="1" dirty="0">
                <a:solidFill>
                  <a:srgbClr val="FFFF00"/>
                </a:solidFill>
              </a:rPr>
              <a:t>calcium pyrophosphate</a:t>
            </a:r>
            <a:r>
              <a:rPr lang="en-US" sz="1400" dirty="0">
                <a:solidFill>
                  <a:srgbClr val="FFFF00"/>
                </a:solidFill>
              </a:rPr>
              <a:t> </a:t>
            </a:r>
            <a:endParaRPr lang="en-US" sz="3200" dirty="0">
              <a:solidFill>
                <a:srgbClr val="FFFF00"/>
              </a:solidFill>
            </a:endParaRPr>
          </a:p>
          <a:p>
            <a:r>
              <a:rPr lang="en-US" sz="3200" dirty="0"/>
              <a:t>The crystals that cause </a:t>
            </a:r>
            <a:r>
              <a:rPr lang="en-US" sz="3200" b="1" dirty="0" err="1"/>
              <a:t>pseudogout</a:t>
            </a:r>
            <a:r>
              <a:rPr lang="en-US" sz="3200" dirty="0"/>
              <a:t> have  distinct appearances when joint fluid containing them is viewed under a microscope. </a:t>
            </a:r>
          </a:p>
          <a:p>
            <a:r>
              <a:rPr lang="en-US" sz="3200" dirty="0"/>
              <a:t>Gout and </a:t>
            </a:r>
            <a:r>
              <a:rPr lang="en-US" sz="3200" dirty="0" err="1"/>
              <a:t>pseudogout</a:t>
            </a:r>
            <a:r>
              <a:rPr lang="en-US" sz="3200" dirty="0"/>
              <a:t> can co-exist</a:t>
            </a:r>
          </a:p>
        </p:txBody>
      </p:sp>
    </p:spTree>
    <p:extLst>
      <p:ext uri="{BB962C8B-B14F-4D97-AF65-F5344CB8AC3E}">
        <p14:creationId xmlns:p14="http://schemas.microsoft.com/office/powerpoint/2010/main" val="467989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68313" y="-381000"/>
            <a:ext cx="8229600" cy="1143000"/>
          </a:xfrm>
        </p:spPr>
        <p:txBody>
          <a:bodyPr/>
          <a:lstStyle/>
          <a:p>
            <a:pPr algn="ctr"/>
            <a:r>
              <a:rPr lang="en-US" sz="2800" b="0" dirty="0">
                <a:solidFill>
                  <a:srgbClr val="FFFF00"/>
                </a:solidFill>
              </a:rPr>
              <a:t>Laboratory distinction between Gout and </a:t>
            </a:r>
            <a:r>
              <a:rPr lang="en-US" sz="2800" b="0" dirty="0" err="1">
                <a:solidFill>
                  <a:srgbClr val="FFFF00"/>
                </a:solidFill>
              </a:rPr>
              <a:t>Pseudogout</a:t>
            </a:r>
            <a:endParaRPr lang="en-US" sz="2800" b="0" dirty="0">
              <a:solidFill>
                <a:srgbClr val="FFFF00"/>
              </a:solidFill>
            </a:endParaRPr>
          </a:p>
        </p:txBody>
      </p:sp>
      <p:pic>
        <p:nvPicPr>
          <p:cNvPr id="247812" name="Picture 4" descr="polarizedintrofigure6"/>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900113" y="981075"/>
            <a:ext cx="7704137" cy="1800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7814" name="Rectangle 6"/>
          <p:cNvSpPr>
            <a:spLocks noChangeArrowheads="1"/>
          </p:cNvSpPr>
          <p:nvPr/>
        </p:nvSpPr>
        <p:spPr bwMode="auto">
          <a:xfrm>
            <a:off x="0" y="3033713"/>
            <a:ext cx="91440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buFontTx/>
              <a:buChar char="•"/>
            </a:pPr>
            <a:r>
              <a:rPr lang="en-US" sz="2800"/>
              <a:t>  MSU crystals generate a yellow (subtraction) interference                                                  color when oriented parallel to the slow axis of plate (a). </a:t>
            </a:r>
          </a:p>
          <a:p>
            <a:pPr algn="l">
              <a:buFontTx/>
              <a:buChar char="•"/>
            </a:pPr>
            <a:r>
              <a:rPr lang="en-US" sz="2800"/>
              <a:t>  Rotating the crystals through 90 degrees changes the interference color to blue (b).</a:t>
            </a:r>
          </a:p>
          <a:p>
            <a:pPr algn="l">
              <a:buFontTx/>
              <a:buChar char="•"/>
            </a:pPr>
            <a:r>
              <a:rPr lang="en-US" sz="2800"/>
              <a:t>   In contrast, pseudo-gout pyrophosphate crystals exhibit a blue interference color (c) when oriented parallel to the slow axis of the plate </a:t>
            </a:r>
          </a:p>
          <a:p>
            <a:pPr algn="l">
              <a:buFontTx/>
              <a:buChar char="•"/>
            </a:pPr>
            <a:r>
              <a:rPr lang="en-US" sz="2800"/>
              <a:t>  A yellow color (d) when perpendicular</a:t>
            </a:r>
            <a:r>
              <a:rPr lang="en-US" sz="2400"/>
              <a:t>. </a:t>
            </a:r>
          </a:p>
        </p:txBody>
      </p:sp>
      <p:sp>
        <p:nvSpPr>
          <p:cNvPr id="247815" name="Text Box 7"/>
          <p:cNvSpPr txBox="1">
            <a:spLocks noChangeArrowheads="1"/>
          </p:cNvSpPr>
          <p:nvPr/>
        </p:nvSpPr>
        <p:spPr bwMode="auto">
          <a:xfrm>
            <a:off x="3995738" y="1268413"/>
            <a:ext cx="1152525" cy="366712"/>
          </a:xfrm>
          <a:prstGeom prst="rect">
            <a:avLst/>
          </a:prstGeom>
          <a:solidFill>
            <a:schemeClr val="tx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p>
        </p:txBody>
      </p:sp>
    </p:spTree>
    <p:extLst>
      <p:ext uri="{BB962C8B-B14F-4D97-AF65-F5344CB8AC3E}">
        <p14:creationId xmlns:p14="http://schemas.microsoft.com/office/powerpoint/2010/main" val="739845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nvPr>
        </p:nvSpPr>
        <p:spPr>
          <a:xfrm>
            <a:off x="914400" y="304800"/>
            <a:ext cx="8229600" cy="762000"/>
          </a:xfrm>
          <a:prstGeom prst="rect">
            <a:avLst/>
          </a:prstGeom>
        </p:spPr>
        <p:txBody>
          <a:bodyPr>
            <a:noAutofit/>
          </a:bodyPr>
          <a:lstStyle/>
          <a:p>
            <a:pPr marL="457200" lvl="1" indent="0">
              <a:buNone/>
            </a:pPr>
            <a:r>
              <a:rPr lang="en-US" sz="4000" dirty="0" smtClean="0">
                <a:solidFill>
                  <a:srgbClr val="00B050"/>
                </a:solidFill>
              </a:rPr>
              <a:t>Q:5: </a:t>
            </a:r>
            <a:r>
              <a:rPr lang="en-US" sz="4000" dirty="0" smtClean="0"/>
              <a:t> </a:t>
            </a:r>
            <a:r>
              <a:rPr lang="en-US" sz="4000" dirty="0" smtClean="0">
                <a:solidFill>
                  <a:srgbClr val="FFFF00"/>
                </a:solidFill>
              </a:rPr>
              <a:t>The </a:t>
            </a:r>
            <a:r>
              <a:rPr lang="en-US" sz="4000" dirty="0">
                <a:solidFill>
                  <a:srgbClr val="FFFF00"/>
                </a:solidFill>
              </a:rPr>
              <a:t>most common cause of Primary Gout is </a:t>
            </a:r>
            <a:r>
              <a:rPr lang="en-US" sz="4000" dirty="0" smtClean="0">
                <a:solidFill>
                  <a:srgbClr val="FFFF00"/>
                </a:solidFill>
              </a:rPr>
              <a:t>:</a:t>
            </a:r>
            <a:endParaRPr lang="en-US" sz="4000" dirty="0">
              <a:solidFill>
                <a:srgbClr val="FFFF00"/>
              </a:solidFill>
            </a:endParaRPr>
          </a:p>
          <a:p>
            <a:pPr marL="457200" lvl="1" indent="0">
              <a:buNone/>
            </a:pPr>
            <a:r>
              <a:rPr lang="en-US" sz="3200" dirty="0"/>
              <a:t>a.</a:t>
            </a:r>
            <a:r>
              <a:rPr lang="en-US" sz="4400" dirty="0"/>
              <a:t>	</a:t>
            </a:r>
            <a:r>
              <a:rPr lang="en-US" sz="2800" dirty="0"/>
              <a:t>HGPRT deficiency</a:t>
            </a:r>
          </a:p>
          <a:p>
            <a:pPr marL="457200" lvl="1" indent="0">
              <a:buNone/>
            </a:pPr>
            <a:r>
              <a:rPr lang="en-US" sz="2800" dirty="0"/>
              <a:t>b.	Idiopathic overproduction</a:t>
            </a:r>
          </a:p>
          <a:p>
            <a:pPr marL="457200" lvl="1" indent="0">
              <a:buNone/>
            </a:pPr>
            <a:r>
              <a:rPr lang="en-US" sz="2800" dirty="0"/>
              <a:t>c.	PRPP </a:t>
            </a:r>
            <a:r>
              <a:rPr lang="en-US" sz="2800" dirty="0" err="1"/>
              <a:t>synthetase</a:t>
            </a:r>
            <a:r>
              <a:rPr lang="en-US" sz="2800" dirty="0"/>
              <a:t> over-activity</a:t>
            </a:r>
          </a:p>
          <a:p>
            <a:pPr marL="457200" lvl="1" indent="0">
              <a:buNone/>
            </a:pPr>
            <a:r>
              <a:rPr lang="en-US" sz="2800" dirty="0"/>
              <a:t>d.	Reduced efficiency of urinary </a:t>
            </a:r>
            <a:r>
              <a:rPr lang="en-US" sz="2800" dirty="0" err="1"/>
              <a:t>urate</a:t>
            </a:r>
            <a:r>
              <a:rPr lang="en-US" sz="2800" dirty="0"/>
              <a:t> excretion</a:t>
            </a:r>
          </a:p>
          <a:p>
            <a:pPr marL="457200" lvl="1" indent="0">
              <a:buNone/>
            </a:pPr>
            <a:r>
              <a:rPr lang="en-US" sz="2800" dirty="0"/>
              <a:t>e.	Slow rates of urinary uric acid excretion</a:t>
            </a:r>
          </a:p>
          <a:p>
            <a:pPr marL="457200" lvl="1" indent="0">
              <a:buNone/>
            </a:pPr>
            <a:endParaRPr lang="en-US" sz="4000" dirty="0">
              <a:solidFill>
                <a:srgbClr val="FFFF00"/>
              </a:solidFill>
            </a:endParaRPr>
          </a:p>
          <a:p>
            <a:pPr marL="457200" lvl="1" indent="0">
              <a:buNone/>
            </a:pPr>
            <a:r>
              <a:rPr lang="en-US" sz="4000" dirty="0" smtClean="0"/>
              <a:t> </a:t>
            </a:r>
            <a:endParaRPr lang="en-GB" sz="4000" dirty="0" smtClean="0">
              <a:effectLst/>
            </a:endParaRPr>
          </a:p>
        </p:txBody>
      </p:sp>
      <p:sp>
        <p:nvSpPr>
          <p:cNvPr id="4" name="Rectangle 3"/>
          <p:cNvSpPr>
            <a:spLocks noChangeArrowheads="1"/>
          </p:cNvSpPr>
          <p:nvPr/>
        </p:nvSpPr>
        <p:spPr bwMode="auto">
          <a:xfrm>
            <a:off x="152400" y="5638800"/>
            <a:ext cx="8915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Wingdings" pitchFamily="2" charset="2"/>
              <a:buNone/>
            </a:pPr>
            <a:r>
              <a:rPr lang="en-US" sz="3200" dirty="0">
                <a:solidFill>
                  <a:srgbClr val="FFFF00"/>
                </a:solidFill>
              </a:rPr>
              <a:t>Best answer: </a:t>
            </a:r>
          </a:p>
          <a:p>
            <a:pPr lvl="1"/>
            <a:r>
              <a:rPr lang="en-US" sz="3200" dirty="0">
                <a:solidFill>
                  <a:srgbClr val="FFFF00"/>
                </a:solidFill>
              </a:rPr>
              <a:t>d.	Reduced efficiency of urinary </a:t>
            </a:r>
            <a:r>
              <a:rPr lang="en-US" sz="3200" dirty="0" err="1">
                <a:solidFill>
                  <a:srgbClr val="FFFF00"/>
                </a:solidFill>
              </a:rPr>
              <a:t>urate</a:t>
            </a:r>
            <a:r>
              <a:rPr lang="en-US" sz="3200" dirty="0">
                <a:solidFill>
                  <a:srgbClr val="FFFF00"/>
                </a:solidFill>
              </a:rPr>
              <a:t> excretion</a:t>
            </a:r>
          </a:p>
        </p:txBody>
      </p:sp>
    </p:spTree>
    <p:extLst>
      <p:ext uri="{BB962C8B-B14F-4D97-AF65-F5344CB8AC3E}">
        <p14:creationId xmlns:p14="http://schemas.microsoft.com/office/powerpoint/2010/main" val="2137419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nvPr>
        </p:nvSpPr>
        <p:spPr>
          <a:xfrm>
            <a:off x="914400" y="304800"/>
            <a:ext cx="8229600" cy="762000"/>
          </a:xfrm>
          <a:prstGeom prst="rect">
            <a:avLst/>
          </a:prstGeom>
        </p:spPr>
        <p:txBody>
          <a:bodyPr>
            <a:noAutofit/>
          </a:bodyPr>
          <a:lstStyle/>
          <a:p>
            <a:pPr marL="457200" lvl="1" indent="0">
              <a:buNone/>
            </a:pPr>
            <a:r>
              <a:rPr lang="en-US" sz="2400" dirty="0" smtClean="0">
                <a:solidFill>
                  <a:srgbClr val="00B050"/>
                </a:solidFill>
              </a:rPr>
              <a:t>Q:6: </a:t>
            </a:r>
            <a:r>
              <a:rPr lang="en-US" sz="2400" dirty="0" smtClean="0"/>
              <a:t> </a:t>
            </a:r>
            <a:r>
              <a:rPr lang="en-US" sz="2400" dirty="0" smtClean="0">
                <a:solidFill>
                  <a:srgbClr val="FFFF00"/>
                </a:solidFill>
              </a:rPr>
              <a:t>A </a:t>
            </a:r>
            <a:r>
              <a:rPr lang="en-US" sz="2400" dirty="0">
                <a:solidFill>
                  <a:srgbClr val="FFFF00"/>
                </a:solidFill>
              </a:rPr>
              <a:t>57 years male University Professor developed redness and swelling of the right big toe without a recognized antecedent injury.  The affected area was intensely painful and tender. Subsequent investigations confirmed the diagnosis of Acute Primary Gout. </a:t>
            </a:r>
          </a:p>
          <a:p>
            <a:pPr marL="457200" lvl="1" indent="0">
              <a:buNone/>
            </a:pPr>
            <a:r>
              <a:rPr lang="en-US" sz="2400" dirty="0"/>
              <a:t>What should be the first line of treatment in this patient?</a:t>
            </a:r>
          </a:p>
          <a:p>
            <a:pPr marL="457200" lvl="1" indent="0">
              <a:buNone/>
            </a:pPr>
            <a:r>
              <a:rPr lang="en-US" sz="2400" dirty="0"/>
              <a:t>a.	Allopurinol</a:t>
            </a:r>
          </a:p>
          <a:p>
            <a:pPr marL="457200" lvl="1" indent="0">
              <a:buNone/>
            </a:pPr>
            <a:r>
              <a:rPr lang="en-US" sz="2400" dirty="0"/>
              <a:t>b.	Colchicine </a:t>
            </a:r>
          </a:p>
          <a:p>
            <a:pPr marL="457200" lvl="1" indent="0">
              <a:buNone/>
            </a:pPr>
            <a:r>
              <a:rPr lang="en-US" sz="2400" dirty="0"/>
              <a:t>c.	Corticosteroids</a:t>
            </a:r>
          </a:p>
          <a:p>
            <a:pPr marL="457200" lvl="1" indent="0">
              <a:buNone/>
            </a:pPr>
            <a:r>
              <a:rPr lang="en-US" sz="2400" dirty="0"/>
              <a:t>d.	Narcotic </a:t>
            </a:r>
            <a:r>
              <a:rPr lang="en-US" sz="2400" dirty="0" err="1"/>
              <a:t>analgaesics</a:t>
            </a:r>
            <a:endParaRPr lang="en-US" sz="2400" dirty="0"/>
          </a:p>
          <a:p>
            <a:pPr marL="457200" lvl="1" indent="0">
              <a:buNone/>
            </a:pPr>
            <a:r>
              <a:rPr lang="en-US" sz="2400" dirty="0"/>
              <a:t>e.	Non-steroidal Anti-inflammatory drugs (NSAID)</a:t>
            </a:r>
          </a:p>
          <a:p>
            <a:pPr marL="457200" lvl="1" indent="0">
              <a:buNone/>
            </a:pPr>
            <a:endParaRPr lang="en-US" sz="2400" dirty="0">
              <a:solidFill>
                <a:srgbClr val="FFFF00"/>
              </a:solidFill>
            </a:endParaRPr>
          </a:p>
          <a:p>
            <a:pPr marL="457200" lvl="1" indent="0">
              <a:buNone/>
            </a:pPr>
            <a:r>
              <a:rPr lang="en-US" sz="2400" dirty="0" smtClean="0"/>
              <a:t> </a:t>
            </a:r>
            <a:endParaRPr lang="en-GB" sz="2400" dirty="0" smtClean="0">
              <a:effectLst/>
            </a:endParaRPr>
          </a:p>
        </p:txBody>
      </p:sp>
      <p:sp>
        <p:nvSpPr>
          <p:cNvPr id="4" name="Rectangle 3"/>
          <p:cNvSpPr>
            <a:spLocks noChangeArrowheads="1"/>
          </p:cNvSpPr>
          <p:nvPr/>
        </p:nvSpPr>
        <p:spPr bwMode="auto">
          <a:xfrm>
            <a:off x="152400" y="5638800"/>
            <a:ext cx="8915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Wingdings" pitchFamily="2" charset="2"/>
              <a:buNone/>
            </a:pPr>
            <a:r>
              <a:rPr lang="en-US" sz="2800" dirty="0">
                <a:solidFill>
                  <a:srgbClr val="FFFF00"/>
                </a:solidFill>
              </a:rPr>
              <a:t>Best answer: </a:t>
            </a:r>
          </a:p>
          <a:p>
            <a:pPr lvl="1" algn="ctr"/>
            <a:r>
              <a:rPr lang="en-US" sz="2800" dirty="0" smtClean="0">
                <a:solidFill>
                  <a:srgbClr val="FFFF00"/>
                </a:solidFill>
              </a:rPr>
              <a:t>e.</a:t>
            </a:r>
            <a:r>
              <a:rPr lang="en-US" sz="2800" dirty="0">
                <a:solidFill>
                  <a:srgbClr val="FFFF00"/>
                </a:solidFill>
              </a:rPr>
              <a:t>	Non-steroidal Anti-inflammatory drugs (NSAID)</a:t>
            </a:r>
          </a:p>
          <a:p>
            <a:pPr lvl="1" algn="ctr"/>
            <a:endParaRPr lang="en-US" sz="2800" dirty="0">
              <a:solidFill>
                <a:srgbClr val="FFFF00"/>
              </a:solidFill>
            </a:endParaRPr>
          </a:p>
        </p:txBody>
      </p:sp>
    </p:spTree>
    <p:extLst>
      <p:ext uri="{BB962C8B-B14F-4D97-AF65-F5344CB8AC3E}">
        <p14:creationId xmlns:p14="http://schemas.microsoft.com/office/powerpoint/2010/main" val="2676352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US" sz="3600" b="0" cap="none" dirty="0" smtClean="0">
                <a:solidFill>
                  <a:srgbClr val="FFFF00"/>
                </a:solidFill>
              </a:rPr>
              <a:t>Primary </a:t>
            </a:r>
            <a:r>
              <a:rPr lang="en-US" sz="3600" b="0" cap="none" dirty="0" err="1" smtClean="0">
                <a:solidFill>
                  <a:srgbClr val="FFFF00"/>
                </a:solidFill>
              </a:rPr>
              <a:t>GOut</a:t>
            </a:r>
            <a:r>
              <a:rPr lang="en-US" sz="3600" b="0" cap="none" dirty="0" smtClean="0">
                <a:solidFill>
                  <a:srgbClr val="FFFF00"/>
                </a:solidFill>
              </a:rPr>
              <a:t> With No Associated Condition</a:t>
            </a:r>
            <a:endParaRPr lang="en-US" sz="3600" b="0" cap="none" dirty="0">
              <a:solidFill>
                <a:srgbClr val="FFFF00"/>
              </a:solidFill>
            </a:endParaRPr>
          </a:p>
        </p:txBody>
      </p:sp>
      <p:sp>
        <p:nvSpPr>
          <p:cNvPr id="197635" name="Rectangle 3"/>
          <p:cNvSpPr>
            <a:spLocks noGrp="1" noChangeArrowheads="1"/>
          </p:cNvSpPr>
          <p:nvPr>
            <p:ph type="body" sz="half" idx="4294967295"/>
          </p:nvPr>
        </p:nvSpPr>
        <p:spPr>
          <a:xfrm>
            <a:off x="457200" y="1600200"/>
            <a:ext cx="7643813" cy="4530725"/>
          </a:xfrm>
          <a:prstGeom prst="rect">
            <a:avLst/>
          </a:prstGeom>
        </p:spPr>
        <p:txBody>
          <a:bodyPr>
            <a:normAutofit fontScale="92500" lnSpcReduction="10000"/>
          </a:bodyPr>
          <a:lstStyle/>
          <a:p>
            <a:pPr>
              <a:lnSpc>
                <a:spcPct val="90000"/>
              </a:lnSpc>
              <a:buFont typeface="Wingdings" pitchFamily="2" charset="2"/>
              <a:buNone/>
            </a:pPr>
            <a:endParaRPr lang="en-US" sz="1000" b="1"/>
          </a:p>
          <a:p>
            <a:pPr>
              <a:lnSpc>
                <a:spcPct val="90000"/>
              </a:lnSpc>
            </a:pPr>
            <a:endParaRPr lang="en-US" sz="1000" b="1"/>
          </a:p>
          <a:p>
            <a:pPr>
              <a:lnSpc>
                <a:spcPct val="90000"/>
              </a:lnSpc>
            </a:pPr>
            <a:r>
              <a:rPr lang="en-US" sz="3200"/>
              <a:t>Uric acid undersecretion (80%–90%)  </a:t>
            </a:r>
          </a:p>
          <a:p>
            <a:pPr>
              <a:lnSpc>
                <a:spcPct val="90000"/>
              </a:lnSpc>
              <a:buFont typeface="Wingdings" pitchFamily="2" charset="2"/>
              <a:buNone/>
            </a:pPr>
            <a:r>
              <a:rPr lang="en-US" sz="1400"/>
              <a:t>                         </a:t>
            </a:r>
            <a:r>
              <a:rPr lang="en-US" sz="3600"/>
              <a:t>Idiopathic</a:t>
            </a:r>
            <a:r>
              <a:rPr lang="en-US" sz="4000"/>
              <a:t>  </a:t>
            </a:r>
          </a:p>
          <a:p>
            <a:pPr>
              <a:lnSpc>
                <a:spcPct val="90000"/>
              </a:lnSpc>
            </a:pPr>
            <a:r>
              <a:rPr lang="en-US" sz="3200"/>
              <a:t>Urate overproduction  (10%–20%)</a:t>
            </a:r>
          </a:p>
          <a:p>
            <a:pPr lvl="2">
              <a:lnSpc>
                <a:spcPct val="90000"/>
              </a:lnSpc>
            </a:pPr>
            <a:r>
              <a:rPr lang="en-US" sz="3200"/>
              <a:t>Phosphoribosylpyrophosphate amidotransferase </a:t>
            </a:r>
            <a:r>
              <a:rPr lang="en-US"/>
              <a:t>(</a:t>
            </a:r>
            <a:r>
              <a:rPr lang="en-US" sz="2800"/>
              <a:t>PRPP) synthetase overactivity</a:t>
            </a:r>
          </a:p>
          <a:p>
            <a:pPr lvl="2">
              <a:lnSpc>
                <a:spcPct val="90000"/>
              </a:lnSpc>
            </a:pPr>
            <a:r>
              <a:rPr lang="en-US" sz="2800"/>
              <a:t>HGPRT deficiency</a:t>
            </a:r>
          </a:p>
          <a:p>
            <a:pPr lvl="2">
              <a:lnSpc>
                <a:spcPct val="90000"/>
              </a:lnSpc>
            </a:pPr>
            <a:r>
              <a:rPr lang="en-US" sz="2800"/>
              <a:t>Idiopathic</a:t>
            </a:r>
          </a:p>
          <a:p>
            <a:pPr lvl="1">
              <a:lnSpc>
                <a:spcPct val="90000"/>
              </a:lnSpc>
            </a:pPr>
            <a:endParaRPr lang="en-US" sz="1800"/>
          </a:p>
          <a:p>
            <a:pPr lvl="2">
              <a:lnSpc>
                <a:spcPct val="90000"/>
              </a:lnSpc>
            </a:pPr>
            <a:endParaRPr lang="en-US" sz="2800"/>
          </a:p>
          <a:p>
            <a:pPr lvl="2">
              <a:lnSpc>
                <a:spcPct val="90000"/>
              </a:lnSpc>
            </a:pPr>
            <a:endParaRPr lang="en-US" sz="2800"/>
          </a:p>
          <a:p>
            <a:pPr>
              <a:lnSpc>
                <a:spcPct val="90000"/>
              </a:lnSpc>
            </a:pPr>
            <a:endParaRPr lang="en-US" sz="1000"/>
          </a:p>
        </p:txBody>
      </p:sp>
    </p:spTree>
    <p:extLst>
      <p:ext uri="{BB962C8B-B14F-4D97-AF65-F5344CB8AC3E}">
        <p14:creationId xmlns:p14="http://schemas.microsoft.com/office/powerpoint/2010/main" val="12761942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algn="ctr"/>
            <a:r>
              <a:rPr lang="en-US" sz="3600" b="0" cap="none" dirty="0" smtClean="0">
                <a:solidFill>
                  <a:srgbClr val="FFFF00"/>
                </a:solidFill>
              </a:rPr>
              <a:t>Secondary GOUT</a:t>
            </a:r>
            <a:br>
              <a:rPr lang="en-US" sz="3600" b="0" cap="none" dirty="0" smtClean="0">
                <a:solidFill>
                  <a:srgbClr val="FFFF00"/>
                </a:solidFill>
              </a:rPr>
            </a:br>
            <a:r>
              <a:rPr lang="en-US" sz="3600" b="0" cap="none" dirty="0" smtClean="0">
                <a:solidFill>
                  <a:srgbClr val="FFFF00"/>
                </a:solidFill>
              </a:rPr>
              <a:t>With Identifiable Associated Condition</a:t>
            </a:r>
            <a:endParaRPr lang="en-US" sz="3600" b="0" cap="none" dirty="0">
              <a:solidFill>
                <a:srgbClr val="FFFF00"/>
              </a:solidFill>
            </a:endParaRPr>
          </a:p>
        </p:txBody>
      </p:sp>
      <p:sp>
        <p:nvSpPr>
          <p:cNvPr id="171012" name="Rectangle 4"/>
          <p:cNvSpPr>
            <a:spLocks noGrp="1" noChangeArrowheads="1"/>
          </p:cNvSpPr>
          <p:nvPr>
            <p:ph type="body" sz="half" idx="4294967295"/>
          </p:nvPr>
        </p:nvSpPr>
        <p:spPr>
          <a:xfrm>
            <a:off x="755650" y="1600200"/>
            <a:ext cx="7931150" cy="5257800"/>
          </a:xfrm>
          <a:prstGeom prst="rect">
            <a:avLst/>
          </a:prstGeom>
        </p:spPr>
        <p:txBody>
          <a:bodyPr/>
          <a:lstStyle/>
          <a:p>
            <a:pPr>
              <a:lnSpc>
                <a:spcPct val="90000"/>
              </a:lnSpc>
              <a:buSzPct val="110000"/>
              <a:buFont typeface="Wingdings" pitchFamily="2" charset="2"/>
              <a:buChar char="Ø"/>
            </a:pPr>
            <a:r>
              <a:rPr lang="en-US" sz="1600" b="1"/>
              <a:t>     </a:t>
            </a:r>
            <a:r>
              <a:rPr lang="en-US" sz="3600"/>
              <a:t>Uric acid under-secretion</a:t>
            </a:r>
            <a:r>
              <a:rPr lang="en-US" sz="2800"/>
              <a:t> </a:t>
            </a:r>
          </a:p>
          <a:p>
            <a:pPr lvl="1">
              <a:lnSpc>
                <a:spcPct val="90000"/>
              </a:lnSpc>
              <a:buFontTx/>
              <a:buChar char="•"/>
            </a:pPr>
            <a:r>
              <a:rPr lang="en-US" sz="2400"/>
              <a:t>       Renal insufficiency </a:t>
            </a:r>
          </a:p>
          <a:p>
            <a:pPr lvl="1">
              <a:lnSpc>
                <a:spcPct val="90000"/>
              </a:lnSpc>
              <a:buFontTx/>
              <a:buChar char="•"/>
            </a:pPr>
            <a:r>
              <a:rPr lang="en-US" sz="2400"/>
              <a:t>       Polycystic kidney disease</a:t>
            </a:r>
          </a:p>
          <a:p>
            <a:pPr lvl="1">
              <a:lnSpc>
                <a:spcPct val="90000"/>
              </a:lnSpc>
              <a:buFontTx/>
              <a:buChar char="•"/>
            </a:pPr>
            <a:r>
              <a:rPr lang="en-US" sz="2400"/>
              <a:t>       Lead toxixity</a:t>
            </a:r>
          </a:p>
          <a:p>
            <a:pPr lvl="1">
              <a:lnSpc>
                <a:spcPct val="90000"/>
              </a:lnSpc>
              <a:buFontTx/>
              <a:buChar char="•"/>
            </a:pPr>
            <a:r>
              <a:rPr lang="en-US" sz="2400"/>
              <a:t>       Drugs </a:t>
            </a:r>
          </a:p>
          <a:p>
            <a:pPr lvl="4">
              <a:lnSpc>
                <a:spcPct val="90000"/>
              </a:lnSpc>
              <a:buFontTx/>
              <a:buChar char="•"/>
            </a:pPr>
            <a:r>
              <a:rPr lang="en-US" sz="1800"/>
              <a:t>Diuretics,</a:t>
            </a:r>
          </a:p>
          <a:p>
            <a:pPr lvl="4">
              <a:lnSpc>
                <a:spcPct val="90000"/>
              </a:lnSpc>
              <a:buFontTx/>
              <a:buChar char="•"/>
            </a:pPr>
            <a:r>
              <a:rPr lang="en-US" sz="1800"/>
              <a:t> Salicylates (low dose), </a:t>
            </a:r>
          </a:p>
          <a:p>
            <a:pPr lvl="4">
              <a:lnSpc>
                <a:spcPct val="90000"/>
              </a:lnSpc>
              <a:buFontTx/>
              <a:buChar char="•"/>
            </a:pPr>
            <a:r>
              <a:rPr lang="en-US" sz="1800"/>
              <a:t>Pyrazinamide, </a:t>
            </a:r>
          </a:p>
          <a:p>
            <a:pPr lvl="4">
              <a:lnSpc>
                <a:spcPct val="90000"/>
              </a:lnSpc>
              <a:buFontTx/>
              <a:buChar char="•"/>
            </a:pPr>
            <a:r>
              <a:rPr lang="en-US" sz="1800"/>
              <a:t>Ethambutol, </a:t>
            </a:r>
          </a:p>
          <a:p>
            <a:pPr lvl="4">
              <a:lnSpc>
                <a:spcPct val="90000"/>
              </a:lnSpc>
              <a:buFontTx/>
              <a:buChar char="•"/>
            </a:pPr>
            <a:r>
              <a:rPr lang="en-US" sz="1800"/>
              <a:t> Cyclosporine</a:t>
            </a:r>
          </a:p>
          <a:p>
            <a:pPr lvl="4">
              <a:lnSpc>
                <a:spcPct val="90000"/>
              </a:lnSpc>
              <a:buFontTx/>
              <a:buChar char="•"/>
            </a:pPr>
            <a:r>
              <a:rPr lang="en-US" sz="1800"/>
              <a:t> Didanosine</a:t>
            </a:r>
          </a:p>
        </p:txBody>
      </p:sp>
    </p:spTree>
    <p:extLst>
      <p:ext uri="{BB962C8B-B14F-4D97-AF65-F5344CB8AC3E}">
        <p14:creationId xmlns:p14="http://schemas.microsoft.com/office/powerpoint/2010/main" val="14389506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468313" y="549275"/>
            <a:ext cx="8229600" cy="1143000"/>
          </a:xfrm>
        </p:spPr>
        <p:txBody>
          <a:bodyPr/>
          <a:lstStyle/>
          <a:p>
            <a:pPr algn="ctr"/>
            <a:r>
              <a:rPr lang="en-US" sz="2800" b="0" cap="none" dirty="0" smtClean="0">
                <a:solidFill>
                  <a:srgbClr val="FFFF00"/>
                </a:solidFill>
              </a:rPr>
              <a:t>Secondary </a:t>
            </a:r>
            <a:r>
              <a:rPr lang="en-US" sz="2800" b="0" cap="none" dirty="0" err="1" smtClean="0">
                <a:solidFill>
                  <a:srgbClr val="FFFF00"/>
                </a:solidFill>
              </a:rPr>
              <a:t>Hyperuricemia</a:t>
            </a:r>
            <a:r>
              <a:rPr lang="en-US" sz="2800" b="0" cap="none" dirty="0" smtClean="0">
                <a:solidFill>
                  <a:srgbClr val="FFFF00"/>
                </a:solidFill>
              </a:rPr>
              <a:t> With Identifiable </a:t>
            </a:r>
            <a:br>
              <a:rPr lang="en-US" sz="2800" b="0" cap="none" dirty="0" smtClean="0">
                <a:solidFill>
                  <a:srgbClr val="FFFF00"/>
                </a:solidFill>
              </a:rPr>
            </a:br>
            <a:r>
              <a:rPr lang="en-US" sz="2800" b="0" cap="none" dirty="0" smtClean="0">
                <a:solidFill>
                  <a:srgbClr val="FFFF00"/>
                </a:solidFill>
              </a:rPr>
              <a:t>Associated Condition</a:t>
            </a:r>
            <a:br>
              <a:rPr lang="en-US" sz="2800" b="0" cap="none" dirty="0" smtClean="0">
                <a:solidFill>
                  <a:srgbClr val="FFFF00"/>
                </a:solidFill>
              </a:rPr>
            </a:br>
            <a:r>
              <a:rPr lang="en-US" sz="2800" b="0" cap="none" dirty="0" smtClean="0">
                <a:solidFill>
                  <a:srgbClr val="FFFF00"/>
                </a:solidFill>
              </a:rPr>
              <a:t>(</a:t>
            </a:r>
            <a:r>
              <a:rPr lang="en-US" sz="2800" b="0" cap="none" dirty="0" err="1" smtClean="0">
                <a:solidFill>
                  <a:srgbClr val="FFFF00"/>
                </a:solidFill>
              </a:rPr>
              <a:t>Cont</a:t>
            </a:r>
            <a:r>
              <a:rPr lang="en-US" sz="2800" b="0" cap="none" dirty="0" smtClean="0">
                <a:solidFill>
                  <a:srgbClr val="FFFF00"/>
                </a:solidFill>
              </a:rPr>
              <a:t>)</a:t>
            </a:r>
            <a:endParaRPr lang="en-US" sz="2800" b="0" cap="none" dirty="0">
              <a:solidFill>
                <a:srgbClr val="FFFF00"/>
              </a:solidFill>
            </a:endParaRPr>
          </a:p>
        </p:txBody>
      </p:sp>
      <p:sp>
        <p:nvSpPr>
          <p:cNvPr id="198659" name="Rectangle 3"/>
          <p:cNvSpPr>
            <a:spLocks noGrp="1" noChangeArrowheads="1"/>
          </p:cNvSpPr>
          <p:nvPr>
            <p:ph type="body" sz="half" idx="4294967295"/>
          </p:nvPr>
        </p:nvSpPr>
        <p:spPr>
          <a:xfrm>
            <a:off x="755650" y="1600200"/>
            <a:ext cx="7931150" cy="5257800"/>
          </a:xfrm>
          <a:prstGeom prst="rect">
            <a:avLst/>
          </a:prstGeom>
        </p:spPr>
        <p:txBody>
          <a:bodyPr/>
          <a:lstStyle/>
          <a:p>
            <a:pPr>
              <a:lnSpc>
                <a:spcPct val="90000"/>
              </a:lnSpc>
              <a:buFont typeface="Wingdings" pitchFamily="2" charset="2"/>
              <a:buNone/>
            </a:pPr>
            <a:r>
              <a:rPr lang="en-US" sz="1800" b="1" dirty="0"/>
              <a:t>    </a:t>
            </a:r>
            <a:r>
              <a:rPr lang="en-US" sz="3200" dirty="0" err="1" smtClean="0"/>
              <a:t>Urate</a:t>
            </a:r>
            <a:r>
              <a:rPr lang="en-US" sz="3200" dirty="0" smtClean="0"/>
              <a:t> </a:t>
            </a:r>
            <a:r>
              <a:rPr lang="en-US" sz="3200" dirty="0"/>
              <a:t>overproduction</a:t>
            </a:r>
          </a:p>
          <a:p>
            <a:pPr lvl="2">
              <a:lnSpc>
                <a:spcPct val="90000"/>
              </a:lnSpc>
            </a:pPr>
            <a:r>
              <a:rPr lang="en-US" sz="2400" dirty="0"/>
              <a:t>     </a:t>
            </a:r>
            <a:r>
              <a:rPr lang="en-US" sz="2400" dirty="0" err="1"/>
              <a:t>Myeloproliferative</a:t>
            </a:r>
            <a:endParaRPr lang="en-US" sz="2400" dirty="0"/>
          </a:p>
          <a:p>
            <a:pPr lvl="2">
              <a:lnSpc>
                <a:spcPct val="90000"/>
              </a:lnSpc>
            </a:pPr>
            <a:r>
              <a:rPr lang="en-US" sz="2400" dirty="0"/>
              <a:t>      </a:t>
            </a:r>
            <a:r>
              <a:rPr lang="en-US" sz="2400" dirty="0" err="1"/>
              <a:t>Lymphoproliferative</a:t>
            </a:r>
            <a:r>
              <a:rPr lang="en-US" sz="2400" dirty="0"/>
              <a:t> diseases  </a:t>
            </a:r>
          </a:p>
          <a:p>
            <a:pPr lvl="2">
              <a:lnSpc>
                <a:spcPct val="90000"/>
              </a:lnSpc>
            </a:pPr>
            <a:r>
              <a:rPr lang="en-US" sz="2400" dirty="0"/>
              <a:t>      Hemolytic </a:t>
            </a:r>
            <a:r>
              <a:rPr lang="en-US" sz="2400" dirty="0" err="1"/>
              <a:t>anemias</a:t>
            </a:r>
            <a:r>
              <a:rPr lang="en-US" sz="2400" dirty="0"/>
              <a:t> </a:t>
            </a:r>
          </a:p>
          <a:p>
            <a:pPr lvl="2">
              <a:lnSpc>
                <a:spcPct val="90000"/>
              </a:lnSpc>
            </a:pPr>
            <a:r>
              <a:rPr lang="en-US" sz="2400" dirty="0"/>
              <a:t>      Polycythemia </a:t>
            </a:r>
            <a:r>
              <a:rPr lang="en-US" sz="2400" dirty="0" err="1"/>
              <a:t>vera</a:t>
            </a:r>
            <a:endParaRPr lang="en-US" sz="2400" dirty="0"/>
          </a:p>
          <a:p>
            <a:pPr lvl="2">
              <a:lnSpc>
                <a:spcPct val="90000"/>
              </a:lnSpc>
            </a:pPr>
            <a:r>
              <a:rPr lang="en-US" sz="2400" dirty="0"/>
              <a:t>      Other malignancies</a:t>
            </a:r>
          </a:p>
          <a:p>
            <a:pPr lvl="2">
              <a:lnSpc>
                <a:spcPct val="90000"/>
              </a:lnSpc>
            </a:pPr>
            <a:r>
              <a:rPr lang="en-US" sz="2400" dirty="0"/>
              <a:t>      Psoriasis</a:t>
            </a:r>
          </a:p>
          <a:p>
            <a:pPr lvl="2">
              <a:lnSpc>
                <a:spcPct val="90000"/>
              </a:lnSpc>
            </a:pPr>
            <a:r>
              <a:rPr lang="en-US" sz="2400" dirty="0"/>
              <a:t>     Glycogen storage disease </a:t>
            </a:r>
          </a:p>
        </p:txBody>
      </p:sp>
    </p:spTree>
    <p:extLst>
      <p:ext uri="{BB962C8B-B14F-4D97-AF65-F5344CB8AC3E}">
        <p14:creationId xmlns:p14="http://schemas.microsoft.com/office/powerpoint/2010/main" val="2123568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nvPr>
        </p:nvSpPr>
        <p:spPr>
          <a:xfrm>
            <a:off x="914400" y="304800"/>
            <a:ext cx="8229600" cy="762000"/>
          </a:xfrm>
          <a:prstGeom prst="rect">
            <a:avLst/>
          </a:prstGeom>
        </p:spPr>
        <p:txBody>
          <a:bodyPr>
            <a:noAutofit/>
          </a:bodyPr>
          <a:lstStyle/>
          <a:p>
            <a:pPr marL="457200" lvl="1" indent="0">
              <a:buNone/>
            </a:pPr>
            <a:r>
              <a:rPr lang="en-US" sz="1400" dirty="0" smtClean="0">
                <a:solidFill>
                  <a:srgbClr val="00B050"/>
                </a:solidFill>
              </a:rPr>
              <a:t>Q:7: </a:t>
            </a:r>
            <a:r>
              <a:rPr lang="en-US" sz="1400" dirty="0" smtClean="0">
                <a:solidFill>
                  <a:srgbClr val="FFFF00"/>
                </a:solidFill>
              </a:rPr>
              <a:t>A </a:t>
            </a:r>
            <a:r>
              <a:rPr lang="en-US" sz="1400" dirty="0">
                <a:solidFill>
                  <a:srgbClr val="FFFF00"/>
                </a:solidFill>
              </a:rPr>
              <a:t>70-year-old man with an 80-pack-year history of smoking and a history of congestive heart failure (CHF) presents with increasing shortness of breath. He also has aching chest pain on the right side that worsens with deep inspiration. He is afebrile. The chest radiograph reveals bilateral pleural effusions, with more pleural fluid on the right than on the left. Pleural fluid analysis of the patient showed following results</a:t>
            </a:r>
            <a:r>
              <a:rPr lang="en-US" sz="1400" dirty="0" smtClean="0">
                <a:solidFill>
                  <a:srgbClr val="FFFF00"/>
                </a:solidFill>
              </a:rPr>
              <a:t>:</a:t>
            </a:r>
            <a:endParaRPr lang="en-US" sz="1400" dirty="0">
              <a:solidFill>
                <a:srgbClr val="FFFF00"/>
              </a:solidFill>
            </a:endParaRPr>
          </a:p>
          <a:p>
            <a:pPr marL="457200" lvl="1" indent="0">
              <a:buNone/>
            </a:pPr>
            <a:r>
              <a:rPr lang="en-US" sz="1400" dirty="0">
                <a:solidFill>
                  <a:srgbClr val="FFFF00"/>
                </a:solidFill>
              </a:rPr>
              <a:t>•	Pleural Fluid Protein :      48 g/L</a:t>
            </a:r>
          </a:p>
          <a:p>
            <a:pPr marL="457200" lvl="1" indent="0">
              <a:buNone/>
            </a:pPr>
            <a:r>
              <a:rPr lang="en-US" sz="1400" dirty="0">
                <a:solidFill>
                  <a:srgbClr val="FFFF00"/>
                </a:solidFill>
              </a:rPr>
              <a:t>•	Pleural Fluid Albumin:     33 g/L</a:t>
            </a:r>
          </a:p>
          <a:p>
            <a:pPr marL="457200" lvl="1" indent="0">
              <a:buNone/>
            </a:pPr>
            <a:r>
              <a:rPr lang="en-US" sz="1400" dirty="0">
                <a:solidFill>
                  <a:srgbClr val="FFFF00"/>
                </a:solidFill>
              </a:rPr>
              <a:t>•	Serum Protein:                  68 g/L</a:t>
            </a:r>
          </a:p>
          <a:p>
            <a:pPr marL="457200" lvl="1" indent="0">
              <a:buNone/>
            </a:pPr>
            <a:r>
              <a:rPr lang="en-US" sz="1400" dirty="0">
                <a:solidFill>
                  <a:srgbClr val="FFFF00"/>
                </a:solidFill>
              </a:rPr>
              <a:t>•	Serum Albumin:                37 g/L</a:t>
            </a:r>
          </a:p>
          <a:p>
            <a:pPr marL="457200" lvl="1" indent="0">
              <a:buNone/>
            </a:pPr>
            <a:r>
              <a:rPr lang="en-US" sz="1400" dirty="0">
                <a:solidFill>
                  <a:srgbClr val="FFFF00"/>
                </a:solidFill>
              </a:rPr>
              <a:t>•	Pleural fluid LDH:          376 U/L</a:t>
            </a:r>
          </a:p>
          <a:p>
            <a:pPr marL="457200" lvl="1" indent="0">
              <a:buNone/>
            </a:pPr>
            <a:r>
              <a:rPr lang="en-US" sz="1400" dirty="0">
                <a:solidFill>
                  <a:srgbClr val="FFFF00"/>
                </a:solidFill>
              </a:rPr>
              <a:t>•	Serum LDH:                    428 U/L    </a:t>
            </a:r>
          </a:p>
          <a:p>
            <a:pPr marL="457200" lvl="1" indent="0">
              <a:buNone/>
            </a:pPr>
            <a:r>
              <a:rPr lang="en-US" sz="1800" dirty="0"/>
              <a:t>         Which of the following calculated parameter will be most helpful to determine the nature of Pleural Effusion in this patient</a:t>
            </a:r>
            <a:r>
              <a:rPr lang="en-US" sz="1800" dirty="0" smtClean="0"/>
              <a:t>?</a:t>
            </a:r>
            <a:endParaRPr lang="en-US" sz="1800" dirty="0"/>
          </a:p>
          <a:p>
            <a:pPr marL="457200" lvl="1" indent="0">
              <a:buNone/>
            </a:pPr>
            <a:r>
              <a:rPr lang="en-US" sz="1800" dirty="0"/>
              <a:t>a.	Light`s Criteria</a:t>
            </a:r>
          </a:p>
          <a:p>
            <a:pPr marL="457200" lvl="1" indent="0">
              <a:buNone/>
            </a:pPr>
            <a:r>
              <a:rPr lang="en-US" sz="1800" dirty="0"/>
              <a:t>b.	Serum Pleural Albumin ratio </a:t>
            </a:r>
          </a:p>
          <a:p>
            <a:pPr marL="457200" lvl="1" indent="0">
              <a:buNone/>
            </a:pPr>
            <a:r>
              <a:rPr lang="en-US" sz="1800" dirty="0"/>
              <a:t>c.	Serum Pleural LDH ratio</a:t>
            </a:r>
          </a:p>
          <a:p>
            <a:pPr marL="457200" lvl="1" indent="0">
              <a:buNone/>
            </a:pPr>
            <a:r>
              <a:rPr lang="en-US" sz="1800" dirty="0"/>
              <a:t>d.	Serum Pleural Protein Ratio</a:t>
            </a:r>
          </a:p>
          <a:p>
            <a:pPr marL="457200" lvl="1" indent="0">
              <a:buNone/>
            </a:pPr>
            <a:r>
              <a:rPr lang="en-US" sz="1800" dirty="0"/>
              <a:t>e.	Serum Pleural Albumin Gradient</a:t>
            </a:r>
          </a:p>
          <a:p>
            <a:pPr marL="457200" lvl="1" indent="0">
              <a:buNone/>
            </a:pPr>
            <a:endParaRPr lang="en-US" sz="1400" dirty="0">
              <a:solidFill>
                <a:srgbClr val="FFFF00"/>
              </a:solidFill>
            </a:endParaRPr>
          </a:p>
          <a:p>
            <a:pPr marL="457200" lvl="1" indent="0">
              <a:buNone/>
            </a:pPr>
            <a:r>
              <a:rPr lang="en-US" sz="1400" dirty="0" smtClean="0"/>
              <a:t> </a:t>
            </a:r>
            <a:endParaRPr lang="en-GB" sz="1400" dirty="0" smtClean="0">
              <a:effectLst/>
            </a:endParaRPr>
          </a:p>
        </p:txBody>
      </p:sp>
      <p:sp>
        <p:nvSpPr>
          <p:cNvPr id="4" name="Rectangle 3"/>
          <p:cNvSpPr>
            <a:spLocks noChangeArrowheads="1"/>
          </p:cNvSpPr>
          <p:nvPr/>
        </p:nvSpPr>
        <p:spPr bwMode="auto">
          <a:xfrm>
            <a:off x="152400" y="5930205"/>
            <a:ext cx="8915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Wingdings" pitchFamily="2" charset="2"/>
              <a:buNone/>
            </a:pPr>
            <a:r>
              <a:rPr lang="en-US" sz="2800" dirty="0">
                <a:solidFill>
                  <a:srgbClr val="FFFF00"/>
                </a:solidFill>
              </a:rPr>
              <a:t>Best answer: </a:t>
            </a:r>
          </a:p>
          <a:p>
            <a:pPr lvl="1" algn="ctr"/>
            <a:r>
              <a:rPr lang="en-US" sz="2800" dirty="0">
                <a:solidFill>
                  <a:srgbClr val="FFFF00"/>
                </a:solidFill>
              </a:rPr>
              <a:t>a.	Light`s Criteria</a:t>
            </a:r>
          </a:p>
          <a:p>
            <a:pPr lvl="1" algn="ctr"/>
            <a:endParaRPr lang="en-US" sz="2800" dirty="0">
              <a:solidFill>
                <a:srgbClr val="FFFF00"/>
              </a:solidFill>
            </a:endParaRPr>
          </a:p>
        </p:txBody>
      </p:sp>
    </p:spTree>
    <p:extLst>
      <p:ext uri="{BB962C8B-B14F-4D97-AF65-F5344CB8AC3E}">
        <p14:creationId xmlns:p14="http://schemas.microsoft.com/office/powerpoint/2010/main" val="87994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4876800"/>
            <a:ext cx="8229600" cy="1143000"/>
          </a:xfrm>
        </p:spPr>
        <p:txBody>
          <a:bodyPr/>
          <a:lstStyle/>
          <a:p>
            <a:pPr>
              <a:defRPr/>
            </a:pPr>
            <a:r>
              <a:rPr lang="en-US" sz="3200" dirty="0" smtClean="0">
                <a:solidFill>
                  <a:srgbClr val="00B050"/>
                </a:solidFill>
              </a:rPr>
              <a:t>Q:1</a:t>
            </a:r>
            <a:r>
              <a:rPr lang="en-US" sz="3200" dirty="0" smtClean="0"/>
              <a:t> </a:t>
            </a:r>
            <a:r>
              <a:rPr lang="en-US" sz="3200" dirty="0">
                <a:solidFill>
                  <a:srgbClr val="FFFF00"/>
                </a:solidFill>
              </a:rPr>
              <a:t>A known patient of renal failure presented with severe pain epigastrium of about 48 hours duration. Which of the following is the most suitable investigation to rule out pancreatitis:  </a:t>
            </a:r>
            <a:br>
              <a:rPr lang="en-US" sz="3200" dirty="0">
                <a:solidFill>
                  <a:srgbClr val="FFFF00"/>
                </a:solidFill>
              </a:rPr>
            </a:br>
            <a:r>
              <a:rPr lang="en-US" sz="3200" dirty="0">
                <a:solidFill>
                  <a:srgbClr val="FFFF00"/>
                </a:solidFill>
              </a:rPr>
              <a:t> </a:t>
            </a:r>
            <a:br>
              <a:rPr lang="en-US" sz="3200" dirty="0">
                <a:solidFill>
                  <a:srgbClr val="FFFF00"/>
                </a:solidFill>
              </a:rPr>
            </a:br>
            <a:r>
              <a:rPr lang="en-US" sz="3200" dirty="0" smtClean="0"/>
              <a:t>a.</a:t>
            </a:r>
            <a:r>
              <a:rPr lang="en-US" sz="3200" dirty="0" smtClean="0">
                <a:solidFill>
                  <a:srgbClr val="FFFF00"/>
                </a:solidFill>
              </a:rPr>
              <a:t> </a:t>
            </a:r>
            <a:r>
              <a:rPr lang="en-US" sz="3200" dirty="0" smtClean="0"/>
              <a:t>Amylase</a:t>
            </a:r>
            <a:r>
              <a:rPr lang="en-US" sz="3200" dirty="0"/>
              <a:t>: </a:t>
            </a:r>
            <a:r>
              <a:rPr lang="en-US" sz="3200" dirty="0" err="1"/>
              <a:t>creatinine</a:t>
            </a:r>
            <a:r>
              <a:rPr lang="en-US" sz="3200" dirty="0"/>
              <a:t> clearance ratio</a:t>
            </a:r>
            <a:br>
              <a:rPr lang="en-US" sz="3200" dirty="0"/>
            </a:br>
            <a:r>
              <a:rPr lang="en-US" sz="3200" dirty="0" smtClean="0"/>
              <a:t>b. Plasma </a:t>
            </a:r>
            <a:r>
              <a:rPr lang="en-US" sz="3200" dirty="0" err="1"/>
              <a:t>ionised</a:t>
            </a:r>
            <a:r>
              <a:rPr lang="en-US" sz="3200" dirty="0"/>
              <a:t> calcium</a:t>
            </a:r>
            <a:br>
              <a:rPr lang="en-US" sz="3200" dirty="0"/>
            </a:br>
            <a:r>
              <a:rPr lang="en-US" sz="3200" dirty="0" smtClean="0"/>
              <a:t>c. Serum </a:t>
            </a:r>
            <a:r>
              <a:rPr lang="en-US" sz="3200" dirty="0"/>
              <a:t>Amylase </a:t>
            </a:r>
            <a:br>
              <a:rPr lang="en-US" sz="3200" dirty="0"/>
            </a:br>
            <a:r>
              <a:rPr lang="en-US" sz="3200" dirty="0" smtClean="0"/>
              <a:t>d. Serum </a:t>
            </a:r>
            <a:r>
              <a:rPr lang="en-US" sz="3200" dirty="0"/>
              <a:t>Triglycerides</a:t>
            </a:r>
            <a:br>
              <a:rPr lang="en-US" sz="3200" dirty="0"/>
            </a:br>
            <a:r>
              <a:rPr lang="en-US" sz="3200" dirty="0" smtClean="0"/>
              <a:t>e. Urinary </a:t>
            </a:r>
            <a:r>
              <a:rPr lang="en-US" sz="3200" dirty="0"/>
              <a:t>Amylase</a:t>
            </a:r>
            <a:br>
              <a:rPr lang="en-US" sz="3200" dirty="0"/>
            </a:br>
            <a:r>
              <a:rPr lang="en-GB" sz="3200" dirty="0" smtClean="0">
                <a:solidFill>
                  <a:srgbClr val="FFFF00"/>
                </a:solidFill>
                <a:effectLst/>
              </a:rPr>
              <a:t/>
            </a:r>
            <a:br>
              <a:rPr lang="en-GB" sz="3200" dirty="0" smtClean="0">
                <a:solidFill>
                  <a:srgbClr val="FFFF00"/>
                </a:solidFill>
                <a:effectLst/>
              </a:rPr>
            </a:br>
            <a:endParaRPr lang="en-US" sz="3200" dirty="0" smtClean="0">
              <a:solidFill>
                <a:srgbClr val="FFFF00"/>
              </a:solidFill>
            </a:endParaRPr>
          </a:p>
        </p:txBody>
      </p:sp>
      <p:sp>
        <p:nvSpPr>
          <p:cNvPr id="4" name="Rectangle 3"/>
          <p:cNvSpPr txBox="1">
            <a:spLocks noChangeArrowheads="1"/>
          </p:cNvSpPr>
          <p:nvPr/>
        </p:nvSpPr>
        <p:spPr bwMode="auto">
          <a:xfrm>
            <a:off x="762000" y="5181600"/>
            <a:ext cx="8229600" cy="762000"/>
          </a:xfrm>
          <a:prstGeom prst="rect">
            <a:avLst/>
          </a:prstGeom>
          <a:noFill/>
          <a:ln>
            <a:noFill/>
          </a:ln>
          <a:effectLst/>
          <a:extLst/>
        </p:spPr>
        <p:txBody>
          <a:bodyPr/>
          <a:lstStyle/>
          <a:p>
            <a:pPr marL="342900" indent="-342900">
              <a:spcBef>
                <a:spcPct val="20000"/>
              </a:spcBef>
              <a:buClr>
                <a:schemeClr val="hlink"/>
              </a:buClr>
              <a:buSzPct val="80000"/>
              <a:buFont typeface="Wingdings" pitchFamily="2" charset="2"/>
              <a:buNone/>
              <a:defRPr/>
            </a:pPr>
            <a:r>
              <a:rPr lang="en-US" sz="3200" kern="0" dirty="0">
                <a:solidFill>
                  <a:srgbClr val="FFFF00"/>
                </a:solidFill>
                <a:effectLst>
                  <a:outerShdw blurRad="38100" dist="38100" dir="2700000" algn="tl">
                    <a:srgbClr val="000000"/>
                  </a:outerShdw>
                </a:effectLst>
                <a:latin typeface="+mn-lt"/>
                <a:cs typeface="+mn-cs"/>
              </a:rPr>
              <a:t>Best answer: </a:t>
            </a:r>
          </a:p>
          <a:p>
            <a:pPr marL="342900" indent="-342900" algn="ctr">
              <a:spcBef>
                <a:spcPct val="20000"/>
              </a:spcBef>
              <a:buClr>
                <a:schemeClr val="hlink"/>
              </a:buClr>
              <a:buSzPct val="80000"/>
              <a:buFont typeface="Wingdings" pitchFamily="2" charset="2"/>
              <a:buNone/>
              <a:defRPr/>
            </a:pPr>
            <a:r>
              <a:rPr lang="en-US" sz="3200" dirty="0">
                <a:solidFill>
                  <a:srgbClr val="FFFF00"/>
                </a:solidFill>
              </a:rPr>
              <a:t>a. Amylase: </a:t>
            </a:r>
            <a:r>
              <a:rPr lang="en-US" sz="3200" dirty="0" err="1">
                <a:solidFill>
                  <a:srgbClr val="FFFF00"/>
                </a:solidFill>
              </a:rPr>
              <a:t>creatinine</a:t>
            </a:r>
            <a:r>
              <a:rPr lang="en-US" sz="3200" dirty="0">
                <a:solidFill>
                  <a:srgbClr val="FFFF00"/>
                </a:solidFill>
              </a:rPr>
              <a:t> clearance ratio</a:t>
            </a:r>
            <a:endParaRPr lang="en-US" sz="4000" kern="0" dirty="0">
              <a:solidFill>
                <a:srgbClr val="FFFF00"/>
              </a:solidFill>
              <a:effectLst>
                <a:outerShdw blurRad="38100" dist="38100" dir="2700000" algn="tl">
                  <a:srgbClr val="000000"/>
                </a:outerShdw>
              </a:effectLst>
              <a:latin typeface="+mn-lt"/>
            </a:endParaRPr>
          </a:p>
        </p:txBody>
      </p:sp>
    </p:spTree>
    <p:extLst>
      <p:ext uri="{BB962C8B-B14F-4D97-AF65-F5344CB8AC3E}">
        <p14:creationId xmlns:p14="http://schemas.microsoft.com/office/powerpoint/2010/main" val="326107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sz="4800" b="1" dirty="0" smtClean="0">
                <a:solidFill>
                  <a:srgbClr val="FFFF00"/>
                </a:solidFill>
              </a:rPr>
              <a:t>Pleural Fluid </a:t>
            </a:r>
            <a:endParaRPr lang="en-GB" sz="4800" b="1" dirty="0">
              <a:solidFill>
                <a:srgbClr val="FFFF00"/>
              </a:solidFill>
            </a:endParaRPr>
          </a:p>
        </p:txBody>
      </p:sp>
    </p:spTree>
    <p:extLst>
      <p:ext uri="{BB962C8B-B14F-4D97-AF65-F5344CB8AC3E}">
        <p14:creationId xmlns:p14="http://schemas.microsoft.com/office/powerpoint/2010/main" val="4293992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n-GB" dirty="0" smtClean="0"/>
              <a:t> </a:t>
            </a:r>
            <a:r>
              <a:rPr lang="en-GB" sz="4400" b="1" dirty="0" smtClean="0">
                <a:solidFill>
                  <a:srgbClr val="FFFF00"/>
                </a:solidFill>
              </a:rPr>
              <a:t>Indications </a:t>
            </a:r>
            <a:r>
              <a:rPr lang="en-GB" sz="4400" b="1" dirty="0">
                <a:solidFill>
                  <a:srgbClr val="FFFF00"/>
                </a:solidFill>
              </a:rPr>
              <a:t>of </a:t>
            </a:r>
            <a:r>
              <a:rPr lang="en-GB" sz="4400" b="1" dirty="0" err="1" smtClean="0">
                <a:solidFill>
                  <a:srgbClr val="FFFF00"/>
                </a:solidFill>
              </a:rPr>
              <a:t>Thoracentasis</a:t>
            </a:r>
            <a:endParaRPr lang="en-GB" sz="4400" b="1" dirty="0">
              <a:solidFill>
                <a:srgbClr val="FFFF00"/>
              </a:solidFill>
            </a:endParaRPr>
          </a:p>
        </p:txBody>
      </p:sp>
      <p:sp>
        <p:nvSpPr>
          <p:cNvPr id="3" name="Content Placeholder 2"/>
          <p:cNvSpPr>
            <a:spLocks noGrp="1"/>
          </p:cNvSpPr>
          <p:nvPr>
            <p:ph sz="quarter" idx="13"/>
          </p:nvPr>
        </p:nvSpPr>
        <p:spPr/>
        <p:txBody>
          <a:bodyPr/>
          <a:lstStyle/>
          <a:p>
            <a:pPr marL="342900" lvl="0" indent="-342900">
              <a:buFont typeface="Arial" pitchFamily="34" charset="0"/>
              <a:buChar char="•"/>
            </a:pPr>
            <a:r>
              <a:rPr lang="en-GB" sz="3200" dirty="0" smtClean="0"/>
              <a:t>Unilateral or asymmetrical pleural or effusion Unilateral </a:t>
            </a:r>
            <a:r>
              <a:rPr lang="en-GB" sz="3200" dirty="0"/>
              <a:t>pleural effusion more than 10 mm thick of unknown origin</a:t>
            </a:r>
          </a:p>
          <a:p>
            <a:pPr marL="342900" lvl="0" indent="-342900">
              <a:buFont typeface="Arial" pitchFamily="34" charset="0"/>
              <a:buChar char="•"/>
            </a:pPr>
            <a:r>
              <a:rPr lang="en-GB" sz="3200" dirty="0"/>
              <a:t>Effusion lasting for more than 24 hours.</a:t>
            </a:r>
          </a:p>
          <a:p>
            <a:pPr marL="342900" lvl="0" indent="-342900">
              <a:buFont typeface="Arial" pitchFamily="34" charset="0"/>
              <a:buChar char="•"/>
            </a:pPr>
            <a:r>
              <a:rPr lang="en-GB" sz="3200" dirty="0" smtClean="0"/>
              <a:t>Painful effusion</a:t>
            </a:r>
          </a:p>
          <a:p>
            <a:pPr marL="342900" lvl="0" indent="-342900">
              <a:buFont typeface="Arial" pitchFamily="34" charset="0"/>
              <a:buChar char="•"/>
            </a:pPr>
            <a:r>
              <a:rPr lang="en-GB" sz="3200" dirty="0" smtClean="0"/>
              <a:t>Predisposing Factors of Carcinoma</a:t>
            </a:r>
            <a:endParaRPr lang="en-GB" sz="3200" dirty="0"/>
          </a:p>
          <a:p>
            <a:endParaRPr lang="en-GB" dirty="0"/>
          </a:p>
        </p:txBody>
      </p:sp>
    </p:spTree>
    <p:extLst>
      <p:ext uri="{BB962C8B-B14F-4D97-AF65-F5344CB8AC3E}">
        <p14:creationId xmlns:p14="http://schemas.microsoft.com/office/powerpoint/2010/main" val="13775156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077200" cy="1417638"/>
          </a:xfrm>
        </p:spPr>
        <p:txBody>
          <a:bodyPr/>
          <a:lstStyle/>
          <a:p>
            <a:pPr lvl="0"/>
            <a:r>
              <a:rPr lang="en-GB" dirty="0" smtClean="0"/>
              <a:t/>
            </a:r>
            <a:br>
              <a:rPr lang="en-GB" dirty="0" smtClean="0"/>
            </a:br>
            <a:r>
              <a:rPr lang="en-GB" dirty="0" smtClean="0">
                <a:solidFill>
                  <a:srgbClr val="FFFF00"/>
                </a:solidFill>
              </a:rPr>
              <a:t>Light`s </a:t>
            </a:r>
            <a:r>
              <a:rPr lang="en-GB" dirty="0">
                <a:solidFill>
                  <a:srgbClr val="FFFF00"/>
                </a:solidFill>
              </a:rPr>
              <a:t>Criteria </a:t>
            </a:r>
            <a:r>
              <a:rPr lang="en-GB" dirty="0" smtClean="0">
                <a:solidFill>
                  <a:srgbClr val="FFFF00"/>
                </a:solidFill>
              </a:rPr>
              <a:t>in </a:t>
            </a:r>
            <a:r>
              <a:rPr lang="en-GB" dirty="0">
                <a:solidFill>
                  <a:srgbClr val="FFFF00"/>
                </a:solidFill>
              </a:rPr>
              <a:t>the diagnosis of Exudative Effusion?</a:t>
            </a:r>
            <a:br>
              <a:rPr lang="en-GB" dirty="0">
                <a:solidFill>
                  <a:srgbClr val="FFFF00"/>
                </a:solidFill>
              </a:rPr>
            </a:br>
            <a:endParaRPr lang="en-GB" dirty="0">
              <a:solidFill>
                <a:srgbClr val="FFFF00"/>
              </a:solidFill>
            </a:endParaRPr>
          </a:p>
        </p:txBody>
      </p:sp>
      <p:sp>
        <p:nvSpPr>
          <p:cNvPr id="3" name="Content Placeholder 2"/>
          <p:cNvSpPr>
            <a:spLocks noGrp="1"/>
          </p:cNvSpPr>
          <p:nvPr>
            <p:ph sz="quarter" idx="13"/>
          </p:nvPr>
        </p:nvSpPr>
        <p:spPr/>
        <p:txBody>
          <a:bodyPr>
            <a:normAutofit fontScale="92500"/>
          </a:bodyPr>
          <a:lstStyle/>
          <a:p>
            <a:r>
              <a:rPr lang="en-GB" dirty="0">
                <a:solidFill>
                  <a:srgbClr val="92D050"/>
                </a:solidFill>
              </a:rPr>
              <a:t>Light's criteria state that the pleural fluid is an exudate if one or more of the following criteria are </a:t>
            </a:r>
            <a:r>
              <a:rPr lang="en-GB" dirty="0" smtClean="0">
                <a:solidFill>
                  <a:srgbClr val="92D050"/>
                </a:solidFill>
              </a:rPr>
              <a:t>met:</a:t>
            </a:r>
            <a:endParaRPr lang="en-GB" b="1" baseline="30000" dirty="0" smtClean="0">
              <a:solidFill>
                <a:srgbClr val="92D050"/>
              </a:solidFill>
            </a:endParaRPr>
          </a:p>
          <a:p>
            <a:pPr marL="342900" indent="-342900">
              <a:buFont typeface="Arial" pitchFamily="34" charset="0"/>
              <a:buChar char="•"/>
            </a:pPr>
            <a:r>
              <a:rPr lang="en-GB" sz="3200" dirty="0" smtClean="0"/>
              <a:t>Pleural </a:t>
            </a:r>
            <a:r>
              <a:rPr lang="en-GB" sz="3200" dirty="0"/>
              <a:t>fluid protein divided by serum protein &gt;0.5</a:t>
            </a:r>
          </a:p>
          <a:p>
            <a:pPr marL="342900" indent="-342900">
              <a:buFont typeface="Arial" pitchFamily="34" charset="0"/>
              <a:buChar char="•"/>
            </a:pPr>
            <a:r>
              <a:rPr lang="en-GB" sz="3200" dirty="0"/>
              <a:t>Pleural fluid LDH divided by serum LDH &gt;0.6</a:t>
            </a:r>
          </a:p>
          <a:p>
            <a:pPr marL="342900" indent="-342900">
              <a:buFont typeface="Arial" pitchFamily="34" charset="0"/>
              <a:buChar char="•"/>
            </a:pPr>
            <a:r>
              <a:rPr lang="en-GB" sz="3200" dirty="0"/>
              <a:t>Pleural fluid LDH more than two-thirds the upper limits of normal serum LDH</a:t>
            </a:r>
          </a:p>
          <a:p>
            <a:endParaRPr lang="en-GB" dirty="0" smtClean="0"/>
          </a:p>
          <a:p>
            <a:r>
              <a:rPr lang="en-GB" sz="2200" dirty="0" smtClean="0"/>
              <a:t>Light RW. Pleural Effusion. </a:t>
            </a:r>
            <a:r>
              <a:rPr lang="en-GB" sz="2200" dirty="0"/>
              <a:t>N </a:t>
            </a:r>
            <a:r>
              <a:rPr lang="en-GB" sz="2200" dirty="0" err="1"/>
              <a:t>Engl</a:t>
            </a:r>
            <a:r>
              <a:rPr lang="en-GB" sz="2200" dirty="0"/>
              <a:t> J </a:t>
            </a:r>
            <a:r>
              <a:rPr lang="en-GB" sz="2200" dirty="0" smtClean="0"/>
              <a:t>Med 2002 ; 346 (25). www.nejm.org</a:t>
            </a:r>
            <a:endParaRPr lang="en-GB" sz="2200" dirty="0"/>
          </a:p>
        </p:txBody>
      </p:sp>
    </p:spTree>
    <p:extLst>
      <p:ext uri="{BB962C8B-B14F-4D97-AF65-F5344CB8AC3E}">
        <p14:creationId xmlns:p14="http://schemas.microsoft.com/office/powerpoint/2010/main" val="193177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arn(inVertical)">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077200" cy="1417638"/>
          </a:xfrm>
        </p:spPr>
        <p:txBody>
          <a:bodyPr/>
          <a:lstStyle/>
          <a:p>
            <a:pPr algn="ctr"/>
            <a:r>
              <a:rPr lang="en-GB" dirty="0" smtClean="0"/>
              <a:t/>
            </a:r>
            <a:br>
              <a:rPr lang="en-GB" dirty="0" smtClean="0"/>
            </a:br>
            <a:r>
              <a:rPr lang="en-GB" sz="3600" dirty="0" smtClean="0">
                <a:solidFill>
                  <a:srgbClr val="FFFF00"/>
                </a:solidFill>
              </a:rPr>
              <a:t>What </a:t>
            </a:r>
            <a:r>
              <a:rPr lang="en-GB" sz="3600" dirty="0">
                <a:solidFill>
                  <a:srgbClr val="FFFF00"/>
                </a:solidFill>
              </a:rPr>
              <a:t>is SPAG?</a:t>
            </a:r>
            <a:br>
              <a:rPr lang="en-GB" sz="3600" dirty="0">
                <a:solidFill>
                  <a:srgbClr val="FFFF00"/>
                </a:solidFill>
              </a:rPr>
            </a:br>
            <a:endParaRPr lang="en-GB" sz="3600" dirty="0">
              <a:solidFill>
                <a:srgbClr val="FFFF00"/>
              </a:solidFill>
            </a:endParaRPr>
          </a:p>
        </p:txBody>
      </p:sp>
      <p:sp>
        <p:nvSpPr>
          <p:cNvPr id="3" name="Content Placeholder 2"/>
          <p:cNvSpPr>
            <a:spLocks noGrp="1"/>
          </p:cNvSpPr>
          <p:nvPr>
            <p:ph sz="quarter" idx="13"/>
          </p:nvPr>
        </p:nvSpPr>
        <p:spPr/>
        <p:txBody>
          <a:bodyPr>
            <a:normAutofit/>
          </a:bodyPr>
          <a:lstStyle/>
          <a:p>
            <a:r>
              <a:rPr lang="en-US" i="1" dirty="0">
                <a:solidFill>
                  <a:srgbClr val="FFFF00"/>
                </a:solidFill>
              </a:rPr>
              <a:t>S</a:t>
            </a:r>
            <a:r>
              <a:rPr lang="en-US" dirty="0">
                <a:solidFill>
                  <a:srgbClr val="FFFF00"/>
                </a:solidFill>
              </a:rPr>
              <a:t>erum (to) </a:t>
            </a:r>
            <a:r>
              <a:rPr lang="en-US" i="1" dirty="0" smtClean="0">
                <a:solidFill>
                  <a:srgbClr val="FFFF00"/>
                </a:solidFill>
              </a:rPr>
              <a:t>Pleural</a:t>
            </a:r>
            <a:r>
              <a:rPr lang="en-US" dirty="0" smtClean="0">
                <a:solidFill>
                  <a:srgbClr val="FFFF00"/>
                </a:solidFill>
              </a:rPr>
              <a:t> </a:t>
            </a:r>
            <a:r>
              <a:rPr lang="en-US" i="1" dirty="0">
                <a:solidFill>
                  <a:srgbClr val="FFFF00"/>
                </a:solidFill>
              </a:rPr>
              <a:t>A</a:t>
            </a:r>
            <a:r>
              <a:rPr lang="en-US" dirty="0">
                <a:solidFill>
                  <a:srgbClr val="FFFF00"/>
                </a:solidFill>
              </a:rPr>
              <a:t>lbumin </a:t>
            </a:r>
            <a:r>
              <a:rPr lang="en-US" i="1" dirty="0">
                <a:solidFill>
                  <a:srgbClr val="FFFF00"/>
                </a:solidFill>
              </a:rPr>
              <a:t>G</a:t>
            </a:r>
            <a:r>
              <a:rPr lang="en-US" dirty="0">
                <a:solidFill>
                  <a:srgbClr val="FFFF00"/>
                </a:solidFill>
              </a:rPr>
              <a:t>radient</a:t>
            </a:r>
            <a:endParaRPr lang="en-US" dirty="0"/>
          </a:p>
          <a:p>
            <a:endParaRPr lang="en-US" u="sng" dirty="0"/>
          </a:p>
          <a:p>
            <a:endParaRPr lang="en-US" u="sng" dirty="0"/>
          </a:p>
          <a:p>
            <a:r>
              <a:rPr lang="en-US" u="sng" dirty="0">
                <a:solidFill>
                  <a:srgbClr val="FFFF00"/>
                </a:solidFill>
              </a:rPr>
              <a:t>How it is calculated?</a:t>
            </a:r>
          </a:p>
          <a:p>
            <a:r>
              <a:rPr lang="en-US" dirty="0" smtClean="0"/>
              <a:t>SPAG </a:t>
            </a:r>
            <a:r>
              <a:rPr lang="en-US" dirty="0"/>
              <a:t>= Serum Albumin – </a:t>
            </a:r>
            <a:r>
              <a:rPr lang="en-US" dirty="0" smtClean="0"/>
              <a:t>Pleural </a:t>
            </a:r>
            <a:r>
              <a:rPr lang="en-US" dirty="0"/>
              <a:t>Fluid Albumin</a:t>
            </a:r>
          </a:p>
          <a:p>
            <a:endParaRPr lang="en-GB" dirty="0"/>
          </a:p>
        </p:txBody>
      </p:sp>
    </p:spTree>
    <p:extLst>
      <p:ext uri="{BB962C8B-B14F-4D97-AF65-F5344CB8AC3E}">
        <p14:creationId xmlns:p14="http://schemas.microsoft.com/office/powerpoint/2010/main" val="411012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924800" cy="1143000"/>
          </a:xfrm>
        </p:spPr>
        <p:txBody>
          <a:bodyPr/>
          <a:lstStyle/>
          <a:p>
            <a:pPr algn="ctr"/>
            <a:r>
              <a:rPr lang="en-GB" sz="3600" dirty="0">
                <a:solidFill>
                  <a:srgbClr val="FFFF00"/>
                </a:solidFill>
              </a:rPr>
              <a:t>Interpretation of SPAG</a:t>
            </a:r>
          </a:p>
        </p:txBody>
      </p:sp>
      <p:sp>
        <p:nvSpPr>
          <p:cNvPr id="3" name="Content Placeholder 2"/>
          <p:cNvSpPr>
            <a:spLocks noGrp="1"/>
          </p:cNvSpPr>
          <p:nvPr>
            <p:ph sz="quarter" idx="13"/>
          </p:nvPr>
        </p:nvSpPr>
        <p:spPr/>
        <p:txBody>
          <a:bodyPr>
            <a:normAutofit/>
          </a:bodyPr>
          <a:lstStyle/>
          <a:p>
            <a:pPr marL="342900" indent="-342900">
              <a:buFont typeface="Arial" pitchFamily="34" charset="0"/>
              <a:buChar char="•"/>
            </a:pPr>
            <a:r>
              <a:rPr lang="en-GB" sz="3600" dirty="0" smtClean="0"/>
              <a:t>SPAG &gt; 12 g/L ------Transudate</a:t>
            </a:r>
          </a:p>
          <a:p>
            <a:pPr marL="342900" indent="-342900">
              <a:buFont typeface="Arial" pitchFamily="34" charset="0"/>
              <a:buChar char="•"/>
            </a:pPr>
            <a:r>
              <a:rPr lang="en-GB" sz="3600" dirty="0" smtClean="0"/>
              <a:t>SPAG &lt;  12 g/L------Exudate</a:t>
            </a:r>
            <a:endParaRPr lang="en-GB" sz="3600" dirty="0"/>
          </a:p>
        </p:txBody>
      </p:sp>
    </p:spTree>
    <p:extLst>
      <p:ext uri="{BB962C8B-B14F-4D97-AF65-F5344CB8AC3E}">
        <p14:creationId xmlns:p14="http://schemas.microsoft.com/office/powerpoint/2010/main" val="56829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nvPr>
        </p:nvSpPr>
        <p:spPr>
          <a:xfrm>
            <a:off x="914400" y="304800"/>
            <a:ext cx="8229600" cy="762000"/>
          </a:xfrm>
          <a:prstGeom prst="rect">
            <a:avLst/>
          </a:prstGeom>
        </p:spPr>
        <p:txBody>
          <a:bodyPr>
            <a:noAutofit/>
          </a:bodyPr>
          <a:lstStyle/>
          <a:p>
            <a:pPr marL="457200" lvl="1" indent="0">
              <a:buNone/>
            </a:pPr>
            <a:r>
              <a:rPr lang="en-US" sz="2000" dirty="0" smtClean="0">
                <a:solidFill>
                  <a:srgbClr val="00B050"/>
                </a:solidFill>
              </a:rPr>
              <a:t>Q:8: </a:t>
            </a:r>
            <a:r>
              <a:rPr lang="en-US" sz="2000" dirty="0" smtClean="0">
                <a:solidFill>
                  <a:srgbClr val="FFFF00"/>
                </a:solidFill>
              </a:rPr>
              <a:t>A </a:t>
            </a:r>
            <a:r>
              <a:rPr lang="en-US" sz="2000" dirty="0">
                <a:solidFill>
                  <a:srgbClr val="FFFF00"/>
                </a:solidFill>
              </a:rPr>
              <a:t>42 years male patient  with fever, vomiting, headache, photophobia, altered level of consciousness had following Biochemical Analysis of CSF :</a:t>
            </a:r>
          </a:p>
          <a:p>
            <a:pPr lvl="1"/>
            <a:r>
              <a:rPr lang="en-US" sz="2000" dirty="0" smtClean="0">
                <a:solidFill>
                  <a:srgbClr val="FFFF00"/>
                </a:solidFill>
              </a:rPr>
              <a:t>CSF </a:t>
            </a:r>
            <a:r>
              <a:rPr lang="en-US" sz="2000" dirty="0">
                <a:solidFill>
                  <a:srgbClr val="FFFF00"/>
                </a:solidFill>
              </a:rPr>
              <a:t>Albumin:             0.90 g/L</a:t>
            </a:r>
          </a:p>
          <a:p>
            <a:pPr lvl="1"/>
            <a:r>
              <a:rPr lang="en-US" sz="2000" dirty="0" smtClean="0">
                <a:solidFill>
                  <a:srgbClr val="FFFF00"/>
                </a:solidFill>
              </a:rPr>
              <a:t>Serum </a:t>
            </a:r>
            <a:r>
              <a:rPr lang="en-US" sz="2000" dirty="0">
                <a:solidFill>
                  <a:srgbClr val="FFFF00"/>
                </a:solidFill>
              </a:rPr>
              <a:t>Albumin:          42 g/L</a:t>
            </a:r>
          </a:p>
          <a:p>
            <a:pPr marL="457200" lvl="1" indent="0">
              <a:buNone/>
            </a:pPr>
            <a:endParaRPr lang="en-US" sz="2000" dirty="0">
              <a:solidFill>
                <a:srgbClr val="FFFF00"/>
              </a:solidFill>
            </a:endParaRPr>
          </a:p>
          <a:p>
            <a:pPr marL="457200" lvl="1" indent="0">
              <a:buNone/>
            </a:pPr>
            <a:r>
              <a:rPr lang="en-US" sz="2000" dirty="0">
                <a:solidFill>
                  <a:srgbClr val="FFFF00"/>
                </a:solidFill>
              </a:rPr>
              <a:t>        Which of the following </a:t>
            </a:r>
            <a:r>
              <a:rPr lang="en-US" sz="2000" dirty="0" smtClean="0">
                <a:solidFill>
                  <a:srgbClr val="FFFF00"/>
                </a:solidFill>
              </a:rPr>
              <a:t>statements </a:t>
            </a:r>
            <a:r>
              <a:rPr lang="en-US" sz="2000" dirty="0">
                <a:solidFill>
                  <a:srgbClr val="FFFF00"/>
                </a:solidFill>
              </a:rPr>
              <a:t>is the best matching statement for this patient?   i.e. He has:  </a:t>
            </a:r>
          </a:p>
          <a:p>
            <a:pPr marL="457200" lvl="1" indent="0">
              <a:buNone/>
            </a:pPr>
            <a:endParaRPr lang="en-US" sz="2000" dirty="0">
              <a:solidFill>
                <a:srgbClr val="FFFF00"/>
              </a:solidFill>
            </a:endParaRPr>
          </a:p>
          <a:p>
            <a:pPr marL="457200" lvl="1" indent="0">
              <a:buNone/>
            </a:pPr>
            <a:r>
              <a:rPr lang="en-US" sz="2000" dirty="0"/>
              <a:t>a.	Intact blood CSF barrier</a:t>
            </a:r>
          </a:p>
          <a:p>
            <a:pPr marL="457200" lvl="1" indent="0">
              <a:buNone/>
            </a:pPr>
            <a:r>
              <a:rPr lang="en-US" sz="2000" dirty="0"/>
              <a:t>b.	Moderate impairment of blood CSF barrier</a:t>
            </a:r>
          </a:p>
          <a:p>
            <a:pPr marL="457200" lvl="1" indent="0">
              <a:buNone/>
            </a:pPr>
            <a:r>
              <a:rPr lang="en-US" sz="2000" dirty="0"/>
              <a:t>c.	Severe impairment of blood CSF Barrier</a:t>
            </a:r>
          </a:p>
          <a:p>
            <a:pPr marL="457200" lvl="1" indent="0">
              <a:buNone/>
            </a:pPr>
            <a:r>
              <a:rPr lang="en-US" sz="2000" dirty="0"/>
              <a:t>d.	Slight impairment of blood CSF barrier</a:t>
            </a:r>
          </a:p>
          <a:p>
            <a:pPr marL="457200" lvl="1" indent="0">
              <a:buNone/>
            </a:pPr>
            <a:r>
              <a:rPr lang="en-US" sz="2000" dirty="0"/>
              <a:t>e.	Space occupying lesion in the brain</a:t>
            </a:r>
          </a:p>
          <a:p>
            <a:pPr marL="457200" lvl="1" indent="0">
              <a:buNone/>
            </a:pPr>
            <a:endParaRPr lang="en-US" sz="2000" dirty="0">
              <a:solidFill>
                <a:srgbClr val="FFFF00"/>
              </a:solidFill>
            </a:endParaRPr>
          </a:p>
          <a:p>
            <a:pPr marL="457200" lvl="1" indent="0">
              <a:buNone/>
            </a:pPr>
            <a:r>
              <a:rPr lang="en-US" sz="2000" dirty="0" smtClean="0"/>
              <a:t> </a:t>
            </a:r>
            <a:endParaRPr lang="en-GB" sz="2000" dirty="0" smtClean="0">
              <a:effectLst/>
            </a:endParaRPr>
          </a:p>
        </p:txBody>
      </p:sp>
      <p:sp>
        <p:nvSpPr>
          <p:cNvPr id="4" name="Rectangle 3"/>
          <p:cNvSpPr>
            <a:spLocks noChangeArrowheads="1"/>
          </p:cNvSpPr>
          <p:nvPr/>
        </p:nvSpPr>
        <p:spPr bwMode="auto">
          <a:xfrm>
            <a:off x="152400" y="5930205"/>
            <a:ext cx="8915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Wingdings" pitchFamily="2" charset="2"/>
              <a:buNone/>
            </a:pPr>
            <a:r>
              <a:rPr lang="en-US" sz="2800" dirty="0">
                <a:solidFill>
                  <a:srgbClr val="FFFF00"/>
                </a:solidFill>
              </a:rPr>
              <a:t>Best answer: </a:t>
            </a:r>
          </a:p>
          <a:p>
            <a:pPr lvl="1" algn="ctr"/>
            <a:r>
              <a:rPr lang="en-US" sz="2800" dirty="0">
                <a:solidFill>
                  <a:srgbClr val="FFFF00"/>
                </a:solidFill>
              </a:rPr>
              <a:t>b.	Moderate impairment of blood CSF barrier</a:t>
            </a:r>
          </a:p>
          <a:p>
            <a:pPr lvl="1" algn="ctr"/>
            <a:endParaRPr lang="en-US" sz="2800" dirty="0">
              <a:solidFill>
                <a:srgbClr val="FFFF00"/>
              </a:solidFill>
            </a:endParaRPr>
          </a:p>
        </p:txBody>
      </p:sp>
    </p:spTree>
    <p:extLst>
      <p:ext uri="{BB962C8B-B14F-4D97-AF65-F5344CB8AC3E}">
        <p14:creationId xmlns:p14="http://schemas.microsoft.com/office/powerpoint/2010/main" val="342949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sz="4800" b="1" dirty="0" smtClean="0">
                <a:solidFill>
                  <a:srgbClr val="FFFF00"/>
                </a:solidFill>
              </a:rPr>
              <a:t>Cerebrospinal Fluid (CSF) </a:t>
            </a:r>
            <a:endParaRPr lang="en-GB" sz="4800" b="1" dirty="0">
              <a:solidFill>
                <a:srgbClr val="FFFF00"/>
              </a:solidFill>
            </a:endParaRPr>
          </a:p>
        </p:txBody>
      </p:sp>
    </p:spTree>
    <p:extLst>
      <p:ext uri="{BB962C8B-B14F-4D97-AF65-F5344CB8AC3E}">
        <p14:creationId xmlns:p14="http://schemas.microsoft.com/office/powerpoint/2010/main" val="9149438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162"/>
            <a:ext cx="8077200" cy="1417638"/>
          </a:xfrm>
        </p:spPr>
        <p:txBody>
          <a:bodyPr/>
          <a:lstStyle/>
          <a:p>
            <a:pPr algn="ctr"/>
            <a:r>
              <a:rPr lang="en-GB" sz="3600" dirty="0" smtClean="0"/>
              <a:t/>
            </a:r>
            <a:br>
              <a:rPr lang="en-GB" sz="3600" dirty="0" smtClean="0"/>
            </a:br>
            <a:r>
              <a:rPr lang="en-US" sz="3200" i="1" dirty="0">
                <a:solidFill>
                  <a:srgbClr val="FFFF00"/>
                </a:solidFill>
              </a:rPr>
              <a:t>S</a:t>
            </a:r>
            <a:r>
              <a:rPr lang="en-US" sz="3200" dirty="0">
                <a:solidFill>
                  <a:srgbClr val="FFFF00"/>
                </a:solidFill>
              </a:rPr>
              <a:t>erum : </a:t>
            </a:r>
            <a:r>
              <a:rPr lang="en-US" sz="3200" i="1" dirty="0">
                <a:solidFill>
                  <a:srgbClr val="FFFF00"/>
                </a:solidFill>
              </a:rPr>
              <a:t>CSF</a:t>
            </a:r>
            <a:r>
              <a:rPr lang="en-US" sz="3200" dirty="0">
                <a:solidFill>
                  <a:srgbClr val="FFFF00"/>
                </a:solidFill>
              </a:rPr>
              <a:t> </a:t>
            </a:r>
            <a:r>
              <a:rPr lang="en-US" sz="3200" i="1" dirty="0">
                <a:solidFill>
                  <a:srgbClr val="FFFF00"/>
                </a:solidFill>
              </a:rPr>
              <a:t>Albumin Index</a:t>
            </a:r>
            <a:r>
              <a:rPr lang="en-US" sz="3200" u="sng" dirty="0"/>
              <a:t/>
            </a:r>
            <a:br>
              <a:rPr lang="en-US" sz="3200" u="sng" dirty="0"/>
            </a:br>
            <a:r>
              <a:rPr lang="en-GB" sz="3600" dirty="0" smtClean="0">
                <a:solidFill>
                  <a:srgbClr val="FFFF00"/>
                </a:solidFill>
              </a:rPr>
              <a:t> </a:t>
            </a:r>
            <a:r>
              <a:rPr lang="en-GB" sz="3600" dirty="0">
                <a:solidFill>
                  <a:srgbClr val="FFFF00"/>
                </a:solidFill>
              </a:rPr>
              <a:t>to determine integrity of Blood Brain Barrier?</a:t>
            </a:r>
            <a:br>
              <a:rPr lang="en-GB" sz="3600" dirty="0">
                <a:solidFill>
                  <a:srgbClr val="FFFF00"/>
                </a:solidFill>
              </a:rPr>
            </a:br>
            <a:endParaRPr lang="en-GB" sz="4400" dirty="0">
              <a:solidFill>
                <a:srgbClr val="FFFF00"/>
              </a:solidFill>
            </a:endParaRPr>
          </a:p>
        </p:txBody>
      </p:sp>
      <p:sp>
        <p:nvSpPr>
          <p:cNvPr id="3" name="Content Placeholder 2"/>
          <p:cNvSpPr>
            <a:spLocks noGrp="1"/>
          </p:cNvSpPr>
          <p:nvPr>
            <p:ph sz="quarter" idx="13"/>
          </p:nvPr>
        </p:nvSpPr>
        <p:spPr/>
        <p:txBody>
          <a:bodyPr>
            <a:normAutofit/>
          </a:bodyPr>
          <a:lstStyle/>
          <a:p>
            <a:endParaRPr lang="en-US" u="sng" dirty="0"/>
          </a:p>
          <a:p>
            <a:r>
              <a:rPr lang="en-US" u="sng" dirty="0">
                <a:solidFill>
                  <a:srgbClr val="FFFF00"/>
                </a:solidFill>
              </a:rPr>
              <a:t>How it is calculated?</a:t>
            </a:r>
          </a:p>
          <a:p>
            <a:r>
              <a:rPr lang="en-US" dirty="0" smtClean="0"/>
              <a:t>CSF Albumin (g/L)  / Serum Albumin (g/L)  x 1000</a:t>
            </a:r>
            <a:endParaRPr lang="en-US" dirty="0"/>
          </a:p>
          <a:p>
            <a:endParaRPr lang="en-GB" dirty="0"/>
          </a:p>
        </p:txBody>
      </p:sp>
    </p:spTree>
    <p:extLst>
      <p:ext uri="{BB962C8B-B14F-4D97-AF65-F5344CB8AC3E}">
        <p14:creationId xmlns:p14="http://schemas.microsoft.com/office/powerpoint/2010/main" val="307887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924800" cy="1143000"/>
          </a:xfrm>
        </p:spPr>
        <p:txBody>
          <a:bodyPr/>
          <a:lstStyle/>
          <a:p>
            <a:r>
              <a:rPr lang="en-GB" sz="3600" dirty="0">
                <a:solidFill>
                  <a:srgbClr val="FFFF00"/>
                </a:solidFill>
              </a:rPr>
              <a:t>Interpretation of </a:t>
            </a:r>
            <a:r>
              <a:rPr lang="en-US" sz="3600" i="1" dirty="0">
                <a:solidFill>
                  <a:srgbClr val="FFFF00"/>
                </a:solidFill>
              </a:rPr>
              <a:t>S</a:t>
            </a:r>
            <a:r>
              <a:rPr lang="en-US" sz="3600" dirty="0">
                <a:solidFill>
                  <a:srgbClr val="FFFF00"/>
                </a:solidFill>
              </a:rPr>
              <a:t>erum : </a:t>
            </a:r>
            <a:r>
              <a:rPr lang="en-US" sz="3600" i="1" dirty="0">
                <a:solidFill>
                  <a:srgbClr val="FFFF00"/>
                </a:solidFill>
              </a:rPr>
              <a:t>CSF</a:t>
            </a:r>
            <a:r>
              <a:rPr lang="en-US" sz="3600" dirty="0">
                <a:solidFill>
                  <a:srgbClr val="FFFF00"/>
                </a:solidFill>
              </a:rPr>
              <a:t> </a:t>
            </a:r>
            <a:r>
              <a:rPr lang="en-US" sz="3600" i="1" dirty="0">
                <a:solidFill>
                  <a:srgbClr val="FFFF00"/>
                </a:solidFill>
              </a:rPr>
              <a:t>Albumin Index</a:t>
            </a:r>
            <a:endParaRPr lang="en-US" sz="3600" u="sng" dirty="0"/>
          </a:p>
        </p:txBody>
      </p:sp>
      <p:sp>
        <p:nvSpPr>
          <p:cNvPr id="3" name="Content Placeholder 2"/>
          <p:cNvSpPr>
            <a:spLocks noGrp="1"/>
          </p:cNvSpPr>
          <p:nvPr>
            <p:ph sz="quarter" idx="13"/>
          </p:nvPr>
        </p:nvSpPr>
        <p:spPr/>
        <p:txBody>
          <a:bodyPr>
            <a:normAutofit/>
          </a:bodyPr>
          <a:lstStyle/>
          <a:p>
            <a:pPr marL="342900" indent="-342900">
              <a:buFont typeface="Arial" pitchFamily="34" charset="0"/>
              <a:buChar char="•"/>
            </a:pPr>
            <a:r>
              <a:rPr lang="en-GB" sz="3600" dirty="0" smtClean="0"/>
              <a:t>Index &lt; 9   --------Intact Blood Brain Barrier</a:t>
            </a:r>
          </a:p>
          <a:p>
            <a:pPr marL="342900" indent="-342900">
              <a:buFont typeface="Arial" pitchFamily="34" charset="0"/>
              <a:buChar char="•"/>
            </a:pPr>
            <a:r>
              <a:rPr lang="en-GB" sz="3600" dirty="0"/>
              <a:t>Index </a:t>
            </a:r>
            <a:r>
              <a:rPr lang="en-GB" sz="3600" dirty="0" smtClean="0"/>
              <a:t> </a:t>
            </a:r>
            <a:r>
              <a:rPr lang="en-GB" sz="3600" dirty="0"/>
              <a:t>9 </a:t>
            </a:r>
            <a:r>
              <a:rPr lang="en-GB" sz="3600" dirty="0" smtClean="0"/>
              <a:t>– 14 –----- Slight Impairment</a:t>
            </a:r>
          </a:p>
          <a:p>
            <a:pPr marL="342900" indent="-342900">
              <a:buFont typeface="Arial" pitchFamily="34" charset="0"/>
              <a:buChar char="•"/>
            </a:pPr>
            <a:r>
              <a:rPr lang="en-GB" sz="3600" dirty="0" smtClean="0"/>
              <a:t>Index 14 - 30 ---------Moderate Impairment</a:t>
            </a:r>
          </a:p>
          <a:p>
            <a:pPr marL="342900" indent="-342900">
              <a:buFont typeface="Arial" pitchFamily="34" charset="0"/>
              <a:buChar char="•"/>
            </a:pPr>
            <a:r>
              <a:rPr lang="en-GB" sz="3600" dirty="0"/>
              <a:t>Index </a:t>
            </a:r>
            <a:r>
              <a:rPr lang="en-GB" sz="3600" dirty="0" smtClean="0"/>
              <a:t>    &gt; </a:t>
            </a:r>
            <a:r>
              <a:rPr lang="en-GB" sz="3600" dirty="0"/>
              <a:t>30 </a:t>
            </a:r>
            <a:r>
              <a:rPr lang="en-GB" sz="3600" dirty="0" smtClean="0"/>
              <a:t>---------Severe </a:t>
            </a:r>
            <a:r>
              <a:rPr lang="en-GB" sz="3600" dirty="0"/>
              <a:t>Impairment</a:t>
            </a:r>
          </a:p>
        </p:txBody>
      </p:sp>
    </p:spTree>
    <p:extLst>
      <p:ext uri="{BB962C8B-B14F-4D97-AF65-F5344CB8AC3E}">
        <p14:creationId xmlns:p14="http://schemas.microsoft.com/office/powerpoint/2010/main" val="209281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3562"/>
            <a:ext cx="8077200" cy="1417638"/>
          </a:xfrm>
        </p:spPr>
        <p:txBody>
          <a:bodyPr/>
          <a:lstStyle/>
          <a:p>
            <a:pPr algn="ctr"/>
            <a:r>
              <a:rPr lang="en-GB" sz="3200" dirty="0" smtClean="0"/>
              <a:t/>
            </a:r>
            <a:br>
              <a:rPr lang="en-GB" sz="3200" dirty="0" smtClean="0"/>
            </a:br>
            <a:r>
              <a:rPr lang="en-US" sz="3200" i="1" dirty="0">
                <a:solidFill>
                  <a:srgbClr val="FFFF00"/>
                </a:solidFill>
              </a:rPr>
              <a:t>S</a:t>
            </a:r>
            <a:r>
              <a:rPr lang="en-US" sz="3200" dirty="0">
                <a:solidFill>
                  <a:srgbClr val="FFFF00"/>
                </a:solidFill>
              </a:rPr>
              <a:t>erum : </a:t>
            </a:r>
            <a:r>
              <a:rPr lang="en-US" sz="3200" i="1" dirty="0">
                <a:solidFill>
                  <a:srgbClr val="FFFF00"/>
                </a:solidFill>
              </a:rPr>
              <a:t>CSF</a:t>
            </a:r>
            <a:r>
              <a:rPr lang="en-US" sz="3200" dirty="0">
                <a:solidFill>
                  <a:srgbClr val="FFFF00"/>
                </a:solidFill>
              </a:rPr>
              <a:t> </a:t>
            </a:r>
            <a:r>
              <a:rPr lang="en-US" sz="3200" i="1" dirty="0">
                <a:solidFill>
                  <a:srgbClr val="FFFF00"/>
                </a:solidFill>
              </a:rPr>
              <a:t>Glucose Ratio</a:t>
            </a:r>
            <a:r>
              <a:rPr lang="en-US" sz="3200" dirty="0"/>
              <a:t/>
            </a:r>
            <a:br>
              <a:rPr lang="en-US" sz="3200" dirty="0"/>
            </a:br>
            <a:r>
              <a:rPr lang="en-US" sz="3200" dirty="0" smtClean="0"/>
              <a:t>for the diagnosis of </a:t>
            </a:r>
            <a:r>
              <a:rPr lang="en-GB" sz="3200" dirty="0" smtClean="0">
                <a:solidFill>
                  <a:srgbClr val="FFFF00"/>
                </a:solidFill>
              </a:rPr>
              <a:t> </a:t>
            </a:r>
            <a:r>
              <a:rPr lang="en-GB" sz="3200" dirty="0">
                <a:solidFill>
                  <a:srgbClr val="FFFF00"/>
                </a:solidFill>
              </a:rPr>
              <a:t>Bacterial Meningitis.</a:t>
            </a:r>
            <a:br>
              <a:rPr lang="en-GB" sz="3200" dirty="0">
                <a:solidFill>
                  <a:srgbClr val="FFFF00"/>
                </a:solidFill>
              </a:rPr>
            </a:br>
            <a:endParaRPr lang="en-GB" sz="4000" dirty="0">
              <a:solidFill>
                <a:srgbClr val="FFFF00"/>
              </a:solidFill>
            </a:endParaRPr>
          </a:p>
        </p:txBody>
      </p:sp>
      <p:sp>
        <p:nvSpPr>
          <p:cNvPr id="3" name="Content Placeholder 2"/>
          <p:cNvSpPr>
            <a:spLocks noGrp="1"/>
          </p:cNvSpPr>
          <p:nvPr>
            <p:ph sz="quarter" idx="13"/>
          </p:nvPr>
        </p:nvSpPr>
        <p:spPr/>
        <p:txBody>
          <a:bodyPr>
            <a:normAutofit/>
          </a:bodyPr>
          <a:lstStyle/>
          <a:p>
            <a:endParaRPr lang="en-US" u="sng" dirty="0"/>
          </a:p>
          <a:p>
            <a:endParaRPr lang="en-US" u="sng" dirty="0"/>
          </a:p>
          <a:p>
            <a:r>
              <a:rPr lang="en-US" u="sng" dirty="0">
                <a:solidFill>
                  <a:srgbClr val="FFFF00"/>
                </a:solidFill>
              </a:rPr>
              <a:t>How it is calculated?</a:t>
            </a:r>
          </a:p>
          <a:p>
            <a:r>
              <a:rPr lang="en-US" dirty="0" smtClean="0"/>
              <a:t>Serum Glucose divided by CSF Glucose</a:t>
            </a:r>
            <a:endParaRPr lang="en-US" dirty="0"/>
          </a:p>
          <a:p>
            <a:endParaRPr lang="en-GB" dirty="0"/>
          </a:p>
        </p:txBody>
      </p:sp>
    </p:spTree>
    <p:extLst>
      <p:ext uri="{BB962C8B-B14F-4D97-AF65-F5344CB8AC3E}">
        <p14:creationId xmlns:p14="http://schemas.microsoft.com/office/powerpoint/2010/main" val="375024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600" dirty="0" smtClean="0">
                <a:solidFill>
                  <a:srgbClr val="FFFF00"/>
                </a:solidFill>
              </a:rPr>
              <a:t>Amylase</a:t>
            </a:r>
            <a:endParaRPr lang="en-US" sz="6600" dirty="0">
              <a:solidFill>
                <a:srgbClr val="FFFF00"/>
              </a:solidFill>
            </a:endParaRPr>
          </a:p>
        </p:txBody>
      </p:sp>
      <p:sp>
        <p:nvSpPr>
          <p:cNvPr id="3" name="Content Placeholder 2"/>
          <p:cNvSpPr>
            <a:spLocks noGrp="1"/>
          </p:cNvSpPr>
          <p:nvPr>
            <p:ph idx="4294967295"/>
          </p:nvPr>
        </p:nvSpPr>
        <p:spPr>
          <a:xfrm>
            <a:off x="457200" y="1775191"/>
            <a:ext cx="8229600" cy="4625609"/>
          </a:xfrm>
          <a:prstGeom prst="rect">
            <a:avLst/>
          </a:prstGeom>
        </p:spPr>
        <p:txBody>
          <a:bodyPr/>
          <a:lstStyle/>
          <a:p>
            <a:r>
              <a:rPr lang="en-US" sz="3200" dirty="0" smtClean="0"/>
              <a:t>It is the only enzyme excreted through kidneys</a:t>
            </a:r>
          </a:p>
          <a:p>
            <a:r>
              <a:rPr lang="en-US" sz="3200" dirty="0" smtClean="0"/>
              <a:t>In Acute Pancreatitis, Urinary Amylase should also be estimated in addition to Serum Amylase.</a:t>
            </a:r>
          </a:p>
          <a:p>
            <a:r>
              <a:rPr lang="en-US" sz="3200" dirty="0" smtClean="0"/>
              <a:t>In renal failure there may be false increase of amylase in serum</a:t>
            </a:r>
          </a:p>
          <a:p>
            <a:r>
              <a:rPr lang="en-US" sz="3200" dirty="0" smtClean="0"/>
              <a:t>So in patients with CKD a correction with GFR is required</a:t>
            </a:r>
          </a:p>
          <a:p>
            <a:endParaRPr lang="en-US" sz="3200" dirty="0" smtClean="0"/>
          </a:p>
          <a:p>
            <a:endParaRPr lang="en-US" sz="3200" dirty="0"/>
          </a:p>
        </p:txBody>
      </p:sp>
    </p:spTree>
    <p:extLst>
      <p:ext uri="{BB962C8B-B14F-4D97-AF65-F5344CB8AC3E}">
        <p14:creationId xmlns:p14="http://schemas.microsoft.com/office/powerpoint/2010/main" val="187325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en-US" sz="3600" dirty="0" smtClean="0">
                <a:solidFill>
                  <a:srgbClr val="FFFF00"/>
                </a:solidFill>
              </a:rPr>
              <a:t>Interpretation of Serum </a:t>
            </a:r>
            <a:r>
              <a:rPr lang="en-US" sz="3600" dirty="0">
                <a:solidFill>
                  <a:srgbClr val="FFFF00"/>
                </a:solidFill>
              </a:rPr>
              <a:t>: CSF Glucose Ratio</a:t>
            </a:r>
            <a:endParaRPr lang="en-US" sz="3600" dirty="0"/>
          </a:p>
        </p:txBody>
      </p:sp>
      <p:sp>
        <p:nvSpPr>
          <p:cNvPr id="16387" name="Rectangle 3"/>
          <p:cNvSpPr>
            <a:spLocks noGrp="1" noChangeArrowheads="1"/>
          </p:cNvSpPr>
          <p:nvPr>
            <p:ph type="body" idx="4294967295"/>
          </p:nvPr>
        </p:nvSpPr>
        <p:spPr>
          <a:xfrm>
            <a:off x="685800" y="1981200"/>
            <a:ext cx="7772400" cy="4114800"/>
          </a:xfrm>
          <a:prstGeom prst="rect">
            <a:avLst/>
          </a:prstGeom>
        </p:spPr>
        <p:txBody>
          <a:bodyPr/>
          <a:lstStyle/>
          <a:p>
            <a:pPr eaLnBrk="1" hangingPunct="1">
              <a:buFontTx/>
              <a:buNone/>
            </a:pPr>
            <a:r>
              <a:rPr lang="en-US" sz="2800" dirty="0" smtClean="0">
                <a:solidFill>
                  <a:srgbClr val="00B050"/>
                </a:solidFill>
              </a:rPr>
              <a:t>Normal (0.6 – 0.8)</a:t>
            </a:r>
          </a:p>
          <a:p>
            <a:pPr eaLnBrk="1" hangingPunct="1"/>
            <a:r>
              <a:rPr lang="en-US" sz="2800" dirty="0" smtClean="0"/>
              <a:t>Viral infection</a:t>
            </a:r>
          </a:p>
          <a:p>
            <a:pPr>
              <a:buNone/>
            </a:pPr>
            <a:r>
              <a:rPr lang="en-US" sz="2800" dirty="0">
                <a:solidFill>
                  <a:srgbClr val="00B050"/>
                </a:solidFill>
              </a:rPr>
              <a:t>Low  (&lt; 0.4)</a:t>
            </a:r>
          </a:p>
          <a:p>
            <a:pPr eaLnBrk="1" hangingPunct="1"/>
            <a:r>
              <a:rPr lang="en-US" sz="2800" dirty="0" smtClean="0"/>
              <a:t>Bacterial meningitis, TB, fungal</a:t>
            </a:r>
          </a:p>
          <a:p>
            <a:pPr>
              <a:buNone/>
            </a:pPr>
            <a:r>
              <a:rPr lang="en-US" sz="2800" dirty="0">
                <a:solidFill>
                  <a:srgbClr val="00B050"/>
                </a:solidFill>
              </a:rPr>
              <a:t>Really </a:t>
            </a:r>
            <a:r>
              <a:rPr lang="en-US" sz="2800" dirty="0" smtClean="0">
                <a:solidFill>
                  <a:srgbClr val="00B050"/>
                </a:solidFill>
              </a:rPr>
              <a:t>low (&lt;0.20)</a:t>
            </a:r>
            <a:endParaRPr lang="en-US" sz="2800" dirty="0">
              <a:solidFill>
                <a:srgbClr val="00B050"/>
              </a:solidFill>
            </a:endParaRPr>
          </a:p>
          <a:p>
            <a:pPr eaLnBrk="1" hangingPunct="1"/>
            <a:r>
              <a:rPr lang="en-US" sz="2800" dirty="0" smtClean="0"/>
              <a:t>Strongly suggestive of bacterial meningitis</a:t>
            </a:r>
          </a:p>
        </p:txBody>
      </p:sp>
      <p:sp>
        <p:nvSpPr>
          <p:cNvPr id="2" name="Rectangle 1"/>
          <p:cNvSpPr/>
          <p:nvPr/>
        </p:nvSpPr>
        <p:spPr>
          <a:xfrm>
            <a:off x="0" y="6027003"/>
            <a:ext cx="9144000" cy="1015663"/>
          </a:xfrm>
          <a:prstGeom prst="rect">
            <a:avLst/>
          </a:prstGeom>
        </p:spPr>
        <p:txBody>
          <a:bodyPr wrap="square">
            <a:spAutoFit/>
          </a:bodyPr>
          <a:lstStyle/>
          <a:p>
            <a:r>
              <a:rPr lang="en-GB" sz="1800" dirty="0" smtClean="0"/>
              <a:t>Watson MA and Scott MG. Clinical </a:t>
            </a:r>
            <a:r>
              <a:rPr lang="en-GB" sz="1800" dirty="0"/>
              <a:t>Utility of </a:t>
            </a:r>
            <a:r>
              <a:rPr lang="en-GB" sz="1800" dirty="0" smtClean="0"/>
              <a:t>Biochemical Analysis of Cerebrospinal Fluid. </a:t>
            </a:r>
            <a:r>
              <a:rPr lang="en-GB" sz="1800" dirty="0" err="1" smtClean="0"/>
              <a:t>Clin</a:t>
            </a:r>
            <a:r>
              <a:rPr lang="en-GB" sz="1800" dirty="0" smtClean="0"/>
              <a:t> </a:t>
            </a:r>
            <a:r>
              <a:rPr lang="en-GB" sz="1800" dirty="0" err="1" smtClean="0"/>
              <a:t>Chem</a:t>
            </a:r>
            <a:r>
              <a:rPr lang="en-GB" sz="1800" dirty="0" smtClean="0"/>
              <a:t> 1995; 41(3):343-360</a:t>
            </a:r>
            <a:endParaRPr lang="en-GB" sz="1800" dirty="0"/>
          </a:p>
          <a:p>
            <a:r>
              <a:rPr lang="en-GB" b="1" dirty="0" smtClean="0"/>
              <a:t>’</a:t>
            </a:r>
            <a:endParaRPr lang="en-GB" dirty="0"/>
          </a:p>
        </p:txBody>
      </p:sp>
    </p:spTree>
    <p:extLst>
      <p:ext uri="{BB962C8B-B14F-4D97-AF65-F5344CB8AC3E}">
        <p14:creationId xmlns:p14="http://schemas.microsoft.com/office/powerpoint/2010/main" val="2932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Effect transition="in" filter="barn(inVertical)">
                                      <p:cBhvr>
                                        <p:cTn id="7" dur="500"/>
                                        <p:tgtEl>
                                          <p:spTgt spid="16387">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6387">
                                            <p:txEl>
                                              <p:pRg st="3" end="3"/>
                                            </p:txEl>
                                          </p:spTgt>
                                        </p:tgtEl>
                                        <p:attrNameLst>
                                          <p:attrName>style.visibility</p:attrName>
                                        </p:attrNameLst>
                                      </p:cBhvr>
                                      <p:to>
                                        <p:strVal val="visible"/>
                                      </p:to>
                                    </p:set>
                                    <p:animEffect transition="in" filter="barn(inVertical)">
                                      <p:cBhvr>
                                        <p:cTn id="10" dur="500"/>
                                        <p:tgtEl>
                                          <p:spTgt spid="16387">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animEffect transition="in" filter="barn(inVertical)">
                                      <p:cBhvr>
                                        <p:cTn id="15" dur="500"/>
                                        <p:tgtEl>
                                          <p:spTgt spid="16387">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6387">
                                            <p:txEl>
                                              <p:pRg st="5" end="5"/>
                                            </p:txEl>
                                          </p:spTgt>
                                        </p:tgtEl>
                                        <p:attrNameLst>
                                          <p:attrName>style.visibility</p:attrName>
                                        </p:attrNameLst>
                                      </p:cBhvr>
                                      <p:to>
                                        <p:strVal val="visible"/>
                                      </p:to>
                                    </p:set>
                                    <p:animEffect transition="in" filter="barn(inVertical)">
                                      <p:cBhvr>
                                        <p:cTn id="18" dur="500"/>
                                        <p:tgtEl>
                                          <p:spTgt spid="16387">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barn(inVertical)">
                                      <p:cBhvr>
                                        <p:cTn id="23" dur="500"/>
                                        <p:tgtEl>
                                          <p:spTgt spid="2">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barn(inVertical)">
                                      <p:cBhvr>
                                        <p:cTn id="2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2103438"/>
          </a:xfrm>
        </p:spPr>
        <p:txBody>
          <a:bodyPr/>
          <a:lstStyle/>
          <a:p>
            <a:pPr lvl="0" algn="ctr"/>
            <a:r>
              <a:rPr lang="en-US" sz="2800" i="1" dirty="0" smtClean="0">
                <a:solidFill>
                  <a:srgbClr val="FFFF00"/>
                </a:solidFill>
              </a:rPr>
              <a:t>CSF </a:t>
            </a:r>
            <a:r>
              <a:rPr lang="en-US" sz="2800" i="1" dirty="0">
                <a:solidFill>
                  <a:srgbClr val="FFFF00"/>
                </a:solidFill>
              </a:rPr>
              <a:t>Lactate </a:t>
            </a:r>
            <a:r>
              <a:rPr lang="en-US" sz="2800" i="1" dirty="0" smtClean="0">
                <a:solidFill>
                  <a:srgbClr val="FFFF00"/>
                </a:solidFill>
              </a:rPr>
              <a:t>i</a:t>
            </a:r>
            <a:r>
              <a:rPr lang="en-GB" sz="2800" dirty="0" smtClean="0">
                <a:solidFill>
                  <a:srgbClr val="FFFF00"/>
                </a:solidFill>
              </a:rPr>
              <a:t>n </a:t>
            </a:r>
            <a:r>
              <a:rPr lang="en-GB" sz="2800" dirty="0">
                <a:solidFill>
                  <a:srgbClr val="FFFF00"/>
                </a:solidFill>
              </a:rPr>
              <a:t>a partially treated case of bacterial </a:t>
            </a:r>
            <a:r>
              <a:rPr lang="en-GB" sz="2800" dirty="0" smtClean="0">
                <a:solidFill>
                  <a:srgbClr val="FFFF00"/>
                </a:solidFill>
              </a:rPr>
              <a:t>meningitis</a:t>
            </a:r>
            <a:endParaRPr lang="en-GB" sz="3600" dirty="0">
              <a:solidFill>
                <a:srgbClr val="FFFF00"/>
              </a:solidFill>
            </a:endParaRPr>
          </a:p>
        </p:txBody>
      </p:sp>
      <p:sp>
        <p:nvSpPr>
          <p:cNvPr id="3" name="Content Placeholder 2"/>
          <p:cNvSpPr>
            <a:spLocks noGrp="1"/>
          </p:cNvSpPr>
          <p:nvPr>
            <p:ph sz="quarter" idx="13"/>
          </p:nvPr>
        </p:nvSpPr>
        <p:spPr>
          <a:xfrm>
            <a:off x="609600" y="1600200"/>
            <a:ext cx="7924800" cy="4800600"/>
          </a:xfrm>
        </p:spPr>
        <p:txBody>
          <a:bodyPr>
            <a:normAutofit fontScale="62500" lnSpcReduction="20000"/>
          </a:bodyPr>
          <a:lstStyle/>
          <a:p>
            <a:endParaRPr lang="en-US" sz="5800" u="sng" dirty="0"/>
          </a:p>
          <a:p>
            <a:endParaRPr lang="en-US" u="sng" dirty="0"/>
          </a:p>
          <a:p>
            <a:pPr marL="342900" indent="-342900">
              <a:buFont typeface="Arial" pitchFamily="34" charset="0"/>
              <a:buChar char="•"/>
            </a:pPr>
            <a:r>
              <a:rPr lang="en-GB" sz="4000" dirty="0"/>
              <a:t>Unlike glucose, CSF lactate may remain increased for longer periods after the initiation of successful treatment </a:t>
            </a:r>
            <a:endParaRPr lang="en-GB" sz="4000" dirty="0" smtClean="0"/>
          </a:p>
          <a:p>
            <a:pPr marL="342900" indent="-342900">
              <a:buFont typeface="Arial" pitchFamily="34" charset="0"/>
              <a:buChar char="•"/>
            </a:pPr>
            <a:endParaRPr lang="en-GB" sz="4000" dirty="0"/>
          </a:p>
          <a:p>
            <a:pPr marL="342900" indent="-342900">
              <a:buFont typeface="Arial" pitchFamily="34" charset="0"/>
              <a:buChar char="•"/>
            </a:pPr>
            <a:r>
              <a:rPr lang="en-GB" sz="4000" dirty="0" smtClean="0"/>
              <a:t>This </a:t>
            </a:r>
            <a:r>
              <a:rPr lang="en-GB" sz="4000" dirty="0"/>
              <a:t>makes </a:t>
            </a:r>
            <a:r>
              <a:rPr lang="en-GB" sz="4000" dirty="0" smtClean="0"/>
              <a:t>lactate </a:t>
            </a:r>
            <a:r>
              <a:rPr lang="en-GB" sz="4000" dirty="0"/>
              <a:t>a more appropriate measure in patients </a:t>
            </a:r>
            <a:r>
              <a:rPr lang="en-GB" sz="4000" dirty="0" smtClean="0"/>
              <a:t>treated with </a:t>
            </a:r>
            <a:r>
              <a:rPr lang="en-GB" sz="4000" dirty="0"/>
              <a:t>antibiotics before lumbar puncture</a:t>
            </a:r>
            <a:r>
              <a:rPr lang="en-GB" sz="4000" dirty="0" smtClean="0"/>
              <a:t> </a:t>
            </a:r>
          </a:p>
          <a:p>
            <a:pPr marL="342900" indent="-342900">
              <a:buFont typeface="Arial" pitchFamily="34" charset="0"/>
              <a:buChar char="•"/>
            </a:pPr>
            <a:endParaRPr lang="en-GB" sz="4000" dirty="0" smtClean="0"/>
          </a:p>
          <a:p>
            <a:pPr marL="342900" indent="-342900">
              <a:buFont typeface="Arial" pitchFamily="34" charset="0"/>
              <a:buChar char="•"/>
            </a:pPr>
            <a:r>
              <a:rPr lang="en-GB" sz="4000" dirty="0" smtClean="0"/>
              <a:t>For monitoring patient </a:t>
            </a:r>
            <a:r>
              <a:rPr lang="en-GB" sz="4000" dirty="0"/>
              <a:t>response </a:t>
            </a:r>
            <a:r>
              <a:rPr lang="en-GB" sz="4000" dirty="0" smtClean="0"/>
              <a:t>to treatment </a:t>
            </a:r>
            <a:r>
              <a:rPr lang="en-US" sz="4000" dirty="0">
                <a:solidFill>
                  <a:srgbClr val="FFFF00"/>
                </a:solidFill>
              </a:rPr>
              <a:t>Serum : CSF Glucose Ratio </a:t>
            </a:r>
            <a:r>
              <a:rPr lang="en-US" sz="4000" dirty="0" smtClean="0"/>
              <a:t>is reportedly a better indicator than </a:t>
            </a:r>
            <a:r>
              <a:rPr lang="en-US" sz="4000" dirty="0" smtClean="0">
                <a:solidFill>
                  <a:srgbClr val="FFFF00"/>
                </a:solidFill>
              </a:rPr>
              <a:t>CSF lactate</a:t>
            </a:r>
            <a:endParaRPr lang="en-GB" sz="4000" dirty="0"/>
          </a:p>
          <a:p>
            <a:endParaRPr lang="en-GB" dirty="0"/>
          </a:p>
        </p:txBody>
      </p:sp>
    </p:spTree>
    <p:extLst>
      <p:ext uri="{BB962C8B-B14F-4D97-AF65-F5344CB8AC3E}">
        <p14:creationId xmlns:p14="http://schemas.microsoft.com/office/powerpoint/2010/main" val="218078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arn(inVertic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nvPr>
        </p:nvSpPr>
        <p:spPr>
          <a:xfrm>
            <a:off x="914400" y="304800"/>
            <a:ext cx="8229600" cy="762000"/>
          </a:xfrm>
          <a:prstGeom prst="rect">
            <a:avLst/>
          </a:prstGeom>
        </p:spPr>
        <p:txBody>
          <a:bodyPr>
            <a:noAutofit/>
          </a:bodyPr>
          <a:lstStyle/>
          <a:p>
            <a:pPr marL="457200" lvl="1" indent="0">
              <a:buNone/>
            </a:pPr>
            <a:r>
              <a:rPr lang="en-US" sz="2000" dirty="0" smtClean="0">
                <a:solidFill>
                  <a:srgbClr val="00B050"/>
                </a:solidFill>
              </a:rPr>
              <a:t>Q:9: </a:t>
            </a:r>
            <a:r>
              <a:rPr lang="en-US" sz="2000" dirty="0" smtClean="0">
                <a:solidFill>
                  <a:srgbClr val="FFFF00"/>
                </a:solidFill>
              </a:rPr>
              <a:t>A </a:t>
            </a:r>
            <a:r>
              <a:rPr lang="en-US" sz="2000" dirty="0">
                <a:solidFill>
                  <a:srgbClr val="FFFF00"/>
                </a:solidFill>
              </a:rPr>
              <a:t>78 y old man has been referred to by your Hematologist colleague with following Laboratory Test results with a question mark on the analytical accuracy of your B12 result</a:t>
            </a:r>
          </a:p>
          <a:p>
            <a:pPr marL="457200" lvl="1" indent="0">
              <a:buNone/>
            </a:pPr>
            <a:r>
              <a:rPr lang="en-US" sz="2000" dirty="0">
                <a:solidFill>
                  <a:srgbClr val="FFFF00"/>
                </a:solidFill>
              </a:rPr>
              <a:t>•	</a:t>
            </a:r>
            <a:r>
              <a:rPr lang="en-US" sz="2000" dirty="0" err="1">
                <a:solidFill>
                  <a:srgbClr val="FFFF00"/>
                </a:solidFill>
              </a:rPr>
              <a:t>Haemoglobin</a:t>
            </a:r>
            <a:r>
              <a:rPr lang="en-US" sz="2000" dirty="0">
                <a:solidFill>
                  <a:srgbClr val="FFFF00"/>
                </a:solidFill>
              </a:rPr>
              <a:t>:          8.4 g/dl</a:t>
            </a:r>
          </a:p>
          <a:p>
            <a:pPr marL="457200" lvl="1" indent="0">
              <a:buNone/>
            </a:pPr>
            <a:r>
              <a:rPr lang="en-US" sz="2000" dirty="0">
                <a:solidFill>
                  <a:srgbClr val="FFFF00"/>
                </a:solidFill>
              </a:rPr>
              <a:t>•	MCV :                     68 </a:t>
            </a:r>
            <a:r>
              <a:rPr lang="en-US" sz="2000" dirty="0" err="1">
                <a:solidFill>
                  <a:srgbClr val="FFFF00"/>
                </a:solidFill>
              </a:rPr>
              <a:t>fl</a:t>
            </a:r>
            <a:r>
              <a:rPr lang="en-US" sz="2000" dirty="0">
                <a:solidFill>
                  <a:srgbClr val="FFFF00"/>
                </a:solidFill>
              </a:rPr>
              <a:t>/L (62-78)</a:t>
            </a:r>
          </a:p>
          <a:p>
            <a:pPr marL="457200" lvl="1" indent="0">
              <a:buNone/>
            </a:pPr>
            <a:r>
              <a:rPr lang="en-US" sz="2000" dirty="0">
                <a:solidFill>
                  <a:srgbClr val="FFFF00"/>
                </a:solidFill>
              </a:rPr>
              <a:t>•	Serum B12 Level:   104 </a:t>
            </a:r>
            <a:r>
              <a:rPr lang="en-US" sz="2000" dirty="0" err="1">
                <a:solidFill>
                  <a:srgbClr val="FFFF00"/>
                </a:solidFill>
              </a:rPr>
              <a:t>ng</a:t>
            </a:r>
            <a:r>
              <a:rPr lang="en-US" sz="2000" dirty="0">
                <a:solidFill>
                  <a:srgbClr val="FFFF00"/>
                </a:solidFill>
              </a:rPr>
              <a:t>/ml (206-678)</a:t>
            </a:r>
          </a:p>
          <a:p>
            <a:pPr marL="457200" lvl="1" indent="0">
              <a:buNone/>
            </a:pPr>
            <a:r>
              <a:rPr lang="en-US" sz="2000" dirty="0">
                <a:solidFill>
                  <a:srgbClr val="FFFF00"/>
                </a:solidFill>
              </a:rPr>
              <a:t>           On repeating the B12 test similar result was found. Which of the following tests will be most useful to solve this puzzle? : </a:t>
            </a:r>
          </a:p>
          <a:p>
            <a:pPr marL="457200" lvl="1" indent="0">
              <a:buNone/>
            </a:pPr>
            <a:r>
              <a:rPr lang="en-US" sz="2000" dirty="0"/>
              <a:t>a.	Anti-parietal cell antibodies</a:t>
            </a:r>
          </a:p>
          <a:p>
            <a:pPr marL="457200" lvl="1" indent="0">
              <a:buNone/>
            </a:pPr>
            <a:r>
              <a:rPr lang="en-US" sz="2000" dirty="0"/>
              <a:t>b.	Schilling test</a:t>
            </a:r>
          </a:p>
          <a:p>
            <a:pPr marL="457200" lvl="1" indent="0">
              <a:buNone/>
            </a:pPr>
            <a:r>
              <a:rPr lang="en-US" sz="2000" dirty="0"/>
              <a:t>c.	Serum Ferritin Level</a:t>
            </a:r>
          </a:p>
          <a:p>
            <a:pPr marL="457200" lvl="1" indent="0">
              <a:buNone/>
            </a:pPr>
            <a:r>
              <a:rPr lang="en-US" sz="2000" dirty="0"/>
              <a:t>d.	Serum </a:t>
            </a:r>
            <a:r>
              <a:rPr lang="en-US" sz="2000" dirty="0" err="1"/>
              <a:t>Folate</a:t>
            </a:r>
            <a:r>
              <a:rPr lang="en-US" sz="2000" dirty="0"/>
              <a:t> level</a:t>
            </a:r>
          </a:p>
          <a:p>
            <a:pPr marL="457200" lvl="1" indent="0">
              <a:buNone/>
            </a:pPr>
            <a:r>
              <a:rPr lang="en-US" sz="2000" dirty="0"/>
              <a:t>e.	Transferrin Saturation</a:t>
            </a:r>
          </a:p>
          <a:p>
            <a:pPr marL="457200" lvl="1" indent="0">
              <a:buNone/>
            </a:pPr>
            <a:endParaRPr lang="en-US" sz="2000" dirty="0">
              <a:solidFill>
                <a:srgbClr val="FFFF00"/>
              </a:solidFill>
            </a:endParaRPr>
          </a:p>
          <a:p>
            <a:pPr marL="457200" lvl="1" indent="0">
              <a:buNone/>
            </a:pPr>
            <a:endParaRPr lang="en-US" sz="2000" dirty="0">
              <a:solidFill>
                <a:srgbClr val="FFFF00"/>
              </a:solidFill>
            </a:endParaRPr>
          </a:p>
          <a:p>
            <a:pPr marL="457200" lvl="1" indent="0">
              <a:buNone/>
            </a:pPr>
            <a:r>
              <a:rPr lang="en-US" sz="2000" dirty="0" smtClean="0"/>
              <a:t> </a:t>
            </a:r>
            <a:endParaRPr lang="en-GB" sz="2000" dirty="0" smtClean="0">
              <a:effectLst/>
            </a:endParaRPr>
          </a:p>
        </p:txBody>
      </p:sp>
      <p:sp>
        <p:nvSpPr>
          <p:cNvPr id="4" name="Rectangle 3"/>
          <p:cNvSpPr>
            <a:spLocks noChangeArrowheads="1"/>
          </p:cNvSpPr>
          <p:nvPr/>
        </p:nvSpPr>
        <p:spPr bwMode="auto">
          <a:xfrm>
            <a:off x="152400" y="5930205"/>
            <a:ext cx="8915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Wingdings" pitchFamily="2" charset="2"/>
              <a:buNone/>
            </a:pPr>
            <a:r>
              <a:rPr lang="en-US" sz="2800" dirty="0">
                <a:solidFill>
                  <a:srgbClr val="FFFF00"/>
                </a:solidFill>
              </a:rPr>
              <a:t>Best answer: </a:t>
            </a:r>
          </a:p>
          <a:p>
            <a:pPr lvl="1" algn="ctr"/>
            <a:r>
              <a:rPr lang="en-US" sz="2800" dirty="0">
                <a:solidFill>
                  <a:srgbClr val="FFFF00"/>
                </a:solidFill>
              </a:rPr>
              <a:t>c.	Serum Ferritin Level</a:t>
            </a:r>
          </a:p>
          <a:p>
            <a:pPr lvl="1" algn="ctr"/>
            <a:endParaRPr lang="en-US" sz="2800" dirty="0">
              <a:solidFill>
                <a:srgbClr val="FFFF00"/>
              </a:solidFill>
            </a:endParaRPr>
          </a:p>
        </p:txBody>
      </p:sp>
    </p:spTree>
    <p:extLst>
      <p:ext uri="{BB962C8B-B14F-4D97-AF65-F5344CB8AC3E}">
        <p14:creationId xmlns:p14="http://schemas.microsoft.com/office/powerpoint/2010/main" val="260869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dirty="0" smtClean="0">
                <a:solidFill>
                  <a:srgbClr val="FFFF00"/>
                </a:solidFill>
              </a:rPr>
              <a:t>B12 and </a:t>
            </a:r>
            <a:r>
              <a:rPr lang="en-GB" sz="4400" dirty="0" err="1" smtClean="0">
                <a:solidFill>
                  <a:srgbClr val="FFFF00"/>
                </a:solidFill>
              </a:rPr>
              <a:t>Folate</a:t>
            </a:r>
            <a:r>
              <a:rPr lang="en-GB" sz="4400" dirty="0" smtClean="0">
                <a:solidFill>
                  <a:srgbClr val="FFFF00"/>
                </a:solidFill>
              </a:rPr>
              <a:t> Deficiency</a:t>
            </a:r>
            <a:endParaRPr lang="en-GB" sz="4400" dirty="0">
              <a:solidFill>
                <a:srgbClr val="FFFF00"/>
              </a:solidFill>
            </a:endParaRPr>
          </a:p>
        </p:txBody>
      </p:sp>
      <p:sp>
        <p:nvSpPr>
          <p:cNvPr id="3" name="Content Placeholder 2"/>
          <p:cNvSpPr>
            <a:spLocks noGrp="1"/>
          </p:cNvSpPr>
          <p:nvPr>
            <p:ph sz="quarter" idx="13"/>
          </p:nvPr>
        </p:nvSpPr>
        <p:spPr/>
        <p:txBody>
          <a:bodyPr>
            <a:normAutofit/>
          </a:bodyPr>
          <a:lstStyle/>
          <a:p>
            <a:r>
              <a:rPr lang="en-GB" sz="3600" dirty="0" smtClean="0"/>
              <a:t> Macrocytic Anaemia i.e. High MCV</a:t>
            </a:r>
          </a:p>
          <a:p>
            <a:r>
              <a:rPr lang="en-GB" sz="3600" dirty="0" smtClean="0"/>
              <a:t>Concomitant Iron </a:t>
            </a:r>
            <a:r>
              <a:rPr lang="en-GB" sz="3600" dirty="0" err="1" smtClean="0"/>
              <a:t>Def</a:t>
            </a:r>
            <a:r>
              <a:rPr lang="en-GB" sz="3600" dirty="0" smtClean="0"/>
              <a:t> Anaemia causes normal MCV.</a:t>
            </a:r>
          </a:p>
          <a:p>
            <a:r>
              <a:rPr lang="en-GB" sz="3600" dirty="0" smtClean="0"/>
              <a:t>So ferritin should be done in this patient</a:t>
            </a:r>
          </a:p>
          <a:p>
            <a:endParaRPr lang="en-GB" sz="3600" dirty="0"/>
          </a:p>
        </p:txBody>
      </p:sp>
    </p:spTree>
    <p:extLst>
      <p:ext uri="{BB962C8B-B14F-4D97-AF65-F5344CB8AC3E}">
        <p14:creationId xmlns:p14="http://schemas.microsoft.com/office/powerpoint/2010/main" val="25210713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nvPr>
        </p:nvSpPr>
        <p:spPr>
          <a:xfrm>
            <a:off x="914400" y="304800"/>
            <a:ext cx="8229600" cy="762000"/>
          </a:xfrm>
          <a:prstGeom prst="rect">
            <a:avLst/>
          </a:prstGeom>
        </p:spPr>
        <p:txBody>
          <a:bodyPr>
            <a:noAutofit/>
          </a:bodyPr>
          <a:lstStyle/>
          <a:p>
            <a:pPr marL="457200" lvl="1" indent="0">
              <a:buNone/>
            </a:pPr>
            <a:r>
              <a:rPr lang="en-US" sz="2800" dirty="0" smtClean="0">
                <a:solidFill>
                  <a:srgbClr val="00B050"/>
                </a:solidFill>
              </a:rPr>
              <a:t>Q:10: </a:t>
            </a:r>
            <a:r>
              <a:rPr lang="en-US" sz="2800" dirty="0">
                <a:solidFill>
                  <a:srgbClr val="FFFF00"/>
                </a:solidFill>
              </a:rPr>
              <a:t>A 68 years male patient has undergone Xylose absorption test. His urinary Xylose concentration was found to be 2.5 g while in serum its level is 13 mg/dl. </a:t>
            </a:r>
          </a:p>
          <a:p>
            <a:pPr marL="457200" lvl="1" indent="0">
              <a:buNone/>
            </a:pPr>
            <a:r>
              <a:rPr lang="en-US" sz="2800" dirty="0">
                <a:solidFill>
                  <a:srgbClr val="FFFF00"/>
                </a:solidFill>
              </a:rPr>
              <a:t>The most probable diagnosis in this patient is</a:t>
            </a:r>
            <a:r>
              <a:rPr lang="en-US" sz="2800" dirty="0" smtClean="0">
                <a:solidFill>
                  <a:srgbClr val="FFFF00"/>
                </a:solidFill>
              </a:rPr>
              <a:t>:</a:t>
            </a:r>
            <a:endParaRPr lang="en-US" sz="2800" dirty="0">
              <a:solidFill>
                <a:srgbClr val="FFFF00"/>
              </a:solidFill>
            </a:endParaRPr>
          </a:p>
          <a:p>
            <a:pPr marL="457200" lvl="1" indent="0">
              <a:buNone/>
            </a:pPr>
            <a:r>
              <a:rPr lang="en-US" sz="2800" dirty="0"/>
              <a:t>a.	Celiac disease</a:t>
            </a:r>
          </a:p>
          <a:p>
            <a:pPr marL="457200" lvl="1" indent="0">
              <a:buNone/>
            </a:pPr>
            <a:r>
              <a:rPr lang="en-US" sz="2800" dirty="0"/>
              <a:t>b.	Decreased GFR </a:t>
            </a:r>
          </a:p>
          <a:p>
            <a:pPr marL="457200" lvl="1" indent="0">
              <a:buNone/>
            </a:pPr>
            <a:r>
              <a:rPr lang="en-US" sz="2800" dirty="0"/>
              <a:t>c.	Normal result</a:t>
            </a:r>
          </a:p>
          <a:p>
            <a:pPr marL="457200" lvl="1" indent="0">
              <a:buNone/>
            </a:pPr>
            <a:r>
              <a:rPr lang="en-US" sz="2800" dirty="0"/>
              <a:t>d.	Pancreatic Insufficiency</a:t>
            </a:r>
          </a:p>
          <a:p>
            <a:pPr marL="457200" lvl="1" indent="0">
              <a:buNone/>
            </a:pPr>
            <a:r>
              <a:rPr lang="en-US" sz="2800" dirty="0"/>
              <a:t>e.	Xylose </a:t>
            </a:r>
            <a:r>
              <a:rPr lang="en-US" sz="2800" dirty="0" err="1"/>
              <a:t>malabsorption</a:t>
            </a:r>
            <a:endParaRPr lang="en-US" sz="2800" dirty="0"/>
          </a:p>
          <a:p>
            <a:pPr marL="457200" lvl="1" indent="0">
              <a:buNone/>
            </a:pPr>
            <a:endParaRPr lang="en-US" sz="2800" dirty="0">
              <a:solidFill>
                <a:srgbClr val="FFFF00"/>
              </a:solidFill>
            </a:endParaRPr>
          </a:p>
          <a:p>
            <a:pPr marL="457200" lvl="1" indent="0">
              <a:buNone/>
            </a:pPr>
            <a:endParaRPr lang="en-US" sz="2800" dirty="0">
              <a:solidFill>
                <a:srgbClr val="FFFF00"/>
              </a:solidFill>
            </a:endParaRPr>
          </a:p>
          <a:p>
            <a:pPr marL="457200" lvl="1" indent="0">
              <a:buNone/>
            </a:pPr>
            <a:r>
              <a:rPr lang="en-US" sz="2800" dirty="0" smtClean="0"/>
              <a:t> </a:t>
            </a:r>
            <a:endParaRPr lang="en-GB" sz="2800" dirty="0" smtClean="0">
              <a:effectLst/>
            </a:endParaRPr>
          </a:p>
        </p:txBody>
      </p:sp>
      <p:sp>
        <p:nvSpPr>
          <p:cNvPr id="4" name="Rectangle 3"/>
          <p:cNvSpPr>
            <a:spLocks noChangeArrowheads="1"/>
          </p:cNvSpPr>
          <p:nvPr/>
        </p:nvSpPr>
        <p:spPr bwMode="auto">
          <a:xfrm>
            <a:off x="152400" y="5715000"/>
            <a:ext cx="8915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Wingdings" pitchFamily="2" charset="2"/>
              <a:buNone/>
            </a:pPr>
            <a:r>
              <a:rPr lang="en-US" sz="3600" dirty="0">
                <a:solidFill>
                  <a:srgbClr val="FFFF00"/>
                </a:solidFill>
              </a:rPr>
              <a:t>Best answer: </a:t>
            </a:r>
          </a:p>
          <a:p>
            <a:pPr lvl="1" algn="ctr"/>
            <a:r>
              <a:rPr lang="en-US" sz="3600" dirty="0">
                <a:solidFill>
                  <a:srgbClr val="FFFF00"/>
                </a:solidFill>
              </a:rPr>
              <a:t>a.	Celiac disease</a:t>
            </a:r>
          </a:p>
          <a:p>
            <a:pPr lvl="1" algn="ctr"/>
            <a:endParaRPr lang="en-US" sz="3600" dirty="0">
              <a:solidFill>
                <a:srgbClr val="FFFF00"/>
              </a:solidFill>
            </a:endParaRPr>
          </a:p>
        </p:txBody>
      </p:sp>
    </p:spTree>
    <p:extLst>
      <p:ext uri="{BB962C8B-B14F-4D97-AF65-F5344CB8AC3E}">
        <p14:creationId xmlns:p14="http://schemas.microsoft.com/office/powerpoint/2010/main" val="196822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685800"/>
            <a:ext cx="7924800" cy="4114800"/>
          </a:xfrm>
        </p:spPr>
        <p:txBody>
          <a:bodyPr/>
          <a:lstStyle/>
          <a:p>
            <a:r>
              <a:rPr lang="en-US" dirty="0">
                <a:solidFill>
                  <a:srgbClr val="00B050"/>
                </a:solidFill>
              </a:rPr>
              <a:t>Q:11:</a:t>
            </a:r>
            <a:r>
              <a:rPr lang="en-US" dirty="0" smtClean="0">
                <a:solidFill>
                  <a:srgbClr val="FFFF00"/>
                </a:solidFill>
              </a:rPr>
              <a:t>Please </a:t>
            </a:r>
            <a:r>
              <a:rPr lang="en-US" dirty="0">
                <a:solidFill>
                  <a:srgbClr val="FFFF00"/>
                </a:solidFill>
              </a:rPr>
              <a:t>read the Electrophoresis strips given </a:t>
            </a:r>
            <a:r>
              <a:rPr lang="en-US" dirty="0" smtClean="0">
                <a:solidFill>
                  <a:srgbClr val="FFFF00"/>
                </a:solidFill>
              </a:rPr>
              <a:t>in next slide and </a:t>
            </a:r>
            <a:r>
              <a:rPr lang="en-US" dirty="0">
                <a:solidFill>
                  <a:srgbClr val="FFFF00"/>
                </a:solidFill>
              </a:rPr>
              <a:t>answer following questions:</a:t>
            </a:r>
          </a:p>
          <a:p>
            <a:r>
              <a:rPr lang="en-US" dirty="0"/>
              <a:t>a.	Name various proteins in the descending order of their distance from point of application (from farthest to nearest). You may choose any of these strips for this component.</a:t>
            </a:r>
          </a:p>
          <a:p>
            <a:r>
              <a:rPr lang="en-US" dirty="0"/>
              <a:t>b.	Give your findings in strip No 1 and 2 (lowest two strips)</a:t>
            </a:r>
          </a:p>
          <a:p>
            <a:r>
              <a:rPr lang="en-US" dirty="0"/>
              <a:t>c.	Write THREE more investigations you will like to carry out in the patient of Strip No 2 to confirm the diagnosis.</a:t>
            </a:r>
          </a:p>
          <a:p>
            <a:r>
              <a:rPr lang="en-US" dirty="0"/>
              <a:t> </a:t>
            </a:r>
            <a:endParaRPr lang="en-GB" dirty="0"/>
          </a:p>
        </p:txBody>
      </p:sp>
    </p:spTree>
    <p:extLst>
      <p:ext uri="{BB962C8B-B14F-4D97-AF65-F5344CB8AC3E}">
        <p14:creationId xmlns:p14="http://schemas.microsoft.com/office/powerpoint/2010/main" val="9314594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90600"/>
            <a:ext cx="6593983" cy="4572000"/>
          </a:xfrm>
          <a:prstGeom prst="rect">
            <a:avLst/>
          </a:prstGeom>
        </p:spPr>
      </p:pic>
    </p:spTree>
    <p:extLst>
      <p:ext uri="{BB962C8B-B14F-4D97-AF65-F5344CB8AC3E}">
        <p14:creationId xmlns:p14="http://schemas.microsoft.com/office/powerpoint/2010/main" val="33196876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dirty="0" smtClean="0">
                <a:solidFill>
                  <a:srgbClr val="FFFF00"/>
                </a:solidFill>
              </a:rPr>
              <a:t>Suggested Answer to Q.11a</a:t>
            </a:r>
            <a:endParaRPr lang="en-GB" sz="4400" dirty="0">
              <a:solidFill>
                <a:srgbClr val="FFFF00"/>
              </a:solidFill>
            </a:endParaRPr>
          </a:p>
        </p:txBody>
      </p:sp>
      <p:sp>
        <p:nvSpPr>
          <p:cNvPr id="3" name="Content Placeholder 2"/>
          <p:cNvSpPr>
            <a:spLocks noGrp="1"/>
          </p:cNvSpPr>
          <p:nvPr>
            <p:ph sz="quarter" idx="13"/>
          </p:nvPr>
        </p:nvSpPr>
        <p:spPr>
          <a:xfrm>
            <a:off x="609600" y="1600200"/>
            <a:ext cx="8229600" cy="5029200"/>
          </a:xfrm>
        </p:spPr>
        <p:txBody>
          <a:bodyPr>
            <a:noAutofit/>
          </a:bodyPr>
          <a:lstStyle/>
          <a:p>
            <a:r>
              <a:rPr lang="en-US" sz="2800" dirty="0"/>
              <a:t>a.	Name various proteins in the descending order of their distance from point of application (from farthest to nearest). You may choose any of these strips for this component.</a:t>
            </a:r>
          </a:p>
          <a:p>
            <a:pPr marL="457200" lvl="0" indent="-457200">
              <a:buFont typeface="+mj-lt"/>
              <a:buAutoNum type="arabicPeriod"/>
            </a:pPr>
            <a:r>
              <a:rPr lang="en-GB" dirty="0">
                <a:solidFill>
                  <a:srgbClr val="FFFF00"/>
                </a:solidFill>
              </a:rPr>
              <a:t>Albumin </a:t>
            </a:r>
            <a:endParaRPr lang="en-US" dirty="0">
              <a:solidFill>
                <a:srgbClr val="FFFF00"/>
              </a:solidFill>
            </a:endParaRPr>
          </a:p>
          <a:p>
            <a:pPr marL="457200" indent="-457200">
              <a:buFont typeface="+mj-lt"/>
              <a:buAutoNum type="arabicPeriod"/>
            </a:pPr>
            <a:r>
              <a:rPr lang="en-GB" dirty="0" smtClean="0">
                <a:solidFill>
                  <a:srgbClr val="FFFF00"/>
                </a:solidFill>
              </a:rPr>
              <a:t>Alpha Fetoprotein, Alpha 1 Antitrypsin (Alpha </a:t>
            </a:r>
            <a:r>
              <a:rPr lang="en-GB" dirty="0">
                <a:solidFill>
                  <a:srgbClr val="FFFF00"/>
                </a:solidFill>
              </a:rPr>
              <a:t>1 </a:t>
            </a:r>
            <a:r>
              <a:rPr lang="en-GB" dirty="0" smtClean="0">
                <a:solidFill>
                  <a:srgbClr val="FFFF00"/>
                </a:solidFill>
              </a:rPr>
              <a:t>band)</a:t>
            </a:r>
          </a:p>
          <a:p>
            <a:pPr marL="457200" indent="-457200">
              <a:buFont typeface="+mj-lt"/>
              <a:buAutoNum type="arabicPeriod"/>
            </a:pPr>
            <a:r>
              <a:rPr lang="en-GB" dirty="0" err="1" smtClean="0">
                <a:solidFill>
                  <a:srgbClr val="FFFF00"/>
                </a:solidFill>
              </a:rPr>
              <a:t>Ceruloplasmin</a:t>
            </a:r>
            <a:r>
              <a:rPr lang="en-GB" dirty="0" smtClean="0">
                <a:solidFill>
                  <a:srgbClr val="FFFF00"/>
                </a:solidFill>
              </a:rPr>
              <a:t>, </a:t>
            </a:r>
            <a:r>
              <a:rPr lang="en-GB" dirty="0" err="1" smtClean="0">
                <a:solidFill>
                  <a:srgbClr val="FFFF00"/>
                </a:solidFill>
              </a:rPr>
              <a:t>Haptoglobin</a:t>
            </a:r>
            <a:r>
              <a:rPr lang="en-GB" dirty="0" smtClean="0">
                <a:solidFill>
                  <a:srgbClr val="FFFF00"/>
                </a:solidFill>
              </a:rPr>
              <a:t> (Alpha </a:t>
            </a:r>
            <a:r>
              <a:rPr lang="en-GB" dirty="0">
                <a:solidFill>
                  <a:srgbClr val="FFFF00"/>
                </a:solidFill>
              </a:rPr>
              <a:t>2 </a:t>
            </a:r>
            <a:r>
              <a:rPr lang="en-GB" dirty="0" smtClean="0">
                <a:solidFill>
                  <a:srgbClr val="FFFF00"/>
                </a:solidFill>
              </a:rPr>
              <a:t>band)</a:t>
            </a:r>
          </a:p>
          <a:p>
            <a:pPr marL="457200" indent="-457200">
              <a:buFont typeface="+mj-lt"/>
              <a:buAutoNum type="arabicPeriod"/>
            </a:pPr>
            <a:r>
              <a:rPr lang="en-GB" dirty="0" smtClean="0">
                <a:solidFill>
                  <a:srgbClr val="FFFF00"/>
                </a:solidFill>
              </a:rPr>
              <a:t>Transferrin, Complements-C4 (Beta </a:t>
            </a:r>
            <a:r>
              <a:rPr lang="en-GB" dirty="0">
                <a:solidFill>
                  <a:srgbClr val="FFFF00"/>
                </a:solidFill>
              </a:rPr>
              <a:t>1 </a:t>
            </a:r>
            <a:r>
              <a:rPr lang="en-GB" dirty="0" smtClean="0">
                <a:solidFill>
                  <a:srgbClr val="FFFF00"/>
                </a:solidFill>
              </a:rPr>
              <a:t>band) </a:t>
            </a:r>
            <a:endParaRPr lang="en-US" dirty="0">
              <a:solidFill>
                <a:srgbClr val="FFFF00"/>
              </a:solidFill>
            </a:endParaRPr>
          </a:p>
          <a:p>
            <a:pPr marL="457200" indent="-457200">
              <a:buFont typeface="+mj-lt"/>
              <a:buAutoNum type="arabicPeriod"/>
            </a:pPr>
            <a:r>
              <a:rPr lang="en-GB" dirty="0">
                <a:solidFill>
                  <a:srgbClr val="FFFF00"/>
                </a:solidFill>
              </a:rPr>
              <a:t> </a:t>
            </a:r>
            <a:r>
              <a:rPr lang="en-GB" dirty="0" smtClean="0">
                <a:solidFill>
                  <a:srgbClr val="FFFF00"/>
                </a:solidFill>
              </a:rPr>
              <a:t>B 2 </a:t>
            </a:r>
            <a:r>
              <a:rPr lang="en-GB" dirty="0" err="1" smtClean="0">
                <a:solidFill>
                  <a:srgbClr val="FFFF00"/>
                </a:solidFill>
              </a:rPr>
              <a:t>Microglobulin</a:t>
            </a:r>
            <a:r>
              <a:rPr lang="en-GB" dirty="0" smtClean="0">
                <a:solidFill>
                  <a:srgbClr val="FFFF00"/>
                </a:solidFill>
              </a:rPr>
              <a:t>, Complements-C3 (Beta </a:t>
            </a:r>
            <a:r>
              <a:rPr lang="en-GB" dirty="0">
                <a:solidFill>
                  <a:srgbClr val="FFFF00"/>
                </a:solidFill>
              </a:rPr>
              <a:t>2 </a:t>
            </a:r>
            <a:r>
              <a:rPr lang="en-GB" dirty="0" smtClean="0">
                <a:solidFill>
                  <a:srgbClr val="FFFF00"/>
                </a:solidFill>
              </a:rPr>
              <a:t>band) </a:t>
            </a:r>
          </a:p>
          <a:p>
            <a:pPr marL="457200" indent="-457200">
              <a:buFont typeface="+mj-lt"/>
              <a:buAutoNum type="arabicPeriod"/>
            </a:pPr>
            <a:r>
              <a:rPr lang="en-GB" dirty="0">
                <a:solidFill>
                  <a:srgbClr val="FFFF00"/>
                </a:solidFill>
              </a:rPr>
              <a:t> </a:t>
            </a:r>
            <a:r>
              <a:rPr lang="en-GB" dirty="0" err="1" smtClean="0">
                <a:solidFill>
                  <a:srgbClr val="FFFF00"/>
                </a:solidFill>
              </a:rPr>
              <a:t>Immunoglobulins</a:t>
            </a:r>
            <a:r>
              <a:rPr lang="en-GB" dirty="0" smtClean="0">
                <a:solidFill>
                  <a:srgbClr val="FFFF00"/>
                </a:solidFill>
              </a:rPr>
              <a:t> </a:t>
            </a:r>
            <a:r>
              <a:rPr lang="en-GB" dirty="0">
                <a:solidFill>
                  <a:srgbClr val="FFFF00"/>
                </a:solidFill>
              </a:rPr>
              <a:t>IgA, </a:t>
            </a:r>
            <a:r>
              <a:rPr lang="en-GB" dirty="0" err="1">
                <a:solidFill>
                  <a:srgbClr val="FFFF00"/>
                </a:solidFill>
              </a:rPr>
              <a:t>IgM</a:t>
            </a:r>
            <a:r>
              <a:rPr lang="en-GB" dirty="0">
                <a:solidFill>
                  <a:srgbClr val="FFFF00"/>
                </a:solidFill>
              </a:rPr>
              <a:t>, </a:t>
            </a:r>
            <a:r>
              <a:rPr lang="en-GB" dirty="0" err="1">
                <a:solidFill>
                  <a:srgbClr val="FFFF00"/>
                </a:solidFill>
              </a:rPr>
              <a:t>IgG</a:t>
            </a:r>
            <a:r>
              <a:rPr lang="en-GB" dirty="0">
                <a:solidFill>
                  <a:srgbClr val="FFFF00"/>
                </a:solidFill>
              </a:rPr>
              <a:t>, CRP </a:t>
            </a:r>
            <a:r>
              <a:rPr lang="en-GB" dirty="0" smtClean="0">
                <a:solidFill>
                  <a:srgbClr val="FFFF00"/>
                </a:solidFill>
              </a:rPr>
              <a:t> (Gamma band) </a:t>
            </a:r>
            <a:endParaRPr lang="en-US" sz="2000" dirty="0" smtClean="0">
              <a:solidFill>
                <a:srgbClr val="FFFF00"/>
              </a:solidFill>
            </a:endParaRPr>
          </a:p>
        </p:txBody>
      </p:sp>
    </p:spTree>
    <p:extLst>
      <p:ext uri="{BB962C8B-B14F-4D97-AF65-F5344CB8AC3E}">
        <p14:creationId xmlns:p14="http://schemas.microsoft.com/office/powerpoint/2010/main" val="26638450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dirty="0" smtClean="0">
                <a:solidFill>
                  <a:srgbClr val="FFFF00"/>
                </a:solidFill>
              </a:rPr>
              <a:t>Suggested Answer to Q.11b</a:t>
            </a:r>
            <a:endParaRPr lang="en-GB" sz="4400" dirty="0">
              <a:solidFill>
                <a:srgbClr val="FFFF00"/>
              </a:solidFill>
            </a:endParaRPr>
          </a:p>
        </p:txBody>
      </p:sp>
      <p:sp>
        <p:nvSpPr>
          <p:cNvPr id="3" name="Content Placeholder 2"/>
          <p:cNvSpPr>
            <a:spLocks noGrp="1"/>
          </p:cNvSpPr>
          <p:nvPr>
            <p:ph sz="quarter" idx="13"/>
          </p:nvPr>
        </p:nvSpPr>
        <p:spPr>
          <a:xfrm>
            <a:off x="609600" y="1600200"/>
            <a:ext cx="8229600" cy="5029200"/>
          </a:xfrm>
        </p:spPr>
        <p:txBody>
          <a:bodyPr>
            <a:noAutofit/>
          </a:bodyPr>
          <a:lstStyle/>
          <a:p>
            <a:r>
              <a:rPr lang="en-US" sz="2800" dirty="0"/>
              <a:t>Give your findings in strip No 1 and 2 (lowest two strips</a:t>
            </a:r>
            <a:r>
              <a:rPr lang="en-US" sz="2800" dirty="0" smtClean="0"/>
              <a:t>)</a:t>
            </a:r>
          </a:p>
          <a:p>
            <a:r>
              <a:rPr lang="en-GB" sz="2800" dirty="0">
                <a:solidFill>
                  <a:srgbClr val="FFFF00"/>
                </a:solidFill>
              </a:rPr>
              <a:t>Strip 1 </a:t>
            </a:r>
            <a:r>
              <a:rPr lang="en-GB" sz="2800" dirty="0" smtClean="0">
                <a:solidFill>
                  <a:srgbClr val="FFFF00"/>
                </a:solidFill>
              </a:rPr>
              <a:t>–</a:t>
            </a:r>
            <a:r>
              <a:rPr lang="en-GB" sz="2800" b="1" dirty="0" smtClean="0">
                <a:solidFill>
                  <a:srgbClr val="FFFF00"/>
                </a:solidFill>
              </a:rPr>
              <a:t>Polyclonal </a:t>
            </a:r>
            <a:r>
              <a:rPr lang="en-GB" sz="2800" b="1" dirty="0">
                <a:solidFill>
                  <a:srgbClr val="FFFF00"/>
                </a:solidFill>
              </a:rPr>
              <a:t>rise in gamma region</a:t>
            </a:r>
            <a:r>
              <a:rPr lang="en-GB" sz="2800" dirty="0">
                <a:solidFill>
                  <a:srgbClr val="FFFF00"/>
                </a:solidFill>
              </a:rPr>
              <a:t> (</a:t>
            </a:r>
            <a:r>
              <a:rPr lang="en-GB" sz="2800" dirty="0" err="1">
                <a:solidFill>
                  <a:srgbClr val="FFFF00"/>
                </a:solidFill>
              </a:rPr>
              <a:t>hypergammaglobulinemia</a:t>
            </a:r>
            <a:r>
              <a:rPr lang="en-GB" sz="2800" dirty="0" smtClean="0">
                <a:solidFill>
                  <a:srgbClr val="FFFF00"/>
                </a:solidFill>
              </a:rPr>
              <a:t>)</a:t>
            </a:r>
            <a:endParaRPr lang="en-US" sz="2800" dirty="0">
              <a:solidFill>
                <a:srgbClr val="FFFF00"/>
              </a:solidFill>
            </a:endParaRPr>
          </a:p>
          <a:p>
            <a:r>
              <a:rPr lang="en-GB" sz="2800" dirty="0">
                <a:solidFill>
                  <a:srgbClr val="FFFF00"/>
                </a:solidFill>
              </a:rPr>
              <a:t> </a:t>
            </a:r>
            <a:endParaRPr lang="en-US" sz="2800" dirty="0">
              <a:solidFill>
                <a:srgbClr val="FFFF00"/>
              </a:solidFill>
            </a:endParaRPr>
          </a:p>
          <a:p>
            <a:r>
              <a:rPr lang="en-GB" sz="2800" dirty="0">
                <a:solidFill>
                  <a:srgbClr val="FFFF00"/>
                </a:solidFill>
              </a:rPr>
              <a:t>Strip 2 – </a:t>
            </a:r>
            <a:r>
              <a:rPr lang="en-GB" sz="2800" dirty="0" smtClean="0">
                <a:solidFill>
                  <a:srgbClr val="FFFF00"/>
                </a:solidFill>
              </a:rPr>
              <a:t>Homogenous </a:t>
            </a:r>
            <a:r>
              <a:rPr lang="en-GB" sz="2800" dirty="0">
                <a:solidFill>
                  <a:srgbClr val="FFFF00"/>
                </a:solidFill>
              </a:rPr>
              <a:t>band in the gamma region suggesting </a:t>
            </a:r>
            <a:endParaRPr lang="en-US" sz="2800" dirty="0">
              <a:solidFill>
                <a:srgbClr val="FFFF00"/>
              </a:solidFill>
            </a:endParaRPr>
          </a:p>
          <a:p>
            <a:r>
              <a:rPr lang="en-GB" sz="2800" dirty="0" smtClean="0">
                <a:solidFill>
                  <a:srgbClr val="FFFF00"/>
                </a:solidFill>
              </a:rPr>
              <a:t>.</a:t>
            </a:r>
            <a:endParaRPr lang="en-US" sz="2800" dirty="0">
              <a:solidFill>
                <a:srgbClr val="FFFF00"/>
              </a:solidFill>
            </a:endParaRPr>
          </a:p>
          <a:p>
            <a:endParaRPr lang="en-US" sz="2800" dirty="0"/>
          </a:p>
        </p:txBody>
      </p:sp>
    </p:spTree>
    <p:extLst>
      <p:ext uri="{BB962C8B-B14F-4D97-AF65-F5344CB8AC3E}">
        <p14:creationId xmlns:p14="http://schemas.microsoft.com/office/powerpoint/2010/main" val="20712107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dirty="0" smtClean="0">
                <a:solidFill>
                  <a:srgbClr val="FFFF00"/>
                </a:solidFill>
              </a:rPr>
              <a:t>Suggested Answer to Q.11c</a:t>
            </a:r>
            <a:endParaRPr lang="en-GB" sz="4400" dirty="0">
              <a:solidFill>
                <a:srgbClr val="FFFF00"/>
              </a:solidFill>
            </a:endParaRPr>
          </a:p>
        </p:txBody>
      </p:sp>
      <p:sp>
        <p:nvSpPr>
          <p:cNvPr id="3" name="Content Placeholder 2"/>
          <p:cNvSpPr>
            <a:spLocks noGrp="1"/>
          </p:cNvSpPr>
          <p:nvPr>
            <p:ph sz="quarter" idx="13"/>
          </p:nvPr>
        </p:nvSpPr>
        <p:spPr>
          <a:xfrm>
            <a:off x="609600" y="1600200"/>
            <a:ext cx="8229600" cy="5029200"/>
          </a:xfrm>
        </p:spPr>
        <p:txBody>
          <a:bodyPr>
            <a:noAutofit/>
          </a:bodyPr>
          <a:lstStyle/>
          <a:p>
            <a:r>
              <a:rPr lang="en-US" sz="2800" dirty="0"/>
              <a:t>Write THREE more investigations you will like to carry out in the patient of Strip No 2 to confirm the diagnosis.</a:t>
            </a:r>
          </a:p>
          <a:p>
            <a:pPr marL="514350" lvl="0" indent="-514350">
              <a:buFont typeface="+mj-lt"/>
              <a:buAutoNum type="alphaLcPeriod"/>
            </a:pPr>
            <a:r>
              <a:rPr lang="en-US" sz="2800" dirty="0" err="1">
                <a:solidFill>
                  <a:srgbClr val="FFFF00"/>
                </a:solidFill>
              </a:rPr>
              <a:t>Immunoelectrophoresis</a:t>
            </a:r>
            <a:r>
              <a:rPr lang="en-US" sz="2800" dirty="0">
                <a:solidFill>
                  <a:srgbClr val="FFFF00"/>
                </a:solidFill>
              </a:rPr>
              <a:t> or </a:t>
            </a:r>
            <a:r>
              <a:rPr lang="en-US" sz="2800" dirty="0" err="1">
                <a:solidFill>
                  <a:srgbClr val="FFFF00"/>
                </a:solidFill>
              </a:rPr>
              <a:t>Immunofixation</a:t>
            </a:r>
            <a:r>
              <a:rPr lang="en-US" sz="2800" dirty="0">
                <a:solidFill>
                  <a:srgbClr val="FFFF00"/>
                </a:solidFill>
              </a:rPr>
              <a:t> electrophoresis</a:t>
            </a:r>
          </a:p>
          <a:p>
            <a:pPr marL="514350" lvl="0" indent="-514350">
              <a:buFont typeface="+mj-lt"/>
              <a:buAutoNum type="alphaLcPeriod"/>
            </a:pPr>
            <a:r>
              <a:rPr lang="en-US" sz="2800" dirty="0">
                <a:solidFill>
                  <a:srgbClr val="FFFF00"/>
                </a:solidFill>
              </a:rPr>
              <a:t>Urine </a:t>
            </a:r>
            <a:r>
              <a:rPr lang="en-US" sz="2800" dirty="0" smtClean="0">
                <a:solidFill>
                  <a:srgbClr val="FFFF00"/>
                </a:solidFill>
              </a:rPr>
              <a:t>for </a:t>
            </a:r>
            <a:r>
              <a:rPr lang="en-US" sz="2800" dirty="0" err="1">
                <a:solidFill>
                  <a:srgbClr val="FFFF00"/>
                </a:solidFill>
              </a:rPr>
              <a:t>bence</a:t>
            </a:r>
            <a:r>
              <a:rPr lang="en-US" sz="2800" dirty="0">
                <a:solidFill>
                  <a:srgbClr val="FFFF00"/>
                </a:solidFill>
              </a:rPr>
              <a:t> jones protein</a:t>
            </a:r>
          </a:p>
          <a:p>
            <a:pPr marL="514350" lvl="0" indent="-514350">
              <a:buFont typeface="+mj-lt"/>
              <a:buAutoNum type="alphaLcPeriod"/>
            </a:pPr>
            <a:r>
              <a:rPr lang="en-US" sz="2800" dirty="0">
                <a:solidFill>
                  <a:srgbClr val="FFFF00"/>
                </a:solidFill>
              </a:rPr>
              <a:t>Blood </a:t>
            </a:r>
            <a:r>
              <a:rPr lang="en-US" sz="2800" dirty="0" smtClean="0">
                <a:solidFill>
                  <a:srgbClr val="FFFF00"/>
                </a:solidFill>
              </a:rPr>
              <a:t>CBC </a:t>
            </a:r>
            <a:r>
              <a:rPr lang="en-US" sz="2800" dirty="0">
                <a:solidFill>
                  <a:srgbClr val="FFFF00"/>
                </a:solidFill>
              </a:rPr>
              <a:t>and morphology (</a:t>
            </a:r>
            <a:r>
              <a:rPr lang="en-US" sz="2800" dirty="0" err="1">
                <a:solidFill>
                  <a:srgbClr val="FFFF00"/>
                </a:solidFill>
              </a:rPr>
              <a:t>Roulax</a:t>
            </a:r>
            <a:r>
              <a:rPr lang="en-US" sz="2800" dirty="0">
                <a:solidFill>
                  <a:srgbClr val="FFFF00"/>
                </a:solidFill>
              </a:rPr>
              <a:t> formation</a:t>
            </a:r>
            <a:r>
              <a:rPr lang="en-US" sz="2800" dirty="0" smtClean="0">
                <a:solidFill>
                  <a:srgbClr val="FFFF00"/>
                </a:solidFill>
              </a:rPr>
              <a:t>) and ESR</a:t>
            </a:r>
          </a:p>
          <a:p>
            <a:pPr marL="514350" lvl="0" indent="-514350">
              <a:buFont typeface="+mj-lt"/>
              <a:buAutoNum type="alphaLcPeriod"/>
            </a:pPr>
            <a:r>
              <a:rPr lang="en-US" sz="2800" dirty="0" smtClean="0">
                <a:solidFill>
                  <a:srgbClr val="FFFF00"/>
                </a:solidFill>
              </a:rPr>
              <a:t>Bone Profile and Renal Functions</a:t>
            </a:r>
            <a:endParaRPr lang="en-US" sz="2800" dirty="0">
              <a:solidFill>
                <a:srgbClr val="FFFF00"/>
              </a:solidFill>
            </a:endParaRPr>
          </a:p>
          <a:p>
            <a:pPr marL="514350" lvl="0" indent="-514350">
              <a:buFont typeface="+mj-lt"/>
              <a:buAutoNum type="alphaLcPeriod"/>
            </a:pPr>
            <a:r>
              <a:rPr lang="en-US" sz="2800" dirty="0">
                <a:solidFill>
                  <a:srgbClr val="FFFF00"/>
                </a:solidFill>
              </a:rPr>
              <a:t>Bone marrow aspiration with </a:t>
            </a:r>
            <a:r>
              <a:rPr lang="en-US" sz="2800" dirty="0" smtClean="0">
                <a:solidFill>
                  <a:srgbClr val="FFFF00"/>
                </a:solidFill>
              </a:rPr>
              <a:t>trephine</a:t>
            </a:r>
            <a:endParaRPr lang="en-US" sz="2800" dirty="0">
              <a:solidFill>
                <a:srgbClr val="FFFF00"/>
              </a:solidFill>
            </a:endParaRPr>
          </a:p>
          <a:p>
            <a:r>
              <a:rPr lang="en-US" sz="2800" dirty="0"/>
              <a:t> </a:t>
            </a:r>
          </a:p>
          <a:p>
            <a:r>
              <a:rPr lang="en-GB" sz="2800" dirty="0" smtClean="0">
                <a:solidFill>
                  <a:srgbClr val="FFFF00"/>
                </a:solidFill>
              </a:rPr>
              <a:t>.</a:t>
            </a:r>
            <a:endParaRPr lang="en-US" sz="2800" dirty="0">
              <a:solidFill>
                <a:srgbClr val="FFFF00"/>
              </a:solidFill>
            </a:endParaRPr>
          </a:p>
          <a:p>
            <a:endParaRPr lang="en-US" sz="2800" dirty="0"/>
          </a:p>
        </p:txBody>
      </p:sp>
    </p:spTree>
    <p:extLst>
      <p:ext uri="{BB962C8B-B14F-4D97-AF65-F5344CB8AC3E}">
        <p14:creationId xmlns:p14="http://schemas.microsoft.com/office/powerpoint/2010/main" val="1295822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nvPr>
        </p:nvSpPr>
        <p:spPr>
          <a:xfrm>
            <a:off x="914400" y="304800"/>
            <a:ext cx="8229600" cy="762000"/>
          </a:xfrm>
          <a:prstGeom prst="rect">
            <a:avLst/>
          </a:prstGeom>
        </p:spPr>
        <p:txBody>
          <a:bodyPr>
            <a:noAutofit/>
          </a:bodyPr>
          <a:lstStyle/>
          <a:p>
            <a:pPr marL="457200" lvl="1" indent="0">
              <a:buNone/>
            </a:pPr>
            <a:r>
              <a:rPr lang="en-US" sz="2400" dirty="0" smtClean="0">
                <a:solidFill>
                  <a:srgbClr val="00B050"/>
                </a:solidFill>
              </a:rPr>
              <a:t>Q:2: </a:t>
            </a:r>
            <a:r>
              <a:rPr lang="en-US" sz="2400" dirty="0" smtClean="0"/>
              <a:t> </a:t>
            </a:r>
            <a:r>
              <a:rPr lang="en-US" sz="2400" dirty="0" smtClean="0">
                <a:solidFill>
                  <a:srgbClr val="FFFF00"/>
                </a:solidFill>
              </a:rPr>
              <a:t>A </a:t>
            </a:r>
            <a:r>
              <a:rPr lang="en-US" sz="2400" dirty="0">
                <a:solidFill>
                  <a:srgbClr val="FFFF00"/>
                </a:solidFill>
              </a:rPr>
              <a:t>neonate developed jaundice at the age of 09 days and was treated with fluorescent light. During the next week his bilirubin level dropped but this exclusive breast –fed baby began to refuse feeding and developed a rash around his mouth and nose. Which of the following vitamin supplement would help resolve the feeding problem and rash in this baby:   </a:t>
            </a:r>
          </a:p>
          <a:p>
            <a:pPr marL="457200" lvl="1" indent="0">
              <a:buNone/>
            </a:pPr>
            <a:r>
              <a:rPr lang="en-US" sz="2400" dirty="0" smtClean="0"/>
              <a:t>a</a:t>
            </a:r>
            <a:r>
              <a:rPr lang="en-US" sz="2400" dirty="0"/>
              <a:t>.	Biotin</a:t>
            </a:r>
          </a:p>
          <a:p>
            <a:pPr marL="457200" lvl="1" indent="0">
              <a:buNone/>
            </a:pPr>
            <a:r>
              <a:rPr lang="en-US" sz="2400" dirty="0"/>
              <a:t>b.	Niacin</a:t>
            </a:r>
          </a:p>
          <a:p>
            <a:pPr marL="457200" lvl="1" indent="0">
              <a:buNone/>
            </a:pPr>
            <a:r>
              <a:rPr lang="en-US" sz="2400" dirty="0"/>
              <a:t>c.	Pyridoxine</a:t>
            </a:r>
          </a:p>
          <a:p>
            <a:pPr marL="457200" lvl="1" indent="0">
              <a:buNone/>
            </a:pPr>
            <a:r>
              <a:rPr lang="en-US" sz="2400" dirty="0"/>
              <a:t>d.	Riboflavin</a:t>
            </a:r>
          </a:p>
          <a:p>
            <a:pPr marL="457200" lvl="1" indent="0">
              <a:buNone/>
            </a:pPr>
            <a:r>
              <a:rPr lang="en-US" sz="2400" dirty="0"/>
              <a:t>e.	Thiamine</a:t>
            </a:r>
          </a:p>
        </p:txBody>
      </p:sp>
      <p:sp>
        <p:nvSpPr>
          <p:cNvPr id="4" name="Rectangle 3"/>
          <p:cNvSpPr>
            <a:spLocks noChangeArrowheads="1"/>
          </p:cNvSpPr>
          <p:nvPr/>
        </p:nvSpPr>
        <p:spPr bwMode="auto">
          <a:xfrm>
            <a:off x="152400" y="5334000"/>
            <a:ext cx="8915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Wingdings" pitchFamily="2" charset="2"/>
              <a:buNone/>
            </a:pPr>
            <a:r>
              <a:rPr lang="en-US" sz="3600" dirty="0">
                <a:solidFill>
                  <a:srgbClr val="FFFF00"/>
                </a:solidFill>
              </a:rPr>
              <a:t>Best answer: </a:t>
            </a:r>
          </a:p>
          <a:p>
            <a:pPr lvl="1" algn="ctr"/>
            <a:r>
              <a:rPr lang="en-US" sz="3600" dirty="0">
                <a:solidFill>
                  <a:srgbClr val="FFFF00"/>
                </a:solidFill>
              </a:rPr>
              <a:t>d.	Riboflavin</a:t>
            </a:r>
          </a:p>
        </p:txBody>
      </p:sp>
    </p:spTree>
    <p:extLst>
      <p:ext uri="{BB962C8B-B14F-4D97-AF65-F5344CB8AC3E}">
        <p14:creationId xmlns:p14="http://schemas.microsoft.com/office/powerpoint/2010/main" val="20023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685800"/>
            <a:ext cx="8534400" cy="6172200"/>
          </a:xfrm>
        </p:spPr>
        <p:txBody>
          <a:bodyPr>
            <a:normAutofit fontScale="77500" lnSpcReduction="20000"/>
          </a:bodyPr>
          <a:lstStyle/>
          <a:p>
            <a:pPr lvl="0"/>
            <a:r>
              <a:rPr lang="en-US" sz="3300" dirty="0" smtClean="0">
                <a:solidFill>
                  <a:srgbClr val="FFFF00"/>
                </a:solidFill>
              </a:rPr>
              <a:t>Q:12  </a:t>
            </a:r>
            <a:r>
              <a:rPr lang="en-GB" sz="3300" dirty="0" smtClean="0">
                <a:solidFill>
                  <a:srgbClr val="FFFF00"/>
                </a:solidFill>
              </a:rPr>
              <a:t>You </a:t>
            </a:r>
            <a:r>
              <a:rPr lang="en-GB" sz="3300" dirty="0">
                <a:solidFill>
                  <a:srgbClr val="FFFF00"/>
                </a:solidFill>
              </a:rPr>
              <a:t>are a newly appointed consultant Chemical Pathologists in a Tertiary Care Hospital. You have found that the Biochemical Analysis of body fluids just comprises some non-specific obsolete tests and in this way precious fluid is lost without extracting much information. The situation is so worse that the treating physicians are not even bothered to see the reports and the Fluid Tests have just become a ritual. Now you want to improve the situation by making the Biochemical Analyses more meaningful. Please answer following queries regarding </a:t>
            </a:r>
            <a:r>
              <a:rPr lang="en-GB" sz="3300" b="1" i="1" dirty="0" err="1">
                <a:solidFill>
                  <a:srgbClr val="FFFF00"/>
                </a:solidFill>
              </a:rPr>
              <a:t>Ascitic</a:t>
            </a:r>
            <a:r>
              <a:rPr lang="en-GB" sz="3300" b="1" i="1" dirty="0">
                <a:solidFill>
                  <a:srgbClr val="FFFF00"/>
                </a:solidFill>
              </a:rPr>
              <a:t> Fluid Analyses</a:t>
            </a:r>
            <a:r>
              <a:rPr lang="en-GB" sz="3300" dirty="0">
                <a:solidFill>
                  <a:srgbClr val="FFFF00"/>
                </a:solidFill>
              </a:rPr>
              <a:t>:</a:t>
            </a:r>
            <a:endParaRPr lang="en-US" sz="2500" dirty="0">
              <a:solidFill>
                <a:srgbClr val="FFFF00"/>
              </a:solidFill>
            </a:endParaRPr>
          </a:p>
          <a:p>
            <a:r>
              <a:rPr lang="en-GB" sz="3300" dirty="0">
                <a:solidFill>
                  <a:srgbClr val="FFFF00"/>
                </a:solidFill>
              </a:rPr>
              <a:t> </a:t>
            </a:r>
            <a:endParaRPr lang="en-US" sz="2500" dirty="0">
              <a:solidFill>
                <a:srgbClr val="FFFF00"/>
              </a:solidFill>
            </a:endParaRPr>
          </a:p>
          <a:p>
            <a:pPr marL="971550" lvl="1" indent="-514350">
              <a:buFont typeface="+mj-lt"/>
              <a:buAutoNum type="alphaLcPeriod"/>
            </a:pPr>
            <a:r>
              <a:rPr lang="en-GB" sz="3300" dirty="0"/>
              <a:t>Name the calculated parameter which can be used to determine the type of ascites</a:t>
            </a:r>
            <a:endParaRPr lang="en-US" sz="2500" dirty="0"/>
          </a:p>
          <a:p>
            <a:pPr marL="971550" lvl="1" indent="-514350">
              <a:buFont typeface="+mj-lt"/>
              <a:buAutoNum type="alphaLcPeriod"/>
            </a:pPr>
            <a:r>
              <a:rPr lang="en-GB" sz="3300" dirty="0" smtClean="0"/>
              <a:t>How </a:t>
            </a:r>
            <a:r>
              <a:rPr lang="en-GB" sz="3300" dirty="0"/>
              <a:t>this parameter is calculated</a:t>
            </a:r>
            <a:r>
              <a:rPr lang="en-GB" sz="3300" dirty="0" smtClean="0"/>
              <a:t>?</a:t>
            </a:r>
            <a:r>
              <a:rPr lang="en-GB" sz="3300" dirty="0"/>
              <a:t> </a:t>
            </a:r>
            <a:endParaRPr lang="en-US" sz="2500" dirty="0"/>
          </a:p>
          <a:p>
            <a:pPr marL="971550" lvl="1" indent="-514350">
              <a:buFont typeface="+mj-lt"/>
              <a:buAutoNum type="alphaLcPeriod"/>
            </a:pPr>
            <a:r>
              <a:rPr lang="en-GB" sz="3300" dirty="0"/>
              <a:t>Write ONE most common example of these type of </a:t>
            </a:r>
            <a:r>
              <a:rPr lang="en-GB" sz="3300" dirty="0" smtClean="0"/>
              <a:t>Ascites?</a:t>
            </a:r>
            <a:endParaRPr lang="en-US" sz="2500" dirty="0"/>
          </a:p>
          <a:p>
            <a:r>
              <a:rPr lang="en-US" dirty="0" smtClean="0"/>
              <a:t> </a:t>
            </a:r>
            <a:endParaRPr lang="en-GB" dirty="0"/>
          </a:p>
        </p:txBody>
      </p:sp>
    </p:spTree>
    <p:extLst>
      <p:ext uri="{BB962C8B-B14F-4D97-AF65-F5344CB8AC3E}">
        <p14:creationId xmlns:p14="http://schemas.microsoft.com/office/powerpoint/2010/main" val="6412119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dirty="0" smtClean="0">
                <a:solidFill>
                  <a:srgbClr val="FFFF00"/>
                </a:solidFill>
              </a:rPr>
              <a:t>Suggested Answer to Q.12a</a:t>
            </a:r>
            <a:endParaRPr lang="en-GB" sz="4400" dirty="0">
              <a:solidFill>
                <a:srgbClr val="FFFF00"/>
              </a:solidFill>
            </a:endParaRPr>
          </a:p>
        </p:txBody>
      </p:sp>
      <p:sp>
        <p:nvSpPr>
          <p:cNvPr id="3" name="Content Placeholder 2"/>
          <p:cNvSpPr>
            <a:spLocks noGrp="1"/>
          </p:cNvSpPr>
          <p:nvPr>
            <p:ph sz="quarter" idx="13"/>
          </p:nvPr>
        </p:nvSpPr>
        <p:spPr>
          <a:xfrm>
            <a:off x="609600" y="1600200"/>
            <a:ext cx="8229600" cy="5029200"/>
          </a:xfrm>
        </p:spPr>
        <p:txBody>
          <a:bodyPr>
            <a:noAutofit/>
          </a:bodyPr>
          <a:lstStyle/>
          <a:p>
            <a:pPr lvl="1"/>
            <a:r>
              <a:rPr lang="en-GB" sz="3300" dirty="0"/>
              <a:t>Name the calculated parameter which can be used to determine the type of </a:t>
            </a:r>
            <a:r>
              <a:rPr lang="en-GB" sz="3300" dirty="0" smtClean="0"/>
              <a:t>ascites</a:t>
            </a:r>
          </a:p>
          <a:p>
            <a:pPr lvl="1"/>
            <a:r>
              <a:rPr lang="en-GB" sz="3300" dirty="0" smtClean="0">
                <a:solidFill>
                  <a:srgbClr val="FFFF00"/>
                </a:solidFill>
              </a:rPr>
              <a:t>Serum –</a:t>
            </a:r>
            <a:r>
              <a:rPr lang="en-GB" sz="3300" dirty="0" err="1" smtClean="0">
                <a:solidFill>
                  <a:srgbClr val="FFFF00"/>
                </a:solidFill>
              </a:rPr>
              <a:t>Ascitic</a:t>
            </a:r>
            <a:r>
              <a:rPr lang="en-GB" sz="3300" dirty="0">
                <a:solidFill>
                  <a:srgbClr val="FFFF00"/>
                </a:solidFill>
              </a:rPr>
              <a:t> </a:t>
            </a:r>
            <a:r>
              <a:rPr lang="en-GB" sz="3300" dirty="0" smtClean="0">
                <a:solidFill>
                  <a:srgbClr val="FFFF00"/>
                </a:solidFill>
              </a:rPr>
              <a:t>fluid Albumin Gradient (SAAG)</a:t>
            </a:r>
          </a:p>
          <a:p>
            <a:pPr lvl="1"/>
            <a:endParaRPr lang="en-US" sz="2500" dirty="0">
              <a:solidFill>
                <a:srgbClr val="FFFF00"/>
              </a:solidFill>
            </a:endParaRPr>
          </a:p>
          <a:p>
            <a:pPr marL="514350" lvl="0" indent="-514350">
              <a:buFont typeface="+mj-lt"/>
              <a:buAutoNum type="alphaLcPeriod"/>
            </a:pPr>
            <a:endParaRPr lang="en-US" sz="2800" dirty="0">
              <a:solidFill>
                <a:srgbClr val="FFFF00"/>
              </a:solidFill>
            </a:endParaRPr>
          </a:p>
          <a:p>
            <a:r>
              <a:rPr lang="en-US" sz="2800" dirty="0"/>
              <a:t> </a:t>
            </a:r>
          </a:p>
          <a:p>
            <a:r>
              <a:rPr lang="en-GB" sz="2800" dirty="0" smtClean="0">
                <a:solidFill>
                  <a:srgbClr val="FFFF00"/>
                </a:solidFill>
              </a:rPr>
              <a:t>.</a:t>
            </a:r>
            <a:endParaRPr lang="en-US" sz="2800" dirty="0">
              <a:solidFill>
                <a:srgbClr val="FFFF00"/>
              </a:solidFill>
            </a:endParaRPr>
          </a:p>
          <a:p>
            <a:endParaRPr lang="en-US" sz="2800" dirty="0"/>
          </a:p>
        </p:txBody>
      </p:sp>
    </p:spTree>
    <p:extLst>
      <p:ext uri="{BB962C8B-B14F-4D97-AF65-F5344CB8AC3E}">
        <p14:creationId xmlns:p14="http://schemas.microsoft.com/office/powerpoint/2010/main" val="31145189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dirty="0" smtClean="0">
                <a:solidFill>
                  <a:srgbClr val="FFFF00"/>
                </a:solidFill>
              </a:rPr>
              <a:t>Suggested Answer to Q.12b</a:t>
            </a:r>
            <a:endParaRPr lang="en-GB" sz="4400" dirty="0">
              <a:solidFill>
                <a:srgbClr val="FFFF00"/>
              </a:solidFill>
            </a:endParaRPr>
          </a:p>
        </p:txBody>
      </p:sp>
      <p:sp>
        <p:nvSpPr>
          <p:cNvPr id="3" name="Content Placeholder 2"/>
          <p:cNvSpPr>
            <a:spLocks noGrp="1"/>
          </p:cNvSpPr>
          <p:nvPr>
            <p:ph sz="quarter" idx="13"/>
          </p:nvPr>
        </p:nvSpPr>
        <p:spPr>
          <a:xfrm>
            <a:off x="609600" y="1600200"/>
            <a:ext cx="8229600" cy="5029200"/>
          </a:xfrm>
        </p:spPr>
        <p:txBody>
          <a:bodyPr>
            <a:noAutofit/>
          </a:bodyPr>
          <a:lstStyle/>
          <a:p>
            <a:pPr lvl="1"/>
            <a:r>
              <a:rPr lang="en-GB" sz="3300" dirty="0"/>
              <a:t>How this parameter is calculated?</a:t>
            </a:r>
            <a:r>
              <a:rPr lang="en-GB" sz="3300" dirty="0">
                <a:solidFill>
                  <a:srgbClr val="FFFF00"/>
                </a:solidFill>
              </a:rPr>
              <a:t> </a:t>
            </a:r>
            <a:endParaRPr lang="en-US" sz="2500" dirty="0">
              <a:solidFill>
                <a:srgbClr val="FFFF00"/>
              </a:solidFill>
            </a:endParaRPr>
          </a:p>
          <a:p>
            <a:r>
              <a:rPr lang="en-US" sz="2800" dirty="0">
                <a:solidFill>
                  <a:srgbClr val="FFFF00"/>
                </a:solidFill>
              </a:rPr>
              <a:t>SAAG is </a:t>
            </a:r>
            <a:r>
              <a:rPr lang="en-US" sz="2800" dirty="0" smtClean="0">
                <a:solidFill>
                  <a:srgbClr val="FFFF00"/>
                </a:solidFill>
              </a:rPr>
              <a:t>calculated </a:t>
            </a:r>
            <a:r>
              <a:rPr lang="en-US" sz="2800" dirty="0">
                <a:solidFill>
                  <a:srgbClr val="FFFF00"/>
                </a:solidFill>
              </a:rPr>
              <a:t>by subtracting the </a:t>
            </a:r>
            <a:r>
              <a:rPr lang="en-US" sz="2800" dirty="0" smtClean="0">
                <a:solidFill>
                  <a:srgbClr val="FFFF00"/>
                </a:solidFill>
              </a:rPr>
              <a:t>Ascites Fluid Albumin  </a:t>
            </a:r>
            <a:r>
              <a:rPr lang="en-US" sz="2800" dirty="0">
                <a:solidFill>
                  <a:srgbClr val="FFFF00"/>
                </a:solidFill>
              </a:rPr>
              <a:t>from </a:t>
            </a:r>
            <a:r>
              <a:rPr lang="en-US" sz="2800" dirty="0" smtClean="0">
                <a:solidFill>
                  <a:srgbClr val="FFFF00"/>
                </a:solidFill>
              </a:rPr>
              <a:t>Serum Albumin (same day) i.e.</a:t>
            </a:r>
            <a:endParaRPr lang="en-US" sz="2800" dirty="0">
              <a:solidFill>
                <a:srgbClr val="FFFF00"/>
              </a:solidFill>
            </a:endParaRPr>
          </a:p>
          <a:p>
            <a:r>
              <a:rPr lang="en-US" sz="2800" dirty="0" smtClean="0">
                <a:solidFill>
                  <a:srgbClr val="FFFF00"/>
                </a:solidFill>
              </a:rPr>
              <a:t>Serum Albumin– </a:t>
            </a:r>
            <a:r>
              <a:rPr lang="en-US" sz="2800" dirty="0" err="1" smtClean="0">
                <a:solidFill>
                  <a:srgbClr val="FFFF00"/>
                </a:solidFill>
              </a:rPr>
              <a:t>Ascitic</a:t>
            </a:r>
            <a:r>
              <a:rPr lang="en-US" sz="2800" dirty="0" smtClean="0">
                <a:solidFill>
                  <a:srgbClr val="FFFF00"/>
                </a:solidFill>
              </a:rPr>
              <a:t> Fluid Albumin </a:t>
            </a:r>
            <a:r>
              <a:rPr lang="en-US" sz="2800" dirty="0">
                <a:solidFill>
                  <a:srgbClr val="FFFF00"/>
                </a:solidFill>
              </a:rPr>
              <a:t>= </a:t>
            </a:r>
            <a:r>
              <a:rPr lang="en-US" sz="2800" dirty="0" smtClean="0">
                <a:solidFill>
                  <a:srgbClr val="FFFF00"/>
                </a:solidFill>
              </a:rPr>
              <a:t>SAAG</a:t>
            </a:r>
          </a:p>
          <a:p>
            <a:r>
              <a:rPr lang="en-US" sz="2800" dirty="0" smtClean="0">
                <a:solidFill>
                  <a:srgbClr val="FFFF00"/>
                </a:solidFill>
              </a:rPr>
              <a:t>Cut-off value:  11 g/L  or 1.1 g/dl</a:t>
            </a:r>
          </a:p>
          <a:p>
            <a:r>
              <a:rPr lang="en-US" sz="2800" dirty="0" smtClean="0">
                <a:solidFill>
                  <a:srgbClr val="FFFF00"/>
                </a:solidFill>
              </a:rPr>
              <a:t>Low grade Ascites:  SAAG &lt; 11 g/L</a:t>
            </a:r>
          </a:p>
          <a:p>
            <a:r>
              <a:rPr lang="en-US" sz="2800" dirty="0" smtClean="0">
                <a:solidFill>
                  <a:srgbClr val="FFFF00"/>
                </a:solidFill>
              </a:rPr>
              <a:t>High Grade Ascites: SAAG &gt; 11 g/L</a:t>
            </a:r>
          </a:p>
          <a:p>
            <a:endParaRPr lang="en-US" sz="2800" dirty="0"/>
          </a:p>
          <a:p>
            <a:r>
              <a:rPr lang="en-US" sz="2800" dirty="0"/>
              <a:t> </a:t>
            </a:r>
          </a:p>
          <a:p>
            <a:r>
              <a:rPr lang="en-GB" sz="2800" dirty="0" smtClean="0">
                <a:solidFill>
                  <a:srgbClr val="FFFF00"/>
                </a:solidFill>
              </a:rPr>
              <a:t>.</a:t>
            </a:r>
            <a:endParaRPr lang="en-US" sz="2800" dirty="0">
              <a:solidFill>
                <a:srgbClr val="FFFF00"/>
              </a:solidFill>
            </a:endParaRPr>
          </a:p>
          <a:p>
            <a:endParaRPr lang="en-US" sz="2800" dirty="0"/>
          </a:p>
        </p:txBody>
      </p:sp>
    </p:spTree>
    <p:extLst>
      <p:ext uri="{BB962C8B-B14F-4D97-AF65-F5344CB8AC3E}">
        <p14:creationId xmlns:p14="http://schemas.microsoft.com/office/powerpoint/2010/main" val="38940556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dirty="0" smtClean="0">
                <a:solidFill>
                  <a:srgbClr val="FFFF00"/>
                </a:solidFill>
              </a:rPr>
              <a:t>Suggested Answer to Q.12c</a:t>
            </a:r>
            <a:endParaRPr lang="en-GB" sz="4400" dirty="0">
              <a:solidFill>
                <a:srgbClr val="FFFF00"/>
              </a:solidFill>
            </a:endParaRPr>
          </a:p>
        </p:txBody>
      </p:sp>
      <p:sp>
        <p:nvSpPr>
          <p:cNvPr id="3" name="Content Placeholder 2"/>
          <p:cNvSpPr>
            <a:spLocks noGrp="1"/>
          </p:cNvSpPr>
          <p:nvPr>
            <p:ph sz="quarter" idx="13"/>
          </p:nvPr>
        </p:nvSpPr>
        <p:spPr>
          <a:xfrm>
            <a:off x="609600" y="1600200"/>
            <a:ext cx="8229600" cy="5029200"/>
          </a:xfrm>
        </p:spPr>
        <p:txBody>
          <a:bodyPr>
            <a:noAutofit/>
          </a:bodyPr>
          <a:lstStyle/>
          <a:p>
            <a:pPr lvl="1"/>
            <a:r>
              <a:rPr lang="en-GB" sz="3300" dirty="0"/>
              <a:t>Write ONE most common example of these </a:t>
            </a:r>
            <a:r>
              <a:rPr lang="en-GB" sz="3300" dirty="0" smtClean="0"/>
              <a:t>types of </a:t>
            </a:r>
            <a:r>
              <a:rPr lang="en-GB" sz="3300" dirty="0"/>
              <a:t>Ascites?</a:t>
            </a:r>
            <a:endParaRPr lang="en-US" sz="2500" dirty="0"/>
          </a:p>
          <a:p>
            <a:r>
              <a:rPr lang="en-US" sz="2800" dirty="0" smtClean="0">
                <a:solidFill>
                  <a:srgbClr val="FFFF00"/>
                </a:solidFill>
              </a:rPr>
              <a:t>Low Grade Ascites :  </a:t>
            </a:r>
            <a:r>
              <a:rPr lang="en-US" sz="2800" dirty="0">
                <a:solidFill>
                  <a:srgbClr val="FFFF00"/>
                </a:solidFill>
              </a:rPr>
              <a:t> </a:t>
            </a:r>
            <a:r>
              <a:rPr lang="en-US" sz="2800" dirty="0" smtClean="0">
                <a:solidFill>
                  <a:srgbClr val="FFFF00"/>
                </a:solidFill>
              </a:rPr>
              <a:t>Tuberculosis</a:t>
            </a:r>
          </a:p>
          <a:p>
            <a:r>
              <a:rPr lang="en-US" sz="2800" dirty="0" smtClean="0">
                <a:solidFill>
                  <a:srgbClr val="FFFF00"/>
                </a:solidFill>
              </a:rPr>
              <a:t>High Grade Ascites :   Portal Hypertension</a:t>
            </a:r>
            <a:r>
              <a:rPr lang="en-US" sz="2800" dirty="0" smtClean="0"/>
              <a:t> </a:t>
            </a:r>
            <a:endParaRPr lang="en-US" sz="2800" dirty="0"/>
          </a:p>
          <a:p>
            <a:r>
              <a:rPr lang="en-GB" sz="2800" dirty="0" smtClean="0">
                <a:solidFill>
                  <a:srgbClr val="FFFF00"/>
                </a:solidFill>
              </a:rPr>
              <a:t>.</a:t>
            </a:r>
            <a:endParaRPr lang="en-US" sz="2800" dirty="0">
              <a:solidFill>
                <a:srgbClr val="FFFF00"/>
              </a:solidFill>
            </a:endParaRPr>
          </a:p>
          <a:p>
            <a:endParaRPr lang="en-US" sz="2800" dirty="0"/>
          </a:p>
        </p:txBody>
      </p:sp>
    </p:spTree>
    <p:extLst>
      <p:ext uri="{BB962C8B-B14F-4D97-AF65-F5344CB8AC3E}">
        <p14:creationId xmlns:p14="http://schemas.microsoft.com/office/powerpoint/2010/main" val="38940556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685800"/>
            <a:ext cx="8534400" cy="6172200"/>
          </a:xfrm>
        </p:spPr>
        <p:txBody>
          <a:bodyPr>
            <a:normAutofit fontScale="92500" lnSpcReduction="20000"/>
          </a:bodyPr>
          <a:lstStyle/>
          <a:p>
            <a:pPr lvl="0"/>
            <a:r>
              <a:rPr lang="en-US" sz="3300" dirty="0" smtClean="0">
                <a:solidFill>
                  <a:srgbClr val="FFFF00"/>
                </a:solidFill>
              </a:rPr>
              <a:t>Q:13  </a:t>
            </a:r>
            <a:r>
              <a:rPr lang="en-GB" sz="2800" dirty="0">
                <a:solidFill>
                  <a:srgbClr val="FFFF00"/>
                </a:solidFill>
              </a:rPr>
              <a:t>Early detection of Pancreatic Insufficiency (PI) has always been a big challenge for the Chemical Pathologists and Gastroenterologists. </a:t>
            </a:r>
            <a:endParaRPr lang="en-GB" sz="2800" dirty="0" smtClean="0">
              <a:solidFill>
                <a:srgbClr val="FFFF00"/>
              </a:solidFill>
            </a:endParaRPr>
          </a:p>
          <a:p>
            <a:pPr lvl="0"/>
            <a:r>
              <a:rPr lang="en-GB" sz="2800" dirty="0" smtClean="0"/>
              <a:t>Please </a:t>
            </a:r>
            <a:r>
              <a:rPr lang="en-GB" sz="2800" dirty="0"/>
              <a:t>answer following questions about the laboratory diagnosis of this disease:</a:t>
            </a:r>
            <a:endParaRPr lang="en-US" sz="2100" dirty="0"/>
          </a:p>
          <a:p>
            <a:pPr marL="971550" lvl="1" indent="-514350">
              <a:buFont typeface="+mj-lt"/>
              <a:buAutoNum type="alphaLcPeriod"/>
            </a:pPr>
            <a:r>
              <a:rPr lang="en-GB" sz="2800" dirty="0"/>
              <a:t>Name the most common cause of </a:t>
            </a:r>
            <a:r>
              <a:rPr lang="en-GB" sz="2800" dirty="0" smtClean="0"/>
              <a:t>PI. </a:t>
            </a:r>
            <a:r>
              <a:rPr lang="en-GB" sz="2800" dirty="0"/>
              <a:t> </a:t>
            </a:r>
            <a:endParaRPr lang="en-US" sz="2100" dirty="0"/>
          </a:p>
          <a:p>
            <a:pPr marL="971550" lvl="1" indent="-514350">
              <a:buFont typeface="+mj-lt"/>
              <a:buAutoNum type="alphaLcPeriod"/>
            </a:pPr>
            <a:r>
              <a:rPr lang="en-GB" sz="2800" dirty="0"/>
              <a:t>Enumerate various tests which can be employed for the diagnosis of PI.</a:t>
            </a:r>
            <a:endParaRPr lang="en-US" sz="2100" dirty="0"/>
          </a:p>
          <a:p>
            <a:pPr marL="971550" lvl="1" indent="-514350">
              <a:buFont typeface="+mj-lt"/>
              <a:buAutoNum type="alphaLcPeriod"/>
            </a:pPr>
            <a:r>
              <a:rPr lang="en-GB" sz="2800" dirty="0"/>
              <a:t>In your opinion which of the tests in the list should be used as a reference test</a:t>
            </a:r>
            <a:r>
              <a:rPr lang="en-GB" sz="2800" dirty="0" smtClean="0"/>
              <a:t>? </a:t>
            </a:r>
            <a:r>
              <a:rPr lang="en-GB" sz="2800" dirty="0"/>
              <a:t> </a:t>
            </a:r>
            <a:endParaRPr lang="en-US" sz="2100" dirty="0"/>
          </a:p>
          <a:p>
            <a:pPr marL="971550" lvl="1" indent="-514350">
              <a:buFont typeface="+mj-lt"/>
              <a:buAutoNum type="alphaLcPeriod"/>
            </a:pPr>
            <a:r>
              <a:rPr lang="en-GB" sz="2800" dirty="0"/>
              <a:t>Name the most sensitive test you will like to advise in an infant with Cystic Fibrosis to rule out PI.</a:t>
            </a:r>
            <a:endParaRPr lang="en-US" sz="2100" dirty="0"/>
          </a:p>
          <a:p>
            <a:r>
              <a:rPr lang="en-GB" sz="3300" dirty="0">
                <a:solidFill>
                  <a:srgbClr val="FFFF00"/>
                </a:solidFill>
              </a:rPr>
              <a:t> </a:t>
            </a:r>
            <a:endParaRPr lang="en-US" sz="2500" dirty="0"/>
          </a:p>
          <a:p>
            <a:r>
              <a:rPr lang="en-US" dirty="0" smtClean="0"/>
              <a:t> </a:t>
            </a:r>
            <a:endParaRPr lang="en-GB" dirty="0"/>
          </a:p>
        </p:txBody>
      </p:sp>
    </p:spTree>
    <p:extLst>
      <p:ext uri="{BB962C8B-B14F-4D97-AF65-F5344CB8AC3E}">
        <p14:creationId xmlns:p14="http://schemas.microsoft.com/office/powerpoint/2010/main" val="21115467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dirty="0" smtClean="0">
                <a:solidFill>
                  <a:srgbClr val="FFFF00"/>
                </a:solidFill>
              </a:rPr>
              <a:t>Suggested Answer to Q.13 a</a:t>
            </a:r>
            <a:endParaRPr lang="en-GB" sz="4400" dirty="0">
              <a:solidFill>
                <a:srgbClr val="FFFF00"/>
              </a:solidFill>
            </a:endParaRPr>
          </a:p>
        </p:txBody>
      </p:sp>
      <p:sp>
        <p:nvSpPr>
          <p:cNvPr id="3" name="Content Placeholder 2"/>
          <p:cNvSpPr>
            <a:spLocks noGrp="1"/>
          </p:cNvSpPr>
          <p:nvPr>
            <p:ph sz="quarter" idx="13"/>
          </p:nvPr>
        </p:nvSpPr>
        <p:spPr>
          <a:xfrm>
            <a:off x="609600" y="1600200"/>
            <a:ext cx="8229600" cy="5029200"/>
          </a:xfrm>
        </p:spPr>
        <p:txBody>
          <a:bodyPr>
            <a:noAutofit/>
          </a:bodyPr>
          <a:lstStyle/>
          <a:p>
            <a:pPr lvl="1"/>
            <a:r>
              <a:rPr lang="en-GB" sz="3600" dirty="0"/>
              <a:t>Name the most common cause of PI.  </a:t>
            </a:r>
            <a:endParaRPr lang="en-US" sz="3200" dirty="0"/>
          </a:p>
          <a:p>
            <a:pPr lvl="1"/>
            <a:r>
              <a:rPr lang="en-GB" sz="3300" dirty="0" smtClean="0">
                <a:solidFill>
                  <a:srgbClr val="FFFF00"/>
                </a:solidFill>
              </a:rPr>
              <a:t>Chronic Pancreatitis</a:t>
            </a:r>
          </a:p>
          <a:p>
            <a:pPr lvl="1"/>
            <a:endParaRPr lang="en-US" sz="2500" dirty="0">
              <a:solidFill>
                <a:srgbClr val="FFFF00"/>
              </a:solidFill>
            </a:endParaRPr>
          </a:p>
          <a:p>
            <a:pPr marL="514350" lvl="0" indent="-514350">
              <a:buFont typeface="+mj-lt"/>
              <a:buAutoNum type="alphaLcPeriod"/>
            </a:pPr>
            <a:endParaRPr lang="en-US" sz="2800" dirty="0">
              <a:solidFill>
                <a:srgbClr val="FFFF00"/>
              </a:solidFill>
            </a:endParaRPr>
          </a:p>
          <a:p>
            <a:r>
              <a:rPr lang="en-US" sz="2800" dirty="0"/>
              <a:t> </a:t>
            </a:r>
          </a:p>
          <a:p>
            <a:r>
              <a:rPr lang="en-GB" sz="2800" dirty="0" smtClean="0">
                <a:solidFill>
                  <a:srgbClr val="FFFF00"/>
                </a:solidFill>
              </a:rPr>
              <a:t>.</a:t>
            </a:r>
            <a:endParaRPr lang="en-US" sz="2800" dirty="0">
              <a:solidFill>
                <a:srgbClr val="FFFF00"/>
              </a:solidFill>
            </a:endParaRPr>
          </a:p>
          <a:p>
            <a:endParaRPr lang="en-US" sz="2800" dirty="0"/>
          </a:p>
        </p:txBody>
      </p:sp>
    </p:spTree>
    <p:extLst>
      <p:ext uri="{BB962C8B-B14F-4D97-AF65-F5344CB8AC3E}">
        <p14:creationId xmlns:p14="http://schemas.microsoft.com/office/powerpoint/2010/main" val="18981905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dirty="0" smtClean="0">
                <a:solidFill>
                  <a:srgbClr val="FFFF00"/>
                </a:solidFill>
              </a:rPr>
              <a:t>Suggested Answer to Q.13 b</a:t>
            </a:r>
            <a:endParaRPr lang="en-GB" sz="4400" dirty="0">
              <a:solidFill>
                <a:srgbClr val="FFFF00"/>
              </a:solidFill>
            </a:endParaRPr>
          </a:p>
        </p:txBody>
      </p:sp>
      <p:sp>
        <p:nvSpPr>
          <p:cNvPr id="3" name="Content Placeholder 2"/>
          <p:cNvSpPr>
            <a:spLocks noGrp="1"/>
          </p:cNvSpPr>
          <p:nvPr>
            <p:ph sz="quarter" idx="13"/>
          </p:nvPr>
        </p:nvSpPr>
        <p:spPr>
          <a:xfrm>
            <a:off x="609600" y="1600200"/>
            <a:ext cx="8229600" cy="5029200"/>
          </a:xfrm>
        </p:spPr>
        <p:txBody>
          <a:bodyPr>
            <a:noAutofit/>
          </a:bodyPr>
          <a:lstStyle/>
          <a:p>
            <a:pPr lvl="1"/>
            <a:r>
              <a:rPr lang="en-GB" sz="3600" dirty="0"/>
              <a:t>Enumerate various tests which can be employed for the diagnosis of PI</a:t>
            </a:r>
            <a:r>
              <a:rPr lang="en-GB" sz="3600" dirty="0" smtClean="0"/>
              <a:t>.</a:t>
            </a:r>
          </a:p>
          <a:p>
            <a:pPr lvl="1"/>
            <a:r>
              <a:rPr lang="en-GB" sz="3200" dirty="0">
                <a:solidFill>
                  <a:srgbClr val="FFFF00"/>
                </a:solidFill>
              </a:rPr>
              <a:t>(</a:t>
            </a:r>
            <a:r>
              <a:rPr lang="en-GB" sz="3200" dirty="0" err="1">
                <a:solidFill>
                  <a:srgbClr val="FFFF00"/>
                </a:solidFill>
              </a:rPr>
              <a:t>Plz</a:t>
            </a:r>
            <a:r>
              <a:rPr lang="en-GB" sz="3200" dirty="0">
                <a:solidFill>
                  <a:srgbClr val="FFFF00"/>
                </a:solidFill>
              </a:rPr>
              <a:t> see next a few slides)</a:t>
            </a:r>
          </a:p>
          <a:p>
            <a:pPr lvl="1"/>
            <a:endParaRPr lang="en-US" sz="3200" dirty="0"/>
          </a:p>
          <a:p>
            <a:endParaRPr lang="en-US" sz="2800" dirty="0"/>
          </a:p>
          <a:p>
            <a:r>
              <a:rPr lang="en-US" sz="2800" dirty="0"/>
              <a:t> </a:t>
            </a:r>
          </a:p>
          <a:p>
            <a:r>
              <a:rPr lang="en-GB" sz="2800" dirty="0" smtClean="0">
                <a:solidFill>
                  <a:srgbClr val="FFFF00"/>
                </a:solidFill>
              </a:rPr>
              <a:t>.</a:t>
            </a:r>
            <a:endParaRPr lang="en-US" sz="2800" dirty="0">
              <a:solidFill>
                <a:srgbClr val="FFFF00"/>
              </a:solidFill>
            </a:endParaRPr>
          </a:p>
          <a:p>
            <a:endParaRPr lang="en-US" sz="2800" dirty="0"/>
          </a:p>
        </p:txBody>
      </p:sp>
    </p:spTree>
    <p:extLst>
      <p:ext uri="{BB962C8B-B14F-4D97-AF65-F5344CB8AC3E}">
        <p14:creationId xmlns:p14="http://schemas.microsoft.com/office/powerpoint/2010/main" val="9103548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dirty="0" smtClean="0">
                <a:solidFill>
                  <a:srgbClr val="FFFF00"/>
                </a:solidFill>
              </a:rPr>
              <a:t>Pancreatic Function Tests (PFTs)</a:t>
            </a:r>
            <a:endParaRPr lang="en-GB" sz="4400" dirty="0">
              <a:solidFill>
                <a:srgbClr val="FFFF00"/>
              </a:solidFill>
            </a:endParaRPr>
          </a:p>
        </p:txBody>
      </p:sp>
      <p:sp>
        <p:nvSpPr>
          <p:cNvPr id="3" name="Content Placeholder 2"/>
          <p:cNvSpPr>
            <a:spLocks noGrp="1"/>
          </p:cNvSpPr>
          <p:nvPr>
            <p:ph sz="quarter" idx="13"/>
          </p:nvPr>
        </p:nvSpPr>
        <p:spPr/>
        <p:txBody>
          <a:bodyPr/>
          <a:lstStyle/>
          <a:p>
            <a:pPr marL="342900" indent="-342900">
              <a:buFont typeface="Arial" pitchFamily="34" charset="0"/>
              <a:buChar char="•"/>
            </a:pPr>
            <a:r>
              <a:rPr lang="en-US" sz="4400" dirty="0" smtClean="0"/>
              <a:t>Direct PFTs</a:t>
            </a:r>
          </a:p>
          <a:p>
            <a:pPr marL="342900" indent="-342900">
              <a:buFont typeface="Arial" pitchFamily="34" charset="0"/>
              <a:buChar char="•"/>
            </a:pPr>
            <a:r>
              <a:rPr lang="en-US" sz="4400" dirty="0" smtClean="0"/>
              <a:t>Indirect PFTs</a:t>
            </a:r>
          </a:p>
          <a:p>
            <a:endParaRPr lang="en-US" dirty="0"/>
          </a:p>
          <a:p>
            <a:r>
              <a:rPr lang="en-US" dirty="0" smtClean="0"/>
              <a:t>Indirect </a:t>
            </a:r>
            <a:r>
              <a:rPr lang="en-US" dirty="0"/>
              <a:t>tests measure the consequences of pancreatic insufficiency and are more widely available</a:t>
            </a:r>
          </a:p>
          <a:p>
            <a:endParaRPr lang="en-GB" dirty="0"/>
          </a:p>
        </p:txBody>
      </p:sp>
    </p:spTree>
    <p:extLst>
      <p:ext uri="{BB962C8B-B14F-4D97-AF65-F5344CB8AC3E}">
        <p14:creationId xmlns:p14="http://schemas.microsoft.com/office/powerpoint/2010/main" val="35391555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b="1" dirty="0" smtClean="0">
                <a:solidFill>
                  <a:srgbClr val="FFFF00"/>
                </a:solidFill>
              </a:rPr>
              <a:t>Direct Pancreatic Function Tests</a:t>
            </a:r>
            <a:r>
              <a:rPr lang="en-GB" dirty="0" smtClean="0"/>
              <a:t>: </a:t>
            </a:r>
            <a:r>
              <a:rPr lang="en-US" dirty="0"/>
              <a:t/>
            </a:r>
            <a:br>
              <a:rPr lang="en-US" dirty="0"/>
            </a:br>
            <a:endParaRPr lang="en-GB" dirty="0"/>
          </a:p>
        </p:txBody>
      </p:sp>
      <p:sp>
        <p:nvSpPr>
          <p:cNvPr id="3" name="Content Placeholder 2"/>
          <p:cNvSpPr>
            <a:spLocks noGrp="1"/>
          </p:cNvSpPr>
          <p:nvPr>
            <p:ph sz="quarter" idx="13"/>
          </p:nvPr>
        </p:nvSpPr>
        <p:spPr>
          <a:xfrm>
            <a:off x="914400" y="1600200"/>
            <a:ext cx="7924800" cy="4114800"/>
          </a:xfrm>
        </p:spPr>
        <p:txBody>
          <a:bodyPr>
            <a:noAutofit/>
          </a:bodyPr>
          <a:lstStyle/>
          <a:p>
            <a:r>
              <a:rPr lang="en-GB" dirty="0" smtClean="0"/>
              <a:t>               </a:t>
            </a:r>
            <a:r>
              <a:rPr lang="en-US" dirty="0"/>
              <a:t>Direct PFTs </a:t>
            </a:r>
            <a:r>
              <a:rPr lang="en-US" dirty="0" smtClean="0"/>
              <a:t>are carried out by stimulation </a:t>
            </a:r>
            <a:r>
              <a:rPr lang="en-US" dirty="0"/>
              <a:t>of the pancreas through the administration of a meal or hormonal </a:t>
            </a:r>
            <a:r>
              <a:rPr lang="en-US" dirty="0" err="1"/>
              <a:t>secretagogues</a:t>
            </a:r>
            <a:r>
              <a:rPr lang="en-US" dirty="0"/>
              <a:t> after which duodenal fluid is collected and analyzed to quantify </a:t>
            </a:r>
            <a:r>
              <a:rPr lang="en-US" dirty="0" smtClean="0"/>
              <a:t>enzymes </a:t>
            </a:r>
            <a:r>
              <a:rPr lang="en-US" dirty="0"/>
              <a:t>and </a:t>
            </a:r>
            <a:r>
              <a:rPr lang="en-US" dirty="0" smtClean="0"/>
              <a:t>bicarbonate. </a:t>
            </a:r>
            <a:r>
              <a:rPr lang="en-US" i="1" dirty="0">
                <a:solidFill>
                  <a:srgbClr val="FFFF00"/>
                </a:solidFill>
              </a:rPr>
              <a:t>Only a few specialized centers perform these tests.</a:t>
            </a:r>
          </a:p>
          <a:p>
            <a:pPr marL="288925" indent="-288925">
              <a:buFont typeface="Arial" pitchFamily="34" charset="0"/>
              <a:buChar char="•"/>
              <a:tabLst>
                <a:tab pos="288925" algn="l"/>
                <a:tab pos="350838" algn="l"/>
                <a:tab pos="1493838" algn="l"/>
                <a:tab pos="1828800" algn="l"/>
              </a:tabLst>
            </a:pPr>
            <a:r>
              <a:rPr lang="en-GB" dirty="0" err="1" smtClean="0">
                <a:solidFill>
                  <a:srgbClr val="FFFF00"/>
                </a:solidFill>
              </a:rPr>
              <a:t>Lundh</a:t>
            </a:r>
            <a:r>
              <a:rPr lang="en-GB" dirty="0" smtClean="0">
                <a:solidFill>
                  <a:srgbClr val="FFFF00"/>
                </a:solidFill>
              </a:rPr>
              <a:t> test (abandoned now)</a:t>
            </a:r>
            <a:endParaRPr lang="en-US" dirty="0">
              <a:solidFill>
                <a:srgbClr val="FFFF00"/>
              </a:solidFill>
            </a:endParaRPr>
          </a:p>
          <a:p>
            <a:pPr marL="288925" indent="-288925">
              <a:buFont typeface="Arial" pitchFamily="34" charset="0"/>
              <a:buChar char="•"/>
              <a:tabLst>
                <a:tab pos="288925" algn="l"/>
                <a:tab pos="350838" algn="l"/>
                <a:tab pos="1493838" algn="l"/>
                <a:tab pos="1828800" algn="l"/>
              </a:tabLst>
            </a:pPr>
            <a:r>
              <a:rPr lang="en-GB" dirty="0" smtClean="0">
                <a:solidFill>
                  <a:srgbClr val="FFFF00"/>
                </a:solidFill>
              </a:rPr>
              <a:t>Secretin </a:t>
            </a:r>
            <a:r>
              <a:rPr lang="en-GB" dirty="0">
                <a:solidFill>
                  <a:srgbClr val="FFFF00"/>
                </a:solidFill>
              </a:rPr>
              <a:t>test</a:t>
            </a:r>
            <a:endParaRPr lang="en-US" dirty="0">
              <a:solidFill>
                <a:srgbClr val="FFFF00"/>
              </a:solidFill>
            </a:endParaRPr>
          </a:p>
          <a:p>
            <a:pPr marL="288925" indent="-288925">
              <a:buFont typeface="Arial" pitchFamily="34" charset="0"/>
              <a:buChar char="•"/>
              <a:tabLst>
                <a:tab pos="288925" algn="l"/>
                <a:tab pos="350838" algn="l"/>
                <a:tab pos="1493838" algn="l"/>
                <a:tab pos="1828800" algn="l"/>
              </a:tabLst>
            </a:pPr>
            <a:r>
              <a:rPr lang="en-GB" dirty="0" smtClean="0">
                <a:solidFill>
                  <a:srgbClr val="FFFF00"/>
                </a:solidFill>
              </a:rPr>
              <a:t>Cholecystokinin Stimulation test (</a:t>
            </a:r>
            <a:r>
              <a:rPr lang="en-GB" dirty="0" err="1" smtClean="0">
                <a:solidFill>
                  <a:srgbClr val="FFFF00"/>
                </a:solidFill>
              </a:rPr>
              <a:t>CCk</a:t>
            </a:r>
            <a:r>
              <a:rPr lang="en-GB" dirty="0" smtClean="0">
                <a:solidFill>
                  <a:srgbClr val="FFFF00"/>
                </a:solidFill>
              </a:rPr>
              <a:t>) </a:t>
            </a:r>
            <a:r>
              <a:rPr lang="en-GB" dirty="0">
                <a:solidFill>
                  <a:srgbClr val="FFFF00"/>
                </a:solidFill>
              </a:rPr>
              <a:t>test</a:t>
            </a:r>
            <a:endParaRPr lang="en-US" dirty="0">
              <a:solidFill>
                <a:srgbClr val="FFFF00"/>
              </a:solidFill>
            </a:endParaRPr>
          </a:p>
          <a:p>
            <a:pPr marL="288925" indent="-288925">
              <a:buFont typeface="Arial" pitchFamily="34" charset="0"/>
              <a:buChar char="•"/>
              <a:tabLst>
                <a:tab pos="288925" algn="l"/>
                <a:tab pos="350838" algn="l"/>
                <a:tab pos="1493838" algn="l"/>
                <a:tab pos="1828800" algn="l"/>
              </a:tabLst>
            </a:pPr>
            <a:r>
              <a:rPr lang="en-GB" dirty="0" smtClean="0">
                <a:solidFill>
                  <a:srgbClr val="FFFF00"/>
                </a:solidFill>
              </a:rPr>
              <a:t>Secretin-</a:t>
            </a:r>
            <a:r>
              <a:rPr lang="en-GB" dirty="0" err="1" smtClean="0">
                <a:solidFill>
                  <a:srgbClr val="FFFF00"/>
                </a:solidFill>
              </a:rPr>
              <a:t>CCk</a:t>
            </a:r>
            <a:r>
              <a:rPr lang="en-GB" dirty="0" smtClean="0">
                <a:solidFill>
                  <a:srgbClr val="FFFF00"/>
                </a:solidFill>
              </a:rPr>
              <a:t> </a:t>
            </a:r>
            <a:r>
              <a:rPr lang="en-GB" dirty="0">
                <a:solidFill>
                  <a:srgbClr val="FFFF00"/>
                </a:solidFill>
              </a:rPr>
              <a:t>test</a:t>
            </a:r>
            <a:endParaRPr lang="en-US" dirty="0">
              <a:solidFill>
                <a:srgbClr val="FFFF00"/>
              </a:solidFill>
            </a:endParaRPr>
          </a:p>
          <a:p>
            <a:r>
              <a:rPr lang="en-GB" dirty="0"/>
              <a:t>             </a:t>
            </a:r>
            <a:r>
              <a:rPr lang="en-GB" b="1" dirty="0"/>
              <a:t> </a:t>
            </a:r>
            <a:endParaRPr lang="en-GB" dirty="0"/>
          </a:p>
        </p:txBody>
      </p:sp>
    </p:spTree>
    <p:extLst>
      <p:ext uri="{BB962C8B-B14F-4D97-AF65-F5344CB8AC3E}">
        <p14:creationId xmlns:p14="http://schemas.microsoft.com/office/powerpoint/2010/main" val="193781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b="1" dirty="0" smtClean="0">
                <a:solidFill>
                  <a:srgbClr val="FFFF00"/>
                </a:solidFill>
              </a:rPr>
              <a:t>Indirect Pancreatic Function Tests</a:t>
            </a:r>
            <a:r>
              <a:rPr lang="en-GB" dirty="0" smtClean="0"/>
              <a:t>: </a:t>
            </a:r>
            <a:r>
              <a:rPr lang="en-US" dirty="0"/>
              <a:t/>
            </a:r>
            <a:br>
              <a:rPr lang="en-US" dirty="0"/>
            </a:br>
            <a:endParaRPr lang="en-GB" dirty="0"/>
          </a:p>
        </p:txBody>
      </p:sp>
      <p:sp>
        <p:nvSpPr>
          <p:cNvPr id="3" name="Content Placeholder 2"/>
          <p:cNvSpPr>
            <a:spLocks noGrp="1"/>
          </p:cNvSpPr>
          <p:nvPr>
            <p:ph sz="quarter" idx="13"/>
          </p:nvPr>
        </p:nvSpPr>
        <p:spPr>
          <a:xfrm>
            <a:off x="609600" y="1600200"/>
            <a:ext cx="8382000" cy="5105400"/>
          </a:xfrm>
        </p:spPr>
        <p:txBody>
          <a:bodyPr>
            <a:noAutofit/>
          </a:bodyPr>
          <a:lstStyle/>
          <a:p>
            <a:r>
              <a:rPr lang="en-GB" sz="2000" dirty="0" smtClean="0"/>
              <a:t>              </a:t>
            </a:r>
            <a:r>
              <a:rPr lang="en-US" sz="2000" dirty="0"/>
              <a:t>Indirect tests measure the consequence of exocrine insufficiency (</a:t>
            </a:r>
            <a:r>
              <a:rPr lang="en-US" sz="2000" dirty="0" err="1"/>
              <a:t>maldigestion</a:t>
            </a:r>
            <a:r>
              <a:rPr lang="en-US" sz="2000" dirty="0"/>
              <a:t>). </a:t>
            </a:r>
            <a:endParaRPr lang="en-US" sz="2000" dirty="0" smtClean="0"/>
          </a:p>
          <a:p>
            <a:r>
              <a:rPr lang="en-US" sz="2000" dirty="0" smtClean="0"/>
              <a:t>Indirect </a:t>
            </a:r>
            <a:r>
              <a:rPr lang="en-US" sz="2000" dirty="0"/>
              <a:t>tests are simpler and easier to perform than direct tests but their main role appears to be in diagnosis of advanced </a:t>
            </a:r>
            <a:r>
              <a:rPr lang="en-US" sz="2000" dirty="0" smtClean="0"/>
              <a:t>PI </a:t>
            </a:r>
            <a:r>
              <a:rPr lang="en-US" sz="2000" dirty="0"/>
              <a:t>since they are much less sensitive than direct tests for diagnosis of earlier stages of </a:t>
            </a:r>
            <a:r>
              <a:rPr lang="en-US" sz="2000" dirty="0" smtClean="0"/>
              <a:t>P</a:t>
            </a:r>
          </a:p>
          <a:p>
            <a:r>
              <a:rPr lang="en-US" sz="2000" u="sng" dirty="0" smtClean="0"/>
              <a:t>Examples:</a:t>
            </a:r>
            <a:r>
              <a:rPr lang="en-US" sz="2000" dirty="0" smtClean="0"/>
              <a:t> </a:t>
            </a:r>
          </a:p>
          <a:p>
            <a:endParaRPr lang="en-US" sz="2000" dirty="0" smtClean="0"/>
          </a:p>
          <a:p>
            <a:pPr marL="457200" indent="-457200">
              <a:buFont typeface="+mj-lt"/>
              <a:buAutoNum type="alphaLcPeriod"/>
            </a:pPr>
            <a:r>
              <a:rPr lang="en-GB" sz="2000" dirty="0" smtClean="0">
                <a:solidFill>
                  <a:srgbClr val="FFFF00"/>
                </a:solidFill>
              </a:rPr>
              <a:t>Serum </a:t>
            </a:r>
            <a:r>
              <a:rPr lang="en-GB" sz="2000" dirty="0" err="1">
                <a:solidFill>
                  <a:srgbClr val="FFFF00"/>
                </a:solidFill>
              </a:rPr>
              <a:t>trypsinogen</a:t>
            </a:r>
            <a:r>
              <a:rPr lang="en-GB" sz="2000" dirty="0">
                <a:solidFill>
                  <a:srgbClr val="FFFF00"/>
                </a:solidFill>
              </a:rPr>
              <a:t>    </a:t>
            </a:r>
            <a:endParaRPr lang="en-US" sz="2000" dirty="0">
              <a:solidFill>
                <a:srgbClr val="FFFF00"/>
              </a:solidFill>
            </a:endParaRPr>
          </a:p>
          <a:p>
            <a:pPr marL="457200" indent="-457200">
              <a:buFont typeface="+mj-lt"/>
              <a:buAutoNum type="alphaLcPeriod"/>
            </a:pPr>
            <a:r>
              <a:rPr lang="en-GB" sz="2000" dirty="0" smtClean="0">
                <a:solidFill>
                  <a:srgbClr val="FFFF00"/>
                </a:solidFill>
              </a:rPr>
              <a:t>72 </a:t>
            </a:r>
            <a:r>
              <a:rPr lang="en-GB" sz="2000" dirty="0">
                <a:solidFill>
                  <a:srgbClr val="FFFF00"/>
                </a:solidFill>
              </a:rPr>
              <a:t>hour </a:t>
            </a:r>
            <a:r>
              <a:rPr lang="en-GB" sz="2000" dirty="0" err="1">
                <a:solidFill>
                  <a:srgbClr val="FFFF00"/>
                </a:solidFill>
              </a:rPr>
              <a:t>fecal</a:t>
            </a:r>
            <a:r>
              <a:rPr lang="en-GB" sz="2000" dirty="0">
                <a:solidFill>
                  <a:srgbClr val="FFFF00"/>
                </a:solidFill>
              </a:rPr>
              <a:t> fat excretion </a:t>
            </a:r>
            <a:endParaRPr lang="en-US" sz="2000" dirty="0">
              <a:solidFill>
                <a:srgbClr val="FFFF00"/>
              </a:solidFill>
            </a:endParaRPr>
          </a:p>
          <a:p>
            <a:pPr marL="457200" indent="-457200">
              <a:buFont typeface="+mj-lt"/>
              <a:buAutoNum type="alphaLcPeriod"/>
            </a:pPr>
            <a:r>
              <a:rPr lang="en-GB" sz="2000" dirty="0" smtClean="0">
                <a:solidFill>
                  <a:srgbClr val="FFFF00"/>
                </a:solidFill>
              </a:rPr>
              <a:t>Faecal </a:t>
            </a:r>
            <a:r>
              <a:rPr lang="en-GB" sz="2000" dirty="0">
                <a:solidFill>
                  <a:srgbClr val="FFFF00"/>
                </a:solidFill>
              </a:rPr>
              <a:t>chymotrypsin and elastase-1</a:t>
            </a:r>
            <a:endParaRPr lang="en-US" sz="2000" dirty="0">
              <a:solidFill>
                <a:srgbClr val="FFFF00"/>
              </a:solidFill>
            </a:endParaRPr>
          </a:p>
          <a:p>
            <a:pPr marL="457200" indent="-457200">
              <a:buFont typeface="+mj-lt"/>
              <a:buAutoNum type="alphaLcPeriod"/>
            </a:pPr>
            <a:r>
              <a:rPr lang="en-GB" sz="2000" dirty="0">
                <a:solidFill>
                  <a:srgbClr val="FFFF00"/>
                </a:solidFill>
              </a:rPr>
              <a:t> </a:t>
            </a:r>
            <a:r>
              <a:rPr lang="en-GB" sz="2000" dirty="0" err="1" smtClean="0">
                <a:solidFill>
                  <a:srgbClr val="FFFF00"/>
                </a:solidFill>
              </a:rPr>
              <a:t>Pancreolauryl</a:t>
            </a:r>
            <a:r>
              <a:rPr lang="en-GB" sz="2000" dirty="0" smtClean="0">
                <a:solidFill>
                  <a:srgbClr val="FFFF00"/>
                </a:solidFill>
              </a:rPr>
              <a:t> </a:t>
            </a:r>
            <a:r>
              <a:rPr lang="en-GB" sz="2000" dirty="0">
                <a:solidFill>
                  <a:srgbClr val="FFFF00"/>
                </a:solidFill>
              </a:rPr>
              <a:t>test</a:t>
            </a:r>
            <a:endParaRPr lang="en-US" sz="2000" dirty="0">
              <a:solidFill>
                <a:srgbClr val="FFFF00"/>
              </a:solidFill>
            </a:endParaRPr>
          </a:p>
          <a:p>
            <a:pPr marL="457200" indent="-457200">
              <a:buFont typeface="+mj-lt"/>
              <a:buAutoNum type="alphaLcPeriod"/>
            </a:pPr>
            <a:r>
              <a:rPr lang="en-GB" sz="2000" dirty="0">
                <a:solidFill>
                  <a:srgbClr val="FFFF00"/>
                </a:solidFill>
              </a:rPr>
              <a:t> </a:t>
            </a:r>
            <a:r>
              <a:rPr lang="en-GB" sz="2000" dirty="0" smtClean="0">
                <a:solidFill>
                  <a:srgbClr val="FFFF00"/>
                </a:solidFill>
              </a:rPr>
              <a:t>C</a:t>
            </a:r>
            <a:r>
              <a:rPr lang="en-GB" sz="2000" baseline="30000" dirty="0" smtClean="0">
                <a:solidFill>
                  <a:srgbClr val="FFFF00"/>
                </a:solidFill>
              </a:rPr>
              <a:t>13</a:t>
            </a:r>
            <a:r>
              <a:rPr lang="en-GB" sz="2000" dirty="0" smtClean="0">
                <a:solidFill>
                  <a:srgbClr val="FFFF00"/>
                </a:solidFill>
              </a:rPr>
              <a:t>O Breath </a:t>
            </a:r>
            <a:r>
              <a:rPr lang="en-GB" sz="2000" dirty="0">
                <a:solidFill>
                  <a:srgbClr val="FFFF00"/>
                </a:solidFill>
              </a:rPr>
              <a:t>test</a:t>
            </a:r>
            <a:endParaRPr lang="en-US" sz="2000" dirty="0">
              <a:solidFill>
                <a:srgbClr val="FFFF00"/>
              </a:solidFill>
            </a:endParaRPr>
          </a:p>
          <a:p>
            <a:endParaRPr lang="en-GB" sz="2000" dirty="0"/>
          </a:p>
        </p:txBody>
      </p:sp>
    </p:spTree>
    <p:extLst>
      <p:ext uri="{BB962C8B-B14F-4D97-AF65-F5344CB8AC3E}">
        <p14:creationId xmlns:p14="http://schemas.microsoft.com/office/powerpoint/2010/main" val="331079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dirty="0" smtClean="0">
                <a:solidFill>
                  <a:srgbClr val="FFFF00"/>
                </a:solidFill>
              </a:rPr>
              <a:t>Riboflavin deficiency </a:t>
            </a:r>
            <a:endParaRPr lang="en-GB" sz="4400" dirty="0">
              <a:solidFill>
                <a:srgbClr val="FFFF00"/>
              </a:solidFill>
            </a:endParaRPr>
          </a:p>
        </p:txBody>
      </p:sp>
      <p:sp>
        <p:nvSpPr>
          <p:cNvPr id="3" name="Content Placeholder 2"/>
          <p:cNvSpPr>
            <a:spLocks noGrp="1"/>
          </p:cNvSpPr>
          <p:nvPr>
            <p:ph sz="quarter" idx="13"/>
          </p:nvPr>
        </p:nvSpPr>
        <p:spPr/>
        <p:txBody>
          <a:bodyPr/>
          <a:lstStyle/>
          <a:p>
            <a:pPr marL="342900" indent="-342900">
              <a:buFont typeface="Arial" pitchFamily="34" charset="0"/>
              <a:buChar char="•"/>
            </a:pPr>
            <a:r>
              <a:rPr lang="en-GB" sz="3600" dirty="0" smtClean="0"/>
              <a:t>In neonates with jaundice, phototherapy may lead to deficiency of Riboflavin.</a:t>
            </a:r>
          </a:p>
          <a:p>
            <a:pPr marL="342900" indent="-342900">
              <a:buFont typeface="Arial" pitchFamily="34" charset="0"/>
              <a:buChar char="•"/>
            </a:pPr>
            <a:r>
              <a:rPr lang="en-GB" sz="3600" dirty="0" smtClean="0"/>
              <a:t>Neonates may develop rash around mouth and may refuse to take feed.</a:t>
            </a:r>
          </a:p>
          <a:p>
            <a:endParaRPr lang="en-GB" dirty="0"/>
          </a:p>
        </p:txBody>
      </p:sp>
    </p:spTree>
    <p:extLst>
      <p:ext uri="{BB962C8B-B14F-4D97-AF65-F5344CB8AC3E}">
        <p14:creationId xmlns:p14="http://schemas.microsoft.com/office/powerpoint/2010/main" val="24607576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dirty="0" smtClean="0">
                <a:solidFill>
                  <a:srgbClr val="FFFF00"/>
                </a:solidFill>
              </a:rPr>
              <a:t>Suggested Answer to Q.13 c</a:t>
            </a:r>
            <a:endParaRPr lang="en-GB" sz="4400" dirty="0">
              <a:solidFill>
                <a:srgbClr val="FFFF00"/>
              </a:solidFill>
            </a:endParaRPr>
          </a:p>
        </p:txBody>
      </p:sp>
      <p:sp>
        <p:nvSpPr>
          <p:cNvPr id="3" name="Content Placeholder 2"/>
          <p:cNvSpPr>
            <a:spLocks noGrp="1"/>
          </p:cNvSpPr>
          <p:nvPr>
            <p:ph sz="quarter" idx="13"/>
          </p:nvPr>
        </p:nvSpPr>
        <p:spPr>
          <a:xfrm>
            <a:off x="609600" y="1600200"/>
            <a:ext cx="8229600" cy="5029200"/>
          </a:xfrm>
        </p:spPr>
        <p:txBody>
          <a:bodyPr>
            <a:noAutofit/>
          </a:bodyPr>
          <a:lstStyle/>
          <a:p>
            <a:pPr lvl="1"/>
            <a:r>
              <a:rPr lang="en-GB" sz="3600" dirty="0"/>
              <a:t>In your opinion which of the tests in the list should be used as a reference test? </a:t>
            </a:r>
            <a:endParaRPr lang="en-GB" sz="3600" dirty="0" smtClean="0"/>
          </a:p>
          <a:p>
            <a:pPr lvl="1"/>
            <a:endParaRPr lang="en-GB" sz="3600" dirty="0"/>
          </a:p>
          <a:p>
            <a:pPr marL="288925" indent="-288925">
              <a:buFont typeface="Arial" pitchFamily="34" charset="0"/>
              <a:buChar char="•"/>
              <a:tabLst>
                <a:tab pos="288925" algn="l"/>
                <a:tab pos="350838" algn="l"/>
                <a:tab pos="1493838" algn="l"/>
                <a:tab pos="1828800" algn="l"/>
              </a:tabLst>
            </a:pPr>
            <a:r>
              <a:rPr lang="en-GB" sz="4000" dirty="0" smtClean="0">
                <a:solidFill>
                  <a:srgbClr val="FFFF00"/>
                </a:solidFill>
              </a:rPr>
              <a:t>Secretin-Cholecystokinin </a:t>
            </a:r>
            <a:r>
              <a:rPr lang="en-GB" sz="4000" dirty="0">
                <a:solidFill>
                  <a:srgbClr val="FFFF00"/>
                </a:solidFill>
              </a:rPr>
              <a:t>Stimulation </a:t>
            </a:r>
            <a:r>
              <a:rPr lang="en-GB" sz="4000" dirty="0" smtClean="0">
                <a:solidFill>
                  <a:srgbClr val="FFFF00"/>
                </a:solidFill>
              </a:rPr>
              <a:t>test</a:t>
            </a:r>
            <a:endParaRPr lang="en-US" sz="4000" dirty="0">
              <a:solidFill>
                <a:srgbClr val="FFFF00"/>
              </a:solidFill>
            </a:endParaRPr>
          </a:p>
          <a:p>
            <a:pPr lvl="1"/>
            <a:r>
              <a:rPr lang="en-GB" sz="3600" dirty="0"/>
              <a:t> </a:t>
            </a:r>
            <a:endParaRPr lang="en-US" sz="3200" dirty="0"/>
          </a:p>
          <a:p>
            <a:r>
              <a:rPr lang="en-GB" sz="2800" dirty="0" smtClean="0">
                <a:solidFill>
                  <a:srgbClr val="FFFF00"/>
                </a:solidFill>
              </a:rPr>
              <a:t>.</a:t>
            </a:r>
            <a:endParaRPr lang="en-US" sz="2800" dirty="0">
              <a:solidFill>
                <a:srgbClr val="FFFF00"/>
              </a:solidFill>
            </a:endParaRPr>
          </a:p>
          <a:p>
            <a:endParaRPr lang="en-US" sz="2800" dirty="0"/>
          </a:p>
        </p:txBody>
      </p:sp>
    </p:spTree>
    <p:extLst>
      <p:ext uri="{BB962C8B-B14F-4D97-AF65-F5344CB8AC3E}">
        <p14:creationId xmlns:p14="http://schemas.microsoft.com/office/powerpoint/2010/main" val="38957636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dirty="0" smtClean="0">
                <a:solidFill>
                  <a:srgbClr val="FFFF00"/>
                </a:solidFill>
              </a:rPr>
              <a:t>Suggested Answer to Q.13 d</a:t>
            </a:r>
            <a:endParaRPr lang="en-GB" sz="4400" dirty="0">
              <a:solidFill>
                <a:srgbClr val="FFFF00"/>
              </a:solidFill>
            </a:endParaRPr>
          </a:p>
        </p:txBody>
      </p:sp>
      <p:sp>
        <p:nvSpPr>
          <p:cNvPr id="3" name="Content Placeholder 2"/>
          <p:cNvSpPr>
            <a:spLocks noGrp="1"/>
          </p:cNvSpPr>
          <p:nvPr>
            <p:ph sz="quarter" idx="13"/>
          </p:nvPr>
        </p:nvSpPr>
        <p:spPr>
          <a:xfrm>
            <a:off x="609600" y="1600200"/>
            <a:ext cx="8229600" cy="5029200"/>
          </a:xfrm>
        </p:spPr>
        <p:txBody>
          <a:bodyPr>
            <a:noAutofit/>
          </a:bodyPr>
          <a:lstStyle/>
          <a:p>
            <a:pPr lvl="1"/>
            <a:r>
              <a:rPr lang="en-GB" sz="2800" dirty="0"/>
              <a:t>Name the most sensitive test you will like to advise in an infant with Cystic Fibrosis to rule out PI</a:t>
            </a:r>
            <a:r>
              <a:rPr lang="en-GB" sz="2800" dirty="0" smtClean="0"/>
              <a:t>.</a:t>
            </a:r>
          </a:p>
          <a:p>
            <a:pPr marL="914400" lvl="1" indent="-457200">
              <a:buFont typeface="Arial" pitchFamily="34" charset="0"/>
              <a:buChar char="•"/>
            </a:pPr>
            <a:r>
              <a:rPr lang="en-US" sz="2800" dirty="0" smtClean="0">
                <a:solidFill>
                  <a:srgbClr val="FFFF00"/>
                </a:solidFill>
              </a:rPr>
              <a:t>Fecal </a:t>
            </a:r>
            <a:r>
              <a:rPr lang="en-US" sz="2800" dirty="0" err="1" smtClean="0">
                <a:solidFill>
                  <a:srgbClr val="FFFF00"/>
                </a:solidFill>
              </a:rPr>
              <a:t>Elastase</a:t>
            </a:r>
            <a:r>
              <a:rPr lang="en-US" sz="2800" dirty="0" smtClean="0">
                <a:solidFill>
                  <a:srgbClr val="FFFF00"/>
                </a:solidFill>
              </a:rPr>
              <a:t> </a:t>
            </a:r>
            <a:r>
              <a:rPr lang="en-US" sz="2800" dirty="0">
                <a:solidFill>
                  <a:srgbClr val="FFFF00"/>
                </a:solidFill>
              </a:rPr>
              <a:t>1 measurement. </a:t>
            </a:r>
            <a:endParaRPr lang="en-US" sz="2800" dirty="0" smtClean="0">
              <a:solidFill>
                <a:srgbClr val="FFFF00"/>
              </a:solidFill>
            </a:endParaRPr>
          </a:p>
          <a:p>
            <a:pPr marL="914400" lvl="1" indent="-457200">
              <a:buFont typeface="Arial" pitchFamily="34" charset="0"/>
              <a:buChar char="•"/>
            </a:pPr>
            <a:r>
              <a:rPr lang="en-US" sz="2800" dirty="0" smtClean="0">
                <a:solidFill>
                  <a:srgbClr val="FFFF00"/>
                </a:solidFill>
              </a:rPr>
              <a:t>Elastase-1 </a:t>
            </a:r>
            <a:r>
              <a:rPr lang="en-US" sz="2800" dirty="0">
                <a:solidFill>
                  <a:srgbClr val="FFFF00"/>
                </a:solidFill>
              </a:rPr>
              <a:t>is highly stable, stool specimens may be sent overnight </a:t>
            </a:r>
            <a:r>
              <a:rPr lang="en-US" sz="2800" dirty="0" smtClean="0">
                <a:solidFill>
                  <a:srgbClr val="FFFF00"/>
                </a:solidFill>
              </a:rPr>
              <a:t>at </a:t>
            </a:r>
            <a:r>
              <a:rPr lang="en-US" sz="2800" dirty="0">
                <a:solidFill>
                  <a:srgbClr val="FFFF00"/>
                </a:solidFill>
              </a:rPr>
              <a:t>ambient temperature.</a:t>
            </a:r>
            <a:endParaRPr lang="en-GB" sz="2800" dirty="0" smtClean="0">
              <a:solidFill>
                <a:srgbClr val="FFFF00"/>
              </a:solidFill>
            </a:endParaRPr>
          </a:p>
          <a:p>
            <a:pPr lvl="1"/>
            <a:endParaRPr lang="en-GB" sz="2800" dirty="0"/>
          </a:p>
          <a:p>
            <a:pPr lvl="1"/>
            <a:endParaRPr lang="en-US" sz="2100" dirty="0" smtClean="0"/>
          </a:p>
          <a:p>
            <a:r>
              <a:rPr lang="en-GB" sz="3300" dirty="0">
                <a:solidFill>
                  <a:srgbClr val="FFFF00"/>
                </a:solidFill>
              </a:rPr>
              <a:t> </a:t>
            </a:r>
            <a:endParaRPr lang="en-US" sz="2500" dirty="0"/>
          </a:p>
          <a:p>
            <a:r>
              <a:rPr lang="en-GB" sz="2800" dirty="0" smtClean="0">
                <a:solidFill>
                  <a:srgbClr val="FFFF00"/>
                </a:solidFill>
              </a:rPr>
              <a:t>.</a:t>
            </a:r>
            <a:endParaRPr lang="en-US" sz="2800" dirty="0">
              <a:solidFill>
                <a:srgbClr val="FFFF00"/>
              </a:solidFill>
            </a:endParaRPr>
          </a:p>
          <a:p>
            <a:endParaRPr lang="en-US" sz="2800" dirty="0"/>
          </a:p>
        </p:txBody>
      </p:sp>
    </p:spTree>
    <p:extLst>
      <p:ext uri="{BB962C8B-B14F-4D97-AF65-F5344CB8AC3E}">
        <p14:creationId xmlns:p14="http://schemas.microsoft.com/office/powerpoint/2010/main" val="35019892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GB"/>
          </a:p>
        </p:txBody>
      </p:sp>
      <p:sp>
        <p:nvSpPr>
          <p:cNvPr id="3" name="Title 2"/>
          <p:cNvSpPr>
            <a:spLocks noGrp="1"/>
          </p:cNvSpPr>
          <p:nvPr>
            <p:ph type="ctrTitle"/>
          </p:nvPr>
        </p:nvSpPr>
        <p:spPr/>
        <p:txBody>
          <a:bodyPr/>
          <a:lstStyle/>
          <a:p>
            <a:r>
              <a:rPr lang="en-GB" sz="4800" cap="none" dirty="0" smtClean="0">
                <a:solidFill>
                  <a:srgbClr val="FFFF00"/>
                </a:solidFill>
              </a:rPr>
              <a:t>Thank You and Best Of Luck</a:t>
            </a:r>
            <a:endParaRPr lang="en-GB" sz="4800" cap="none" dirty="0">
              <a:solidFill>
                <a:srgbClr val="FFFF00"/>
              </a:solidFill>
            </a:endParaRPr>
          </a:p>
        </p:txBody>
      </p:sp>
    </p:spTree>
    <p:extLst>
      <p:ext uri="{BB962C8B-B14F-4D97-AF65-F5344CB8AC3E}">
        <p14:creationId xmlns:p14="http://schemas.microsoft.com/office/powerpoint/2010/main" val="766939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nvPr>
        </p:nvSpPr>
        <p:spPr>
          <a:xfrm>
            <a:off x="914400" y="304800"/>
            <a:ext cx="8229600" cy="762000"/>
          </a:xfrm>
          <a:prstGeom prst="rect">
            <a:avLst/>
          </a:prstGeom>
        </p:spPr>
        <p:txBody>
          <a:bodyPr>
            <a:noAutofit/>
          </a:bodyPr>
          <a:lstStyle/>
          <a:p>
            <a:pPr marL="457200" lvl="1" indent="0">
              <a:buNone/>
            </a:pPr>
            <a:r>
              <a:rPr lang="en-US" sz="2400" dirty="0">
                <a:solidFill>
                  <a:srgbClr val="00B050"/>
                </a:solidFill>
              </a:rPr>
              <a:t>Q:3</a:t>
            </a:r>
            <a:r>
              <a:rPr lang="en-US" sz="2400" dirty="0" smtClean="0">
                <a:solidFill>
                  <a:srgbClr val="00B050"/>
                </a:solidFill>
              </a:rPr>
              <a:t>: </a:t>
            </a:r>
            <a:r>
              <a:rPr lang="en-US" sz="2400" dirty="0" smtClean="0"/>
              <a:t> </a:t>
            </a:r>
            <a:r>
              <a:rPr lang="en-US" sz="2400" dirty="0">
                <a:solidFill>
                  <a:srgbClr val="FFFF00"/>
                </a:solidFill>
              </a:rPr>
              <a:t>A 37-year-old woman presented with fever of five days duration. Her hemoglobin was quite low for the age and sex but recent serum ferritin level was within the reference range. </a:t>
            </a:r>
          </a:p>
          <a:p>
            <a:pPr marL="457200" lvl="1" indent="0">
              <a:buNone/>
            </a:pPr>
            <a:r>
              <a:rPr lang="en-US" sz="2400" dirty="0"/>
              <a:t>The most </a:t>
            </a:r>
            <a:r>
              <a:rPr lang="en-US" sz="2400" b="1" i="1" dirty="0"/>
              <a:t>plausible explanation </a:t>
            </a:r>
            <a:r>
              <a:rPr lang="en-US" sz="2400" dirty="0"/>
              <a:t>for these lab results is:</a:t>
            </a:r>
          </a:p>
          <a:p>
            <a:pPr marL="971550" lvl="1" indent="-514350">
              <a:buFont typeface="Tahoma" pitchFamily="34" charset="0"/>
              <a:buAutoNum type="alphaLcPeriod"/>
            </a:pPr>
            <a:r>
              <a:rPr lang="en-US" sz="2400" dirty="0" smtClean="0"/>
              <a:t>Acute </a:t>
            </a:r>
            <a:r>
              <a:rPr lang="en-US" sz="2400" dirty="0"/>
              <a:t>phase reaction has kept the ferritin in reference range.</a:t>
            </a:r>
          </a:p>
          <a:p>
            <a:pPr marL="971550" lvl="1" indent="-514350">
              <a:buFont typeface="Tahoma" pitchFamily="34" charset="0"/>
              <a:buAutoNum type="alphaLcPeriod"/>
            </a:pPr>
            <a:r>
              <a:rPr lang="en-US" sz="2400" dirty="0"/>
              <a:t>Analytical error in serum ferritin estimation.</a:t>
            </a:r>
          </a:p>
          <a:p>
            <a:pPr marL="971550" lvl="1" indent="-514350">
              <a:buFont typeface="Tahoma" pitchFamily="34" charset="0"/>
              <a:buAutoNum type="alphaLcPeriod"/>
            </a:pPr>
            <a:r>
              <a:rPr lang="en-US" sz="2400" dirty="0"/>
              <a:t>Patient is not suffering from Iron Deficiency </a:t>
            </a:r>
            <a:r>
              <a:rPr lang="en-US" sz="2400" dirty="0" err="1"/>
              <a:t>Anaemia</a:t>
            </a:r>
            <a:endParaRPr lang="en-US" sz="2400" dirty="0"/>
          </a:p>
          <a:p>
            <a:pPr marL="971550" lvl="1" indent="-514350">
              <a:buFont typeface="Tahoma" pitchFamily="34" charset="0"/>
              <a:buAutoNum type="alphaLcPeriod"/>
            </a:pPr>
            <a:r>
              <a:rPr lang="en-US" sz="2400" dirty="0"/>
              <a:t>Patient is having iron overload</a:t>
            </a:r>
          </a:p>
          <a:p>
            <a:pPr marL="971550" lvl="1" indent="-514350">
              <a:buFont typeface="Tahoma" pitchFamily="34" charset="0"/>
              <a:buAutoNum type="alphaLcPeriod"/>
            </a:pPr>
            <a:r>
              <a:rPr lang="en-US" sz="2400" dirty="0"/>
              <a:t>Patient is suffering from concomitant </a:t>
            </a:r>
            <a:r>
              <a:rPr lang="en-US" sz="2400" dirty="0" err="1"/>
              <a:t>sideroblastic</a:t>
            </a:r>
            <a:r>
              <a:rPr lang="en-US" sz="2400" dirty="0"/>
              <a:t> </a:t>
            </a:r>
            <a:r>
              <a:rPr lang="en-US" sz="2400" dirty="0" err="1"/>
              <a:t>anaemia</a:t>
            </a:r>
            <a:r>
              <a:rPr lang="en-US" sz="2400" dirty="0"/>
              <a:t>. </a:t>
            </a:r>
            <a:endParaRPr lang="en-GB" sz="2400" dirty="0" smtClean="0">
              <a:effectLst/>
            </a:endParaRPr>
          </a:p>
        </p:txBody>
      </p:sp>
      <p:sp>
        <p:nvSpPr>
          <p:cNvPr id="4" name="Rectangle 3"/>
          <p:cNvSpPr>
            <a:spLocks noChangeArrowheads="1"/>
          </p:cNvSpPr>
          <p:nvPr/>
        </p:nvSpPr>
        <p:spPr bwMode="auto">
          <a:xfrm>
            <a:off x="152400" y="5334000"/>
            <a:ext cx="89154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Wingdings" pitchFamily="2" charset="2"/>
              <a:buNone/>
            </a:pPr>
            <a:r>
              <a:rPr lang="en-US" sz="2000" dirty="0">
                <a:solidFill>
                  <a:srgbClr val="FFFF00"/>
                </a:solidFill>
              </a:rPr>
              <a:t>Best answer: </a:t>
            </a:r>
          </a:p>
          <a:p>
            <a:pPr marL="342900" lvl="1" indent="-342900" algn="ctr">
              <a:buClr>
                <a:schemeClr val="hlink"/>
              </a:buClr>
              <a:buSzPct val="80000"/>
            </a:pPr>
            <a:r>
              <a:rPr lang="en-GB" sz="2000" dirty="0" smtClean="0">
                <a:solidFill>
                  <a:srgbClr val="FFFF00"/>
                </a:solidFill>
              </a:rPr>
              <a:t>a. </a:t>
            </a:r>
            <a:r>
              <a:rPr lang="en-US" sz="2800" dirty="0">
                <a:solidFill>
                  <a:srgbClr val="FFFF00"/>
                </a:solidFill>
              </a:rPr>
              <a:t>Acute phase reaction has kept the ferritin in reference range.</a:t>
            </a:r>
          </a:p>
        </p:txBody>
      </p:sp>
    </p:spTree>
    <p:extLst>
      <p:ext uri="{BB962C8B-B14F-4D97-AF65-F5344CB8AC3E}">
        <p14:creationId xmlns:p14="http://schemas.microsoft.com/office/powerpoint/2010/main" val="35341145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solidFill>
                  <a:srgbClr val="FFFF00"/>
                </a:solidFill>
              </a:rPr>
              <a:t>Serum </a:t>
            </a:r>
            <a:r>
              <a:rPr lang="en-US" sz="5400" dirty="0" err="1" smtClean="0">
                <a:solidFill>
                  <a:srgbClr val="FFFF00"/>
                </a:solidFill>
              </a:rPr>
              <a:t>Ferritin</a:t>
            </a:r>
            <a:endParaRPr lang="en-US" sz="5400" dirty="0">
              <a:solidFill>
                <a:srgbClr val="FFFF00"/>
              </a:solidFill>
            </a:endParaRPr>
          </a:p>
        </p:txBody>
      </p:sp>
      <p:sp>
        <p:nvSpPr>
          <p:cNvPr id="3" name="Content Placeholder 2"/>
          <p:cNvSpPr>
            <a:spLocks noGrp="1"/>
          </p:cNvSpPr>
          <p:nvPr>
            <p:ph idx="4294967295"/>
          </p:nvPr>
        </p:nvSpPr>
        <p:spPr>
          <a:xfrm>
            <a:off x="457200" y="1775191"/>
            <a:ext cx="8229600" cy="4625609"/>
          </a:xfrm>
          <a:prstGeom prst="rect">
            <a:avLst/>
          </a:prstGeom>
        </p:spPr>
        <p:txBody>
          <a:bodyPr>
            <a:normAutofit/>
          </a:bodyPr>
          <a:lstStyle/>
          <a:p>
            <a:r>
              <a:rPr lang="en-US" sz="3200" dirty="0" smtClean="0"/>
              <a:t>An excellent marker for Iron Def </a:t>
            </a:r>
            <a:r>
              <a:rPr lang="en-US" sz="3200" dirty="0" err="1" smtClean="0"/>
              <a:t>Anaemia</a:t>
            </a:r>
            <a:r>
              <a:rPr lang="en-US" sz="3200" dirty="0" smtClean="0"/>
              <a:t> (IDF).</a:t>
            </a:r>
          </a:p>
          <a:p>
            <a:r>
              <a:rPr lang="en-US" sz="3200" dirty="0" smtClean="0"/>
              <a:t>If Serum Ferritin is low, there is no cause other than IDF.</a:t>
            </a:r>
          </a:p>
          <a:p>
            <a:r>
              <a:rPr lang="en-US" sz="3200" dirty="0" smtClean="0"/>
              <a:t>But in IDF Serum Ferritin may be falsely normal because of its rise as an Acute Phase Reactant.</a:t>
            </a:r>
          </a:p>
          <a:p>
            <a:r>
              <a:rPr lang="en-US" sz="3200" dirty="0" smtClean="0"/>
              <a:t>Serum Ferritin is also widely used for monitoring of Iron Overload in </a:t>
            </a:r>
            <a:r>
              <a:rPr lang="en-US" sz="3200" dirty="0" err="1" smtClean="0"/>
              <a:t>Thalassaemia</a:t>
            </a:r>
            <a:r>
              <a:rPr lang="en-US" sz="3200" dirty="0" smtClean="0"/>
              <a:t>.</a:t>
            </a:r>
            <a:endParaRPr lang="en-US" sz="3200" dirty="0"/>
          </a:p>
        </p:txBody>
      </p:sp>
    </p:spTree>
    <p:extLst>
      <p:ext uri="{BB962C8B-B14F-4D97-AF65-F5344CB8AC3E}">
        <p14:creationId xmlns:p14="http://schemas.microsoft.com/office/powerpoint/2010/main" val="217452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nvPr>
        </p:nvSpPr>
        <p:spPr>
          <a:xfrm>
            <a:off x="914400" y="304800"/>
            <a:ext cx="8229600" cy="762000"/>
          </a:xfrm>
          <a:prstGeom prst="rect">
            <a:avLst/>
          </a:prstGeom>
        </p:spPr>
        <p:txBody>
          <a:bodyPr>
            <a:noAutofit/>
          </a:bodyPr>
          <a:lstStyle/>
          <a:p>
            <a:pPr marL="457200" lvl="1" indent="0">
              <a:buNone/>
            </a:pPr>
            <a:r>
              <a:rPr lang="en-US" sz="2400" dirty="0" smtClean="0">
                <a:solidFill>
                  <a:srgbClr val="00B050"/>
                </a:solidFill>
              </a:rPr>
              <a:t>Q:4: </a:t>
            </a:r>
            <a:r>
              <a:rPr lang="en-US" sz="2400" dirty="0" smtClean="0"/>
              <a:t> </a:t>
            </a:r>
            <a:r>
              <a:rPr lang="en-US" sz="2400" dirty="0" smtClean="0">
                <a:solidFill>
                  <a:srgbClr val="FFFF00"/>
                </a:solidFill>
              </a:rPr>
              <a:t>A </a:t>
            </a:r>
            <a:r>
              <a:rPr lang="en-US" sz="2400" dirty="0">
                <a:solidFill>
                  <a:srgbClr val="FFFF00"/>
                </a:solidFill>
              </a:rPr>
              <a:t>62 years male has pain, redness and swelling of his right ankle joint for the last one month. His synovial fluid has shown some crystals. Examination of these crystals under Polarized Microscopy has shown blue interference color when oriented parallel to the slow axis of the plate and a yellow color when perpendicular. </a:t>
            </a:r>
          </a:p>
          <a:p>
            <a:pPr marL="457200" lvl="1" indent="0">
              <a:buNone/>
            </a:pPr>
            <a:r>
              <a:rPr lang="en-US" sz="2400" dirty="0"/>
              <a:t>What is the most probable diagnosis in this patient?</a:t>
            </a:r>
          </a:p>
          <a:p>
            <a:pPr marL="457200" lvl="1" indent="0">
              <a:buNone/>
            </a:pPr>
            <a:r>
              <a:rPr lang="en-US" sz="2400" dirty="0"/>
              <a:t>a.	Gout</a:t>
            </a:r>
          </a:p>
          <a:p>
            <a:pPr marL="457200" lvl="1" indent="0">
              <a:buNone/>
            </a:pPr>
            <a:r>
              <a:rPr lang="en-US" sz="2400" dirty="0"/>
              <a:t>b.	</a:t>
            </a:r>
            <a:r>
              <a:rPr lang="en-US" sz="2400" dirty="0" err="1"/>
              <a:t>Osteo</a:t>
            </a:r>
            <a:r>
              <a:rPr lang="en-US" sz="2400" dirty="0"/>
              <a:t>- arthritis</a:t>
            </a:r>
          </a:p>
          <a:p>
            <a:pPr marL="457200" lvl="1" indent="0">
              <a:buNone/>
            </a:pPr>
            <a:r>
              <a:rPr lang="en-US" sz="2400" dirty="0"/>
              <a:t>c.	</a:t>
            </a:r>
            <a:r>
              <a:rPr lang="en-US" sz="2400" dirty="0" err="1"/>
              <a:t>Pseudogout</a:t>
            </a:r>
            <a:endParaRPr lang="en-US" sz="2400" dirty="0"/>
          </a:p>
          <a:p>
            <a:pPr marL="457200" lvl="1" indent="0">
              <a:buNone/>
            </a:pPr>
            <a:r>
              <a:rPr lang="en-US" sz="2400" dirty="0"/>
              <a:t>d.	</a:t>
            </a:r>
            <a:r>
              <a:rPr lang="en-US" sz="2400" dirty="0" err="1"/>
              <a:t>Rhematoid</a:t>
            </a:r>
            <a:r>
              <a:rPr lang="en-US" sz="2400" dirty="0"/>
              <a:t> arthritis</a:t>
            </a:r>
          </a:p>
          <a:p>
            <a:pPr marL="457200" lvl="1" indent="0">
              <a:buNone/>
            </a:pPr>
            <a:r>
              <a:rPr lang="en-US" sz="2400" dirty="0"/>
              <a:t>e.	Septic arthritis</a:t>
            </a:r>
          </a:p>
          <a:p>
            <a:pPr marL="457200" lvl="1" indent="0">
              <a:buNone/>
            </a:pPr>
            <a:endParaRPr lang="en-US" sz="2400" dirty="0">
              <a:solidFill>
                <a:srgbClr val="FFFF00"/>
              </a:solidFill>
            </a:endParaRPr>
          </a:p>
          <a:p>
            <a:pPr marL="457200" lvl="1" indent="0">
              <a:buNone/>
            </a:pPr>
            <a:r>
              <a:rPr lang="en-US" sz="2400" dirty="0" smtClean="0"/>
              <a:t> </a:t>
            </a:r>
            <a:endParaRPr lang="en-GB" sz="2400" dirty="0" smtClean="0">
              <a:effectLst/>
            </a:endParaRPr>
          </a:p>
        </p:txBody>
      </p:sp>
      <p:sp>
        <p:nvSpPr>
          <p:cNvPr id="4" name="Rectangle 3"/>
          <p:cNvSpPr>
            <a:spLocks noChangeArrowheads="1"/>
          </p:cNvSpPr>
          <p:nvPr/>
        </p:nvSpPr>
        <p:spPr bwMode="auto">
          <a:xfrm>
            <a:off x="152400" y="5638800"/>
            <a:ext cx="8915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Wingdings" pitchFamily="2" charset="2"/>
              <a:buNone/>
            </a:pPr>
            <a:r>
              <a:rPr lang="en-US" sz="3200" dirty="0">
                <a:solidFill>
                  <a:srgbClr val="FFFF00"/>
                </a:solidFill>
              </a:rPr>
              <a:t>Best answer: </a:t>
            </a:r>
          </a:p>
          <a:p>
            <a:pPr lvl="1" algn="ctr"/>
            <a:r>
              <a:rPr lang="en-US" sz="3200" dirty="0" smtClean="0">
                <a:solidFill>
                  <a:srgbClr val="FFFF00"/>
                </a:solidFill>
              </a:rPr>
              <a:t>c</a:t>
            </a:r>
            <a:r>
              <a:rPr lang="en-US" sz="3200" dirty="0">
                <a:solidFill>
                  <a:srgbClr val="FFFF00"/>
                </a:solidFill>
              </a:rPr>
              <a:t>.	</a:t>
            </a:r>
            <a:r>
              <a:rPr lang="en-US" sz="3200" dirty="0" err="1">
                <a:solidFill>
                  <a:srgbClr val="FFFF00"/>
                </a:solidFill>
              </a:rPr>
              <a:t>Pseudogout</a:t>
            </a:r>
            <a:endParaRPr lang="en-US" sz="3200" dirty="0">
              <a:solidFill>
                <a:srgbClr val="FFFF00"/>
              </a:solidFill>
            </a:endParaRPr>
          </a:p>
        </p:txBody>
      </p:sp>
    </p:spTree>
    <p:extLst>
      <p:ext uri="{BB962C8B-B14F-4D97-AF65-F5344CB8AC3E}">
        <p14:creationId xmlns:p14="http://schemas.microsoft.com/office/powerpoint/2010/main" val="1880639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algn="ctr" eaLnBrk="1" hangingPunct="1">
              <a:defRPr/>
            </a:pPr>
            <a:r>
              <a:rPr lang="en-US" sz="6000" dirty="0" smtClean="0">
                <a:solidFill>
                  <a:srgbClr val="FFFF00"/>
                </a:solidFill>
              </a:rPr>
              <a:t>Gout</a:t>
            </a:r>
          </a:p>
        </p:txBody>
      </p:sp>
      <p:sp>
        <p:nvSpPr>
          <p:cNvPr id="227331" name="Rectangle 3"/>
          <p:cNvSpPr>
            <a:spLocks noGrp="1" noChangeArrowheads="1"/>
          </p:cNvSpPr>
          <p:nvPr>
            <p:ph type="body" sz="half" idx="1"/>
          </p:nvPr>
        </p:nvSpPr>
        <p:spPr>
          <a:xfrm>
            <a:off x="0" y="1600200"/>
            <a:ext cx="4495800" cy="4530725"/>
          </a:xfrm>
        </p:spPr>
        <p:txBody>
          <a:bodyPr>
            <a:normAutofit/>
          </a:bodyPr>
          <a:lstStyle/>
          <a:p>
            <a:pPr eaLnBrk="1" hangingPunct="1">
              <a:buFont typeface="Wingdings" pitchFamily="2" charset="2"/>
              <a:buNone/>
              <a:defRPr/>
            </a:pPr>
            <a:r>
              <a:rPr lang="en-US" sz="4000" dirty="0" smtClean="0">
                <a:cs typeface="Arial" charset="0"/>
              </a:rPr>
              <a:t>  Gout is defined as a peripheral arthritis resulting from the deposition of </a:t>
            </a:r>
            <a:r>
              <a:rPr lang="en-US" sz="4000" i="1" dirty="0" smtClean="0">
                <a:solidFill>
                  <a:srgbClr val="FFFF00"/>
                </a:solidFill>
                <a:cs typeface="Arial" charset="0"/>
              </a:rPr>
              <a:t>sodium </a:t>
            </a:r>
            <a:r>
              <a:rPr lang="en-US" sz="4000" i="1" dirty="0" err="1" smtClean="0">
                <a:solidFill>
                  <a:srgbClr val="FFFF00"/>
                </a:solidFill>
                <a:cs typeface="Arial" charset="0"/>
              </a:rPr>
              <a:t>urate</a:t>
            </a:r>
            <a:r>
              <a:rPr lang="en-US" sz="4000" i="1" dirty="0" smtClean="0">
                <a:solidFill>
                  <a:srgbClr val="FFFF00"/>
                </a:solidFill>
                <a:cs typeface="Arial" charset="0"/>
              </a:rPr>
              <a:t> crystals</a:t>
            </a:r>
            <a:r>
              <a:rPr lang="en-US" sz="4000" dirty="0" smtClean="0">
                <a:solidFill>
                  <a:srgbClr val="002060"/>
                </a:solidFill>
                <a:cs typeface="Arial" charset="0"/>
              </a:rPr>
              <a:t> </a:t>
            </a:r>
            <a:r>
              <a:rPr lang="en-US" sz="4000" dirty="0" smtClean="0">
                <a:cs typeface="Arial" charset="0"/>
              </a:rPr>
              <a:t>in one or more joints.</a:t>
            </a:r>
          </a:p>
          <a:p>
            <a:pPr eaLnBrk="1" hangingPunct="1">
              <a:defRPr/>
            </a:pPr>
            <a:endParaRPr lang="en-US" sz="4000" dirty="0" smtClean="0"/>
          </a:p>
        </p:txBody>
      </p:sp>
      <p:pic>
        <p:nvPicPr>
          <p:cNvPr id="12292" name="Picture 4" descr="P0016picB"/>
          <p:cNvPicPr>
            <a:picLocks noGrp="1" noChangeAspect="1" noChangeArrowheads="1"/>
          </p:cNvPicPr>
          <p:nvPr>
            <p:ph sz="half" idx="2"/>
          </p:nvPr>
        </p:nvPicPr>
        <p:blipFill>
          <a:blip r:embed="rId3"/>
          <a:srcRect/>
          <a:stretch>
            <a:fillRect/>
          </a:stretch>
        </p:blipFill>
        <p:spPr>
          <a:xfrm>
            <a:off x="4572000" y="1773238"/>
            <a:ext cx="4572000" cy="5084762"/>
          </a:xfrm>
          <a:noFill/>
        </p:spPr>
      </p:pic>
    </p:spTree>
    <p:extLst>
      <p:ext uri="{BB962C8B-B14F-4D97-AF65-F5344CB8AC3E}">
        <p14:creationId xmlns:p14="http://schemas.microsoft.com/office/powerpoint/2010/main" val="300471906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12481</TotalTime>
  <Words>1903</Words>
  <Application>Microsoft Office PowerPoint</Application>
  <PresentationFormat>On-screen Show (4:3)</PresentationFormat>
  <Paragraphs>354</Paragraphs>
  <Slides>52</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Horizon</vt:lpstr>
      <vt:lpstr>Bitmap Image</vt:lpstr>
      <vt:lpstr>Pakistan Society Of Chemical Pathologists Distance Learning Programme In Chemical Pathology   Lesson No 12 Miscellaneous Biochemical Disorders  (Short Name: MBDs) By  Surg Commodore Aamir Ijaz MCPS, FCPS, FRCP (Edin)   Professor of Pathology /  Consultant Chemical Pathologist Bahria University Medical &amp;Dental College /  PNS SHIFA Karachi   Dr Lena Jaffery, FCPS (Chem path) Instructor AKU Karachi</vt:lpstr>
      <vt:lpstr>Q:1 A known patient of renal failure presented with severe pain epigastrium of about 48 hours duration. Which of the following is the most suitable investigation to rule out pancreatitis:     a. Amylase: creatinine clearance ratio b. Plasma ionised calcium c. Serum Amylase  d. Serum Triglycerides e. Urinary Amylase  </vt:lpstr>
      <vt:lpstr>Amylase</vt:lpstr>
      <vt:lpstr>PowerPoint Presentation</vt:lpstr>
      <vt:lpstr>Riboflavin deficiency </vt:lpstr>
      <vt:lpstr>PowerPoint Presentation</vt:lpstr>
      <vt:lpstr>Serum Ferritin</vt:lpstr>
      <vt:lpstr>PowerPoint Presentation</vt:lpstr>
      <vt:lpstr>Gout</vt:lpstr>
      <vt:lpstr>Monosodium Urate Crystal Microscopic Appearance</vt:lpstr>
      <vt:lpstr>Hyperuricaemia and Gout</vt:lpstr>
      <vt:lpstr>Pseudogout</vt:lpstr>
      <vt:lpstr>Laboratory distinction between Gout and Pseudogout</vt:lpstr>
      <vt:lpstr>PowerPoint Presentation</vt:lpstr>
      <vt:lpstr>PowerPoint Presentation</vt:lpstr>
      <vt:lpstr>Primary GOut With No Associated Condition</vt:lpstr>
      <vt:lpstr>Secondary GOUT With Identifiable Associated Condition</vt:lpstr>
      <vt:lpstr>Secondary Hyperuricemia With Identifiable  Associated Condition (Cont)</vt:lpstr>
      <vt:lpstr>PowerPoint Presentation</vt:lpstr>
      <vt:lpstr>Pleural Fluid </vt:lpstr>
      <vt:lpstr> Indications of Thoracentasis</vt:lpstr>
      <vt:lpstr> Light`s Criteria in the diagnosis of Exudative Effusion? </vt:lpstr>
      <vt:lpstr> What is SPAG? </vt:lpstr>
      <vt:lpstr>Interpretation of SPAG</vt:lpstr>
      <vt:lpstr>PowerPoint Presentation</vt:lpstr>
      <vt:lpstr>Cerebrospinal Fluid (CSF) </vt:lpstr>
      <vt:lpstr> Serum : CSF Albumin Index  to determine integrity of Blood Brain Barrier? </vt:lpstr>
      <vt:lpstr>Interpretation of Serum : CSF Albumin Index</vt:lpstr>
      <vt:lpstr> Serum : CSF Glucose Ratio for the diagnosis of  Bacterial Meningitis. </vt:lpstr>
      <vt:lpstr>Interpretation of Serum : CSF Glucose Ratio</vt:lpstr>
      <vt:lpstr>CSF Lactate in a partially treated case of bacterial meningitis</vt:lpstr>
      <vt:lpstr>PowerPoint Presentation</vt:lpstr>
      <vt:lpstr>B12 and Folate Deficiency</vt:lpstr>
      <vt:lpstr>PowerPoint Presentation</vt:lpstr>
      <vt:lpstr>PowerPoint Presentation</vt:lpstr>
      <vt:lpstr>PowerPoint Presentation</vt:lpstr>
      <vt:lpstr>Suggested Answer to Q.11a</vt:lpstr>
      <vt:lpstr>Suggested Answer to Q.11b</vt:lpstr>
      <vt:lpstr>Suggested Answer to Q.11c</vt:lpstr>
      <vt:lpstr>PowerPoint Presentation</vt:lpstr>
      <vt:lpstr>Suggested Answer to Q.12a</vt:lpstr>
      <vt:lpstr>Suggested Answer to Q.12b</vt:lpstr>
      <vt:lpstr>Suggested Answer to Q.12c</vt:lpstr>
      <vt:lpstr>PowerPoint Presentation</vt:lpstr>
      <vt:lpstr>Suggested Answer to Q.13 a</vt:lpstr>
      <vt:lpstr>Suggested Answer to Q.13 b</vt:lpstr>
      <vt:lpstr>Pancreatic Function Tests (PFTs)</vt:lpstr>
      <vt:lpstr>Direct Pancreatic Function Tests:  </vt:lpstr>
      <vt:lpstr>Indirect Pancreatic Function Tests:  </vt:lpstr>
      <vt:lpstr>Suggested Answer to Q.13 c</vt:lpstr>
      <vt:lpstr>Suggested Answer to Q.13 d</vt:lpstr>
      <vt:lpstr>Thank You and Best Of Luck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MELLITUS -</dc:title>
  <dc:creator>COSMO</dc:creator>
  <cp:lastModifiedBy>AAMIR IJAZ</cp:lastModifiedBy>
  <cp:revision>746</cp:revision>
  <dcterms:created xsi:type="dcterms:W3CDTF">2003-07-05T14:02:04Z</dcterms:created>
  <dcterms:modified xsi:type="dcterms:W3CDTF">2014-06-12T06:00:49Z</dcterms:modified>
</cp:coreProperties>
</file>