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56"/>
  </p:notesMasterIdLst>
  <p:sldIdLst>
    <p:sldId id="475" r:id="rId2"/>
    <p:sldId id="733" r:id="rId3"/>
    <p:sldId id="734" r:id="rId4"/>
    <p:sldId id="831" r:id="rId5"/>
    <p:sldId id="800" r:id="rId6"/>
    <p:sldId id="806" r:id="rId7"/>
    <p:sldId id="810" r:id="rId8"/>
    <p:sldId id="808" r:id="rId9"/>
    <p:sldId id="809" r:id="rId10"/>
    <p:sldId id="811" r:id="rId11"/>
    <p:sldId id="819" r:id="rId12"/>
    <p:sldId id="805" r:id="rId13"/>
    <p:sldId id="802" r:id="rId14"/>
    <p:sldId id="803" r:id="rId15"/>
    <p:sldId id="812" r:id="rId16"/>
    <p:sldId id="804" r:id="rId17"/>
    <p:sldId id="738" r:id="rId18"/>
    <p:sldId id="821" r:id="rId19"/>
    <p:sldId id="822" r:id="rId20"/>
    <p:sldId id="823" r:id="rId21"/>
    <p:sldId id="824" r:id="rId22"/>
    <p:sldId id="825" r:id="rId23"/>
    <p:sldId id="826" r:id="rId24"/>
    <p:sldId id="827" r:id="rId25"/>
    <p:sldId id="828" r:id="rId26"/>
    <p:sldId id="739" r:id="rId27"/>
    <p:sldId id="740" r:id="rId28"/>
    <p:sldId id="792" r:id="rId29"/>
    <p:sldId id="793" r:id="rId30"/>
    <p:sldId id="830" r:id="rId31"/>
    <p:sldId id="829" r:id="rId32"/>
    <p:sldId id="794" r:id="rId33"/>
    <p:sldId id="832" r:id="rId34"/>
    <p:sldId id="795" r:id="rId35"/>
    <p:sldId id="796" r:id="rId36"/>
    <p:sldId id="797" r:id="rId37"/>
    <p:sldId id="798" r:id="rId38"/>
    <p:sldId id="799" r:id="rId39"/>
    <p:sldId id="833" r:id="rId40"/>
    <p:sldId id="717" r:id="rId41"/>
    <p:sldId id="618" r:id="rId42"/>
    <p:sldId id="534" r:id="rId43"/>
    <p:sldId id="813" r:id="rId44"/>
    <p:sldId id="834" r:id="rId45"/>
    <p:sldId id="620" r:id="rId46"/>
    <p:sldId id="814" r:id="rId47"/>
    <p:sldId id="621" r:id="rId48"/>
    <p:sldId id="748" r:id="rId49"/>
    <p:sldId id="622" r:id="rId50"/>
    <p:sldId id="815" r:id="rId51"/>
    <p:sldId id="818" r:id="rId52"/>
    <p:sldId id="816" r:id="rId53"/>
    <p:sldId id="817" r:id="rId54"/>
    <p:sldId id="407" r:id="rId5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C3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3" d="100"/>
          <a:sy n="63" d="100"/>
        </p:scale>
        <p:origin x="-127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178C36-17A8-4C69-9CA1-18C9DE3663FB}" type="datetimeFigureOut">
              <a:rPr lang="en-GB" smtClean="0"/>
              <a:pPr/>
              <a:t>02/08/2013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2C70E8-3962-437C-BE62-25DC581BC62D}" type="slidenum">
              <a:rPr lang="en-GB" smtClean="0"/>
              <a:pPr/>
              <a:t>‹#›</a:t>
            </a:fld>
            <a:endParaRPr lang="en-GB"/>
          </a:p>
        </p:txBody>
      </p:sp>
    </p:spTree>
    <p:extLst>
      <p:ext uri="{BB962C8B-B14F-4D97-AF65-F5344CB8AC3E}">
        <p14:creationId xmlns:p14="http://schemas.microsoft.com/office/powerpoint/2010/main" val="475868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cureresearch.com/test/urine_tests.htm"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www.nlm.nih.gov/medlineplus/ency/article/003482.htm" TargetMode="External"/><Relationship Id="rId4" Type="http://schemas.openxmlformats.org/officeDocument/2006/relationships/hyperlink" Target="http://www.nlm.nih.gov/medlineplus/ency/article/003693.htm"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cureresearch.com/test/ct_scan.htm"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C1CB78-F651-4A1F-A7A9-420CA1B71BB8}" type="slidenum">
              <a:rPr lang="en-US" smtClean="0">
                <a:latin typeface="Arial" pitchFamily="34" charset="0"/>
              </a:rPr>
              <a:pPr/>
              <a:t>3</a:t>
            </a:fld>
            <a:endParaRPr lang="en-US" smtClean="0">
              <a:latin typeface="Arial"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C1CB78-F651-4A1F-A7A9-420CA1B71BB8}" type="slidenum">
              <a:rPr lang="en-US" smtClean="0">
                <a:latin typeface="Arial" pitchFamily="34" charset="0"/>
              </a:rPr>
              <a:pPr/>
              <a:t>26</a:t>
            </a:fld>
            <a:endParaRPr lang="en-US" smtClean="0">
              <a:latin typeface="Arial"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C1CB78-F651-4A1F-A7A9-420CA1B71BB8}" type="slidenum">
              <a:rPr lang="en-US" smtClean="0">
                <a:latin typeface="Arial" pitchFamily="34" charset="0"/>
              </a:rPr>
              <a:pPr/>
              <a:t>27</a:t>
            </a:fld>
            <a:endParaRPr lang="en-US" smtClean="0">
              <a:latin typeface="Arial"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C1CB78-F651-4A1F-A7A9-420CA1B71BB8}" type="slidenum">
              <a:rPr lang="en-US" smtClean="0">
                <a:latin typeface="Arial" pitchFamily="34" charset="0"/>
              </a:rPr>
              <a:pPr/>
              <a:t>28</a:t>
            </a:fld>
            <a:endParaRPr lang="en-US" smtClean="0">
              <a:latin typeface="Arial"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C1CB78-F651-4A1F-A7A9-420CA1B71BB8}" type="slidenum">
              <a:rPr lang="en-US" smtClean="0">
                <a:latin typeface="Arial" pitchFamily="34" charset="0"/>
              </a:rPr>
              <a:pPr/>
              <a:t>29</a:t>
            </a:fld>
            <a:endParaRPr lang="en-US" smtClean="0">
              <a:latin typeface="Arial"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C1CB78-F651-4A1F-A7A9-420CA1B71BB8}" type="slidenum">
              <a:rPr lang="en-US" smtClean="0">
                <a:latin typeface="Arial" pitchFamily="34" charset="0"/>
              </a:rPr>
              <a:pPr/>
              <a:t>32</a:t>
            </a:fld>
            <a:endParaRPr lang="en-US" smtClean="0">
              <a:latin typeface="Arial"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C1CB78-F651-4A1F-A7A9-420CA1B71BB8}" type="slidenum">
              <a:rPr lang="en-US" smtClean="0">
                <a:latin typeface="Arial" pitchFamily="34" charset="0"/>
              </a:rPr>
              <a:pPr/>
              <a:t>34</a:t>
            </a:fld>
            <a:endParaRPr lang="en-US" smtClean="0">
              <a:latin typeface="Arial"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C1CB78-F651-4A1F-A7A9-420CA1B71BB8}" type="slidenum">
              <a:rPr lang="en-US" smtClean="0">
                <a:latin typeface="Arial" pitchFamily="34" charset="0"/>
              </a:rPr>
              <a:pPr/>
              <a:t>35</a:t>
            </a:fld>
            <a:endParaRPr lang="en-US" smtClean="0">
              <a:latin typeface="Arial"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C1CB78-F651-4A1F-A7A9-420CA1B71BB8}" type="slidenum">
              <a:rPr lang="en-US" smtClean="0">
                <a:latin typeface="Arial" pitchFamily="34" charset="0"/>
              </a:rPr>
              <a:pPr/>
              <a:t>36</a:t>
            </a:fld>
            <a:endParaRPr lang="en-US" smtClean="0">
              <a:latin typeface="Arial"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C1CB78-F651-4A1F-A7A9-420CA1B71BB8}" type="slidenum">
              <a:rPr lang="en-US" smtClean="0">
                <a:latin typeface="Arial" pitchFamily="34" charset="0"/>
              </a:rPr>
              <a:pPr/>
              <a:t>37</a:t>
            </a:fld>
            <a:endParaRPr lang="en-US" smtClean="0">
              <a:latin typeface="Arial"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C1CB78-F651-4A1F-A7A9-420CA1B71BB8}" type="slidenum">
              <a:rPr lang="en-US" smtClean="0">
                <a:latin typeface="Arial" pitchFamily="34" charset="0"/>
              </a:rPr>
              <a:pPr/>
              <a:t>38</a:t>
            </a:fld>
            <a:endParaRPr lang="en-US" smtClean="0">
              <a:latin typeface="Arial"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7D879AA1-E324-4F1B-9EA0-51330F9D50D7}" type="slidenum">
              <a:rPr lang="ar-SA" smtClean="0">
                <a:latin typeface="Arial" pitchFamily="34" charset="0"/>
              </a:rPr>
              <a:pPr/>
              <a:t>5</a:t>
            </a:fld>
            <a:endParaRPr lang="en-US" smtClean="0">
              <a:latin typeface="Arial" pitchFamily="34"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r>
              <a:rPr lang="en-US" smtClean="0">
                <a:latin typeface="Arial" pitchFamily="34" charset="0"/>
              </a:rPr>
              <a:t>the commonest form of Cushing’s syndrome &amp; is characterized by Pituitary dependent bilateral adrenocortical hyperplasia , often secondary to a basophilic adenoma of anterior Pituitary gland that is typically very small (&lt;5mm).</a:t>
            </a:r>
          </a:p>
          <a:p>
            <a:pPr eaLnBrk="1" hangingPunct="1"/>
            <a:r>
              <a:rPr lang="en-US" smtClean="0">
                <a:latin typeface="Arial" pitchFamily="34" charset="0"/>
              </a:rPr>
              <a:t>It is at least three times more frequent in women than men. </a:t>
            </a:r>
          </a:p>
          <a:p>
            <a:pPr eaLnBrk="1" hangingPunct="1"/>
            <a:r>
              <a:rPr lang="en-US" smtClean="0">
                <a:latin typeface="Arial" pitchFamily="34" charset="0"/>
              </a:rPr>
              <a:t>It is relatively rare and most commonly affects adults aged 20 to 50 years. An estimated 10 to 15 of every million people are affected each year.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C1CB78-F651-4A1F-A7A9-420CA1B71BB8}" type="slidenum">
              <a:rPr lang="en-US" smtClean="0">
                <a:latin typeface="Arial" pitchFamily="34" charset="0"/>
              </a:rPr>
              <a:pPr/>
              <a:t>6</a:t>
            </a:fld>
            <a:endParaRPr lang="en-US" smtClean="0">
              <a:latin typeface="Arial"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C1CB78-F651-4A1F-A7A9-420CA1B71BB8}" type="slidenum">
              <a:rPr lang="en-US" smtClean="0">
                <a:latin typeface="Arial" pitchFamily="34" charset="0"/>
              </a:rPr>
              <a:pPr/>
              <a:t>8</a:t>
            </a:fld>
            <a:endParaRPr lang="en-US" smtClean="0">
              <a:latin typeface="Arial"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C1CB78-F651-4A1F-A7A9-420CA1B71BB8}" type="slidenum">
              <a:rPr lang="en-US" smtClean="0">
                <a:latin typeface="Arial" pitchFamily="34" charset="0"/>
              </a:rPr>
              <a:pPr/>
              <a:t>10</a:t>
            </a:fld>
            <a:endParaRPr lang="en-US" smtClean="0">
              <a:latin typeface="Arial"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C07C73A7-ADCE-449F-B770-2A03B444C18D}" type="slidenum">
              <a:rPr lang="ar-SA" smtClean="0">
                <a:latin typeface="Arial" pitchFamily="34" charset="0"/>
              </a:rPr>
              <a:pPr/>
              <a:t>13</a:t>
            </a:fld>
            <a:endParaRPr lang="en-US" smtClean="0">
              <a:latin typeface="Arial" pitchFamily="34"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lnSpc>
                <a:spcPct val="80000"/>
              </a:lnSpc>
            </a:pPr>
            <a:r>
              <a:rPr lang="en-US" sz="1000" b="1" i="1" smtClean="0">
                <a:latin typeface="Arial" pitchFamily="34" charset="0"/>
              </a:rPr>
              <a:t>1-</a:t>
            </a:r>
            <a:r>
              <a:rPr lang="en-US" sz="1000" b="1" i="1" u="sng" smtClean="0">
                <a:latin typeface="Arial" pitchFamily="34" charset="0"/>
              </a:rPr>
              <a:t>Tests that confirm hypercortisolism</a:t>
            </a:r>
            <a:endParaRPr lang="en-US" sz="1000" smtClean="0">
              <a:latin typeface="Arial" pitchFamily="34" charset="0"/>
            </a:endParaRPr>
          </a:p>
          <a:p>
            <a:pPr eaLnBrk="1" hangingPunct="1">
              <a:lnSpc>
                <a:spcPct val="80000"/>
              </a:lnSpc>
            </a:pPr>
            <a:r>
              <a:rPr lang="en-US" sz="1000" i="1" u="sng" smtClean="0">
                <a:latin typeface="Arial" pitchFamily="34" charset="0"/>
                <a:hlinkClick r:id="rId3"/>
              </a:rPr>
              <a:t>24-Hour Urinary Free Cortisol Level</a:t>
            </a:r>
            <a:r>
              <a:rPr lang="en-US" sz="1000" i="1" u="sng" smtClean="0">
                <a:latin typeface="Arial" pitchFamily="34" charset="0"/>
              </a:rPr>
              <a:t> </a:t>
            </a:r>
            <a:endParaRPr lang="en-US" sz="1000" smtClean="0">
              <a:latin typeface="Arial" pitchFamily="34" charset="0"/>
            </a:endParaRPr>
          </a:p>
          <a:p>
            <a:pPr lvl="1" eaLnBrk="1" hangingPunct="1">
              <a:lnSpc>
                <a:spcPct val="80000"/>
              </a:lnSpc>
            </a:pPr>
            <a:r>
              <a:rPr lang="en-US" sz="1000" i="1" smtClean="0">
                <a:latin typeface="Arial" pitchFamily="34" charset="0"/>
              </a:rPr>
              <a:t>This is the most specific diagnostic test. The patient's urine is collected over a 24-hour period and tested for the amount of free cortisol. Levels higher than 100 micrograms a day for an adult suggest hypercortisolism.</a:t>
            </a:r>
            <a:endParaRPr lang="en-US" sz="1000" smtClean="0">
              <a:latin typeface="Arial" pitchFamily="34" charset="0"/>
            </a:endParaRPr>
          </a:p>
          <a:p>
            <a:pPr eaLnBrk="1" hangingPunct="1">
              <a:lnSpc>
                <a:spcPct val="80000"/>
              </a:lnSpc>
            </a:pPr>
            <a:r>
              <a:rPr lang="en-US" sz="1000" i="1" u="sng" smtClean="0">
                <a:latin typeface="Arial" pitchFamily="34" charset="0"/>
              </a:rPr>
              <a:t>Dexamethasone Suppression Test </a:t>
            </a:r>
            <a:endParaRPr lang="en-US" sz="1000" smtClean="0">
              <a:latin typeface="Arial" pitchFamily="34" charset="0"/>
            </a:endParaRPr>
          </a:p>
          <a:p>
            <a:pPr lvl="1" eaLnBrk="1" hangingPunct="1">
              <a:lnSpc>
                <a:spcPct val="80000"/>
              </a:lnSpc>
            </a:pPr>
            <a:r>
              <a:rPr lang="en-US" sz="1000" i="1" smtClean="0">
                <a:latin typeface="Arial" pitchFamily="34" charset="0"/>
              </a:rPr>
              <a:t>The Overnight 1 mg dexamethasone suppression test:</a:t>
            </a:r>
            <a:r>
              <a:rPr lang="en-US" sz="1000" b="1" i="1" smtClean="0">
                <a:latin typeface="Arial" pitchFamily="34" charset="0"/>
              </a:rPr>
              <a:t> </a:t>
            </a:r>
            <a:r>
              <a:rPr lang="en-US" sz="1000" i="1" smtClean="0">
                <a:latin typeface="Arial" pitchFamily="34" charset="0"/>
              </a:rPr>
              <a:t>The test consists of oral administration of 1 mg of dexamethasone in adults at 2300h and the sample for serum cortisol is taken at 0800h in the next morning. Dexamethasone has to be administered by night because the secretion rhythm of ACTH reaches its peak at this time, so in patients without hypercortisolism, morning cortisol levels would be physiologically suppressed (&lt; 5mg/dL in 98% of the patients), in contrast to those with hypercortisolism with a serum cortisol level  &gt; 5mg/dL.</a:t>
            </a:r>
            <a:endParaRPr lang="en-US" sz="1000" smtClean="0">
              <a:latin typeface="Arial" pitchFamily="34" charset="0"/>
            </a:endParaRPr>
          </a:p>
          <a:p>
            <a:pPr lvl="1" eaLnBrk="1" hangingPunct="1">
              <a:lnSpc>
                <a:spcPct val="80000"/>
              </a:lnSpc>
            </a:pPr>
            <a:r>
              <a:rPr lang="en-US" sz="1000" i="1" smtClean="0">
                <a:latin typeface="Arial" pitchFamily="34" charset="0"/>
              </a:rPr>
              <a:t>Multiple Low doses of dexamethasone suppression test</a:t>
            </a:r>
            <a:r>
              <a:rPr lang="en-US" sz="1000" b="1" i="1" smtClean="0">
                <a:latin typeface="Arial" pitchFamily="34" charset="0"/>
              </a:rPr>
              <a:t>: </a:t>
            </a:r>
            <a:r>
              <a:rPr lang="en-US" sz="1000" i="1" smtClean="0">
                <a:latin typeface="Arial" pitchFamily="34" charset="0"/>
              </a:rPr>
              <a:t>Oral dexamethasone, 0.5 mg, is administered every 6 hours during two consecutive days then serum cortisol is measured in the morning of the third day. Patients are said to be with Cushing’s syndrome when serum cortisol level &gt;5mg/dL.</a:t>
            </a:r>
            <a:endParaRPr lang="en-US" sz="1000" smtClean="0">
              <a:latin typeface="Arial" pitchFamily="34" charset="0"/>
            </a:endParaRPr>
          </a:p>
          <a:p>
            <a:pPr eaLnBrk="1" hangingPunct="1">
              <a:lnSpc>
                <a:spcPct val="80000"/>
              </a:lnSpc>
            </a:pPr>
            <a:r>
              <a:rPr lang="en-US" sz="1000" i="1" u="sng" smtClean="0">
                <a:latin typeface="Arial" pitchFamily="34" charset="0"/>
              </a:rPr>
              <a:t>Serial </a:t>
            </a:r>
            <a:r>
              <a:rPr lang="en-US" sz="1000" i="1" u="sng" smtClean="0">
                <a:latin typeface="Arial" pitchFamily="34" charset="0"/>
                <a:hlinkClick r:id="rId4"/>
              </a:rPr>
              <a:t>serum cortisol</a:t>
            </a:r>
            <a:r>
              <a:rPr lang="en-US" sz="1000" i="1" u="sng" smtClean="0">
                <a:latin typeface="Arial" pitchFamily="34" charset="0"/>
              </a:rPr>
              <a:t> levels </a:t>
            </a:r>
            <a:endParaRPr lang="en-US" sz="1000" smtClean="0">
              <a:latin typeface="Arial" pitchFamily="34" charset="0"/>
            </a:endParaRPr>
          </a:p>
          <a:p>
            <a:pPr eaLnBrk="1" hangingPunct="1">
              <a:lnSpc>
                <a:spcPct val="80000"/>
              </a:lnSpc>
            </a:pPr>
            <a:r>
              <a:rPr lang="en-US" sz="1000" i="1" smtClean="0">
                <a:latin typeface="Arial" pitchFamily="34" charset="0"/>
              </a:rPr>
              <a:t>Blood samples are taken for Cortisol levels in different timings to check circadian rhythm of cortisol secretion. Normal rhythm (cortisol lowest at midnight, highest early in the morning) is lost in Cushing’s syndrome.</a:t>
            </a:r>
            <a:endParaRPr lang="en-US" sz="1000" smtClean="0">
              <a:latin typeface="Arial" pitchFamily="34" charset="0"/>
            </a:endParaRPr>
          </a:p>
          <a:p>
            <a:pPr eaLnBrk="1" hangingPunct="1">
              <a:lnSpc>
                <a:spcPct val="80000"/>
              </a:lnSpc>
            </a:pPr>
            <a:r>
              <a:rPr lang="en-US" sz="1000" i="1" u="sng" smtClean="0">
                <a:latin typeface="Arial" pitchFamily="34" charset="0"/>
                <a:hlinkClick r:id="rId5"/>
              </a:rPr>
              <a:t>Fasting Glucose</a:t>
            </a:r>
            <a:endParaRPr lang="en-US" sz="1000" smtClean="0">
              <a:latin typeface="Arial" pitchFamily="34" charset="0"/>
            </a:endParaRPr>
          </a:p>
          <a:p>
            <a:pPr lvl="1" eaLnBrk="1" hangingPunct="1">
              <a:lnSpc>
                <a:spcPct val="80000"/>
              </a:lnSpc>
            </a:pPr>
            <a:r>
              <a:rPr lang="en-US" sz="1000" i="1" smtClean="0">
                <a:latin typeface="Arial" pitchFamily="34" charset="0"/>
              </a:rPr>
              <a:t>Fasting glucose may be elevated and glucose tolerance is impaired as a result of insulin resistance.</a:t>
            </a:r>
            <a:endParaRPr lang="en-US" sz="1000" smtClean="0">
              <a:latin typeface="Arial" pitchFamily="34" charset="0"/>
            </a:endParaRPr>
          </a:p>
          <a:p>
            <a:pPr eaLnBrk="1" hangingPunct="1">
              <a:lnSpc>
                <a:spcPct val="80000"/>
              </a:lnSpc>
            </a:pPr>
            <a:r>
              <a:rPr lang="en-US" sz="1000" i="1" u="sng" smtClean="0">
                <a:latin typeface="Arial" pitchFamily="34" charset="0"/>
              </a:rPr>
              <a:t>Serum </a:t>
            </a:r>
            <a:r>
              <a:rPr lang="en-US" sz="1000" u="sng" smtClean="0">
                <a:latin typeface="Arial" pitchFamily="34" charset="0"/>
              </a:rPr>
              <a:t>potassium</a:t>
            </a:r>
            <a:r>
              <a:rPr lang="en-US" sz="1000" i="1" u="sng" smtClean="0">
                <a:latin typeface="Arial" pitchFamily="34" charset="0"/>
              </a:rPr>
              <a:t> </a:t>
            </a:r>
            <a:endParaRPr lang="en-US" sz="1000" smtClean="0">
              <a:latin typeface="Arial" pitchFamily="34" charset="0"/>
            </a:endParaRPr>
          </a:p>
          <a:p>
            <a:pPr lvl="1" eaLnBrk="1" hangingPunct="1">
              <a:lnSpc>
                <a:spcPct val="80000"/>
              </a:lnSpc>
            </a:pPr>
            <a:r>
              <a:rPr lang="en-US" sz="1000" i="1" smtClean="0">
                <a:latin typeface="Arial" pitchFamily="34" charset="0"/>
              </a:rPr>
              <a:t>Hypokalemia may be present but not hypernatremia.</a:t>
            </a:r>
            <a:r>
              <a:rPr lang="en-US" sz="1000" i="1" u="sng" smtClean="0">
                <a:latin typeface="Arial" pitchFamily="34" charset="0"/>
              </a:rPr>
              <a:t> </a:t>
            </a:r>
            <a:endParaRPr lang="en-US" sz="1000" smtClean="0">
              <a:latin typeface="Arial" pitchFamily="34" charset="0"/>
            </a:endParaRPr>
          </a:p>
          <a:p>
            <a:pPr eaLnBrk="1" hangingPunct="1">
              <a:lnSpc>
                <a:spcPct val="80000"/>
              </a:lnSpc>
            </a:pPr>
            <a:endParaRPr lang="en-US" sz="1000"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28767CFD-D9C5-490D-AB9F-DFEFA61AC201}" type="slidenum">
              <a:rPr lang="ar-SA" smtClean="0">
                <a:latin typeface="Arial" pitchFamily="34" charset="0"/>
              </a:rPr>
              <a:pPr/>
              <a:t>16</a:t>
            </a:fld>
            <a:endParaRPr lang="en-US" smtClean="0">
              <a:latin typeface="Arial" pitchFamily="34"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lnSpc>
                <a:spcPct val="80000"/>
              </a:lnSpc>
            </a:pPr>
            <a:r>
              <a:rPr lang="en-US" sz="800" b="1" i="1" smtClean="0">
                <a:latin typeface="Arial" pitchFamily="34" charset="0"/>
              </a:rPr>
              <a:t>2-</a:t>
            </a:r>
            <a:r>
              <a:rPr lang="en-US" sz="800" b="1" i="1" u="sng" smtClean="0">
                <a:latin typeface="Arial" pitchFamily="34" charset="0"/>
              </a:rPr>
              <a:t>Tests that determine cause </a:t>
            </a:r>
            <a:endParaRPr lang="en-US" sz="800" i="1" u="sng" smtClean="0">
              <a:latin typeface="Arial" pitchFamily="34" charset="0"/>
            </a:endParaRPr>
          </a:p>
          <a:p>
            <a:pPr eaLnBrk="1" hangingPunct="1">
              <a:lnSpc>
                <a:spcPct val="80000"/>
              </a:lnSpc>
            </a:pPr>
            <a:r>
              <a:rPr lang="en-US" sz="800" i="1" u="sng" smtClean="0">
                <a:latin typeface="Arial" pitchFamily="34" charset="0"/>
              </a:rPr>
              <a:t>Serum ACTH levels</a:t>
            </a:r>
            <a:endParaRPr lang="en-US" sz="800" i="1" smtClean="0">
              <a:latin typeface="Arial" pitchFamily="34" charset="0"/>
            </a:endParaRPr>
          </a:p>
          <a:p>
            <a:pPr lvl="1" eaLnBrk="1" hangingPunct="1">
              <a:lnSpc>
                <a:spcPct val="80000"/>
              </a:lnSpc>
            </a:pPr>
            <a:r>
              <a:rPr lang="en-US" sz="800" i="1" smtClean="0">
                <a:latin typeface="Arial" pitchFamily="34" charset="0"/>
              </a:rPr>
              <a:t>Once hypercortisolism is confirmed, a baseline plasma ACTH is obtained. A level of ACTH below the normal range (about 20 pg/ml) indicates a probable adrenal tumor, whereas higher levels are produced by pituitary or ectopic tumors.</a:t>
            </a:r>
            <a:endParaRPr lang="en-US" sz="800" i="1" u="sng" smtClean="0">
              <a:latin typeface="Arial" pitchFamily="34" charset="0"/>
            </a:endParaRPr>
          </a:p>
          <a:p>
            <a:pPr eaLnBrk="1" hangingPunct="1">
              <a:lnSpc>
                <a:spcPct val="80000"/>
              </a:lnSpc>
            </a:pPr>
            <a:r>
              <a:rPr lang="en-US" sz="800" i="1" u="sng" smtClean="0">
                <a:latin typeface="Arial" pitchFamily="34" charset="0"/>
              </a:rPr>
              <a:t>High doses of Dexamethasone suppression test</a:t>
            </a:r>
            <a:endParaRPr lang="en-US" sz="800" i="1" smtClean="0">
              <a:latin typeface="Arial" pitchFamily="34" charset="0"/>
            </a:endParaRPr>
          </a:p>
          <a:p>
            <a:pPr eaLnBrk="1" hangingPunct="1">
              <a:lnSpc>
                <a:spcPct val="80000"/>
              </a:lnSpc>
            </a:pPr>
            <a:r>
              <a:rPr lang="en-US" sz="800" i="1" smtClean="0">
                <a:latin typeface="Arial" pitchFamily="34" charset="0"/>
              </a:rPr>
              <a:t>The test consists of measurement of basal cortisol and administration of 2 mg dexamethasone every 6 hours during two consecutive days, on the third day we can measure serum cortisol. Another way is called </a:t>
            </a:r>
            <a:r>
              <a:rPr lang="en-US" sz="800" b="1" i="1" smtClean="0">
                <a:latin typeface="Arial" pitchFamily="34" charset="0"/>
              </a:rPr>
              <a:t>isolated suppression with high doses</a:t>
            </a:r>
            <a:r>
              <a:rPr lang="en-US" sz="800" i="1" smtClean="0">
                <a:latin typeface="Arial" pitchFamily="34" charset="0"/>
              </a:rPr>
              <a:t> when we administer 8 mg dexamethasone at 2300h with measurement of serum cortisol on the next morning (90% sensitivity and 92% specificity).                          .</a:t>
            </a:r>
            <a:r>
              <a:rPr lang="en-US" sz="800" smtClean="0">
                <a:latin typeface="Arial" pitchFamily="34" charset="0"/>
              </a:rPr>
              <a:t>                                                                                            </a:t>
            </a:r>
            <a:r>
              <a:rPr lang="en-US" sz="800" i="1" smtClean="0">
                <a:latin typeface="Arial" pitchFamily="34" charset="0"/>
              </a:rPr>
              <a:t>*If there is suppression, in other words, cortisol after test is 50% inferior to basal, diagnosis is made as </a:t>
            </a:r>
            <a:r>
              <a:rPr lang="en-US" sz="800" b="1" i="1" smtClean="0">
                <a:latin typeface="Arial" pitchFamily="34" charset="0"/>
              </a:rPr>
              <a:t>Cushing’s disease.    </a:t>
            </a:r>
            <a:r>
              <a:rPr lang="en-US" sz="800" i="1" smtClean="0">
                <a:latin typeface="Arial" pitchFamily="34" charset="0"/>
              </a:rPr>
              <a:t>                   *If there is not suppression, suggests: Ectopic Tumor.</a:t>
            </a:r>
            <a:endParaRPr lang="en-US" sz="800" smtClean="0">
              <a:latin typeface="Arial" pitchFamily="34" charset="0"/>
            </a:endParaRPr>
          </a:p>
          <a:p>
            <a:pPr eaLnBrk="1" hangingPunct="1">
              <a:lnSpc>
                <a:spcPct val="80000"/>
              </a:lnSpc>
            </a:pPr>
            <a:r>
              <a:rPr lang="en-US" sz="800" i="1" u="sng" smtClean="0">
                <a:latin typeface="Arial" pitchFamily="34" charset="0"/>
              </a:rPr>
              <a:t>Various imaging tests - looking for abnormalities of the pituitary, adrenal glands, lungs, or other organs. </a:t>
            </a:r>
            <a:endParaRPr lang="en-US" sz="800" smtClean="0">
              <a:latin typeface="Arial" pitchFamily="34" charset="0"/>
            </a:endParaRPr>
          </a:p>
          <a:p>
            <a:pPr lvl="2" eaLnBrk="1" hangingPunct="1">
              <a:lnSpc>
                <a:spcPct val="80000"/>
              </a:lnSpc>
            </a:pPr>
            <a:r>
              <a:rPr lang="en-US" sz="800" i="1" u="sng" smtClean="0">
                <a:latin typeface="Arial" pitchFamily="34" charset="0"/>
                <a:hlinkClick r:id="rId3"/>
              </a:rPr>
              <a:t>CT scan</a:t>
            </a:r>
            <a:r>
              <a:rPr lang="en-US" sz="800" i="1" u="sng" smtClean="0">
                <a:latin typeface="Arial" pitchFamily="34" charset="0"/>
              </a:rPr>
              <a:t> Abdomen and Thorax:</a:t>
            </a:r>
            <a:r>
              <a:rPr lang="en-US" sz="800" i="1" smtClean="0">
                <a:latin typeface="Arial" pitchFamily="34" charset="0"/>
              </a:rPr>
              <a:t>  Done to rule out adrenal gland tumor or ectopic ACTH secreting tumors.</a:t>
            </a:r>
            <a:endParaRPr lang="en-US" sz="800" i="1" u="sng" smtClean="0">
              <a:latin typeface="Arial" pitchFamily="34" charset="0"/>
              <a:hlinkClick r:id=""/>
            </a:endParaRPr>
          </a:p>
          <a:p>
            <a:pPr lvl="2" eaLnBrk="1" hangingPunct="1">
              <a:lnSpc>
                <a:spcPct val="80000"/>
              </a:lnSpc>
            </a:pPr>
            <a:r>
              <a:rPr lang="en-US" sz="800" i="1" u="sng" smtClean="0">
                <a:latin typeface="Arial" pitchFamily="34" charset="0"/>
                <a:hlinkClick r:id=""/>
              </a:rPr>
              <a:t>MRI scans</a:t>
            </a:r>
            <a:r>
              <a:rPr lang="en-US" sz="800" i="1" u="sng" smtClean="0">
                <a:latin typeface="Arial" pitchFamily="34" charset="0"/>
              </a:rPr>
              <a:t>:</a:t>
            </a:r>
            <a:r>
              <a:rPr lang="en-US" sz="800" i="1" smtClean="0">
                <a:latin typeface="Arial" pitchFamily="34" charset="0"/>
              </a:rPr>
              <a:t>  90% of Pituitary causes are microadenomas    (&lt; 5mm in size) and MRI only detects 50% of them.</a:t>
            </a:r>
            <a:endParaRPr lang="en-US" sz="800" i="1" u="sng" smtClean="0">
              <a:latin typeface="Arial" pitchFamily="34" charset="0"/>
            </a:endParaRPr>
          </a:p>
          <a:p>
            <a:pPr eaLnBrk="1" hangingPunct="1">
              <a:lnSpc>
                <a:spcPct val="80000"/>
              </a:lnSpc>
            </a:pPr>
            <a:r>
              <a:rPr lang="en-US" sz="800" i="1" u="sng" smtClean="0">
                <a:latin typeface="Arial" pitchFamily="34" charset="0"/>
              </a:rPr>
              <a:t>CRH stimulation test </a:t>
            </a:r>
            <a:endParaRPr lang="en-US" sz="800" i="1" smtClean="0">
              <a:latin typeface="Arial" pitchFamily="34" charset="0"/>
            </a:endParaRPr>
          </a:p>
          <a:p>
            <a:pPr lvl="1" eaLnBrk="1" hangingPunct="1">
              <a:lnSpc>
                <a:spcPct val="80000"/>
              </a:lnSpc>
            </a:pPr>
            <a:r>
              <a:rPr lang="en-US" sz="800" i="1" smtClean="0">
                <a:latin typeface="Arial" pitchFamily="34" charset="0"/>
              </a:rPr>
              <a:t>This test helps to distinguish between patients with pituitary adenomas and those with ectopic ACTH syndrome or cortisol secreting adrenal tumors. Patients are given an injection of CRH, the corticotropin-releasing hormone that causes the pituitary to secrete ACTH. Patients with pituitary adenomas usually experience a rise in blood levels of ACTH and cortisol. This response is rarely seen in patients with ectopic ACTH syndrome and practically never in patients with cortisol-secreting adrenal tumors.</a:t>
            </a:r>
            <a:endParaRPr lang="en-US" sz="800" i="1" u="sng" smtClean="0">
              <a:latin typeface="Arial" pitchFamily="34" charset="0"/>
            </a:endParaRPr>
          </a:p>
          <a:p>
            <a:pPr eaLnBrk="1" hangingPunct="1">
              <a:lnSpc>
                <a:spcPct val="80000"/>
              </a:lnSpc>
            </a:pPr>
            <a:r>
              <a:rPr lang="en-US" sz="800" i="1" u="sng" smtClean="0">
                <a:latin typeface="Arial" pitchFamily="34" charset="0"/>
              </a:rPr>
              <a:t>Petrosal sinus sampling</a:t>
            </a:r>
            <a:endParaRPr lang="en-US" sz="800" smtClean="0">
              <a:latin typeface="Arial" pitchFamily="34" charset="0"/>
            </a:endParaRPr>
          </a:p>
          <a:p>
            <a:pPr lvl="1" eaLnBrk="1" hangingPunct="1">
              <a:lnSpc>
                <a:spcPct val="80000"/>
              </a:lnSpc>
            </a:pPr>
            <a:r>
              <a:rPr lang="en-US" sz="800" i="1" smtClean="0">
                <a:latin typeface="Arial" pitchFamily="34" charset="0"/>
              </a:rPr>
              <a:t>This test is not always required, but in many cases, it is the best way to separate pituitary from ectopic causes of Cushing's syndrome. Samples of blood are drawn from the petrosal sinuses, veins that drain the pituitary, by introducing catheters through a vein in the upper thigh/groin region, with local anesthesia and mild sedation. X-rays are used to confirm the correct position of the catheters. 1mg/Kg body wt of CRH, the hormone that causes the pituitary to secrete ACTH, is given during this test to improve diagnostic accuracy. Levels of ACTH in the petrosal sinuses are measured and compared with ACTH levels in a forearm vein. ACTH levels higher in the petrosal sinuses than in the forearm vein indicate the presence of a pituitary adenoma; lower levels suggest ectopic ACTH syndrome. </a:t>
            </a:r>
            <a:endParaRPr lang="en-US" sz="800" smtClean="0">
              <a:latin typeface="Arial" pitchFamily="34" charset="0"/>
            </a:endParaRPr>
          </a:p>
          <a:p>
            <a:pPr eaLnBrk="1" hangingPunct="1">
              <a:lnSpc>
                <a:spcPct val="80000"/>
              </a:lnSpc>
            </a:pPr>
            <a:endParaRPr lang="en-US" sz="800"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C1CB78-F651-4A1F-A7A9-420CA1B71BB8}" type="slidenum">
              <a:rPr lang="en-US" smtClean="0">
                <a:latin typeface="Arial" pitchFamily="34" charset="0"/>
              </a:rPr>
              <a:pPr/>
              <a:t>17</a:t>
            </a:fld>
            <a:endParaRPr lang="en-US" smtClean="0">
              <a:latin typeface="Arial"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8414B-023D-4977-9398-86DB1E466375}"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EB56A-8646-4B67-9334-B88082B381B0}"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46F39-5084-4355-B431-C51EB88440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3127B-E836-4A15-91A5-A0D1E55351C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1"/>
          </p:nvPr>
        </p:nvSpPr>
        <p:spPr/>
        <p:txBody>
          <a:bodyPr/>
          <a:lstStyle>
            <a:lvl1pPr fontAlgn="auto">
              <a:spcBef>
                <a:spcPts val="0"/>
              </a:spcBef>
              <a:spcAft>
                <a:spcPts val="0"/>
              </a:spcAft>
              <a:defRPr>
                <a:latin typeface="+mn-lt"/>
              </a:defRPr>
            </a:lvl1pPr>
          </a:lstStyle>
          <a:p>
            <a:pPr>
              <a:defRPr/>
            </a:pPr>
            <a:fld id="{B7E627FF-0ED2-4958-B885-D534942573D2}" type="slidenum">
              <a:rPr lang="en-US"/>
              <a:pPr>
                <a:defRPr/>
              </a:pPr>
              <a:t>‹#›</a:t>
            </a:fld>
            <a:endParaRPr lang="en-US"/>
          </a:p>
        </p:txBody>
      </p:sp>
      <p:sp>
        <p:nvSpPr>
          <p:cNvPr id="7" name="Footer Placeholder 6"/>
          <p:cNvSpPr>
            <a:spLocks noGrp="1"/>
          </p:cNvSpPr>
          <p:nvPr>
            <p:ph type="ftr" sz="quarter" idx="12"/>
          </p:nvPr>
        </p:nvSpPr>
        <p:spPr/>
        <p:txBody>
          <a:bodyPr/>
          <a:lstStyle>
            <a:lvl1pPr fontAlgn="auto">
              <a:spcBef>
                <a:spcPts val="0"/>
              </a:spcBef>
              <a:spcAft>
                <a:spcPts val="0"/>
              </a:spcAft>
              <a:defRPr>
                <a:latin typeface="+mn-lt"/>
              </a:defRPr>
            </a:lvl1pPr>
          </a:lstStyle>
          <a:p>
            <a:pPr>
              <a:defRPr/>
            </a:pPr>
            <a:endParaRPr lang="en-US"/>
          </a:p>
        </p:txBody>
      </p:sp>
    </p:spTree>
    <p:extLst>
      <p:ext uri="{BB962C8B-B14F-4D97-AF65-F5344CB8AC3E}">
        <p14:creationId xmlns:p14="http://schemas.microsoft.com/office/powerpoint/2010/main" val="1713572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7924800" cy="1143000"/>
          </a:xfrm>
        </p:spPr>
        <p:txBody>
          <a:bodyPr/>
          <a:lstStyle>
            <a:lvl1pPr>
              <a:defRPr cap="none"/>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539783-BC3B-4869-9280-23039094CC31}"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normAutofit/>
          </a:bodyPr>
          <a:lstStyle>
            <a:lvl1pPr marL="0" indent="0">
              <a:buNone/>
              <a:defRPr sz="2400"/>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E62A6-D3BB-42B7-97EA-6F839A4410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275E40-4BD0-45AC-ABB0-1F4411C1D0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9D502B-DA4C-4685-BC54-DBB4F60B7C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4F228-3855-4448-8B69-146886D918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4DDE21-F290-443C-8E9A-843E77C5D4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A94D7-9FC6-4B0C-B62A-D0F439BBC7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63D1DF-18D3-4B5B-9166-2C408F2907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4"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CAE099C9-56F5-40D3-89E6-65303E9284B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hf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5578475"/>
            <a:ext cx="7772400" cy="1736725"/>
          </a:xfrm>
        </p:spPr>
        <p:txBody>
          <a:bodyPr/>
          <a:lstStyle/>
          <a:p>
            <a:r>
              <a:rPr lang="en-US" sz="2000" b="1" cap="none" dirty="0" smtClean="0">
                <a:solidFill>
                  <a:srgbClr val="FFFF00"/>
                </a:solidFill>
              </a:rPr>
              <a:t>Pakistan Society Of Chemical Pathologists</a:t>
            </a:r>
            <a:br>
              <a:rPr lang="en-US" sz="2000" b="1" cap="none" dirty="0" smtClean="0">
                <a:solidFill>
                  <a:srgbClr val="FFFF00"/>
                </a:solidFill>
              </a:rPr>
            </a:br>
            <a:r>
              <a:rPr lang="en-US" sz="1800" b="1" cap="none" dirty="0" smtClean="0">
                <a:solidFill>
                  <a:srgbClr val="FFFF00"/>
                </a:solidFill>
              </a:rPr>
              <a:t>Distance Learning </a:t>
            </a:r>
            <a:r>
              <a:rPr lang="en-US" sz="1800" b="1" cap="none" dirty="0" err="1" smtClean="0">
                <a:solidFill>
                  <a:srgbClr val="FFFF00"/>
                </a:solidFill>
              </a:rPr>
              <a:t>Programme</a:t>
            </a:r>
            <a:r>
              <a:rPr lang="en-US" sz="1800" b="1" cap="none" dirty="0" smtClean="0">
                <a:solidFill>
                  <a:srgbClr val="FFFF00"/>
                </a:solidFill>
              </a:rPr>
              <a:t> In Chemical Pathology</a:t>
            </a:r>
            <a:br>
              <a:rPr lang="en-US" sz="1800" b="1" cap="none" dirty="0" smtClean="0">
                <a:solidFill>
                  <a:srgbClr val="FFFF00"/>
                </a:solidFill>
              </a:rPr>
            </a:br>
            <a:r>
              <a:rPr lang="en-US" sz="2000" b="1" dirty="0">
                <a:solidFill>
                  <a:srgbClr val="FFFF00"/>
                </a:solidFill>
              </a:rPr>
              <a:t/>
            </a:r>
            <a:br>
              <a:rPr lang="en-US" sz="2000" b="1" dirty="0">
                <a:solidFill>
                  <a:srgbClr val="FFFF00"/>
                </a:solidFill>
              </a:rPr>
            </a:br>
            <a:r>
              <a:rPr lang="en-US" sz="3600" b="1" dirty="0">
                <a:solidFill>
                  <a:srgbClr val="FFFF00"/>
                </a:solidFill>
              </a:rPr>
              <a:t/>
            </a:r>
            <a:br>
              <a:rPr lang="en-US" sz="3600" b="1" dirty="0">
                <a:solidFill>
                  <a:srgbClr val="FFFF00"/>
                </a:solidFill>
              </a:rPr>
            </a:br>
            <a:r>
              <a:rPr lang="en-US" b="1" u="sng" cap="none" dirty="0" smtClean="0"/>
              <a:t>Lesson No 18</a:t>
            </a:r>
            <a:r>
              <a:rPr lang="en-US" sz="2000" b="1" u="sng" cap="none" dirty="0" smtClean="0"/>
              <a:t/>
            </a:r>
            <a:br>
              <a:rPr lang="en-US" sz="2000" b="1" u="sng" cap="none" dirty="0" smtClean="0"/>
            </a:br>
            <a:r>
              <a:rPr lang="en-US" sz="2000" b="1" cap="none" dirty="0" smtClean="0"/>
              <a:t/>
            </a:r>
            <a:br>
              <a:rPr lang="en-US" sz="2000" b="1" cap="none" dirty="0" smtClean="0"/>
            </a:br>
            <a:r>
              <a:rPr lang="en-US" sz="2800" b="1" u="sng" cap="none" dirty="0" smtClean="0"/>
              <a:t>Miscellaneous Endocrine Disorders and </a:t>
            </a:r>
            <a:br>
              <a:rPr lang="en-US" sz="2800" b="1" u="sng" cap="none" dirty="0" smtClean="0"/>
            </a:br>
            <a:r>
              <a:rPr lang="en-US" sz="2800" b="1" u="sng" cap="none" dirty="0" err="1" smtClean="0"/>
              <a:t>Tumour</a:t>
            </a:r>
            <a:r>
              <a:rPr lang="en-US" sz="2800" b="1" u="sng" cap="none" dirty="0" smtClean="0"/>
              <a:t> Markers</a:t>
            </a:r>
            <a:r>
              <a:rPr lang="en-US" sz="2800" cap="none" dirty="0" smtClean="0"/>
              <a:t/>
            </a:r>
            <a:br>
              <a:rPr lang="en-US" sz="2800" cap="none" dirty="0" smtClean="0"/>
            </a:br>
            <a:r>
              <a:rPr lang="en-US" sz="2800" b="1" u="sng" dirty="0" smtClean="0"/>
              <a:t>(</a:t>
            </a:r>
            <a:r>
              <a:rPr lang="en-US" sz="2800" b="1" u="sng" cap="none" dirty="0" smtClean="0"/>
              <a:t>Short Name: </a:t>
            </a:r>
            <a:r>
              <a:rPr lang="en-US" sz="2800" b="1" u="sng" dirty="0" smtClean="0"/>
              <a:t>MEDTM</a:t>
            </a:r>
            <a:r>
              <a:rPr lang="en-US" sz="2800" b="1" u="sng" dirty="0"/>
              <a:t>)</a:t>
            </a:r>
            <a:r>
              <a:rPr lang="en-US" sz="2800" dirty="0"/>
              <a:t/>
            </a:r>
            <a:br>
              <a:rPr lang="en-US" sz="2800" dirty="0"/>
            </a:br>
            <a:r>
              <a:rPr lang="en-US" sz="1600" dirty="0" smtClean="0"/>
              <a:t>By </a:t>
            </a:r>
            <a:r>
              <a:rPr lang="en-GB" sz="1600" b="1" dirty="0" smtClean="0"/>
              <a:t/>
            </a:r>
            <a:br>
              <a:rPr lang="en-GB" sz="1600" b="1" dirty="0" smtClean="0"/>
            </a:br>
            <a:r>
              <a:rPr lang="en-US" sz="2400" b="1" cap="none" dirty="0" err="1" smtClean="0"/>
              <a:t>Surg</a:t>
            </a:r>
            <a:r>
              <a:rPr lang="en-US" sz="2400" b="1" cap="none" dirty="0" smtClean="0"/>
              <a:t> Commodore Aamir Ijaz</a:t>
            </a:r>
            <a:r>
              <a:rPr lang="en-US" b="1" cap="none" dirty="0" smtClean="0"/>
              <a:t/>
            </a:r>
            <a:br>
              <a:rPr lang="en-US" b="1" cap="none" dirty="0" smtClean="0"/>
            </a:br>
            <a:r>
              <a:rPr lang="en-US" sz="1200" b="1" dirty="0" smtClean="0">
                <a:solidFill>
                  <a:srgbClr val="FFC000"/>
                </a:solidFill>
              </a:rPr>
              <a:t>MCPS, FCPS, FRCP (</a:t>
            </a:r>
            <a:r>
              <a:rPr lang="en-US" sz="1200" b="1" dirty="0" err="1" smtClean="0">
                <a:solidFill>
                  <a:srgbClr val="FFC000"/>
                </a:solidFill>
              </a:rPr>
              <a:t>Edin</a:t>
            </a:r>
            <a:r>
              <a:rPr lang="en-US" sz="1200" b="1" dirty="0" smtClean="0">
                <a:solidFill>
                  <a:srgbClr val="FFC000"/>
                </a:solidFill>
              </a:rPr>
              <a:t>)</a:t>
            </a:r>
            <a:r>
              <a:rPr lang="en-GB" sz="1200" dirty="0" smtClean="0">
                <a:solidFill>
                  <a:srgbClr val="FFC000"/>
                </a:solidFill>
              </a:rPr>
              <a:t/>
            </a:r>
            <a:br>
              <a:rPr lang="en-GB" sz="1200" dirty="0" smtClean="0">
                <a:solidFill>
                  <a:srgbClr val="FFC000"/>
                </a:solidFill>
              </a:rPr>
            </a:br>
            <a:r>
              <a:rPr lang="en-GB" sz="1200" dirty="0" smtClean="0">
                <a:solidFill>
                  <a:srgbClr val="FFC000"/>
                </a:solidFill>
              </a:rPr>
              <a:t/>
            </a:r>
            <a:br>
              <a:rPr lang="en-GB" sz="1200" dirty="0" smtClean="0">
                <a:solidFill>
                  <a:srgbClr val="FFC000"/>
                </a:solidFill>
              </a:rPr>
            </a:br>
            <a:r>
              <a:rPr lang="en-GB" sz="1200" dirty="0" smtClean="0">
                <a:solidFill>
                  <a:srgbClr val="FFC000"/>
                </a:solidFill>
              </a:rPr>
              <a:t/>
            </a:r>
            <a:br>
              <a:rPr lang="en-GB" sz="1200" dirty="0" smtClean="0">
                <a:solidFill>
                  <a:srgbClr val="FFC000"/>
                </a:solidFill>
              </a:rPr>
            </a:br>
            <a:r>
              <a:rPr lang="en-US" sz="2400" b="1" cap="none" dirty="0" smtClean="0">
                <a:solidFill>
                  <a:srgbClr val="92D050"/>
                </a:solidFill>
              </a:rPr>
              <a:t>Professor Of Pathology / </a:t>
            </a:r>
            <a:br>
              <a:rPr lang="en-US" sz="2400" b="1" cap="none" dirty="0" smtClean="0">
                <a:solidFill>
                  <a:srgbClr val="92D050"/>
                </a:solidFill>
              </a:rPr>
            </a:br>
            <a:r>
              <a:rPr lang="en-US" sz="2400" b="1" cap="none" dirty="0" smtClean="0">
                <a:solidFill>
                  <a:srgbClr val="92D050"/>
                </a:solidFill>
              </a:rPr>
              <a:t>Consultant Chemical Pathologist</a:t>
            </a:r>
            <a:r>
              <a:rPr lang="en-GB" sz="2400" cap="none" dirty="0" smtClean="0">
                <a:solidFill>
                  <a:srgbClr val="92D050"/>
                </a:solidFill>
              </a:rPr>
              <a:t/>
            </a:r>
            <a:br>
              <a:rPr lang="en-GB" sz="2400" cap="none" dirty="0" smtClean="0">
                <a:solidFill>
                  <a:srgbClr val="92D050"/>
                </a:solidFill>
              </a:rPr>
            </a:br>
            <a:r>
              <a:rPr lang="en-US" sz="2400" b="1" cap="none" dirty="0" err="1" smtClean="0">
                <a:solidFill>
                  <a:srgbClr val="92D050"/>
                </a:solidFill>
              </a:rPr>
              <a:t>Bahria</a:t>
            </a:r>
            <a:r>
              <a:rPr lang="en-US" sz="2400" b="1" cap="none" dirty="0" smtClean="0">
                <a:solidFill>
                  <a:srgbClr val="92D050"/>
                </a:solidFill>
              </a:rPr>
              <a:t> University Medical &amp; Dental College / </a:t>
            </a:r>
            <a:br>
              <a:rPr lang="en-US" sz="2400" b="1" cap="none" dirty="0" smtClean="0">
                <a:solidFill>
                  <a:srgbClr val="92D050"/>
                </a:solidFill>
              </a:rPr>
            </a:br>
            <a:r>
              <a:rPr lang="en-US" sz="2400" b="1" cap="none" dirty="0" smtClean="0">
                <a:solidFill>
                  <a:srgbClr val="92D050"/>
                </a:solidFill>
              </a:rPr>
              <a:t>PNS SHIFA Karachi</a:t>
            </a:r>
            <a:r>
              <a:rPr lang="en-US" sz="2400" b="1" cap="none" baseline="30000" dirty="0" smtClean="0">
                <a:solidFill>
                  <a:srgbClr val="92D050"/>
                </a:solidFill>
              </a:rPr>
              <a:t> </a:t>
            </a:r>
            <a:r>
              <a:rPr lang="en-US" sz="1600" b="1" baseline="30000" dirty="0" smtClean="0">
                <a:solidFill>
                  <a:srgbClr val="92D050"/>
                </a:solidFill>
              </a:rPr>
              <a:t/>
            </a:r>
            <a:br>
              <a:rPr lang="en-US" sz="1600" b="1" baseline="30000" dirty="0" smtClean="0">
                <a:solidFill>
                  <a:srgbClr val="92D050"/>
                </a:solidFill>
              </a:rPr>
            </a:br>
            <a:r>
              <a:rPr lang="en-US" sz="1600" b="1" baseline="30000" dirty="0" smtClean="0">
                <a:solidFill>
                  <a:srgbClr val="92D050"/>
                </a:solidFill>
              </a:rPr>
              <a:t/>
            </a:r>
            <a:br>
              <a:rPr lang="en-US" sz="1600" b="1" baseline="30000" dirty="0" smtClean="0">
                <a:solidFill>
                  <a:srgbClr val="92D050"/>
                </a:solidFill>
              </a:rPr>
            </a:br>
            <a:endParaRPr lang="en-US" sz="3600" dirty="0" smtClean="0"/>
          </a:p>
        </p:txBody>
      </p:sp>
      <p:sp>
        <p:nvSpPr>
          <p:cNvPr id="2" name="Slide Number Placeholder 1"/>
          <p:cNvSpPr>
            <a:spLocks noGrp="1"/>
          </p:cNvSpPr>
          <p:nvPr>
            <p:ph type="sldNum" sz="quarter" idx="12"/>
          </p:nvPr>
        </p:nvSpPr>
        <p:spPr/>
        <p:txBody>
          <a:bodyPr/>
          <a:lstStyle/>
          <a:p>
            <a:fld id="{D4BEB56A-8646-4B67-9334-B88082B381B0}" type="slidenum">
              <a:rPr lang="en-US" smtClean="0"/>
              <a:pPr/>
              <a:t>1</a:t>
            </a:fld>
            <a:endParaRPr lang="en-US"/>
          </a:p>
        </p:txBody>
      </p:sp>
    </p:spTree>
    <p:extLst>
      <p:ext uri="{BB962C8B-B14F-4D97-AF65-F5344CB8AC3E}">
        <p14:creationId xmlns:p14="http://schemas.microsoft.com/office/powerpoint/2010/main" val="312358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124200"/>
            <a:ext cx="8229600" cy="1143000"/>
          </a:xfrm>
        </p:spPr>
        <p:txBody>
          <a:bodyPr/>
          <a:lstStyle/>
          <a:p>
            <a:pPr>
              <a:defRPr/>
            </a:pPr>
            <a:r>
              <a:rPr lang="en-US" sz="2400" dirty="0" smtClean="0">
                <a:solidFill>
                  <a:srgbClr val="0070C0"/>
                </a:solidFill>
              </a:rPr>
              <a:t>Q 4: </a:t>
            </a:r>
            <a:r>
              <a:rPr lang="en-US" sz="2400" dirty="0">
                <a:solidFill>
                  <a:srgbClr val="FFFF00"/>
                </a:solidFill>
              </a:rPr>
              <a:t>	</a:t>
            </a:r>
            <a:r>
              <a:rPr lang="en-US" sz="2400" dirty="0" smtClean="0">
                <a:solidFill>
                  <a:srgbClr val="FFFF00"/>
                </a:solidFill>
              </a:rPr>
              <a:t>A </a:t>
            </a:r>
            <a:r>
              <a:rPr lang="en-US" sz="2400" dirty="0">
                <a:solidFill>
                  <a:srgbClr val="FFFF00"/>
                </a:solidFill>
              </a:rPr>
              <a:t>32 y pregnant lady has been referred to you for investigation of Cushing Syndrome. As per recent Guidelines which of the following should be the first line tests in this patient</a:t>
            </a:r>
            <a:r>
              <a:rPr lang="en-US" sz="2400" dirty="0" smtClean="0">
                <a:solidFill>
                  <a:srgbClr val="FFFF00"/>
                </a:solidFill>
              </a:rPr>
              <a:t>?</a:t>
            </a:r>
            <a:br>
              <a:rPr lang="en-US" sz="2400" dirty="0" smtClean="0">
                <a:solidFill>
                  <a:srgbClr val="FFFF00"/>
                </a:solidFill>
              </a:rPr>
            </a:br>
            <a:r>
              <a:rPr lang="en-US" sz="2400" dirty="0">
                <a:solidFill>
                  <a:srgbClr val="FFFF00"/>
                </a:solidFill>
              </a:rPr>
              <a:t/>
            </a:r>
            <a:br>
              <a:rPr lang="en-US" sz="2400" dirty="0">
                <a:solidFill>
                  <a:srgbClr val="FFFF00"/>
                </a:solidFill>
              </a:rPr>
            </a:br>
            <a:r>
              <a:rPr lang="en-US" sz="2400" dirty="0">
                <a:solidFill>
                  <a:srgbClr val="FFFF00"/>
                </a:solidFill>
              </a:rPr>
              <a:t/>
            </a:r>
            <a:br>
              <a:rPr lang="en-US" sz="2400" dirty="0">
                <a:solidFill>
                  <a:srgbClr val="FFFF00"/>
                </a:solidFill>
              </a:rPr>
            </a:br>
            <a:r>
              <a:rPr lang="en-US" sz="2400" dirty="0"/>
              <a:t>a.	48-h, 2 mg/d Dexamethasone Suppression test (DST) </a:t>
            </a:r>
            <a:br>
              <a:rPr lang="en-US" sz="2400" dirty="0"/>
            </a:br>
            <a:r>
              <a:rPr lang="en-US" sz="2400" dirty="0"/>
              <a:t>b.	Late evening Salivary cortisol</a:t>
            </a:r>
            <a:br>
              <a:rPr lang="en-US" sz="2400" dirty="0"/>
            </a:br>
            <a:r>
              <a:rPr lang="en-US" sz="2400" dirty="0"/>
              <a:t>c.	Midnight Sleeping Serum Cortisol</a:t>
            </a:r>
            <a:br>
              <a:rPr lang="en-US" sz="2400" dirty="0"/>
            </a:br>
            <a:r>
              <a:rPr lang="en-US" sz="2400" dirty="0"/>
              <a:t>d.	Overnight 1mg DST</a:t>
            </a:r>
            <a:br>
              <a:rPr lang="en-US" sz="2400" dirty="0"/>
            </a:br>
            <a:r>
              <a:rPr lang="en-US" sz="2400" dirty="0"/>
              <a:t>e.	Urinary Free Cortisol</a:t>
            </a:r>
          </a:p>
        </p:txBody>
      </p:sp>
      <p:sp>
        <p:nvSpPr>
          <p:cNvPr id="6147" name="Rectangle 3"/>
          <p:cNvSpPr>
            <a:spLocks noGrp="1" noChangeArrowheads="1"/>
          </p:cNvSpPr>
          <p:nvPr>
            <p:ph type="body" idx="4294967295"/>
          </p:nvPr>
        </p:nvSpPr>
        <p:spPr>
          <a:xfrm>
            <a:off x="708025" y="5181600"/>
            <a:ext cx="8229600" cy="762000"/>
          </a:xfrm>
          <a:prstGeom prst="rect">
            <a:avLst/>
          </a:prstGeom>
        </p:spPr>
        <p:txBody>
          <a:bodyPr>
            <a:noAutofit/>
          </a:bodyPr>
          <a:lstStyle/>
          <a:p>
            <a:pPr marL="457200" lvl="1" indent="0" algn="ctr">
              <a:buFontTx/>
              <a:buNone/>
            </a:pPr>
            <a:r>
              <a:rPr lang="en-US" sz="4800" dirty="0">
                <a:solidFill>
                  <a:srgbClr val="FFFF00"/>
                </a:solidFill>
              </a:rPr>
              <a:t>e.	Urinary Free Cortisol</a:t>
            </a:r>
            <a:endParaRPr lang="en-US" sz="5400" dirty="0" smtClean="0">
              <a:solidFill>
                <a:srgbClr val="FFFF00"/>
              </a:solidFill>
              <a:effectLst/>
            </a:endParaRPr>
          </a:p>
        </p:txBody>
      </p:sp>
      <p:sp>
        <p:nvSpPr>
          <p:cNvPr id="3" name="Slide Number Placeholder 2"/>
          <p:cNvSpPr>
            <a:spLocks noGrp="1"/>
          </p:cNvSpPr>
          <p:nvPr>
            <p:ph type="sldNum" sz="quarter" idx="12"/>
          </p:nvPr>
        </p:nvSpPr>
        <p:spPr/>
        <p:txBody>
          <a:bodyPr/>
          <a:lstStyle/>
          <a:p>
            <a:pPr>
              <a:defRPr/>
            </a:pPr>
            <a:fld id="{D566C7C3-B6A2-4DB6-BFB6-5A9DB61CB7FB}" type="slidenum">
              <a:rPr lang="en-US" smtClean="0"/>
              <a:pPr>
                <a:defRPr/>
              </a:pPr>
              <a:t>10</a:t>
            </a:fld>
            <a:endParaRPr lang="en-US"/>
          </a:p>
        </p:txBody>
      </p:sp>
    </p:spTree>
    <p:extLst>
      <p:ext uri="{BB962C8B-B14F-4D97-AF65-F5344CB8AC3E}">
        <p14:creationId xmlns:p14="http://schemas.microsoft.com/office/powerpoint/2010/main" val="38028303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arn(inVertical)">
                                      <p:cBhvr>
                                        <p:cTn id="7"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400" dirty="0" smtClean="0">
                <a:solidFill>
                  <a:srgbClr val="FFFF00"/>
                </a:solidFill>
              </a:rPr>
              <a:t>Urinary Free Cortisol (UFC)</a:t>
            </a:r>
            <a:endParaRPr lang="en-GB" sz="4400" dirty="0">
              <a:solidFill>
                <a:srgbClr val="FFFF00"/>
              </a:solidFill>
            </a:endParaRPr>
          </a:p>
        </p:txBody>
      </p:sp>
      <p:sp>
        <p:nvSpPr>
          <p:cNvPr id="3" name="Content Placeholder 2"/>
          <p:cNvSpPr>
            <a:spLocks noGrp="1"/>
          </p:cNvSpPr>
          <p:nvPr>
            <p:ph sz="quarter" idx="13"/>
          </p:nvPr>
        </p:nvSpPr>
        <p:spPr/>
        <p:txBody>
          <a:bodyPr>
            <a:normAutofit/>
          </a:bodyPr>
          <a:lstStyle/>
          <a:p>
            <a:pPr marL="342900" indent="-342900">
              <a:buFont typeface="Arial" pitchFamily="34" charset="0"/>
              <a:buChar char="•"/>
            </a:pPr>
            <a:r>
              <a:rPr lang="en-GB" sz="3200" dirty="0" smtClean="0"/>
              <a:t>24 h urine sample is  required</a:t>
            </a:r>
          </a:p>
          <a:p>
            <a:pPr marL="342900" indent="-342900">
              <a:buFont typeface="Arial" pitchFamily="34" charset="0"/>
              <a:buChar char="•"/>
            </a:pPr>
            <a:r>
              <a:rPr lang="en-GB" sz="3200" dirty="0" smtClean="0"/>
              <a:t>Better test in Pregnancy and patients on OCP due to increased CBGs in these conditions</a:t>
            </a:r>
          </a:p>
          <a:p>
            <a:pPr marL="342900" indent="-342900">
              <a:buFont typeface="Arial" pitchFamily="34" charset="0"/>
              <a:buChar char="•"/>
            </a:pPr>
            <a:r>
              <a:rPr lang="en-GB" sz="3200" dirty="0" smtClean="0"/>
              <a:t>Should NOT be done in patients with renal impairment</a:t>
            </a:r>
          </a:p>
          <a:p>
            <a:pPr marL="342900" indent="-342900">
              <a:buFont typeface="Arial" pitchFamily="34" charset="0"/>
              <a:buChar char="•"/>
            </a:pPr>
            <a:r>
              <a:rPr lang="en-GB" sz="3200" dirty="0" smtClean="0"/>
              <a:t>In pregnancy Dexamethasone test should NOT be done</a:t>
            </a:r>
            <a:endParaRPr lang="en-GB" sz="3200" dirty="0"/>
          </a:p>
        </p:txBody>
      </p:sp>
      <p:sp>
        <p:nvSpPr>
          <p:cNvPr id="4" name="Slide Number Placeholder 3"/>
          <p:cNvSpPr>
            <a:spLocks noGrp="1"/>
          </p:cNvSpPr>
          <p:nvPr>
            <p:ph type="sldNum" sz="quarter" idx="12"/>
          </p:nvPr>
        </p:nvSpPr>
        <p:spPr/>
        <p:txBody>
          <a:bodyPr/>
          <a:lstStyle/>
          <a:p>
            <a:fld id="{CC539783-BC3B-4869-9280-23039094CC31}" type="slidenum">
              <a:rPr lang="en-US" smtClean="0"/>
              <a:pPr/>
              <a:t>11</a:t>
            </a:fld>
            <a:endParaRPr lang="en-US"/>
          </a:p>
        </p:txBody>
      </p:sp>
    </p:spTree>
    <p:extLst>
      <p:ext uri="{BB962C8B-B14F-4D97-AF65-F5344CB8AC3E}">
        <p14:creationId xmlns:p14="http://schemas.microsoft.com/office/powerpoint/2010/main" val="962615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5400" dirty="0" smtClean="0">
                <a:solidFill>
                  <a:srgbClr val="FFFF00"/>
                </a:solidFill>
              </a:rPr>
              <a:t>First line Tests for CS</a:t>
            </a:r>
            <a:endParaRPr lang="en-GB" sz="5400" dirty="0">
              <a:solidFill>
                <a:srgbClr val="FFFF00"/>
              </a:solidFill>
            </a:endParaRPr>
          </a:p>
        </p:txBody>
      </p:sp>
      <p:sp>
        <p:nvSpPr>
          <p:cNvPr id="3" name="Content Placeholder 2"/>
          <p:cNvSpPr>
            <a:spLocks noGrp="1"/>
          </p:cNvSpPr>
          <p:nvPr>
            <p:ph sz="quarter" idx="13"/>
          </p:nvPr>
        </p:nvSpPr>
        <p:spPr/>
        <p:txBody>
          <a:bodyPr/>
          <a:lstStyle/>
          <a:p>
            <a:pPr marL="342900" indent="-342900">
              <a:buFont typeface="Arial" pitchFamily="34" charset="0"/>
              <a:buChar char="•"/>
            </a:pPr>
            <a:r>
              <a:rPr lang="en-GB" sz="4400" dirty="0" smtClean="0"/>
              <a:t>Late evening Salivary Cortisol</a:t>
            </a:r>
          </a:p>
          <a:p>
            <a:pPr marL="342900" indent="-342900">
              <a:buFont typeface="Arial" pitchFamily="34" charset="0"/>
              <a:buChar char="•"/>
            </a:pPr>
            <a:r>
              <a:rPr lang="en-GB" sz="4400" dirty="0" smtClean="0"/>
              <a:t>Urinary Free Cortisol (UFC)</a:t>
            </a:r>
          </a:p>
          <a:p>
            <a:pPr marL="342900" indent="-342900">
              <a:buFont typeface="Arial" pitchFamily="34" charset="0"/>
              <a:buChar char="•"/>
            </a:pPr>
            <a:r>
              <a:rPr lang="en-GB" sz="4400" dirty="0" smtClean="0"/>
              <a:t>1 mg </a:t>
            </a:r>
            <a:r>
              <a:rPr lang="en-GB" sz="4400" dirty="0" err="1" smtClean="0"/>
              <a:t>Dexmamethasone</a:t>
            </a:r>
            <a:r>
              <a:rPr lang="en-GB" sz="4400" dirty="0" smtClean="0"/>
              <a:t> Test (DMT)</a:t>
            </a:r>
            <a:endParaRPr lang="en-GB" sz="4400" dirty="0"/>
          </a:p>
        </p:txBody>
      </p:sp>
      <p:sp>
        <p:nvSpPr>
          <p:cNvPr id="4" name="Slide Number Placeholder 3"/>
          <p:cNvSpPr>
            <a:spLocks noGrp="1"/>
          </p:cNvSpPr>
          <p:nvPr>
            <p:ph type="sldNum" sz="quarter" idx="12"/>
          </p:nvPr>
        </p:nvSpPr>
        <p:spPr/>
        <p:txBody>
          <a:bodyPr/>
          <a:lstStyle/>
          <a:p>
            <a:fld id="{CC539783-BC3B-4869-9280-23039094CC31}" type="slidenum">
              <a:rPr lang="en-US" smtClean="0"/>
              <a:pPr/>
              <a:t>12</a:t>
            </a:fld>
            <a:endParaRPr lang="en-US"/>
          </a:p>
        </p:txBody>
      </p:sp>
    </p:spTree>
    <p:extLst>
      <p:ext uri="{BB962C8B-B14F-4D97-AF65-F5344CB8AC3E}">
        <p14:creationId xmlns:p14="http://schemas.microsoft.com/office/powerpoint/2010/main" val="1538069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a:xfrm>
            <a:off x="457200" y="0"/>
            <a:ext cx="8229600" cy="1219200"/>
          </a:xfrm>
        </p:spPr>
        <p:txBody>
          <a:bodyPr>
            <a:normAutofit/>
          </a:bodyPr>
          <a:lstStyle/>
          <a:p>
            <a:pPr algn="ctr">
              <a:lnSpc>
                <a:spcPct val="90000"/>
              </a:lnSpc>
            </a:pPr>
            <a:r>
              <a:rPr lang="en-US" sz="4000" dirty="0">
                <a:solidFill>
                  <a:srgbClr val="FFFF00"/>
                </a:solidFill>
              </a:rPr>
              <a:t>Evening </a:t>
            </a:r>
            <a:r>
              <a:rPr lang="en-US" sz="4000" dirty="0" smtClean="0">
                <a:solidFill>
                  <a:srgbClr val="FFFF00"/>
                </a:solidFill>
              </a:rPr>
              <a:t>Serum cortisol </a:t>
            </a:r>
            <a:r>
              <a:rPr lang="en-US" sz="4000" dirty="0">
                <a:solidFill>
                  <a:srgbClr val="FFFF00"/>
                </a:solidFill>
              </a:rPr>
              <a:t>(1 h after sleep)</a:t>
            </a:r>
          </a:p>
        </p:txBody>
      </p:sp>
      <p:sp>
        <p:nvSpPr>
          <p:cNvPr id="59395" name="Rectangle 3"/>
          <p:cNvSpPr>
            <a:spLocks noGrp="1" noChangeArrowheads="1"/>
          </p:cNvSpPr>
          <p:nvPr>
            <p:ph idx="4294967295"/>
          </p:nvPr>
        </p:nvSpPr>
        <p:spPr>
          <a:xfrm>
            <a:off x="609600" y="1524000"/>
            <a:ext cx="8534400" cy="5105400"/>
          </a:xfrm>
          <a:prstGeom prst="rect">
            <a:avLst/>
          </a:prstGeom>
        </p:spPr>
        <p:txBody>
          <a:bodyPr>
            <a:normAutofit/>
          </a:bodyPr>
          <a:lstStyle/>
          <a:p>
            <a:pPr eaLnBrk="1" hangingPunct="1">
              <a:lnSpc>
                <a:spcPct val="90000"/>
              </a:lnSpc>
            </a:pPr>
            <a:r>
              <a:rPr lang="en-US" sz="3200" dirty="0" smtClean="0">
                <a:effectLst/>
              </a:rPr>
              <a:t>Done for confirmation of CS</a:t>
            </a:r>
          </a:p>
          <a:p>
            <a:pPr eaLnBrk="1" hangingPunct="1">
              <a:lnSpc>
                <a:spcPct val="90000"/>
              </a:lnSpc>
            </a:pPr>
            <a:r>
              <a:rPr lang="en-US" sz="3200" dirty="0" smtClean="0"/>
              <a:t>Can be done in two ways:</a:t>
            </a:r>
          </a:p>
          <a:p>
            <a:pPr lvl="1">
              <a:lnSpc>
                <a:spcPct val="90000"/>
              </a:lnSpc>
            </a:pPr>
            <a:r>
              <a:rPr lang="en-US" sz="3200" dirty="0" smtClean="0">
                <a:effectLst/>
              </a:rPr>
              <a:t>Sleeping: Difficult to perform but better method</a:t>
            </a:r>
          </a:p>
          <a:p>
            <a:pPr lvl="1">
              <a:lnSpc>
                <a:spcPct val="90000"/>
              </a:lnSpc>
            </a:pPr>
            <a:r>
              <a:rPr lang="en-US" sz="3200" dirty="0" smtClean="0"/>
              <a:t>Wakening: Also </a:t>
            </a:r>
            <a:r>
              <a:rPr lang="en-US" sz="3200" dirty="0" err="1" smtClean="0"/>
              <a:t>quiteuseful</a:t>
            </a:r>
            <a:endParaRPr lang="en-US" sz="3200" dirty="0" smtClean="0">
              <a:effectLst/>
            </a:endParaRPr>
          </a:p>
        </p:txBody>
      </p:sp>
      <p:sp>
        <p:nvSpPr>
          <p:cNvPr id="2" name="Slide Number Placeholder 1"/>
          <p:cNvSpPr>
            <a:spLocks noGrp="1"/>
          </p:cNvSpPr>
          <p:nvPr>
            <p:ph type="sldNum" sz="quarter" idx="12"/>
          </p:nvPr>
        </p:nvSpPr>
        <p:spPr/>
        <p:txBody>
          <a:bodyPr/>
          <a:lstStyle/>
          <a:p>
            <a:fld id="{CC539783-BC3B-4869-9280-23039094CC31}" type="slidenum">
              <a:rPr lang="en-US" smtClean="0"/>
              <a:pPr/>
              <a:t>13</a:t>
            </a:fld>
            <a:endParaRPr lang="en-US"/>
          </a:p>
        </p:txBody>
      </p:sp>
    </p:spTree>
    <p:extLst>
      <p:ext uri="{BB962C8B-B14F-4D97-AF65-F5344CB8AC3E}">
        <p14:creationId xmlns:p14="http://schemas.microsoft.com/office/powerpoint/2010/main" val="11630486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066800"/>
            <a:ext cx="8229600" cy="4081117"/>
          </a:xfrm>
          <a:prstGeom prst="rect">
            <a:avLst/>
          </a:prstGeom>
        </p:spPr>
        <p:txBody>
          <a:bodyPr wrap="square">
            <a:spAutoFit/>
          </a:bodyPr>
          <a:lstStyle/>
          <a:p>
            <a:pPr>
              <a:lnSpc>
                <a:spcPct val="90000"/>
              </a:lnSpc>
              <a:buFont typeface="Wingdings" pitchFamily="2" charset="2"/>
              <a:buChar char="Ø"/>
            </a:pPr>
            <a:endParaRPr lang="en-US" sz="3200" b="1" dirty="0" smtClean="0">
              <a:solidFill>
                <a:srgbClr val="FFC000"/>
              </a:solidFill>
              <a:ea typeface="Arial Unicode MS" pitchFamily="34" charset="-128"/>
              <a:cs typeface="Arial Unicode MS" pitchFamily="34" charset="-128"/>
            </a:endParaRPr>
          </a:p>
          <a:p>
            <a:pPr lvl="1">
              <a:lnSpc>
                <a:spcPct val="90000"/>
              </a:lnSpc>
              <a:buFont typeface="Wingdings" pitchFamily="2" charset="2"/>
              <a:buChar char="§"/>
            </a:pPr>
            <a:endParaRPr lang="en-US" sz="3200" b="1" dirty="0" smtClean="0">
              <a:solidFill>
                <a:srgbClr val="FFC000"/>
              </a:solidFill>
              <a:ea typeface="Arial Unicode MS" pitchFamily="34" charset="-128"/>
              <a:cs typeface="Arial Unicode MS" pitchFamily="34" charset="-128"/>
            </a:endParaRPr>
          </a:p>
          <a:p>
            <a:pPr marL="914400" lvl="1" indent="-457200">
              <a:lnSpc>
                <a:spcPct val="90000"/>
              </a:lnSpc>
              <a:buFont typeface="Arial" pitchFamily="34" charset="0"/>
              <a:buChar char="•"/>
            </a:pPr>
            <a:r>
              <a:rPr lang="en-US" sz="3200" dirty="0" smtClean="0">
                <a:ea typeface="Arial Unicode MS" pitchFamily="34" charset="-128"/>
                <a:cs typeface="Arial Unicode MS" pitchFamily="34" charset="-128"/>
              </a:rPr>
              <a:t>Stress</a:t>
            </a:r>
          </a:p>
          <a:p>
            <a:pPr marL="914400" lvl="1" indent="-457200">
              <a:lnSpc>
                <a:spcPct val="90000"/>
              </a:lnSpc>
              <a:buFont typeface="Arial" pitchFamily="34" charset="0"/>
              <a:buChar char="•"/>
            </a:pPr>
            <a:r>
              <a:rPr lang="en-US" sz="3200" dirty="0" smtClean="0">
                <a:ea typeface="Arial Unicode MS" pitchFamily="34" charset="-128"/>
                <a:cs typeface="Arial Unicode MS" pitchFamily="34" charset="-128"/>
              </a:rPr>
              <a:t>Obesity</a:t>
            </a:r>
          </a:p>
          <a:p>
            <a:pPr marL="914400" lvl="1" indent="-457200">
              <a:lnSpc>
                <a:spcPct val="90000"/>
              </a:lnSpc>
              <a:buFont typeface="Arial" pitchFamily="34" charset="0"/>
              <a:buChar char="•"/>
            </a:pPr>
            <a:r>
              <a:rPr lang="en-US" sz="3200" dirty="0" smtClean="0">
                <a:ea typeface="Arial Unicode MS" pitchFamily="34" charset="-128"/>
                <a:cs typeface="Arial Unicode MS" pitchFamily="34" charset="-128"/>
              </a:rPr>
              <a:t>Depression</a:t>
            </a:r>
            <a:endParaRPr lang="en-US" sz="3200" dirty="0">
              <a:ea typeface="Arial Unicode MS" pitchFamily="34" charset="-128"/>
              <a:cs typeface="Arial Unicode MS" pitchFamily="34" charset="-128"/>
            </a:endParaRPr>
          </a:p>
          <a:p>
            <a:pPr marL="914400" lvl="1" indent="-457200">
              <a:lnSpc>
                <a:spcPct val="90000"/>
              </a:lnSpc>
              <a:buFont typeface="Arial" pitchFamily="34" charset="0"/>
              <a:buChar char="•"/>
            </a:pPr>
            <a:r>
              <a:rPr lang="en-US" sz="3200" dirty="0" smtClean="0">
                <a:ea typeface="Arial Unicode MS" pitchFamily="34" charset="-128"/>
                <a:cs typeface="Arial Unicode MS" pitchFamily="34" charset="-128"/>
              </a:rPr>
              <a:t>High estrogen state</a:t>
            </a:r>
          </a:p>
          <a:p>
            <a:pPr marL="914400" lvl="1" indent="-457200">
              <a:lnSpc>
                <a:spcPct val="90000"/>
              </a:lnSpc>
              <a:buFont typeface="Arial" pitchFamily="34" charset="0"/>
              <a:buChar char="•"/>
            </a:pPr>
            <a:r>
              <a:rPr lang="en-US" sz="3200" dirty="0" smtClean="0">
                <a:ea typeface="Arial Unicode MS" pitchFamily="34" charset="-128"/>
                <a:cs typeface="Arial Unicode MS" pitchFamily="34" charset="-128"/>
              </a:rPr>
              <a:t>Glucocorticoid resistance syndrome</a:t>
            </a:r>
          </a:p>
          <a:p>
            <a:pPr marL="914400" lvl="1" indent="-457200">
              <a:lnSpc>
                <a:spcPct val="90000"/>
              </a:lnSpc>
              <a:buFont typeface="Arial" pitchFamily="34" charset="0"/>
              <a:buChar char="•"/>
            </a:pPr>
            <a:r>
              <a:rPr lang="en-US" sz="3200" dirty="0" smtClean="0">
                <a:ea typeface="Arial Unicode MS" pitchFamily="34" charset="-128"/>
                <a:cs typeface="Arial Unicode MS" pitchFamily="34" charset="-128"/>
              </a:rPr>
              <a:t>Drugs (phenytoin, phenobarbital etc) </a:t>
            </a:r>
          </a:p>
          <a:p>
            <a:pPr marL="914400" lvl="1" indent="-457200">
              <a:lnSpc>
                <a:spcPct val="90000"/>
              </a:lnSpc>
              <a:buFont typeface="Arial" pitchFamily="34" charset="0"/>
              <a:buChar char="•"/>
            </a:pPr>
            <a:endParaRPr lang="en-US" sz="3200" dirty="0" smtClean="0">
              <a:ea typeface="Arial Unicode MS" pitchFamily="34" charset="-128"/>
              <a:cs typeface="Arial Unicode MS" pitchFamily="34" charset="-128"/>
            </a:endParaRPr>
          </a:p>
        </p:txBody>
      </p:sp>
      <p:sp>
        <p:nvSpPr>
          <p:cNvPr id="2" name="Title 1"/>
          <p:cNvSpPr>
            <a:spLocks noGrp="1"/>
          </p:cNvSpPr>
          <p:nvPr>
            <p:ph type="title"/>
          </p:nvPr>
        </p:nvSpPr>
        <p:spPr/>
        <p:txBody>
          <a:bodyPr/>
          <a:lstStyle/>
          <a:p>
            <a:pPr algn="ctr"/>
            <a:r>
              <a:rPr lang="en-US" sz="4400" b="1" dirty="0" smtClean="0">
                <a:solidFill>
                  <a:srgbClr val="FFFF00"/>
                </a:solidFill>
                <a:ea typeface="Arial Unicode MS" pitchFamily="34" charset="-128"/>
                <a:cs typeface="Arial Unicode MS" pitchFamily="34" charset="-128"/>
              </a:rPr>
              <a:t>Pseudo-Cushing Syndrome</a:t>
            </a:r>
            <a:endParaRPr lang="en-GB" sz="4400" dirty="0">
              <a:solidFill>
                <a:srgbClr val="FFFF00"/>
              </a:solidFill>
            </a:endParaRPr>
          </a:p>
        </p:txBody>
      </p:sp>
      <p:sp>
        <p:nvSpPr>
          <p:cNvPr id="3" name="Slide Number Placeholder 2"/>
          <p:cNvSpPr>
            <a:spLocks noGrp="1"/>
          </p:cNvSpPr>
          <p:nvPr>
            <p:ph type="sldNum" sz="quarter" idx="12"/>
          </p:nvPr>
        </p:nvSpPr>
        <p:spPr/>
        <p:txBody>
          <a:bodyPr/>
          <a:lstStyle/>
          <a:p>
            <a:fld id="{CC539783-BC3B-4869-9280-23039094CC31}" type="slidenum">
              <a:rPr lang="en-US" smtClean="0"/>
              <a:pPr/>
              <a:t>14</a:t>
            </a:fld>
            <a:endParaRPr lang="en-US"/>
          </a:p>
        </p:txBody>
      </p:sp>
    </p:spTree>
    <p:extLst>
      <p:ext uri="{BB962C8B-B14F-4D97-AF65-F5344CB8AC3E}">
        <p14:creationId xmlns:p14="http://schemas.microsoft.com/office/powerpoint/2010/main" val="15943826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838200" y="762000"/>
            <a:ext cx="7772400" cy="914400"/>
          </a:xfrm>
        </p:spPr>
        <p:txBody>
          <a:bodyPr>
            <a:normAutofit/>
          </a:bodyPr>
          <a:lstStyle/>
          <a:p>
            <a:r>
              <a:rPr lang="en-US" sz="3600" dirty="0" smtClean="0">
                <a:solidFill>
                  <a:srgbClr val="FFFF00"/>
                </a:solidFill>
                <a:effectLst/>
              </a:rPr>
              <a:t> </a:t>
            </a:r>
            <a:r>
              <a:rPr lang="en-US" sz="3600" dirty="0">
                <a:solidFill>
                  <a:srgbClr val="FFFF00"/>
                </a:solidFill>
              </a:rPr>
              <a:t>Low-dose dexamethasone suppression test</a:t>
            </a:r>
            <a:endParaRPr lang="en-US" sz="3600" dirty="0" smtClean="0">
              <a:solidFill>
                <a:srgbClr val="FFFF00"/>
              </a:solidFill>
              <a:effectLst/>
            </a:endParaRPr>
          </a:p>
        </p:txBody>
      </p:sp>
      <p:sp>
        <p:nvSpPr>
          <p:cNvPr id="239619" name="Rectangle 3"/>
          <p:cNvSpPr>
            <a:spLocks noGrp="1" noChangeArrowheads="1"/>
          </p:cNvSpPr>
          <p:nvPr>
            <p:ph idx="4294967295"/>
          </p:nvPr>
        </p:nvSpPr>
        <p:spPr>
          <a:xfrm>
            <a:off x="914400" y="2286000"/>
            <a:ext cx="7772400" cy="1935960"/>
          </a:xfrm>
          <a:prstGeom prst="rect">
            <a:avLst/>
          </a:prstGeom>
        </p:spPr>
        <p:txBody>
          <a:bodyPr>
            <a:noAutofit/>
          </a:bodyPr>
          <a:lstStyle/>
          <a:p>
            <a:pPr lvl="1" eaLnBrk="1" hangingPunct="1">
              <a:defRPr/>
            </a:pPr>
            <a:r>
              <a:rPr lang="en-US" sz="4000" dirty="0" smtClean="0">
                <a:effectLst/>
              </a:rPr>
              <a:t>Oral administration of 0.5 mg dexamethasone every 6h for 2 days</a:t>
            </a:r>
          </a:p>
          <a:p>
            <a:pPr lvl="1" eaLnBrk="1" hangingPunct="1">
              <a:defRPr/>
            </a:pPr>
            <a:r>
              <a:rPr lang="en-US" sz="4000" dirty="0" smtClean="0">
                <a:effectLst/>
              </a:rPr>
              <a:t>Plasma </a:t>
            </a:r>
            <a:r>
              <a:rPr lang="en-US" sz="4000" dirty="0" err="1" smtClean="0">
                <a:effectLst/>
              </a:rPr>
              <a:t>cortisol</a:t>
            </a:r>
            <a:r>
              <a:rPr lang="en-US" sz="4000" dirty="0" smtClean="0">
                <a:effectLst/>
              </a:rPr>
              <a:t> &gt;5 </a:t>
            </a:r>
            <a:r>
              <a:rPr lang="en-US" sz="4000" dirty="0" smtClean="0">
                <a:effectLst/>
                <a:ea typeface="Arial Unicode MS" pitchFamily="34" charset="-128"/>
                <a:cs typeface="Arial Unicode MS" pitchFamily="34" charset="-128"/>
              </a:rPr>
              <a:t>µg / dl on 3</a:t>
            </a:r>
            <a:r>
              <a:rPr lang="en-US" sz="4000" baseline="30000" dirty="0" smtClean="0">
                <a:effectLst/>
                <a:ea typeface="Arial Unicode MS" pitchFamily="34" charset="-128"/>
                <a:cs typeface="Arial Unicode MS" pitchFamily="34" charset="-128"/>
              </a:rPr>
              <a:t>rd</a:t>
            </a:r>
            <a:r>
              <a:rPr lang="en-US" sz="4000" dirty="0" smtClean="0">
                <a:effectLst/>
                <a:ea typeface="Arial Unicode MS" pitchFamily="34" charset="-128"/>
                <a:cs typeface="Arial Unicode MS" pitchFamily="34" charset="-128"/>
              </a:rPr>
              <a:t> day morning ------ </a:t>
            </a:r>
            <a:r>
              <a:rPr lang="en-US" sz="4000" dirty="0" err="1" smtClean="0">
                <a:effectLst/>
                <a:ea typeface="Arial Unicode MS" pitchFamily="34" charset="-128"/>
                <a:cs typeface="Arial Unicode MS" pitchFamily="34" charset="-128"/>
              </a:rPr>
              <a:t>hypercortisolism</a:t>
            </a:r>
            <a:endParaRPr lang="en-US" sz="4000" dirty="0" smtClean="0">
              <a:effectLst/>
              <a:ea typeface="Arial Unicode MS" pitchFamily="34" charset="-128"/>
              <a:cs typeface="Arial Unicode MS" pitchFamily="34" charset="-128"/>
            </a:endParaRPr>
          </a:p>
          <a:p>
            <a:pPr eaLnBrk="1" hangingPunct="1">
              <a:defRPr/>
            </a:pPr>
            <a:endParaRPr lang="en-US" sz="4400" dirty="0" smtClean="0"/>
          </a:p>
        </p:txBody>
      </p:sp>
      <p:sp>
        <p:nvSpPr>
          <p:cNvPr id="2" name="Slide Number Placeholder 1"/>
          <p:cNvSpPr>
            <a:spLocks noGrp="1"/>
          </p:cNvSpPr>
          <p:nvPr>
            <p:ph type="sldNum" sz="quarter" idx="12"/>
          </p:nvPr>
        </p:nvSpPr>
        <p:spPr/>
        <p:txBody>
          <a:bodyPr/>
          <a:lstStyle/>
          <a:p>
            <a:fld id="{CC539783-BC3B-4869-9280-23039094CC31}" type="slidenum">
              <a:rPr lang="en-US" smtClean="0"/>
              <a:pPr/>
              <a:t>15</a:t>
            </a:fld>
            <a:endParaRPr lang="en-US"/>
          </a:p>
        </p:txBody>
      </p:sp>
    </p:spTree>
    <p:extLst>
      <p:ext uri="{BB962C8B-B14F-4D97-AF65-F5344CB8AC3E}">
        <p14:creationId xmlns:p14="http://schemas.microsoft.com/office/powerpoint/2010/main" val="8175615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Rectangle 2"/>
          <p:cNvSpPr>
            <a:spLocks noGrp="1" noRot="1" noChangeArrowheads="1"/>
          </p:cNvSpPr>
          <p:nvPr>
            <p:ph type="title"/>
          </p:nvPr>
        </p:nvSpPr>
        <p:spPr>
          <a:xfrm>
            <a:off x="457200" y="76200"/>
            <a:ext cx="8229600" cy="1143000"/>
          </a:xfrm>
        </p:spPr>
        <p:txBody>
          <a:bodyPr>
            <a:normAutofit/>
          </a:bodyPr>
          <a:lstStyle/>
          <a:p>
            <a:pPr algn="ctr" eaLnBrk="1" hangingPunct="1"/>
            <a:r>
              <a:rPr lang="en-US" sz="3200" dirty="0" smtClean="0">
                <a:solidFill>
                  <a:srgbClr val="FFFF00"/>
                </a:solidFill>
                <a:effectLst/>
              </a:rPr>
              <a:t>Determination of the Cause of Syndrome </a:t>
            </a:r>
            <a:endParaRPr lang="en-US" sz="5400" dirty="0" smtClean="0">
              <a:solidFill>
                <a:srgbClr val="FFFF00"/>
              </a:solidFill>
              <a:effectLst/>
            </a:endParaRPr>
          </a:p>
        </p:txBody>
      </p:sp>
      <p:sp>
        <p:nvSpPr>
          <p:cNvPr id="32771" name="Rectangle 3"/>
          <p:cNvSpPr>
            <a:spLocks noGrp="1" noChangeArrowheads="1"/>
          </p:cNvSpPr>
          <p:nvPr>
            <p:ph idx="4294967295"/>
          </p:nvPr>
        </p:nvSpPr>
        <p:spPr>
          <a:xfrm>
            <a:off x="0" y="1219200"/>
            <a:ext cx="9144000" cy="5943600"/>
          </a:xfrm>
          <a:prstGeom prst="rect">
            <a:avLst/>
          </a:prstGeom>
        </p:spPr>
        <p:txBody>
          <a:bodyPr>
            <a:normAutofit lnSpcReduction="10000"/>
          </a:bodyPr>
          <a:lstStyle/>
          <a:p>
            <a:pPr marL="609600" indent="-609600" eaLnBrk="1" hangingPunct="1">
              <a:defRPr/>
            </a:pPr>
            <a:r>
              <a:rPr lang="en-US" sz="2800" dirty="0" smtClean="0">
                <a:solidFill>
                  <a:srgbClr val="92D050"/>
                </a:solidFill>
              </a:rPr>
              <a:t>Serum ACTH levels</a:t>
            </a:r>
          </a:p>
          <a:p>
            <a:pPr marL="457200" lvl="1" indent="0" eaLnBrk="1" hangingPunct="1">
              <a:buNone/>
              <a:defRPr/>
            </a:pPr>
            <a:r>
              <a:rPr lang="en-US" sz="2600" dirty="0" smtClean="0"/>
              <a:t>Plasma ACTH &lt; 20 </a:t>
            </a:r>
            <a:r>
              <a:rPr lang="en-US" sz="2600" i="1" dirty="0" smtClean="0"/>
              <a:t>p</a:t>
            </a:r>
            <a:r>
              <a:rPr lang="en-US" sz="2600" dirty="0" smtClean="0"/>
              <a:t>g / ml indicates adrenal tumor </a:t>
            </a:r>
          </a:p>
          <a:p>
            <a:pPr marL="609600" indent="-609600" eaLnBrk="1" hangingPunct="1">
              <a:defRPr/>
            </a:pPr>
            <a:r>
              <a:rPr lang="en-US" sz="2800" dirty="0" smtClean="0">
                <a:solidFill>
                  <a:srgbClr val="92D050"/>
                </a:solidFill>
              </a:rPr>
              <a:t>High-dose </a:t>
            </a:r>
            <a:r>
              <a:rPr lang="en-US" sz="2800" dirty="0" err="1" smtClean="0">
                <a:solidFill>
                  <a:srgbClr val="92D050"/>
                </a:solidFill>
              </a:rPr>
              <a:t>Dexamethasone</a:t>
            </a:r>
            <a:r>
              <a:rPr lang="en-US" sz="2800" dirty="0" smtClean="0">
                <a:solidFill>
                  <a:srgbClr val="92D050"/>
                </a:solidFill>
              </a:rPr>
              <a:t> suppression test</a:t>
            </a:r>
          </a:p>
          <a:p>
            <a:pPr marL="990600" lvl="1" indent="-533400" eaLnBrk="1" hangingPunct="1">
              <a:defRPr/>
            </a:pPr>
            <a:r>
              <a:rPr lang="en-US" sz="2200" u="sng" dirty="0" smtClean="0">
                <a:solidFill>
                  <a:srgbClr val="92D050"/>
                </a:solidFill>
                <a:effectLst/>
              </a:rPr>
              <a:t>Overnight 8 mg test</a:t>
            </a:r>
          </a:p>
          <a:p>
            <a:pPr marL="1371600" lvl="2" indent="-457200" eaLnBrk="1" hangingPunct="1">
              <a:defRPr/>
            </a:pPr>
            <a:r>
              <a:rPr lang="en-US" sz="2800" dirty="0" smtClean="0"/>
              <a:t>Obtain baseline  0800h plasma </a:t>
            </a:r>
            <a:r>
              <a:rPr lang="en-US" sz="2800" dirty="0" err="1" smtClean="0"/>
              <a:t>cortisol</a:t>
            </a:r>
            <a:endParaRPr lang="en-US" sz="2800" dirty="0" smtClean="0"/>
          </a:p>
          <a:p>
            <a:pPr marL="1371600" lvl="2" indent="-457200" eaLnBrk="1" hangingPunct="1">
              <a:defRPr/>
            </a:pPr>
            <a:r>
              <a:rPr lang="en-US" sz="2800" dirty="0" smtClean="0"/>
              <a:t>Oral administration of 8 mg </a:t>
            </a:r>
            <a:r>
              <a:rPr lang="en-US" sz="2800" dirty="0" err="1" smtClean="0"/>
              <a:t>dexamethasone</a:t>
            </a:r>
            <a:r>
              <a:rPr lang="en-US" sz="2800" dirty="0" smtClean="0"/>
              <a:t> at 2300h</a:t>
            </a:r>
          </a:p>
          <a:p>
            <a:pPr marL="1371600" lvl="2" indent="-457200" eaLnBrk="1" hangingPunct="1">
              <a:defRPr/>
            </a:pPr>
            <a:r>
              <a:rPr lang="en-US" sz="2800" dirty="0" smtClean="0"/>
              <a:t>Obtain plasma </a:t>
            </a:r>
            <a:r>
              <a:rPr lang="en-US" sz="2800" dirty="0" err="1" smtClean="0"/>
              <a:t>cortisol</a:t>
            </a:r>
            <a:r>
              <a:rPr lang="en-US" sz="2800" dirty="0" smtClean="0"/>
              <a:t> on next  morning at 0800h</a:t>
            </a:r>
          </a:p>
          <a:p>
            <a:pPr marL="1371600" lvl="2" indent="-457200" eaLnBrk="1" hangingPunct="1">
              <a:buFont typeface="Wingdings" pitchFamily="2" charset="2"/>
              <a:buNone/>
              <a:defRPr/>
            </a:pPr>
            <a:r>
              <a:rPr lang="en-US" sz="2800" dirty="0" smtClean="0"/>
              <a:t>       (&lt; 50% of baseline value -------- significant suppression)</a:t>
            </a:r>
          </a:p>
          <a:p>
            <a:pPr marL="990600" lvl="1" indent="-533400">
              <a:lnSpc>
                <a:spcPct val="110000"/>
              </a:lnSpc>
              <a:defRPr/>
            </a:pPr>
            <a:r>
              <a:rPr lang="en-US" sz="2200" u="sng" dirty="0">
                <a:solidFill>
                  <a:srgbClr val="92D050"/>
                </a:solidFill>
              </a:rPr>
              <a:t>Two day test</a:t>
            </a:r>
          </a:p>
          <a:p>
            <a:pPr marL="1371600" lvl="2" indent="-457200" eaLnBrk="1" hangingPunct="1">
              <a:defRPr/>
            </a:pPr>
            <a:r>
              <a:rPr lang="en-US" sz="2800" dirty="0" smtClean="0">
                <a:effectLst/>
              </a:rPr>
              <a:t>Oral administration of 2 mg </a:t>
            </a:r>
            <a:r>
              <a:rPr lang="en-US" sz="2800" dirty="0" err="1" smtClean="0">
                <a:effectLst/>
              </a:rPr>
              <a:t>dexamethasone</a:t>
            </a:r>
            <a:r>
              <a:rPr lang="en-US" sz="2800" dirty="0" smtClean="0">
                <a:effectLst/>
              </a:rPr>
              <a:t> every 6h for 2 days</a:t>
            </a:r>
          </a:p>
          <a:p>
            <a:pPr marL="1371600" lvl="2" indent="-457200" eaLnBrk="1" hangingPunct="1">
              <a:buFont typeface="Wingdings" pitchFamily="2" charset="2"/>
              <a:buNone/>
              <a:defRPr/>
            </a:pPr>
            <a:endParaRPr lang="en-US" sz="2000" dirty="0" smtClean="0"/>
          </a:p>
        </p:txBody>
      </p:sp>
      <p:sp>
        <p:nvSpPr>
          <p:cNvPr id="2" name="Slide Number Placeholder 1"/>
          <p:cNvSpPr>
            <a:spLocks noGrp="1"/>
          </p:cNvSpPr>
          <p:nvPr>
            <p:ph type="sldNum" sz="quarter" idx="12"/>
          </p:nvPr>
        </p:nvSpPr>
        <p:spPr/>
        <p:txBody>
          <a:bodyPr/>
          <a:lstStyle/>
          <a:p>
            <a:fld id="{CC539783-BC3B-4869-9280-23039094CC31}" type="slidenum">
              <a:rPr lang="en-US" smtClean="0"/>
              <a:pPr/>
              <a:t>16</a:t>
            </a:fld>
            <a:endParaRPr lang="en-US"/>
          </a:p>
        </p:txBody>
      </p:sp>
    </p:spTree>
    <p:extLst>
      <p:ext uri="{BB962C8B-B14F-4D97-AF65-F5344CB8AC3E}">
        <p14:creationId xmlns:p14="http://schemas.microsoft.com/office/powerpoint/2010/main" val="269372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733800"/>
            <a:ext cx="8229600" cy="1143000"/>
          </a:xfrm>
        </p:spPr>
        <p:txBody>
          <a:bodyPr/>
          <a:lstStyle/>
          <a:p>
            <a:pPr>
              <a:defRPr/>
            </a:pPr>
            <a:r>
              <a:rPr lang="en-US" sz="4400" dirty="0" smtClean="0">
                <a:solidFill>
                  <a:srgbClr val="0070C0"/>
                </a:solidFill>
              </a:rPr>
              <a:t>Q 5:</a:t>
            </a:r>
            <a:r>
              <a:rPr lang="en-US" sz="4000" dirty="0" smtClean="0">
                <a:solidFill>
                  <a:srgbClr val="FFFF00"/>
                </a:solidFill>
              </a:rPr>
              <a:t> </a:t>
            </a:r>
            <a:r>
              <a:rPr lang="en-US" sz="3200" dirty="0">
                <a:solidFill>
                  <a:srgbClr val="FFFF00"/>
                </a:solidFill>
              </a:rPr>
              <a:t>	</a:t>
            </a:r>
            <a:r>
              <a:rPr lang="en-US" sz="3200" dirty="0" smtClean="0">
                <a:solidFill>
                  <a:srgbClr val="FFFF00"/>
                </a:solidFill>
              </a:rPr>
              <a:t>The </a:t>
            </a:r>
            <a:r>
              <a:rPr lang="en-US" sz="3200" dirty="0">
                <a:solidFill>
                  <a:srgbClr val="FFFF00"/>
                </a:solidFill>
              </a:rPr>
              <a:t>most common cause of Chronic Adrenal Insufficiency Worldwide (including developing countries) is:</a:t>
            </a:r>
            <a:br>
              <a:rPr lang="en-US" sz="3200" dirty="0">
                <a:solidFill>
                  <a:srgbClr val="FFFF00"/>
                </a:solidFill>
              </a:rPr>
            </a:br>
            <a:r>
              <a:rPr lang="en-US" sz="3200" dirty="0">
                <a:solidFill>
                  <a:srgbClr val="FFFF00"/>
                </a:solidFill>
              </a:rPr>
              <a:t/>
            </a:r>
            <a:br>
              <a:rPr lang="en-US" sz="3200" dirty="0">
                <a:solidFill>
                  <a:srgbClr val="FFFF00"/>
                </a:solidFill>
              </a:rPr>
            </a:br>
            <a:r>
              <a:rPr lang="en-US" sz="3200" dirty="0"/>
              <a:t>a.	Autoimmune disease</a:t>
            </a:r>
            <a:br>
              <a:rPr lang="en-US" sz="3200" dirty="0"/>
            </a:br>
            <a:r>
              <a:rPr lang="en-US" sz="3200" dirty="0"/>
              <a:t>b.	Drugs</a:t>
            </a:r>
            <a:br>
              <a:rPr lang="en-US" sz="3200" dirty="0"/>
            </a:br>
            <a:r>
              <a:rPr lang="en-US" sz="3200" dirty="0"/>
              <a:t>c.	Fungal Infection</a:t>
            </a:r>
            <a:br>
              <a:rPr lang="en-US" sz="3200" dirty="0"/>
            </a:br>
            <a:r>
              <a:rPr lang="en-US" sz="3200" dirty="0"/>
              <a:t>d.	Malignant Metastasis</a:t>
            </a:r>
            <a:br>
              <a:rPr lang="en-US" sz="3200" dirty="0"/>
            </a:br>
            <a:r>
              <a:rPr lang="en-US" sz="3200" dirty="0"/>
              <a:t>e.	Tuberculosis</a:t>
            </a:r>
          </a:p>
        </p:txBody>
      </p:sp>
      <p:sp>
        <p:nvSpPr>
          <p:cNvPr id="6147" name="Rectangle 3"/>
          <p:cNvSpPr>
            <a:spLocks noGrp="1" noChangeArrowheads="1"/>
          </p:cNvSpPr>
          <p:nvPr>
            <p:ph type="body" idx="4294967295"/>
          </p:nvPr>
        </p:nvSpPr>
        <p:spPr>
          <a:xfrm>
            <a:off x="708025" y="5486400"/>
            <a:ext cx="8229600" cy="762000"/>
          </a:xfrm>
          <a:prstGeom prst="rect">
            <a:avLst/>
          </a:prstGeom>
        </p:spPr>
        <p:txBody>
          <a:bodyPr>
            <a:noAutofit/>
          </a:bodyPr>
          <a:lstStyle/>
          <a:p>
            <a:pPr marL="457200" lvl="1" indent="0" algn="ctr">
              <a:buFontTx/>
              <a:buNone/>
            </a:pPr>
            <a:r>
              <a:rPr lang="en-US" sz="4400" dirty="0">
                <a:solidFill>
                  <a:srgbClr val="FFFF00"/>
                </a:solidFill>
              </a:rPr>
              <a:t>e.	Tuberculosis</a:t>
            </a:r>
            <a:br>
              <a:rPr lang="en-US" sz="4400" dirty="0">
                <a:solidFill>
                  <a:srgbClr val="FFFF00"/>
                </a:solidFill>
              </a:rPr>
            </a:br>
            <a:endParaRPr lang="en-US" sz="4800" dirty="0" smtClean="0">
              <a:solidFill>
                <a:srgbClr val="FFFF00"/>
              </a:solidFill>
              <a:effectLst/>
            </a:endParaRPr>
          </a:p>
        </p:txBody>
      </p:sp>
      <p:sp>
        <p:nvSpPr>
          <p:cNvPr id="3" name="Slide Number Placeholder 2"/>
          <p:cNvSpPr>
            <a:spLocks noGrp="1"/>
          </p:cNvSpPr>
          <p:nvPr>
            <p:ph type="sldNum" sz="quarter" idx="12"/>
          </p:nvPr>
        </p:nvSpPr>
        <p:spPr/>
        <p:txBody>
          <a:bodyPr/>
          <a:lstStyle/>
          <a:p>
            <a:pPr>
              <a:defRPr/>
            </a:pPr>
            <a:fld id="{D566C7C3-B6A2-4DB6-BFB6-5A9DB61CB7FB}" type="slidenum">
              <a:rPr lang="en-US" smtClean="0"/>
              <a:pPr>
                <a:defRPr/>
              </a:pPr>
              <a:t>17</a:t>
            </a:fld>
            <a:endParaRPr lang="en-US"/>
          </a:p>
        </p:txBody>
      </p:sp>
    </p:spTree>
    <p:extLst>
      <p:ext uri="{BB962C8B-B14F-4D97-AF65-F5344CB8AC3E}">
        <p14:creationId xmlns:p14="http://schemas.microsoft.com/office/powerpoint/2010/main" val="13403493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arn(inVertical)">
                                      <p:cBhvr>
                                        <p:cTn id="7"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4294967295"/>
          </p:nvPr>
        </p:nvSpPr>
        <p:spPr>
          <a:xfrm>
            <a:off x="533400" y="1752600"/>
            <a:ext cx="8229600" cy="4953000"/>
          </a:xfrm>
          <a:prstGeom prst="rect">
            <a:avLst/>
          </a:prstGeom>
        </p:spPr>
        <p:txBody>
          <a:bodyPr/>
          <a:lstStyle/>
          <a:p>
            <a:pPr>
              <a:lnSpc>
                <a:spcPct val="80000"/>
              </a:lnSpc>
              <a:defRPr/>
            </a:pPr>
            <a:r>
              <a:rPr lang="en-US" sz="3600" dirty="0" smtClean="0">
                <a:solidFill>
                  <a:srgbClr val="92D050"/>
                </a:solidFill>
                <a:latin typeface="Times New Roman" pitchFamily="18" charset="0"/>
                <a:cs typeface="Times New Roman" pitchFamily="18" charset="0"/>
              </a:rPr>
              <a:t>Primary adrenal insufficiency \ Addison’s disease (AD)</a:t>
            </a:r>
            <a:endParaRPr lang="en-US" sz="3600" dirty="0">
              <a:solidFill>
                <a:srgbClr val="92D050"/>
              </a:solidFill>
              <a:latin typeface="Times New Roman" pitchFamily="18" charset="0"/>
              <a:cs typeface="Times New Roman" pitchFamily="18" charset="0"/>
            </a:endParaRPr>
          </a:p>
          <a:p>
            <a:pPr marL="517525" indent="0">
              <a:lnSpc>
                <a:spcPct val="80000"/>
              </a:lnSpc>
              <a:buNone/>
              <a:defRPr/>
            </a:pPr>
            <a:r>
              <a:rPr lang="en-US" sz="3200" dirty="0" smtClean="0">
                <a:latin typeface="Times New Roman" pitchFamily="18" charset="0"/>
                <a:cs typeface="Times New Roman" pitchFamily="18" charset="0"/>
              </a:rPr>
              <a:t>Inadequate production of glucocorticoids and   mineralocorticoids involving destruction of &gt;90% of   adrenal cortex </a:t>
            </a:r>
          </a:p>
          <a:p>
            <a:pPr>
              <a:lnSpc>
                <a:spcPct val="80000"/>
              </a:lnSpc>
              <a:defRPr/>
            </a:pPr>
            <a:r>
              <a:rPr lang="en-US" sz="3600" dirty="0" smtClean="0">
                <a:solidFill>
                  <a:srgbClr val="92D050"/>
                </a:solidFill>
                <a:latin typeface="Times New Roman" pitchFamily="18" charset="0"/>
                <a:cs typeface="Times New Roman" pitchFamily="18" charset="0"/>
              </a:rPr>
              <a:t>Secondary </a:t>
            </a:r>
            <a:r>
              <a:rPr lang="en-US" sz="3600" dirty="0">
                <a:solidFill>
                  <a:srgbClr val="92D050"/>
                </a:solidFill>
                <a:latin typeface="Times New Roman" pitchFamily="18" charset="0"/>
                <a:cs typeface="Times New Roman" pitchFamily="18" charset="0"/>
              </a:rPr>
              <a:t>adrenal insufficiency:</a:t>
            </a:r>
          </a:p>
          <a:p>
            <a:pPr marL="517525" indent="-60325">
              <a:lnSpc>
                <a:spcPct val="80000"/>
              </a:lnSpc>
              <a:buNone/>
              <a:defRPr/>
            </a:pPr>
            <a:r>
              <a:rPr lang="en-US" sz="3200" dirty="0" smtClean="0">
                <a:latin typeface="Times New Roman" pitchFamily="18" charset="0"/>
                <a:cs typeface="Times New Roman" pitchFamily="18" charset="0"/>
              </a:rPr>
              <a:t> Inadequate </a:t>
            </a:r>
            <a:r>
              <a:rPr lang="en-US" sz="3200" dirty="0">
                <a:latin typeface="Times New Roman" pitchFamily="18" charset="0"/>
                <a:cs typeface="Times New Roman" pitchFamily="18" charset="0"/>
              </a:rPr>
              <a:t>secretion of glucocorticoids caused </a:t>
            </a:r>
            <a:r>
              <a:rPr lang="en-US" sz="3200" dirty="0" smtClean="0">
                <a:latin typeface="Times New Roman" pitchFamily="18" charset="0"/>
                <a:cs typeface="Times New Roman" pitchFamily="18" charset="0"/>
              </a:rPr>
              <a:t>by   </a:t>
            </a:r>
            <a:r>
              <a:rPr lang="en-US" sz="3200" dirty="0">
                <a:latin typeface="Times New Roman" pitchFamily="18" charset="0"/>
                <a:cs typeface="Times New Roman" pitchFamily="18" charset="0"/>
              </a:rPr>
              <a:t>pituitary insufficiency</a:t>
            </a:r>
            <a:r>
              <a:rPr lang="en-US" sz="2800" dirty="0" smtClean="0">
                <a:latin typeface="Times New Roman" pitchFamily="18" charset="0"/>
                <a:cs typeface="Times New Roman" pitchFamily="18" charset="0"/>
              </a:rPr>
              <a:t> </a:t>
            </a:r>
          </a:p>
          <a:p>
            <a:pPr eaLnBrk="1" hangingPunct="1">
              <a:buFont typeface="Wingdings" pitchFamily="2" charset="2"/>
              <a:buNone/>
              <a:defRPr/>
            </a:pPr>
            <a:endParaRPr lang="en-US" dirty="0" smtClean="0">
              <a:latin typeface="Times New Roman" pitchFamily="18" charset="0"/>
              <a:cs typeface="Times New Roman" pitchFamily="18" charset="0"/>
            </a:endParaRPr>
          </a:p>
        </p:txBody>
      </p:sp>
      <p:sp>
        <p:nvSpPr>
          <p:cNvPr id="22531" name="Text Box 4"/>
          <p:cNvSpPr txBox="1">
            <a:spLocks noChangeArrowheads="1"/>
          </p:cNvSpPr>
          <p:nvPr/>
        </p:nvSpPr>
        <p:spPr bwMode="auto">
          <a:xfrm>
            <a:off x="304800" y="457200"/>
            <a:ext cx="8382000" cy="769441"/>
          </a:xfrm>
          <a:prstGeom prst="rect">
            <a:avLst/>
          </a:prstGeom>
          <a:noFill/>
          <a:ln w="12700">
            <a:noFill/>
            <a:miter lim="800000"/>
            <a:headEnd type="none" w="sm" len="sm"/>
            <a:tailEnd type="none" w="sm" len="sm"/>
          </a:ln>
        </p:spPr>
        <p:txBody>
          <a:bodyPr wrap="square">
            <a:spAutoFit/>
          </a:bodyPr>
          <a:lstStyle/>
          <a:p>
            <a:pPr algn="ctr"/>
            <a:r>
              <a:rPr lang="en-US" sz="4400" dirty="0" smtClean="0">
                <a:solidFill>
                  <a:srgbClr val="FFFF00"/>
                </a:solidFill>
                <a:latin typeface="Times New Roman" pitchFamily="18" charset="0"/>
              </a:rPr>
              <a:t>Chronic Adrenal insufficiency </a:t>
            </a:r>
            <a:endParaRPr lang="en-US" sz="3600" dirty="0">
              <a:solidFill>
                <a:srgbClr val="FFFF00"/>
              </a:solidFill>
              <a:latin typeface="Times New Roman" pitchFamily="18" charset="0"/>
            </a:endParaRPr>
          </a:p>
        </p:txBody>
      </p:sp>
      <p:sp>
        <p:nvSpPr>
          <p:cNvPr id="2" name="Slide Number Placeholder 1"/>
          <p:cNvSpPr>
            <a:spLocks noGrp="1"/>
          </p:cNvSpPr>
          <p:nvPr>
            <p:ph type="sldNum" sz="quarter" idx="12"/>
          </p:nvPr>
        </p:nvSpPr>
        <p:spPr/>
        <p:txBody>
          <a:bodyPr/>
          <a:lstStyle/>
          <a:p>
            <a:fld id="{CC539783-BC3B-4869-9280-23039094CC31}" type="slidenum">
              <a:rPr lang="en-US" smtClean="0"/>
              <a:pPr/>
              <a:t>18</a:t>
            </a:fld>
            <a:endParaRPr lang="en-US"/>
          </a:p>
        </p:txBody>
      </p:sp>
    </p:spTree>
    <p:extLst>
      <p:ext uri="{BB962C8B-B14F-4D97-AF65-F5344CB8AC3E}">
        <p14:creationId xmlns:p14="http://schemas.microsoft.com/office/powerpoint/2010/main" val="8332513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a:xfrm>
            <a:off x="381000" y="-76200"/>
            <a:ext cx="8229600" cy="1143000"/>
          </a:xfrm>
        </p:spPr>
        <p:txBody>
          <a:bodyPr>
            <a:normAutofit fontScale="90000"/>
          </a:bodyPr>
          <a:lstStyle/>
          <a:p>
            <a:pPr>
              <a:defRPr/>
            </a:pPr>
            <a:r>
              <a:rPr lang="en-US" dirty="0" smtClean="0">
                <a:solidFill>
                  <a:srgbClr val="FFC000"/>
                </a:solidFill>
              </a:rPr>
              <a:t>Causes of adrenal insufficiency</a:t>
            </a:r>
            <a:br>
              <a:rPr lang="en-US" dirty="0" smtClean="0">
                <a:solidFill>
                  <a:srgbClr val="FFC000"/>
                </a:solidFill>
              </a:rPr>
            </a:br>
            <a:r>
              <a:rPr lang="en-US" dirty="0" smtClean="0">
                <a:solidFill>
                  <a:srgbClr val="FFC000"/>
                </a:solidFill>
              </a:rPr>
              <a:t/>
            </a:r>
            <a:br>
              <a:rPr lang="en-US" dirty="0" smtClean="0">
                <a:solidFill>
                  <a:srgbClr val="FFC000"/>
                </a:solidFill>
              </a:rPr>
            </a:br>
            <a:r>
              <a:rPr lang="en-US" dirty="0" smtClean="0">
                <a:solidFill>
                  <a:srgbClr val="FFC000"/>
                </a:solidFill>
              </a:rPr>
              <a:t/>
            </a:r>
            <a:br>
              <a:rPr lang="en-US" dirty="0" smtClean="0">
                <a:solidFill>
                  <a:srgbClr val="FFC000"/>
                </a:solidFill>
              </a:rPr>
            </a:br>
            <a:endParaRPr lang="en-US" sz="5400" dirty="0">
              <a:solidFill>
                <a:srgbClr val="FFC000"/>
              </a:solidFill>
              <a:latin typeface="Times New Roman" pitchFamily="18" charset="0"/>
              <a:ea typeface="+mn-ea"/>
              <a:cs typeface="+mn-cs"/>
            </a:endParaRPr>
          </a:p>
        </p:txBody>
      </p:sp>
      <p:sp>
        <p:nvSpPr>
          <p:cNvPr id="593923" name="Rectangle 3"/>
          <p:cNvSpPr>
            <a:spLocks noGrp="1" noChangeArrowheads="1"/>
          </p:cNvSpPr>
          <p:nvPr>
            <p:ph idx="4294967295"/>
          </p:nvPr>
        </p:nvSpPr>
        <p:spPr>
          <a:xfrm>
            <a:off x="533400" y="457200"/>
            <a:ext cx="9144000" cy="5943600"/>
          </a:xfrm>
          <a:prstGeom prst="rect">
            <a:avLst/>
          </a:prstGeom>
        </p:spPr>
        <p:txBody>
          <a:bodyPr>
            <a:normAutofit/>
          </a:bodyPr>
          <a:lstStyle/>
          <a:p>
            <a:pPr marL="0" indent="0" algn="ctr">
              <a:lnSpc>
                <a:spcPct val="80000"/>
              </a:lnSpc>
              <a:buNone/>
              <a:defRPr/>
            </a:pPr>
            <a:r>
              <a:rPr lang="en-US" sz="4800" dirty="0" smtClean="0">
                <a:solidFill>
                  <a:srgbClr val="FFFF00"/>
                </a:solidFill>
              </a:rPr>
              <a:t>Causes of AD</a:t>
            </a:r>
            <a:endParaRPr lang="en-US" sz="4800" dirty="0">
              <a:solidFill>
                <a:srgbClr val="FFFF00"/>
              </a:solidFill>
            </a:endParaRPr>
          </a:p>
          <a:p>
            <a:pPr>
              <a:defRPr/>
            </a:pPr>
            <a:r>
              <a:rPr lang="en-US" sz="2400" dirty="0"/>
              <a:t>Idiopathic atrophy (autoimmune </a:t>
            </a:r>
            <a:r>
              <a:rPr lang="en-US" sz="2400" dirty="0" err="1"/>
              <a:t>adrenalitis</a:t>
            </a:r>
            <a:r>
              <a:rPr lang="en-US" sz="2400" dirty="0" smtClean="0"/>
              <a:t>)</a:t>
            </a:r>
            <a:endParaRPr lang="en-US" sz="2400" dirty="0"/>
          </a:p>
          <a:p>
            <a:pPr>
              <a:defRPr/>
            </a:pPr>
            <a:r>
              <a:rPr lang="en-US" sz="2400" dirty="0" err="1"/>
              <a:t>Granulomatous</a:t>
            </a:r>
            <a:r>
              <a:rPr lang="en-US" sz="2400" dirty="0"/>
              <a:t> disease</a:t>
            </a:r>
          </a:p>
          <a:p>
            <a:pPr marL="0" indent="0">
              <a:buNone/>
              <a:defRPr/>
            </a:pPr>
            <a:r>
              <a:rPr lang="en-US" sz="2400" dirty="0" smtClean="0">
                <a:solidFill>
                  <a:srgbClr val="00B050"/>
                </a:solidFill>
              </a:rPr>
              <a:t>           </a:t>
            </a:r>
            <a:r>
              <a:rPr lang="en-US" sz="2400" dirty="0" smtClean="0"/>
              <a:t>Tuberculosis(more common in our population)</a:t>
            </a:r>
          </a:p>
          <a:p>
            <a:pPr marL="0" indent="0">
              <a:buNone/>
              <a:defRPr/>
            </a:pPr>
            <a:r>
              <a:rPr lang="en-US" sz="2400" dirty="0"/>
              <a:t>           </a:t>
            </a:r>
            <a:r>
              <a:rPr lang="en-US" sz="2400" dirty="0" err="1"/>
              <a:t>Histoplasmosis</a:t>
            </a:r>
            <a:endParaRPr lang="en-US" sz="2400" dirty="0"/>
          </a:p>
          <a:p>
            <a:pPr marL="0" indent="0">
              <a:buNone/>
              <a:defRPr/>
            </a:pPr>
            <a:r>
              <a:rPr lang="en-US" sz="2400" dirty="0"/>
              <a:t>           </a:t>
            </a:r>
            <a:r>
              <a:rPr lang="en-US" sz="2400" dirty="0" err="1"/>
              <a:t>Sarcoidosis</a:t>
            </a:r>
            <a:endParaRPr lang="en-US" sz="2400" dirty="0"/>
          </a:p>
          <a:p>
            <a:pPr>
              <a:defRPr/>
            </a:pPr>
            <a:r>
              <a:rPr lang="en-US" sz="2400" dirty="0" smtClean="0"/>
              <a:t>Infectious( Viral(AIDS),fungal, CMV)</a:t>
            </a:r>
          </a:p>
          <a:p>
            <a:pPr>
              <a:defRPr/>
            </a:pPr>
            <a:r>
              <a:rPr lang="en-US" sz="2400" dirty="0" err="1" smtClean="0"/>
              <a:t>Neoplastic</a:t>
            </a:r>
            <a:r>
              <a:rPr lang="en-US" sz="2400" dirty="0" smtClean="0"/>
              <a:t> </a:t>
            </a:r>
            <a:r>
              <a:rPr lang="en-US" sz="2400" dirty="0"/>
              <a:t>infiltration</a:t>
            </a:r>
          </a:p>
          <a:p>
            <a:pPr>
              <a:defRPr/>
            </a:pPr>
            <a:r>
              <a:rPr lang="en-US" sz="2400" dirty="0" err="1"/>
              <a:t>Haemochromatosis</a:t>
            </a:r>
            <a:endParaRPr lang="en-US" sz="2400" dirty="0"/>
          </a:p>
          <a:p>
            <a:pPr>
              <a:defRPr/>
            </a:pPr>
            <a:r>
              <a:rPr lang="en-US" sz="2400" dirty="0" err="1"/>
              <a:t>Amyloidosis</a:t>
            </a:r>
            <a:endParaRPr lang="en-US" sz="2400" dirty="0"/>
          </a:p>
          <a:p>
            <a:pPr>
              <a:defRPr/>
            </a:pPr>
            <a:r>
              <a:rPr lang="en-US" sz="2400" dirty="0"/>
              <a:t>Following bilateral </a:t>
            </a:r>
            <a:r>
              <a:rPr lang="en-US" sz="2400" dirty="0" err="1"/>
              <a:t>adrenalectomy</a:t>
            </a:r>
            <a:endParaRPr lang="en-US" sz="2400" dirty="0"/>
          </a:p>
        </p:txBody>
      </p:sp>
      <p:sp>
        <p:nvSpPr>
          <p:cNvPr id="2" name="Slide Number Placeholder 1"/>
          <p:cNvSpPr>
            <a:spLocks noGrp="1"/>
          </p:cNvSpPr>
          <p:nvPr>
            <p:ph type="sldNum" sz="quarter" idx="12"/>
          </p:nvPr>
        </p:nvSpPr>
        <p:spPr/>
        <p:txBody>
          <a:bodyPr/>
          <a:lstStyle/>
          <a:p>
            <a:fld id="{CC539783-BC3B-4869-9280-23039094CC31}" type="slidenum">
              <a:rPr lang="en-US" smtClean="0"/>
              <a:pPr/>
              <a:t>19</a:t>
            </a:fld>
            <a:endParaRPr lang="en-US"/>
          </a:p>
        </p:txBody>
      </p:sp>
    </p:spTree>
    <p:extLst>
      <p:ext uri="{BB962C8B-B14F-4D97-AF65-F5344CB8AC3E}">
        <p14:creationId xmlns:p14="http://schemas.microsoft.com/office/powerpoint/2010/main" val="3030541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93923">
                                            <p:txEl>
                                              <p:pRg st="3" end="3"/>
                                            </p:txEl>
                                          </p:spTgt>
                                        </p:tgtEl>
                                        <p:attrNameLst>
                                          <p:attrName>style.visibility</p:attrName>
                                        </p:attrNameLst>
                                      </p:cBhvr>
                                      <p:to>
                                        <p:strVal val="visible"/>
                                      </p:to>
                                    </p:set>
                                    <p:animEffect transition="in" filter="slide(fromBottom)">
                                      <p:cBhvr>
                                        <p:cTn id="7" dur="500"/>
                                        <p:tgtEl>
                                          <p:spTgt spid="5939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GB"/>
          </a:p>
        </p:txBody>
      </p:sp>
      <p:sp>
        <p:nvSpPr>
          <p:cNvPr id="3" name="Title 2"/>
          <p:cNvSpPr>
            <a:spLocks noGrp="1"/>
          </p:cNvSpPr>
          <p:nvPr>
            <p:ph type="ctrTitle"/>
          </p:nvPr>
        </p:nvSpPr>
        <p:spPr/>
        <p:txBody>
          <a:bodyPr/>
          <a:lstStyle/>
          <a:p>
            <a:r>
              <a:rPr lang="en-GB" sz="7200" dirty="0" smtClean="0">
                <a:solidFill>
                  <a:srgbClr val="FFFF00"/>
                </a:solidFill>
              </a:rPr>
              <a:t>BCQ</a:t>
            </a:r>
            <a:r>
              <a:rPr lang="en-GB" sz="7200" cap="none" dirty="0" smtClean="0">
                <a:solidFill>
                  <a:srgbClr val="FFFF00"/>
                </a:solidFill>
              </a:rPr>
              <a:t>s</a:t>
            </a:r>
            <a:endParaRPr lang="en-GB" sz="7200" dirty="0">
              <a:solidFill>
                <a:srgbClr val="FFFF00"/>
              </a:solidFill>
            </a:endParaRPr>
          </a:p>
        </p:txBody>
      </p:sp>
      <p:sp>
        <p:nvSpPr>
          <p:cNvPr id="4" name="Slide Number Placeholder 3"/>
          <p:cNvSpPr>
            <a:spLocks noGrp="1"/>
          </p:cNvSpPr>
          <p:nvPr>
            <p:ph type="sldNum" sz="quarter" idx="12"/>
          </p:nvPr>
        </p:nvSpPr>
        <p:spPr/>
        <p:txBody>
          <a:bodyPr/>
          <a:lstStyle/>
          <a:p>
            <a:fld id="{D4BEB56A-8646-4B67-9334-B88082B381B0}" type="slidenum">
              <a:rPr lang="en-US" smtClean="0"/>
              <a:pPr/>
              <a:t>2</a:t>
            </a:fld>
            <a:endParaRPr lang="en-US"/>
          </a:p>
        </p:txBody>
      </p:sp>
    </p:spTree>
    <p:extLst>
      <p:ext uri="{BB962C8B-B14F-4D97-AF65-F5344CB8AC3E}">
        <p14:creationId xmlns:p14="http://schemas.microsoft.com/office/powerpoint/2010/main" val="3915640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a:xfrm>
            <a:off x="1295400" y="76200"/>
            <a:ext cx="8229600" cy="1143000"/>
          </a:xfrm>
        </p:spPr>
        <p:txBody>
          <a:bodyPr>
            <a:normAutofit/>
          </a:bodyPr>
          <a:lstStyle/>
          <a:p>
            <a:pPr algn="ctr">
              <a:defRPr/>
            </a:pPr>
            <a:r>
              <a:rPr lang="en-US" sz="4400" dirty="0">
                <a:solidFill>
                  <a:srgbClr val="FFFF00"/>
                </a:solidFill>
              </a:rPr>
              <a:t>Routine investigations:</a:t>
            </a:r>
          </a:p>
        </p:txBody>
      </p:sp>
      <p:sp>
        <p:nvSpPr>
          <p:cNvPr id="44035" name="Rectangle 3"/>
          <p:cNvSpPr>
            <a:spLocks noGrp="1" noChangeArrowheads="1"/>
          </p:cNvSpPr>
          <p:nvPr>
            <p:ph idx="4294967295"/>
          </p:nvPr>
        </p:nvSpPr>
        <p:spPr>
          <a:xfrm>
            <a:off x="304800" y="1143000"/>
            <a:ext cx="8229600" cy="5715000"/>
          </a:xfrm>
          <a:prstGeom prst="rect">
            <a:avLst/>
          </a:prstGeom>
        </p:spPr>
        <p:txBody>
          <a:bodyPr>
            <a:normAutofit/>
          </a:bodyPr>
          <a:lstStyle/>
          <a:p>
            <a:pPr marL="0" indent="0">
              <a:buNone/>
              <a:defRPr/>
            </a:pPr>
            <a:r>
              <a:rPr lang="en-US" sz="2800" u="sng" dirty="0" smtClean="0">
                <a:solidFill>
                  <a:srgbClr val="92D050"/>
                </a:solidFill>
              </a:rPr>
              <a:t>Blood </a:t>
            </a:r>
            <a:r>
              <a:rPr lang="en-US" sz="2800" u="sng" dirty="0">
                <a:solidFill>
                  <a:srgbClr val="92D050"/>
                </a:solidFill>
              </a:rPr>
              <a:t>complete picture:</a:t>
            </a:r>
          </a:p>
          <a:p>
            <a:pPr marL="854075" indent="-228600">
              <a:tabLst>
                <a:tab pos="854075" algn="l"/>
                <a:tab pos="1203325" algn="l"/>
              </a:tabLst>
              <a:defRPr/>
            </a:pPr>
            <a:r>
              <a:rPr lang="en-US" sz="2800" dirty="0"/>
              <a:t>         </a:t>
            </a:r>
            <a:r>
              <a:rPr lang="en-US" sz="2800" dirty="0" err="1"/>
              <a:t>Neutropenia</a:t>
            </a:r>
            <a:endParaRPr lang="en-US" sz="2800" dirty="0"/>
          </a:p>
          <a:p>
            <a:pPr marL="854075" indent="-228600">
              <a:tabLst>
                <a:tab pos="854075" algn="l"/>
                <a:tab pos="1203325" algn="l"/>
              </a:tabLst>
              <a:defRPr/>
            </a:pPr>
            <a:r>
              <a:rPr lang="en-US" sz="2800" dirty="0"/>
              <a:t>         Relative </a:t>
            </a:r>
            <a:r>
              <a:rPr lang="en-US" sz="2800" dirty="0" err="1"/>
              <a:t>lymphocytosis</a:t>
            </a:r>
            <a:endParaRPr lang="en-US" sz="2800" dirty="0"/>
          </a:p>
          <a:p>
            <a:pPr marL="854075" indent="-228600">
              <a:tabLst>
                <a:tab pos="854075" algn="l"/>
                <a:tab pos="1203325" algn="l"/>
              </a:tabLst>
              <a:defRPr/>
            </a:pPr>
            <a:r>
              <a:rPr lang="en-US" sz="2800" dirty="0"/>
              <a:t>         </a:t>
            </a:r>
            <a:r>
              <a:rPr lang="en-US" sz="2800" dirty="0" err="1"/>
              <a:t>Eosinophilia</a:t>
            </a:r>
            <a:endParaRPr lang="en-US" sz="2800" dirty="0"/>
          </a:p>
          <a:p>
            <a:pPr marL="854075" indent="-228600">
              <a:tabLst>
                <a:tab pos="854075" algn="l"/>
                <a:tab pos="1203325" algn="l"/>
              </a:tabLst>
              <a:defRPr/>
            </a:pPr>
            <a:r>
              <a:rPr lang="en-US" sz="2800" dirty="0"/>
              <a:t>         Mild </a:t>
            </a:r>
            <a:r>
              <a:rPr lang="en-US" sz="2800" dirty="0" err="1"/>
              <a:t>anaemia</a:t>
            </a:r>
            <a:endParaRPr lang="en-US" sz="2800" dirty="0"/>
          </a:p>
          <a:p>
            <a:pPr marL="0" indent="0">
              <a:buNone/>
              <a:defRPr/>
            </a:pPr>
            <a:r>
              <a:rPr lang="en-US" sz="2800" u="sng" dirty="0">
                <a:solidFill>
                  <a:srgbClr val="92D050"/>
                </a:solidFill>
              </a:rPr>
              <a:t>Serum electrolytes:</a:t>
            </a:r>
          </a:p>
          <a:p>
            <a:pPr marL="1539875" indent="-731838">
              <a:defRPr/>
            </a:pPr>
            <a:r>
              <a:rPr lang="en-US" sz="2800" dirty="0" err="1" smtClean="0"/>
              <a:t>Hyperkalaemia</a:t>
            </a:r>
            <a:endParaRPr lang="en-US" sz="2800" dirty="0"/>
          </a:p>
          <a:p>
            <a:pPr marL="1539875" indent="-731838">
              <a:defRPr/>
            </a:pPr>
            <a:r>
              <a:rPr lang="en-US" sz="2800" dirty="0" err="1" smtClean="0"/>
              <a:t>Hyponatraemia</a:t>
            </a:r>
            <a:endParaRPr lang="en-US" sz="2800" dirty="0"/>
          </a:p>
          <a:p>
            <a:pPr marL="1539875" indent="-731838">
              <a:defRPr/>
            </a:pPr>
            <a:r>
              <a:rPr lang="en-US" sz="2800" dirty="0" err="1" smtClean="0"/>
              <a:t>Hypercalcaemia</a:t>
            </a:r>
            <a:endParaRPr lang="en-US" sz="2800" dirty="0"/>
          </a:p>
        </p:txBody>
      </p:sp>
      <p:sp>
        <p:nvSpPr>
          <p:cNvPr id="2" name="Slide Number Placeholder 1"/>
          <p:cNvSpPr>
            <a:spLocks noGrp="1"/>
          </p:cNvSpPr>
          <p:nvPr>
            <p:ph type="sldNum" sz="quarter" idx="12"/>
          </p:nvPr>
        </p:nvSpPr>
        <p:spPr/>
        <p:txBody>
          <a:bodyPr/>
          <a:lstStyle/>
          <a:p>
            <a:fld id="{CC539783-BC3B-4869-9280-23039094CC31}" type="slidenum">
              <a:rPr lang="en-US" smtClean="0"/>
              <a:pPr/>
              <a:t>20</a:t>
            </a:fld>
            <a:endParaRPr lang="en-US"/>
          </a:p>
        </p:txBody>
      </p:sp>
    </p:spTree>
    <p:extLst>
      <p:ext uri="{BB962C8B-B14F-4D97-AF65-F5344CB8AC3E}">
        <p14:creationId xmlns:p14="http://schemas.microsoft.com/office/powerpoint/2010/main" val="35554001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a:xfrm>
            <a:off x="1295400" y="533400"/>
            <a:ext cx="8229600" cy="1143000"/>
          </a:xfrm>
        </p:spPr>
        <p:txBody>
          <a:bodyPr>
            <a:normAutofit fontScale="90000"/>
          </a:bodyPr>
          <a:lstStyle/>
          <a:p>
            <a:pPr eaLnBrk="1" hangingPunct="1">
              <a:defRPr/>
            </a:pPr>
            <a:r>
              <a:rPr lang="en-US" sz="4900" dirty="0">
                <a:solidFill>
                  <a:srgbClr val="FFFF00"/>
                </a:solidFill>
              </a:rPr>
              <a:t>Routine investigations (</a:t>
            </a:r>
            <a:r>
              <a:rPr lang="en-US" sz="4900" dirty="0" err="1">
                <a:solidFill>
                  <a:srgbClr val="FFFF00"/>
                </a:solidFill>
              </a:rPr>
              <a:t>contd</a:t>
            </a:r>
            <a:r>
              <a:rPr lang="en-US" sz="4900" dirty="0">
                <a:solidFill>
                  <a:srgbClr val="FFFF00"/>
                </a:solidFill>
              </a:rPr>
              <a:t>)</a:t>
            </a:r>
            <a:r>
              <a:rPr lang="en-US" sz="3600" dirty="0" smtClean="0">
                <a:solidFill>
                  <a:srgbClr val="FFFF00"/>
                </a:solidFill>
              </a:rPr>
              <a:t/>
            </a:r>
            <a:br>
              <a:rPr lang="en-US" sz="3600" dirty="0" smtClean="0">
                <a:solidFill>
                  <a:srgbClr val="FFFF00"/>
                </a:solidFill>
              </a:rPr>
            </a:br>
            <a:endParaRPr lang="en-US" sz="3600" dirty="0" smtClean="0">
              <a:solidFill>
                <a:srgbClr val="FFFF00"/>
              </a:solidFill>
            </a:endParaRPr>
          </a:p>
        </p:txBody>
      </p:sp>
      <p:sp>
        <p:nvSpPr>
          <p:cNvPr id="45059" name="Rectangle 3"/>
          <p:cNvSpPr>
            <a:spLocks noGrp="1" noChangeArrowheads="1"/>
          </p:cNvSpPr>
          <p:nvPr>
            <p:ph idx="4294967295"/>
          </p:nvPr>
        </p:nvSpPr>
        <p:spPr>
          <a:xfrm>
            <a:off x="990600" y="1905000"/>
            <a:ext cx="5943600" cy="4953000"/>
          </a:xfrm>
          <a:prstGeom prst="rect">
            <a:avLst/>
          </a:prstGeom>
        </p:spPr>
        <p:txBody>
          <a:bodyPr>
            <a:noAutofit/>
          </a:bodyPr>
          <a:lstStyle/>
          <a:p>
            <a:pPr>
              <a:defRPr/>
            </a:pPr>
            <a:r>
              <a:rPr lang="en-US" sz="3200" dirty="0"/>
              <a:t>Serum </a:t>
            </a:r>
            <a:r>
              <a:rPr lang="en-US" sz="3200" dirty="0" smtClean="0"/>
              <a:t>urea  -                            </a:t>
            </a:r>
            <a:endParaRPr lang="en-US" sz="3200" dirty="0"/>
          </a:p>
          <a:p>
            <a:pPr>
              <a:defRPr/>
            </a:pPr>
            <a:r>
              <a:rPr lang="en-US" sz="3200" dirty="0"/>
              <a:t>Serum </a:t>
            </a:r>
            <a:r>
              <a:rPr lang="en-US" sz="3200" dirty="0" err="1" smtClean="0"/>
              <a:t>creatinine</a:t>
            </a:r>
            <a:endParaRPr lang="en-US" sz="3200" dirty="0"/>
          </a:p>
          <a:p>
            <a:pPr>
              <a:defRPr/>
            </a:pPr>
            <a:endParaRPr lang="en-US" sz="3200" dirty="0"/>
          </a:p>
          <a:p>
            <a:pPr>
              <a:defRPr/>
            </a:pPr>
            <a:r>
              <a:rPr lang="en-US" sz="3200" dirty="0"/>
              <a:t>Plasma glucose               </a:t>
            </a:r>
            <a:r>
              <a:rPr lang="en-US" sz="3200" dirty="0" smtClean="0"/>
              <a:t>Hypoglycemia</a:t>
            </a:r>
            <a:endParaRPr lang="en-US" sz="3200" dirty="0"/>
          </a:p>
          <a:p>
            <a:pPr>
              <a:defRPr/>
            </a:pPr>
            <a:r>
              <a:rPr lang="en-US" sz="3200" dirty="0"/>
              <a:t>Acidosis</a:t>
            </a:r>
          </a:p>
        </p:txBody>
      </p:sp>
      <p:sp>
        <p:nvSpPr>
          <p:cNvPr id="32772" name="Line 4"/>
          <p:cNvSpPr>
            <a:spLocks noChangeShapeType="1"/>
          </p:cNvSpPr>
          <p:nvPr/>
        </p:nvSpPr>
        <p:spPr bwMode="auto">
          <a:xfrm>
            <a:off x="4953000" y="2133600"/>
            <a:ext cx="0" cy="609600"/>
          </a:xfrm>
          <a:prstGeom prst="line">
            <a:avLst/>
          </a:prstGeom>
          <a:noFill/>
          <a:ln w="12700">
            <a:solidFill>
              <a:schemeClr val="tx1"/>
            </a:solidFill>
            <a:round/>
            <a:headEnd type="none" w="sm" len="sm"/>
            <a:tailEnd type="none" w="sm" len="sm"/>
          </a:ln>
        </p:spPr>
        <p:txBody>
          <a:bodyPr/>
          <a:lstStyle/>
          <a:p>
            <a:endParaRPr lang="en-US"/>
          </a:p>
        </p:txBody>
      </p:sp>
      <p:sp>
        <p:nvSpPr>
          <p:cNvPr id="32774" name="Line 6"/>
          <p:cNvSpPr>
            <a:spLocks noChangeShapeType="1"/>
          </p:cNvSpPr>
          <p:nvPr/>
        </p:nvSpPr>
        <p:spPr bwMode="auto">
          <a:xfrm flipH="1">
            <a:off x="4572000" y="2743200"/>
            <a:ext cx="381000" cy="0"/>
          </a:xfrm>
          <a:prstGeom prst="line">
            <a:avLst/>
          </a:prstGeom>
          <a:noFill/>
          <a:ln w="12700">
            <a:solidFill>
              <a:schemeClr val="tx1"/>
            </a:solidFill>
            <a:round/>
            <a:headEnd type="none" w="sm" len="sm"/>
            <a:tailEnd type="none" w="sm" len="sm"/>
          </a:ln>
        </p:spPr>
        <p:txBody>
          <a:bodyPr/>
          <a:lstStyle/>
          <a:p>
            <a:endParaRPr lang="en-US"/>
          </a:p>
        </p:txBody>
      </p:sp>
      <p:sp>
        <p:nvSpPr>
          <p:cNvPr id="8" name="Line 6"/>
          <p:cNvSpPr>
            <a:spLocks noChangeShapeType="1"/>
          </p:cNvSpPr>
          <p:nvPr/>
        </p:nvSpPr>
        <p:spPr bwMode="auto">
          <a:xfrm flipH="1">
            <a:off x="4572000" y="2133600"/>
            <a:ext cx="381000" cy="0"/>
          </a:xfrm>
          <a:prstGeom prst="line">
            <a:avLst/>
          </a:prstGeom>
          <a:noFill/>
          <a:ln w="12700">
            <a:solidFill>
              <a:schemeClr val="tx1"/>
            </a:solidFill>
            <a:round/>
            <a:headEnd type="none" w="sm" len="sm"/>
            <a:tailEnd type="none" w="sm" len="sm"/>
          </a:ln>
        </p:spPr>
        <p:txBody>
          <a:bodyPr/>
          <a:lstStyle/>
          <a:p>
            <a:endParaRPr lang="en-US"/>
          </a:p>
        </p:txBody>
      </p:sp>
      <p:sp>
        <p:nvSpPr>
          <p:cNvPr id="9" name="Up Arrow 8"/>
          <p:cNvSpPr/>
          <p:nvPr/>
        </p:nvSpPr>
        <p:spPr>
          <a:xfrm>
            <a:off x="5486400" y="2133600"/>
            <a:ext cx="381000" cy="6096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2" name="Slide Number Placeholder 1"/>
          <p:cNvSpPr>
            <a:spLocks noGrp="1"/>
          </p:cNvSpPr>
          <p:nvPr>
            <p:ph type="sldNum" sz="quarter" idx="12"/>
          </p:nvPr>
        </p:nvSpPr>
        <p:spPr/>
        <p:txBody>
          <a:bodyPr/>
          <a:lstStyle/>
          <a:p>
            <a:fld id="{CC539783-BC3B-4869-9280-23039094CC31}" type="slidenum">
              <a:rPr lang="en-US" smtClean="0"/>
              <a:pPr/>
              <a:t>21</a:t>
            </a:fld>
            <a:endParaRPr lang="en-US"/>
          </a:p>
        </p:txBody>
      </p:sp>
    </p:spTree>
    <p:extLst>
      <p:ext uri="{BB962C8B-B14F-4D97-AF65-F5344CB8AC3E}">
        <p14:creationId xmlns:p14="http://schemas.microsoft.com/office/powerpoint/2010/main" val="32383820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a:xfrm>
            <a:off x="457200" y="1371600"/>
            <a:ext cx="8229600" cy="2667000"/>
          </a:xfrm>
        </p:spPr>
        <p:txBody>
          <a:bodyPr>
            <a:normAutofit fontScale="90000"/>
          </a:bodyPr>
          <a:lstStyle/>
          <a:p>
            <a:pPr algn="l">
              <a:lnSpc>
                <a:spcPct val="200000"/>
              </a:lnSpc>
              <a:defRPr/>
            </a:pPr>
            <a:r>
              <a:rPr lang="en-US" sz="4000" cap="none" dirty="0" smtClean="0"/>
              <a:t>Morning  Serum Cortisol </a:t>
            </a:r>
            <a:r>
              <a:rPr lang="en-US" sz="2700" cap="none" dirty="0" smtClean="0"/>
              <a:t>&lt; 10 </a:t>
            </a:r>
            <a:r>
              <a:rPr lang="en-US" sz="2700" cap="none" dirty="0" err="1" smtClean="0"/>
              <a:t>Ug</a:t>
            </a:r>
            <a:r>
              <a:rPr lang="en-US" sz="2700" cap="none" dirty="0" smtClean="0"/>
              <a:t>/Dl </a:t>
            </a:r>
            <a:br>
              <a:rPr lang="en-US" sz="2700" cap="none" dirty="0" smtClean="0"/>
            </a:br>
            <a:r>
              <a:rPr lang="en-US" sz="4000" cap="none" dirty="0" smtClean="0">
                <a:latin typeface="+mn-lt"/>
                <a:ea typeface="+mn-ea"/>
                <a:cs typeface="+mn-cs"/>
              </a:rPr>
              <a:t>Plasma ACTH Assay </a:t>
            </a:r>
            <a:r>
              <a:rPr lang="en-US" sz="2700" cap="none" dirty="0" smtClean="0"/>
              <a:t>&gt; 150 </a:t>
            </a:r>
            <a:r>
              <a:rPr lang="en-US" sz="2700" cap="none" dirty="0" err="1" smtClean="0"/>
              <a:t>Pg</a:t>
            </a:r>
            <a:r>
              <a:rPr lang="en-US" sz="2700" cap="none" dirty="0" smtClean="0"/>
              <a:t>/Ml</a:t>
            </a:r>
            <a:r>
              <a:rPr lang="en-US" sz="3200" cap="none" dirty="0" smtClean="0"/>
              <a:t/>
            </a:r>
            <a:br>
              <a:rPr lang="en-US" sz="3200" cap="none" dirty="0" smtClean="0"/>
            </a:br>
            <a:r>
              <a:rPr lang="en-US" sz="4000" cap="none" dirty="0" smtClean="0"/>
              <a:t>Dynamic Function Tests</a:t>
            </a:r>
            <a:endParaRPr lang="en-US" sz="3200" cap="none" dirty="0" smtClean="0"/>
          </a:p>
        </p:txBody>
      </p:sp>
      <p:sp>
        <p:nvSpPr>
          <p:cNvPr id="46083" name="Rectangle 3"/>
          <p:cNvSpPr>
            <a:spLocks noGrp="1" noChangeArrowheads="1"/>
          </p:cNvSpPr>
          <p:nvPr>
            <p:ph type="body" sz="half" idx="1"/>
          </p:nvPr>
        </p:nvSpPr>
        <p:spPr>
          <a:xfrm>
            <a:off x="1066800" y="3886200"/>
            <a:ext cx="7239000" cy="4525963"/>
          </a:xfrm>
        </p:spPr>
        <p:txBody>
          <a:bodyPr/>
          <a:lstStyle/>
          <a:p>
            <a:pPr marL="0" indent="0" eaLnBrk="1" hangingPunct="1">
              <a:buNone/>
              <a:defRPr/>
            </a:pPr>
            <a:r>
              <a:rPr lang="en-US" sz="2000" dirty="0" smtClean="0"/>
              <a:t>  </a:t>
            </a:r>
            <a:r>
              <a:rPr lang="en-US" sz="2800" dirty="0" smtClean="0"/>
              <a:t>ACTH stimulation tests:</a:t>
            </a:r>
          </a:p>
          <a:p>
            <a:pPr indent="465138">
              <a:tabLst>
                <a:tab pos="854075" algn="l"/>
                <a:tab pos="1997075" algn="l"/>
              </a:tabLst>
              <a:defRPr/>
            </a:pPr>
            <a:r>
              <a:rPr lang="en-US" sz="2800" dirty="0" smtClean="0"/>
              <a:t>Short </a:t>
            </a:r>
            <a:r>
              <a:rPr lang="en-US" sz="2800" dirty="0" err="1" smtClean="0"/>
              <a:t>synacthen</a:t>
            </a:r>
            <a:r>
              <a:rPr lang="en-US" sz="2800" dirty="0" smtClean="0"/>
              <a:t> test</a:t>
            </a:r>
          </a:p>
          <a:p>
            <a:pPr indent="465138">
              <a:tabLst>
                <a:tab pos="854075" algn="l"/>
                <a:tab pos="1997075" algn="l"/>
              </a:tabLst>
              <a:defRPr/>
            </a:pPr>
            <a:r>
              <a:rPr lang="en-US" sz="2800" dirty="0" smtClean="0"/>
              <a:t>Long </a:t>
            </a:r>
            <a:r>
              <a:rPr lang="en-US" sz="2800" dirty="0" err="1" smtClean="0"/>
              <a:t>synacthen</a:t>
            </a:r>
            <a:r>
              <a:rPr lang="en-US" sz="2800" dirty="0" smtClean="0"/>
              <a:t> test</a:t>
            </a:r>
          </a:p>
          <a:p>
            <a:pPr eaLnBrk="1" hangingPunct="1">
              <a:buFont typeface="Wingdings" pitchFamily="2" charset="2"/>
              <a:buNone/>
              <a:defRPr/>
            </a:pPr>
            <a:endParaRPr lang="en-US" sz="2400" dirty="0" smtClean="0"/>
          </a:p>
        </p:txBody>
      </p:sp>
      <p:pic>
        <p:nvPicPr>
          <p:cNvPr id="33796" name="Picture 7" descr="Picture1wh"/>
          <p:cNvPicPr>
            <a:picLocks noGrp="1" noChangeAspect="1" noChangeArrowheads="1"/>
          </p:cNvPicPr>
          <p:nvPr>
            <p:ph sz="half" idx="2"/>
          </p:nvPr>
        </p:nvPicPr>
        <p:blipFill>
          <a:blip r:embed="rId2"/>
          <a:stretch>
            <a:fillRect/>
          </a:stretch>
        </p:blipFill>
        <p:spPr>
          <a:xfrm>
            <a:off x="5867400" y="2819400"/>
            <a:ext cx="2590800" cy="1944624"/>
          </a:xfrm>
        </p:spPr>
      </p:pic>
      <p:sp>
        <p:nvSpPr>
          <p:cNvPr id="5" name="Rectangle 2"/>
          <p:cNvSpPr txBox="1">
            <a:spLocks noRot="1" noChangeArrowheads="1"/>
          </p:cNvSpPr>
          <p:nvPr/>
        </p:nvSpPr>
        <p:spPr bwMode="auto">
          <a:xfrm>
            <a:off x="1447800" y="76200"/>
            <a:ext cx="8229600" cy="1143000"/>
          </a:xfrm>
          <a:prstGeom prst="rect">
            <a:avLst/>
          </a:prstGeom>
          <a:noFill/>
          <a:ln w="12700">
            <a:noFill/>
            <a:miter lim="800000"/>
            <a:headEnd/>
            <a:tailEnd/>
          </a:ln>
          <a:effectLst/>
        </p:spPr>
        <p:txBody>
          <a:bodyPr lIns="90488" tIns="44450" rIns="90488" bIns="44450" anchor="b"/>
          <a:lstStyle/>
          <a:p>
            <a:pPr>
              <a:defRPr/>
            </a:pPr>
            <a:r>
              <a:rPr lang="en-US" sz="5400" b="1" kern="0" dirty="0" smtClean="0">
                <a:solidFill>
                  <a:srgbClr val="FFFF00"/>
                </a:solidFill>
                <a:latin typeface="+mj-lt"/>
                <a:ea typeface="+mj-ea"/>
                <a:cs typeface="+mj-cs"/>
              </a:rPr>
              <a:t>Diagnosis of AD</a:t>
            </a:r>
            <a:endParaRPr lang="en-US" sz="4400" b="1" kern="0" dirty="0">
              <a:solidFill>
                <a:srgbClr val="FFFF00"/>
              </a:solidFill>
              <a:latin typeface="+mj-lt"/>
              <a:ea typeface="+mj-ea"/>
              <a:cs typeface="+mj-cs"/>
            </a:endParaRPr>
          </a:p>
        </p:txBody>
      </p:sp>
      <p:sp>
        <p:nvSpPr>
          <p:cNvPr id="2" name="Slide Number Placeholder 1"/>
          <p:cNvSpPr>
            <a:spLocks noGrp="1"/>
          </p:cNvSpPr>
          <p:nvPr>
            <p:ph type="sldNum" sz="quarter" idx="11"/>
          </p:nvPr>
        </p:nvSpPr>
        <p:spPr/>
        <p:txBody>
          <a:bodyPr/>
          <a:lstStyle/>
          <a:p>
            <a:pPr>
              <a:defRPr/>
            </a:pPr>
            <a:fld id="{B7E627FF-0ED2-4958-B885-D534942573D2}" type="slidenum">
              <a:rPr lang="en-US" smtClean="0"/>
              <a:pPr>
                <a:defRPr/>
              </a:pPr>
              <a:t>22</a:t>
            </a:fld>
            <a:endParaRPr lang="en-US"/>
          </a:p>
        </p:txBody>
      </p:sp>
    </p:spTree>
    <p:extLst>
      <p:ext uri="{BB962C8B-B14F-4D97-AF65-F5344CB8AC3E}">
        <p14:creationId xmlns:p14="http://schemas.microsoft.com/office/powerpoint/2010/main" val="39234662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533400" y="0"/>
            <a:ext cx="8991600" cy="1143000"/>
          </a:xfrm>
        </p:spPr>
        <p:txBody>
          <a:bodyPr>
            <a:noAutofit/>
          </a:bodyPr>
          <a:lstStyle/>
          <a:p>
            <a:pPr algn="ctr">
              <a:defRPr/>
            </a:pPr>
            <a:r>
              <a:rPr lang="en-US" sz="4400" dirty="0" smtClean="0">
                <a:solidFill>
                  <a:srgbClr val="FFFF00"/>
                </a:solidFill>
              </a:rPr>
              <a:t/>
            </a:r>
            <a:br>
              <a:rPr lang="en-US" sz="4400" dirty="0" smtClean="0">
                <a:solidFill>
                  <a:srgbClr val="FFFF00"/>
                </a:solidFill>
              </a:rPr>
            </a:br>
            <a:r>
              <a:rPr lang="en-US" sz="4400" b="1" kern="0" dirty="0" smtClean="0">
                <a:solidFill>
                  <a:srgbClr val="FFFF00"/>
                </a:solidFill>
              </a:rPr>
              <a:t>Short </a:t>
            </a:r>
            <a:r>
              <a:rPr lang="en-US" sz="4400" b="1" kern="0" dirty="0" err="1" smtClean="0">
                <a:solidFill>
                  <a:srgbClr val="FFFF00"/>
                </a:solidFill>
              </a:rPr>
              <a:t>Synacthen</a:t>
            </a:r>
            <a:r>
              <a:rPr lang="en-US" sz="4400" b="1" kern="0" dirty="0" smtClean="0">
                <a:solidFill>
                  <a:srgbClr val="FFFF00"/>
                </a:solidFill>
              </a:rPr>
              <a:t> Test</a:t>
            </a:r>
            <a:r>
              <a:rPr lang="en-US" sz="4000" b="1" kern="0" dirty="0" smtClean="0">
                <a:solidFill>
                  <a:srgbClr val="FFFF00"/>
                </a:solidFill>
              </a:rPr>
              <a:t> </a:t>
            </a:r>
            <a:endParaRPr lang="en-US" sz="4400" dirty="0" smtClean="0">
              <a:solidFill>
                <a:srgbClr val="FFFF00"/>
              </a:solidFill>
            </a:endParaRPr>
          </a:p>
        </p:txBody>
      </p:sp>
      <p:sp>
        <p:nvSpPr>
          <p:cNvPr id="47107" name="Rectangle 3"/>
          <p:cNvSpPr>
            <a:spLocks noGrp="1" noChangeArrowheads="1"/>
          </p:cNvSpPr>
          <p:nvPr>
            <p:ph idx="4294967295"/>
          </p:nvPr>
        </p:nvSpPr>
        <p:spPr>
          <a:xfrm>
            <a:off x="533400" y="1371600"/>
            <a:ext cx="8610600" cy="5486400"/>
          </a:xfrm>
          <a:prstGeom prst="rect">
            <a:avLst/>
          </a:prstGeom>
        </p:spPr>
        <p:txBody>
          <a:bodyPr>
            <a:normAutofit fontScale="92500" lnSpcReduction="10000"/>
          </a:bodyPr>
          <a:lstStyle/>
          <a:p>
            <a:pPr>
              <a:buNone/>
              <a:defRPr/>
            </a:pPr>
            <a:r>
              <a:rPr lang="en-US" sz="2800" dirty="0" smtClean="0">
                <a:solidFill>
                  <a:srgbClr val="00B0F0"/>
                </a:solidFill>
              </a:rPr>
              <a:t>  Indication</a:t>
            </a:r>
            <a:r>
              <a:rPr lang="en-US" sz="2000" dirty="0" smtClean="0">
                <a:solidFill>
                  <a:srgbClr val="00B0F0"/>
                </a:solidFill>
              </a:rPr>
              <a:t>:</a:t>
            </a:r>
            <a:r>
              <a:rPr lang="en-US" sz="2400" dirty="0" smtClean="0"/>
              <a:t>             </a:t>
            </a:r>
            <a:r>
              <a:rPr lang="en-US" sz="2400" dirty="0"/>
              <a:t>Investigation of adrenal insufficiency</a:t>
            </a:r>
          </a:p>
          <a:p>
            <a:pPr eaLnBrk="1" hangingPunct="1">
              <a:buFont typeface="Wingdings" pitchFamily="2" charset="2"/>
              <a:buNone/>
              <a:defRPr/>
            </a:pPr>
            <a:r>
              <a:rPr lang="en-US" sz="2000" dirty="0" smtClean="0">
                <a:solidFill>
                  <a:srgbClr val="00B0F0"/>
                </a:solidFill>
              </a:rPr>
              <a:t>  </a:t>
            </a:r>
            <a:r>
              <a:rPr lang="en-US" sz="2800" dirty="0" smtClean="0">
                <a:solidFill>
                  <a:srgbClr val="00B0F0"/>
                </a:solidFill>
              </a:rPr>
              <a:t>Contraindication:</a:t>
            </a:r>
            <a:r>
              <a:rPr lang="en-US" sz="2000" dirty="0" smtClean="0">
                <a:solidFill>
                  <a:srgbClr val="00B0F0"/>
                </a:solidFill>
              </a:rPr>
              <a:t>  </a:t>
            </a:r>
            <a:r>
              <a:rPr lang="en-US" sz="2400" dirty="0"/>
              <a:t>Pituitary surgery</a:t>
            </a:r>
          </a:p>
          <a:p>
            <a:pPr>
              <a:buNone/>
              <a:defRPr/>
            </a:pPr>
            <a:r>
              <a:rPr lang="en-US" sz="2000" dirty="0" smtClean="0">
                <a:solidFill>
                  <a:srgbClr val="00B0F0"/>
                </a:solidFill>
              </a:rPr>
              <a:t>   </a:t>
            </a:r>
            <a:r>
              <a:rPr lang="en-US" sz="2800" dirty="0" smtClean="0">
                <a:solidFill>
                  <a:srgbClr val="00B0F0"/>
                </a:solidFill>
              </a:rPr>
              <a:t>Principle:   </a:t>
            </a:r>
            <a:r>
              <a:rPr lang="en-US" sz="2000" dirty="0" smtClean="0">
                <a:solidFill>
                  <a:srgbClr val="00B0F0"/>
                </a:solidFill>
              </a:rPr>
              <a:t>              </a:t>
            </a:r>
            <a:r>
              <a:rPr lang="en-US" sz="2400" dirty="0">
                <a:solidFill>
                  <a:srgbClr val="00B0F0"/>
                </a:solidFill>
              </a:rPr>
              <a:t> </a:t>
            </a:r>
            <a:r>
              <a:rPr lang="en-US" sz="2400" dirty="0"/>
              <a:t>To evaluate the ability of adrenal cortex to                              </a:t>
            </a:r>
          </a:p>
          <a:p>
            <a:pPr>
              <a:buNone/>
              <a:defRPr/>
            </a:pPr>
            <a:r>
              <a:rPr lang="en-US" sz="2400" dirty="0"/>
              <a:t>                                         produce </a:t>
            </a:r>
            <a:r>
              <a:rPr lang="en-US" sz="2400" dirty="0" err="1"/>
              <a:t>cortisol</a:t>
            </a:r>
            <a:r>
              <a:rPr lang="en-US" sz="2400" dirty="0"/>
              <a:t> in response to synthetic </a:t>
            </a:r>
          </a:p>
          <a:p>
            <a:pPr eaLnBrk="1" hangingPunct="1">
              <a:buFont typeface="Wingdings" pitchFamily="2" charset="2"/>
              <a:buNone/>
              <a:defRPr/>
            </a:pPr>
            <a:r>
              <a:rPr lang="en-US" sz="2400" dirty="0"/>
              <a:t>                                         ACTH</a:t>
            </a:r>
          </a:p>
          <a:p>
            <a:pPr eaLnBrk="1" hangingPunct="1">
              <a:buFont typeface="Wingdings" pitchFamily="2" charset="2"/>
              <a:buNone/>
              <a:defRPr/>
            </a:pPr>
            <a:r>
              <a:rPr lang="en-US" sz="2000" dirty="0" smtClean="0">
                <a:solidFill>
                  <a:srgbClr val="00B0F0"/>
                </a:solidFill>
              </a:rPr>
              <a:t>   </a:t>
            </a:r>
            <a:r>
              <a:rPr lang="en-US" sz="2800" dirty="0" smtClean="0">
                <a:solidFill>
                  <a:srgbClr val="00B0F0"/>
                </a:solidFill>
              </a:rPr>
              <a:t>Side effects: </a:t>
            </a:r>
            <a:r>
              <a:rPr lang="en-US" sz="2000" dirty="0" smtClean="0">
                <a:solidFill>
                  <a:srgbClr val="00B0F0"/>
                </a:solidFill>
              </a:rPr>
              <a:t>        </a:t>
            </a:r>
            <a:r>
              <a:rPr lang="en-US" sz="2400" dirty="0">
                <a:solidFill>
                  <a:srgbClr val="00B0F0"/>
                </a:solidFill>
              </a:rPr>
              <a:t>  </a:t>
            </a:r>
            <a:r>
              <a:rPr lang="en-US" sz="2400" dirty="0"/>
              <a:t>Hypersensitivity in rare cases</a:t>
            </a:r>
          </a:p>
          <a:p>
            <a:pPr eaLnBrk="1" hangingPunct="1">
              <a:buFont typeface="Wingdings" pitchFamily="2" charset="2"/>
              <a:buNone/>
              <a:defRPr/>
            </a:pPr>
            <a:r>
              <a:rPr lang="en-US" sz="2000" dirty="0" smtClean="0">
                <a:solidFill>
                  <a:srgbClr val="00B0F0"/>
                </a:solidFill>
              </a:rPr>
              <a:t>   </a:t>
            </a:r>
            <a:r>
              <a:rPr lang="en-US" sz="2800" dirty="0" smtClean="0">
                <a:solidFill>
                  <a:srgbClr val="00B0F0"/>
                </a:solidFill>
              </a:rPr>
              <a:t>Preparation:  </a:t>
            </a:r>
            <a:r>
              <a:rPr lang="en-US" sz="2000" dirty="0" smtClean="0">
                <a:solidFill>
                  <a:srgbClr val="00B0F0"/>
                </a:solidFill>
              </a:rPr>
              <a:t>         </a:t>
            </a:r>
            <a:r>
              <a:rPr lang="en-US" sz="2400" dirty="0"/>
              <a:t>No dietary restrictions </a:t>
            </a:r>
          </a:p>
          <a:p>
            <a:pPr eaLnBrk="1" hangingPunct="1">
              <a:buFont typeface="Wingdings" pitchFamily="2" charset="2"/>
              <a:buNone/>
              <a:defRPr/>
            </a:pPr>
            <a:r>
              <a:rPr lang="en-US" sz="2400" dirty="0"/>
              <a:t>                                        performed in morning</a:t>
            </a:r>
          </a:p>
          <a:p>
            <a:pPr eaLnBrk="1" hangingPunct="1">
              <a:buFont typeface="Wingdings" pitchFamily="2" charset="2"/>
              <a:buNone/>
              <a:defRPr/>
            </a:pPr>
            <a:r>
              <a:rPr lang="en-US" sz="2000" dirty="0" smtClean="0"/>
              <a:t>   </a:t>
            </a:r>
            <a:r>
              <a:rPr lang="en-US" sz="2800" dirty="0" smtClean="0">
                <a:solidFill>
                  <a:srgbClr val="00B0F0"/>
                </a:solidFill>
              </a:rPr>
              <a:t>Requirements:</a:t>
            </a:r>
            <a:r>
              <a:rPr lang="en-US" sz="2800" dirty="0" smtClean="0">
                <a:solidFill>
                  <a:srgbClr val="FFC000"/>
                </a:solidFill>
              </a:rPr>
              <a:t>    </a:t>
            </a:r>
            <a:r>
              <a:rPr lang="en-US" dirty="0" smtClean="0">
                <a:solidFill>
                  <a:srgbClr val="FFC000"/>
                </a:solidFill>
              </a:rPr>
              <a:t>  </a:t>
            </a:r>
            <a:r>
              <a:rPr lang="en-US" sz="2400" dirty="0" smtClean="0"/>
              <a:t>Two plain tubes</a:t>
            </a:r>
          </a:p>
          <a:p>
            <a:pPr eaLnBrk="1" hangingPunct="1">
              <a:buFont typeface="Wingdings" pitchFamily="2" charset="2"/>
              <a:buNone/>
              <a:defRPr/>
            </a:pPr>
            <a:r>
              <a:rPr lang="en-US" sz="2400" dirty="0" smtClean="0"/>
              <a:t>                                         250</a:t>
            </a:r>
            <a:r>
              <a:rPr lang="en-US" sz="2400" dirty="0" smtClean="0">
                <a:ea typeface="Arial Unicode MS" pitchFamily="34" charset="-128"/>
                <a:cs typeface="Arial Unicode MS" pitchFamily="34" charset="-128"/>
              </a:rPr>
              <a:t>µg </a:t>
            </a:r>
            <a:r>
              <a:rPr lang="en-US" sz="2400" dirty="0" err="1" smtClean="0"/>
              <a:t>synacthen</a:t>
            </a:r>
            <a:r>
              <a:rPr lang="en-US" sz="2400" dirty="0" smtClean="0"/>
              <a:t> (1 vial)</a:t>
            </a:r>
          </a:p>
          <a:p>
            <a:pPr eaLnBrk="1" hangingPunct="1">
              <a:buFont typeface="Wingdings" pitchFamily="2" charset="2"/>
              <a:buNone/>
              <a:defRPr/>
            </a:pPr>
            <a:r>
              <a:rPr lang="en-US" sz="2400" dirty="0" smtClean="0"/>
              <a:t>                                         </a:t>
            </a:r>
            <a:r>
              <a:rPr lang="en-US" sz="2400" dirty="0" err="1" smtClean="0"/>
              <a:t>paed</a:t>
            </a:r>
            <a:r>
              <a:rPr lang="en-US" sz="2400" dirty="0" smtClean="0"/>
              <a:t> dose: 36 </a:t>
            </a:r>
            <a:r>
              <a:rPr lang="en-US" sz="2400" dirty="0" smtClean="0">
                <a:ea typeface="Arial Unicode MS" pitchFamily="34" charset="-128"/>
                <a:cs typeface="Arial Unicode MS" pitchFamily="34" charset="-128"/>
              </a:rPr>
              <a:t>µ</a:t>
            </a:r>
            <a:r>
              <a:rPr lang="en-US" sz="2400" dirty="0" smtClean="0"/>
              <a:t>g/kg body weight</a:t>
            </a:r>
          </a:p>
        </p:txBody>
      </p:sp>
      <p:sp>
        <p:nvSpPr>
          <p:cNvPr id="2" name="Slide Number Placeholder 1"/>
          <p:cNvSpPr>
            <a:spLocks noGrp="1"/>
          </p:cNvSpPr>
          <p:nvPr>
            <p:ph type="sldNum" sz="quarter" idx="12"/>
          </p:nvPr>
        </p:nvSpPr>
        <p:spPr/>
        <p:txBody>
          <a:bodyPr/>
          <a:lstStyle/>
          <a:p>
            <a:fld id="{CC539783-BC3B-4869-9280-23039094CC31}" type="slidenum">
              <a:rPr lang="en-US" smtClean="0"/>
              <a:pPr/>
              <a:t>23</a:t>
            </a:fld>
            <a:endParaRPr lang="en-US"/>
          </a:p>
        </p:txBody>
      </p:sp>
    </p:spTree>
    <p:extLst>
      <p:ext uri="{BB962C8B-B14F-4D97-AF65-F5344CB8AC3E}">
        <p14:creationId xmlns:p14="http://schemas.microsoft.com/office/powerpoint/2010/main" val="12963903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a:xfrm>
            <a:off x="533400" y="609600"/>
            <a:ext cx="8229600" cy="1143000"/>
          </a:xfrm>
        </p:spPr>
        <p:txBody>
          <a:bodyPr>
            <a:noAutofit/>
          </a:bodyPr>
          <a:lstStyle/>
          <a:p>
            <a:pPr algn="ctr" eaLnBrk="1" hangingPunct="1">
              <a:defRPr/>
            </a:pPr>
            <a:r>
              <a:rPr lang="en-US" sz="4000" cap="none" dirty="0" smtClean="0">
                <a:solidFill>
                  <a:srgbClr val="FFFF00"/>
                </a:solidFill>
              </a:rPr>
              <a:t>Short </a:t>
            </a:r>
            <a:r>
              <a:rPr lang="en-US" sz="4000" cap="none" dirty="0" err="1" smtClean="0">
                <a:solidFill>
                  <a:srgbClr val="FFFF00"/>
                </a:solidFill>
              </a:rPr>
              <a:t>synacthen</a:t>
            </a:r>
            <a:r>
              <a:rPr lang="en-US" sz="4000" cap="none" dirty="0" smtClean="0">
                <a:solidFill>
                  <a:srgbClr val="FFFF00"/>
                </a:solidFill>
              </a:rPr>
              <a:t> test - protocol (</a:t>
            </a:r>
            <a:r>
              <a:rPr lang="en-US" sz="4000" cap="none" dirty="0" err="1" smtClean="0">
                <a:solidFill>
                  <a:srgbClr val="FFFF00"/>
                </a:solidFill>
              </a:rPr>
              <a:t>contd</a:t>
            </a:r>
            <a:r>
              <a:rPr lang="en-US" sz="4000" cap="none" dirty="0" smtClean="0">
                <a:solidFill>
                  <a:srgbClr val="FFFF00"/>
                </a:solidFill>
              </a:rPr>
              <a:t>)</a:t>
            </a:r>
            <a:r>
              <a:rPr lang="en-US" sz="4800" cap="none" dirty="0" smtClean="0">
                <a:solidFill>
                  <a:srgbClr val="FFFF00"/>
                </a:solidFill>
              </a:rPr>
              <a:t/>
            </a:r>
            <a:br>
              <a:rPr lang="en-US" sz="4800" cap="none" dirty="0" smtClean="0">
                <a:solidFill>
                  <a:srgbClr val="FFFF00"/>
                </a:solidFill>
              </a:rPr>
            </a:br>
            <a:endParaRPr lang="en-US" sz="4800" cap="none" dirty="0" smtClean="0">
              <a:solidFill>
                <a:srgbClr val="FFFF00"/>
              </a:solidFill>
            </a:endParaRPr>
          </a:p>
        </p:txBody>
      </p:sp>
      <p:sp>
        <p:nvSpPr>
          <p:cNvPr id="48131" name="Rectangle 3"/>
          <p:cNvSpPr>
            <a:spLocks noGrp="1" noChangeArrowheads="1"/>
          </p:cNvSpPr>
          <p:nvPr>
            <p:ph type="body" sz="half" idx="1"/>
          </p:nvPr>
        </p:nvSpPr>
        <p:spPr>
          <a:xfrm>
            <a:off x="609600" y="1066800"/>
            <a:ext cx="12877800" cy="5791200"/>
          </a:xfrm>
        </p:spPr>
        <p:txBody>
          <a:bodyPr>
            <a:normAutofit lnSpcReduction="10000"/>
          </a:bodyPr>
          <a:lstStyle/>
          <a:p>
            <a:pPr eaLnBrk="1" hangingPunct="1">
              <a:buFont typeface="Wingdings" pitchFamily="2" charset="2"/>
              <a:buNone/>
              <a:defRPr/>
            </a:pPr>
            <a:endParaRPr lang="en-US" sz="2000" dirty="0" smtClean="0"/>
          </a:p>
          <a:p>
            <a:pPr eaLnBrk="1" hangingPunct="1">
              <a:buFont typeface="Wingdings" pitchFamily="2" charset="2"/>
              <a:buNone/>
              <a:defRPr/>
            </a:pPr>
            <a:r>
              <a:rPr lang="en-US" sz="2800" dirty="0" smtClean="0">
                <a:solidFill>
                  <a:srgbClr val="00B0F0"/>
                </a:solidFill>
              </a:rPr>
              <a:t>Procedure</a:t>
            </a:r>
            <a:r>
              <a:rPr lang="en-US" dirty="0" smtClean="0">
                <a:solidFill>
                  <a:srgbClr val="00B0F0"/>
                </a:solidFill>
              </a:rPr>
              <a:t>:            </a:t>
            </a:r>
            <a:r>
              <a:rPr lang="en-US" sz="2400" dirty="0" smtClean="0"/>
              <a:t>0  </a:t>
            </a:r>
            <a:r>
              <a:rPr lang="en-US" sz="2400" dirty="0" err="1" smtClean="0"/>
              <a:t>mins</a:t>
            </a:r>
            <a:r>
              <a:rPr lang="en-US" sz="2400" dirty="0" smtClean="0"/>
              <a:t>     3ml blood for </a:t>
            </a:r>
            <a:r>
              <a:rPr lang="en-US" sz="2400" dirty="0" err="1" smtClean="0"/>
              <a:t>cortisol</a:t>
            </a:r>
            <a:endParaRPr lang="en-US" sz="2400" dirty="0" smtClean="0"/>
          </a:p>
          <a:p>
            <a:pPr eaLnBrk="1" hangingPunct="1">
              <a:buFont typeface="Wingdings" pitchFamily="2" charset="2"/>
              <a:buNone/>
              <a:defRPr/>
            </a:pPr>
            <a:r>
              <a:rPr lang="en-US" sz="2400" dirty="0" smtClean="0"/>
              <a:t>                                                  </a:t>
            </a:r>
            <a:r>
              <a:rPr lang="en-US" sz="2400" dirty="0" err="1" smtClean="0"/>
              <a:t>Inj</a:t>
            </a:r>
            <a:r>
              <a:rPr lang="en-US" sz="2400" dirty="0" smtClean="0"/>
              <a:t> </a:t>
            </a:r>
            <a:r>
              <a:rPr lang="en-US" sz="2400" dirty="0" err="1" smtClean="0"/>
              <a:t>synacthen</a:t>
            </a:r>
            <a:r>
              <a:rPr lang="en-US" sz="2400" dirty="0" smtClean="0"/>
              <a:t> 250 </a:t>
            </a:r>
            <a:r>
              <a:rPr lang="en-US" sz="2400" dirty="0" smtClean="0">
                <a:ea typeface="Arial Unicode MS" pitchFamily="34" charset="-128"/>
                <a:cs typeface="Arial Unicode MS" pitchFamily="34" charset="-128"/>
              </a:rPr>
              <a:t>µ</a:t>
            </a:r>
            <a:r>
              <a:rPr lang="en-US" sz="2400" dirty="0" smtClean="0"/>
              <a:t>g I/V or I/M</a:t>
            </a:r>
          </a:p>
          <a:p>
            <a:pPr eaLnBrk="1" hangingPunct="1">
              <a:buFont typeface="Wingdings" pitchFamily="2" charset="2"/>
              <a:buNone/>
              <a:defRPr/>
            </a:pPr>
            <a:endParaRPr lang="en-US" sz="2400" dirty="0" smtClean="0"/>
          </a:p>
          <a:p>
            <a:pPr eaLnBrk="1" hangingPunct="1">
              <a:buFont typeface="Wingdings" pitchFamily="2" charset="2"/>
              <a:buNone/>
              <a:defRPr/>
            </a:pPr>
            <a:r>
              <a:rPr lang="en-US" sz="2400" dirty="0" smtClean="0"/>
              <a:t>                                30 </a:t>
            </a:r>
            <a:r>
              <a:rPr lang="en-US" sz="2400" dirty="0" err="1" smtClean="0"/>
              <a:t>mins</a:t>
            </a:r>
            <a:r>
              <a:rPr lang="en-US" sz="2400" dirty="0" smtClean="0"/>
              <a:t>     3ml blood for </a:t>
            </a:r>
            <a:r>
              <a:rPr lang="en-US" sz="2400" dirty="0" err="1" smtClean="0"/>
              <a:t>cortisol</a:t>
            </a:r>
            <a:endParaRPr lang="en-US" sz="2400" dirty="0" smtClean="0"/>
          </a:p>
          <a:p>
            <a:pPr eaLnBrk="1" hangingPunct="1">
              <a:buFont typeface="Wingdings" pitchFamily="2" charset="2"/>
              <a:buNone/>
              <a:defRPr/>
            </a:pPr>
            <a:r>
              <a:rPr lang="en-US" sz="2400" dirty="0" smtClean="0"/>
              <a:t>                                60 </a:t>
            </a:r>
            <a:r>
              <a:rPr lang="en-US" sz="2400" dirty="0" err="1" smtClean="0"/>
              <a:t>mins</a:t>
            </a:r>
            <a:r>
              <a:rPr lang="en-US" sz="2400" dirty="0" smtClean="0"/>
              <a:t>     3ml blood for </a:t>
            </a:r>
            <a:r>
              <a:rPr lang="en-US" sz="2400" dirty="0" err="1" smtClean="0"/>
              <a:t>cortisol</a:t>
            </a:r>
            <a:endParaRPr lang="en-US" sz="2400" dirty="0" smtClean="0"/>
          </a:p>
          <a:p>
            <a:pPr eaLnBrk="1" hangingPunct="1">
              <a:buFont typeface="Wingdings" pitchFamily="2" charset="2"/>
              <a:buNone/>
              <a:defRPr/>
            </a:pPr>
            <a:endParaRPr lang="en-US" sz="2000" dirty="0" smtClean="0">
              <a:ea typeface="Arial Unicode MS" pitchFamily="34" charset="-128"/>
              <a:cs typeface="Arial Unicode MS" pitchFamily="34" charset="-128"/>
            </a:endParaRPr>
          </a:p>
          <a:p>
            <a:pPr eaLnBrk="1" hangingPunct="1">
              <a:buFont typeface="Wingdings" pitchFamily="2" charset="2"/>
              <a:buNone/>
              <a:defRPr/>
            </a:pPr>
            <a:r>
              <a:rPr lang="en-US" sz="2800" dirty="0" smtClean="0">
                <a:solidFill>
                  <a:srgbClr val="00B0F0"/>
                </a:solidFill>
              </a:rPr>
              <a:t>Interpretation</a:t>
            </a:r>
            <a:r>
              <a:rPr lang="en-US" dirty="0" smtClean="0">
                <a:solidFill>
                  <a:srgbClr val="00B0F0"/>
                </a:solidFill>
              </a:rPr>
              <a:t>:</a:t>
            </a:r>
            <a:r>
              <a:rPr lang="en-US" dirty="0" smtClean="0">
                <a:solidFill>
                  <a:srgbClr val="FFC000"/>
                </a:solidFill>
              </a:rPr>
              <a:t>      </a:t>
            </a:r>
            <a:r>
              <a:rPr lang="en-US" sz="2400" dirty="0" smtClean="0"/>
              <a:t>If</a:t>
            </a:r>
            <a:r>
              <a:rPr lang="en-US" sz="2400" dirty="0" smtClean="0">
                <a:solidFill>
                  <a:schemeClr val="hlink"/>
                </a:solidFill>
              </a:rPr>
              <a:t> </a:t>
            </a:r>
            <a:r>
              <a:rPr lang="en-US" sz="2400" dirty="0" smtClean="0"/>
              <a:t>post-</a:t>
            </a:r>
            <a:r>
              <a:rPr lang="en-US" sz="2400" dirty="0" err="1" smtClean="0"/>
              <a:t>synacthen</a:t>
            </a:r>
            <a:r>
              <a:rPr lang="en-US" sz="2400" dirty="0" smtClean="0"/>
              <a:t> </a:t>
            </a:r>
            <a:r>
              <a:rPr lang="en-US" sz="2400" dirty="0" err="1" smtClean="0"/>
              <a:t>cortisol</a:t>
            </a:r>
            <a:r>
              <a:rPr lang="en-US" sz="2400" dirty="0" smtClean="0"/>
              <a:t> &gt;18 </a:t>
            </a:r>
            <a:r>
              <a:rPr lang="en-US" sz="2400" dirty="0" smtClean="0">
                <a:ea typeface="Arial Unicode MS" pitchFamily="34" charset="-128"/>
                <a:cs typeface="Arial Unicode MS" pitchFamily="34" charset="-128"/>
              </a:rPr>
              <a:t>µg</a:t>
            </a:r>
            <a:r>
              <a:rPr lang="en-US" sz="2400" dirty="0" smtClean="0"/>
              <a:t>/</a:t>
            </a:r>
            <a:r>
              <a:rPr lang="en-US" sz="2400" dirty="0" err="1" smtClean="0"/>
              <a:t>dL</a:t>
            </a:r>
            <a:endParaRPr lang="en-US" sz="2400" dirty="0" smtClean="0"/>
          </a:p>
          <a:p>
            <a:pPr eaLnBrk="1" hangingPunct="1">
              <a:buFont typeface="Wingdings" pitchFamily="2" charset="2"/>
              <a:buNone/>
              <a:defRPr/>
            </a:pPr>
            <a:r>
              <a:rPr lang="en-US" sz="2400" dirty="0" smtClean="0"/>
              <a:t>                                                        or </a:t>
            </a:r>
          </a:p>
          <a:p>
            <a:pPr eaLnBrk="1" hangingPunct="1">
              <a:buFont typeface="Wingdings" pitchFamily="2" charset="2"/>
              <a:buNone/>
              <a:defRPr/>
            </a:pPr>
            <a:r>
              <a:rPr lang="en-US" sz="2400" dirty="0" smtClean="0"/>
              <a:t>                                 post-</a:t>
            </a:r>
            <a:r>
              <a:rPr lang="en-US" sz="2400" dirty="0" err="1" smtClean="0"/>
              <a:t>synacthen</a:t>
            </a:r>
            <a:r>
              <a:rPr lang="en-US" sz="2400" dirty="0" smtClean="0"/>
              <a:t> </a:t>
            </a:r>
            <a:r>
              <a:rPr lang="en-US" sz="2400" dirty="0" err="1" smtClean="0"/>
              <a:t>cortisol</a:t>
            </a:r>
            <a:r>
              <a:rPr lang="en-US" sz="2400" dirty="0" smtClean="0"/>
              <a:t> increases by</a:t>
            </a:r>
          </a:p>
          <a:p>
            <a:pPr eaLnBrk="1" hangingPunct="1">
              <a:buFont typeface="Wingdings" pitchFamily="2" charset="2"/>
              <a:buNone/>
              <a:defRPr/>
            </a:pPr>
            <a:r>
              <a:rPr lang="en-US" sz="2400" dirty="0" smtClean="0"/>
              <a:t>                                 an increment of 8 </a:t>
            </a:r>
            <a:r>
              <a:rPr lang="en-US" sz="2400" dirty="0" smtClean="0">
                <a:ea typeface="Arial Unicode MS" pitchFamily="34" charset="-128"/>
                <a:cs typeface="Arial Unicode MS" pitchFamily="34" charset="-128"/>
              </a:rPr>
              <a:t>µg</a:t>
            </a:r>
            <a:r>
              <a:rPr lang="en-US" sz="2400" dirty="0" smtClean="0"/>
              <a:t>/</a:t>
            </a:r>
            <a:r>
              <a:rPr lang="en-US" sz="2400" dirty="0" err="1" smtClean="0"/>
              <a:t>dL</a:t>
            </a:r>
            <a:endParaRPr lang="en-US" sz="2400" dirty="0" smtClean="0"/>
          </a:p>
          <a:p>
            <a:pPr eaLnBrk="1" hangingPunct="1">
              <a:buFont typeface="Wingdings" pitchFamily="2" charset="2"/>
              <a:buNone/>
              <a:defRPr/>
            </a:pPr>
            <a:r>
              <a:rPr lang="en-US" sz="2400" dirty="0" smtClean="0"/>
              <a:t>                                 </a:t>
            </a:r>
            <a:r>
              <a:rPr lang="en-US" sz="2800" dirty="0" smtClean="0">
                <a:solidFill>
                  <a:srgbClr val="FFC000"/>
                </a:solidFill>
              </a:rPr>
              <a:t>Primary adrenal insufficiency is ruled out</a:t>
            </a:r>
            <a:endParaRPr lang="en-US" sz="2400" dirty="0" smtClean="0">
              <a:solidFill>
                <a:srgbClr val="FFC000"/>
              </a:solidFill>
            </a:endParaRPr>
          </a:p>
        </p:txBody>
      </p:sp>
      <p:sp>
        <p:nvSpPr>
          <p:cNvPr id="2" name="Slide Number Placeholder 1"/>
          <p:cNvSpPr>
            <a:spLocks noGrp="1"/>
          </p:cNvSpPr>
          <p:nvPr>
            <p:ph type="sldNum" sz="quarter" idx="11"/>
          </p:nvPr>
        </p:nvSpPr>
        <p:spPr/>
        <p:txBody>
          <a:bodyPr/>
          <a:lstStyle/>
          <a:p>
            <a:pPr>
              <a:defRPr/>
            </a:pPr>
            <a:fld id="{B7E627FF-0ED2-4958-B885-D534942573D2}" type="slidenum">
              <a:rPr lang="en-US" smtClean="0"/>
              <a:pPr>
                <a:defRPr/>
              </a:pPr>
              <a:t>24</a:t>
            </a:fld>
            <a:endParaRPr lang="en-US"/>
          </a:p>
        </p:txBody>
      </p:sp>
    </p:spTree>
    <p:extLst>
      <p:ext uri="{BB962C8B-B14F-4D97-AF65-F5344CB8AC3E}">
        <p14:creationId xmlns:p14="http://schemas.microsoft.com/office/powerpoint/2010/main" val="24427902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1026"/>
          <p:cNvSpPr>
            <a:spLocks noGrp="1" noRot="1" noChangeArrowheads="1"/>
          </p:cNvSpPr>
          <p:nvPr>
            <p:ph type="title"/>
          </p:nvPr>
        </p:nvSpPr>
        <p:spPr>
          <a:xfrm>
            <a:off x="1371600" y="914400"/>
            <a:ext cx="7772400" cy="914400"/>
          </a:xfrm>
        </p:spPr>
        <p:txBody>
          <a:bodyPr>
            <a:noAutofit/>
          </a:bodyPr>
          <a:lstStyle/>
          <a:p>
            <a:pPr algn="ctr" eaLnBrk="1" hangingPunct="1">
              <a:defRPr/>
            </a:pPr>
            <a:r>
              <a:rPr lang="en-US" sz="4000" dirty="0" smtClean="0">
                <a:solidFill>
                  <a:srgbClr val="FFFF00"/>
                </a:solidFill>
              </a:rPr>
              <a:t>Long </a:t>
            </a:r>
            <a:r>
              <a:rPr lang="en-US" sz="4000" dirty="0" err="1" smtClean="0">
                <a:solidFill>
                  <a:srgbClr val="FFFF00"/>
                </a:solidFill>
              </a:rPr>
              <a:t>Synacthen</a:t>
            </a:r>
            <a:r>
              <a:rPr lang="en-US" sz="4000" dirty="0" smtClean="0">
                <a:solidFill>
                  <a:srgbClr val="FFFF00"/>
                </a:solidFill>
              </a:rPr>
              <a:t> </a:t>
            </a:r>
            <a:r>
              <a:rPr lang="en-US" sz="4000" dirty="0" err="1" smtClean="0">
                <a:solidFill>
                  <a:srgbClr val="FFFF00"/>
                </a:solidFill>
              </a:rPr>
              <a:t>Ttest</a:t>
            </a:r>
            <a:r>
              <a:rPr lang="en-US" sz="4000" dirty="0" smtClean="0">
                <a:solidFill>
                  <a:srgbClr val="FFFF00"/>
                </a:solidFill>
              </a:rPr>
              <a:t/>
            </a:r>
            <a:br>
              <a:rPr lang="en-US" sz="4000" dirty="0" smtClean="0">
                <a:solidFill>
                  <a:srgbClr val="FFFF00"/>
                </a:solidFill>
              </a:rPr>
            </a:br>
            <a:r>
              <a:rPr lang="en-US" sz="4000" dirty="0" smtClean="0">
                <a:solidFill>
                  <a:srgbClr val="FFFF00"/>
                </a:solidFill>
              </a:rPr>
              <a:t/>
            </a:r>
            <a:br>
              <a:rPr lang="en-US" sz="4000" dirty="0" smtClean="0">
                <a:solidFill>
                  <a:srgbClr val="FFFF00"/>
                </a:solidFill>
              </a:rPr>
            </a:br>
            <a:endParaRPr lang="en-US" sz="4000" dirty="0" smtClean="0">
              <a:solidFill>
                <a:srgbClr val="FFFF00"/>
              </a:solidFill>
            </a:endParaRPr>
          </a:p>
        </p:txBody>
      </p:sp>
      <p:sp>
        <p:nvSpPr>
          <p:cNvPr id="561155" name="Rectangle 1027"/>
          <p:cNvSpPr>
            <a:spLocks noGrp="1" noChangeArrowheads="1"/>
          </p:cNvSpPr>
          <p:nvPr>
            <p:ph idx="4294967295"/>
          </p:nvPr>
        </p:nvSpPr>
        <p:spPr>
          <a:xfrm>
            <a:off x="304800" y="762000"/>
            <a:ext cx="8686800" cy="5715000"/>
          </a:xfrm>
          <a:prstGeom prst="rect">
            <a:avLst/>
          </a:prstGeom>
        </p:spPr>
        <p:txBody>
          <a:bodyPr>
            <a:noAutofit/>
          </a:bodyPr>
          <a:lstStyle/>
          <a:p>
            <a:pPr>
              <a:lnSpc>
                <a:spcPct val="80000"/>
              </a:lnSpc>
              <a:defRPr/>
            </a:pPr>
            <a:r>
              <a:rPr lang="en-US" sz="2800" dirty="0" smtClean="0"/>
              <a:t>To differentiate between primary </a:t>
            </a:r>
            <a:r>
              <a:rPr lang="en-US" sz="2800" dirty="0" smtClean="0">
                <a:ea typeface="Arial Unicode MS" pitchFamily="34" charset="-128"/>
                <a:cs typeface="Arial Unicode MS" pitchFamily="34" charset="-128"/>
              </a:rPr>
              <a:t>&amp; </a:t>
            </a:r>
            <a:r>
              <a:rPr lang="en-US" sz="2800" dirty="0" smtClean="0"/>
              <a:t>secondary</a:t>
            </a:r>
            <a:r>
              <a:rPr lang="en-US" sz="2800" dirty="0" smtClean="0">
                <a:ea typeface="Arial Unicode MS" pitchFamily="34" charset="-128"/>
                <a:cs typeface="Arial Unicode MS" pitchFamily="34" charset="-128"/>
              </a:rPr>
              <a:t>  adrenal </a:t>
            </a:r>
            <a:r>
              <a:rPr lang="en-US" sz="2800" dirty="0" smtClean="0"/>
              <a:t>insufficiency</a:t>
            </a:r>
          </a:p>
          <a:p>
            <a:pPr>
              <a:lnSpc>
                <a:spcPct val="80000"/>
              </a:lnSpc>
              <a:defRPr/>
            </a:pPr>
            <a:r>
              <a:rPr lang="en-US" sz="2800" dirty="0" smtClean="0"/>
              <a:t>Prolonged stimulation of adrenal glands by synthetic ACTH improves adrenal response</a:t>
            </a:r>
          </a:p>
          <a:p>
            <a:pPr>
              <a:lnSpc>
                <a:spcPct val="80000"/>
              </a:lnSpc>
              <a:defRPr/>
            </a:pPr>
            <a:r>
              <a:rPr lang="en-US" sz="2800" dirty="0" smtClean="0"/>
              <a:t>Blood samples drawn: basal cortisol sample, then </a:t>
            </a:r>
            <a:r>
              <a:rPr lang="en-US" sz="2800" dirty="0" err="1" smtClean="0"/>
              <a:t>inj</a:t>
            </a:r>
            <a:r>
              <a:rPr lang="en-US" sz="2800" dirty="0" smtClean="0"/>
              <a:t> </a:t>
            </a:r>
            <a:r>
              <a:rPr lang="en-US" sz="2800" dirty="0" err="1" smtClean="0"/>
              <a:t>synacthen</a:t>
            </a:r>
            <a:r>
              <a:rPr lang="en-US" sz="2800" dirty="0" smtClean="0"/>
              <a:t> 250</a:t>
            </a:r>
            <a:r>
              <a:rPr lang="en-US" sz="2800" dirty="0" smtClean="0">
                <a:ea typeface="Arial Unicode MS" pitchFamily="34" charset="-128"/>
                <a:cs typeface="Arial Unicode MS" pitchFamily="34" charset="-128"/>
              </a:rPr>
              <a:t>µg I/M &amp; Cortisol samples at 1,2,4,8 &amp; 24 </a:t>
            </a:r>
            <a:r>
              <a:rPr lang="en-US" sz="2800" dirty="0" err="1" smtClean="0">
                <a:ea typeface="Arial Unicode MS" pitchFamily="34" charset="-128"/>
                <a:cs typeface="Arial Unicode MS" pitchFamily="34" charset="-128"/>
              </a:rPr>
              <a:t>hrs</a:t>
            </a:r>
            <a:endParaRPr lang="en-US" sz="2800" dirty="0" smtClean="0">
              <a:ea typeface="Arial Unicode MS" pitchFamily="34" charset="-128"/>
              <a:cs typeface="Arial Unicode MS" pitchFamily="34" charset="-128"/>
            </a:endParaRPr>
          </a:p>
          <a:p>
            <a:pPr>
              <a:lnSpc>
                <a:spcPct val="80000"/>
              </a:lnSpc>
              <a:defRPr/>
            </a:pPr>
            <a:r>
              <a:rPr lang="en-US" sz="2800" dirty="0" smtClean="0">
                <a:ea typeface="Arial Unicode MS" pitchFamily="34" charset="-128"/>
                <a:cs typeface="Arial Unicode MS" pitchFamily="34" charset="-128"/>
              </a:rPr>
              <a:t>Gradual rise in cortisol &amp; peak at 24 hrs indicates </a:t>
            </a:r>
            <a:r>
              <a:rPr lang="en-US" sz="2800" b="1" dirty="0" smtClean="0">
                <a:solidFill>
                  <a:schemeClr val="hlink"/>
                </a:solidFill>
                <a:ea typeface="Arial Unicode MS" pitchFamily="34" charset="-128"/>
                <a:cs typeface="Arial Unicode MS" pitchFamily="34" charset="-128"/>
              </a:rPr>
              <a:t>secondary adrenal insufficiency</a:t>
            </a:r>
          </a:p>
          <a:p>
            <a:pPr>
              <a:lnSpc>
                <a:spcPct val="80000"/>
              </a:lnSpc>
              <a:defRPr/>
            </a:pPr>
            <a:r>
              <a:rPr lang="en-US" sz="2800" dirty="0" smtClean="0">
                <a:ea typeface="Arial Unicode MS" pitchFamily="34" charset="-128"/>
                <a:cs typeface="Arial Unicode MS" pitchFamily="34" charset="-128"/>
              </a:rPr>
              <a:t>No response or initial (1hr) response which is not  sustained indicates </a:t>
            </a:r>
            <a:r>
              <a:rPr lang="en-US" sz="2800" b="1" dirty="0" smtClean="0">
                <a:solidFill>
                  <a:schemeClr val="hlink"/>
                </a:solidFill>
                <a:ea typeface="Arial Unicode MS" pitchFamily="34" charset="-128"/>
                <a:cs typeface="Arial Unicode MS" pitchFamily="34" charset="-128"/>
              </a:rPr>
              <a:t>primary adrenal insufficiency</a:t>
            </a:r>
          </a:p>
          <a:p>
            <a:pPr>
              <a:lnSpc>
                <a:spcPct val="80000"/>
              </a:lnSpc>
              <a:defRPr/>
            </a:pPr>
            <a:r>
              <a:rPr lang="en-US" sz="2800" dirty="0" smtClean="0">
                <a:ea typeface="Arial Unicode MS" pitchFamily="34" charset="-128"/>
                <a:cs typeface="Arial Unicode MS" pitchFamily="34" charset="-128"/>
              </a:rPr>
              <a:t>Gradual rise in cortisol &amp; peak at 4-8 hrs is normal</a:t>
            </a:r>
          </a:p>
          <a:p>
            <a:pPr>
              <a:lnSpc>
                <a:spcPct val="80000"/>
              </a:lnSpc>
              <a:defRPr/>
            </a:pPr>
            <a:r>
              <a:rPr lang="en-US" sz="2800" dirty="0" smtClean="0"/>
              <a:t>ACTH assay has reduced the significance of long </a:t>
            </a:r>
            <a:r>
              <a:rPr lang="en-US" sz="2800" dirty="0" err="1" smtClean="0"/>
              <a:t>synacthen</a:t>
            </a:r>
            <a:r>
              <a:rPr lang="en-US" sz="2800" dirty="0" smtClean="0"/>
              <a:t> test</a:t>
            </a:r>
          </a:p>
        </p:txBody>
      </p:sp>
      <p:sp>
        <p:nvSpPr>
          <p:cNvPr id="2" name="Slide Number Placeholder 1"/>
          <p:cNvSpPr>
            <a:spLocks noGrp="1"/>
          </p:cNvSpPr>
          <p:nvPr>
            <p:ph type="sldNum" sz="quarter" idx="12"/>
          </p:nvPr>
        </p:nvSpPr>
        <p:spPr/>
        <p:txBody>
          <a:bodyPr/>
          <a:lstStyle/>
          <a:p>
            <a:fld id="{CC539783-BC3B-4869-9280-23039094CC31}" type="slidenum">
              <a:rPr lang="en-US" smtClean="0"/>
              <a:pPr/>
              <a:t>25</a:t>
            </a:fld>
            <a:endParaRPr lang="en-US"/>
          </a:p>
        </p:txBody>
      </p:sp>
    </p:spTree>
    <p:extLst>
      <p:ext uri="{BB962C8B-B14F-4D97-AF65-F5344CB8AC3E}">
        <p14:creationId xmlns:p14="http://schemas.microsoft.com/office/powerpoint/2010/main" val="356392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61155">
                                            <p:txEl>
                                              <p:pRg st="6" end="6"/>
                                            </p:txEl>
                                          </p:spTgt>
                                        </p:tgtEl>
                                        <p:attrNameLst>
                                          <p:attrName>style.visibility</p:attrName>
                                        </p:attrNameLst>
                                      </p:cBhvr>
                                      <p:to>
                                        <p:strVal val="visible"/>
                                      </p:to>
                                    </p:set>
                                    <p:animEffect transition="in" filter="slide(fromBottom)">
                                      <p:cBhvr>
                                        <p:cTn id="7" dur="500"/>
                                        <p:tgtEl>
                                          <p:spTgt spid="5611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124200"/>
            <a:ext cx="8229600" cy="1143000"/>
          </a:xfrm>
        </p:spPr>
        <p:txBody>
          <a:bodyPr/>
          <a:lstStyle/>
          <a:p>
            <a:pPr>
              <a:defRPr/>
            </a:pPr>
            <a:r>
              <a:rPr lang="en-US" sz="3600" dirty="0" smtClean="0">
                <a:solidFill>
                  <a:srgbClr val="0070C0"/>
                </a:solidFill>
              </a:rPr>
              <a:t>Q 6:</a:t>
            </a:r>
            <a:r>
              <a:rPr lang="en-US" sz="3200" dirty="0" smtClean="0">
                <a:solidFill>
                  <a:srgbClr val="FFFF00"/>
                </a:solidFill>
              </a:rPr>
              <a:t> </a:t>
            </a:r>
            <a:r>
              <a:rPr lang="en-US" sz="2400" dirty="0">
                <a:solidFill>
                  <a:srgbClr val="FFFF00"/>
                </a:solidFill>
              </a:rPr>
              <a:t>	</a:t>
            </a:r>
            <a:r>
              <a:rPr lang="en-US" sz="2400" dirty="0" smtClean="0">
                <a:solidFill>
                  <a:srgbClr val="FFFF00"/>
                </a:solidFill>
              </a:rPr>
              <a:t>As </a:t>
            </a:r>
            <a:r>
              <a:rPr lang="en-US" sz="2400" dirty="0">
                <a:solidFill>
                  <a:srgbClr val="FFFF00"/>
                </a:solidFill>
              </a:rPr>
              <a:t>per reported natural history of Addison Disease (due to autoimmune etiology) the first Endocrine abnormality is :</a:t>
            </a:r>
            <a:br>
              <a:rPr lang="en-US" sz="2400" dirty="0">
                <a:solidFill>
                  <a:srgbClr val="FFFF00"/>
                </a:solidFill>
              </a:rPr>
            </a:br>
            <a:r>
              <a:rPr lang="en-US" sz="2400" dirty="0">
                <a:solidFill>
                  <a:srgbClr val="FFFF00"/>
                </a:solidFill>
              </a:rPr>
              <a:t/>
            </a:r>
            <a:br>
              <a:rPr lang="en-US" sz="2400" dirty="0">
                <a:solidFill>
                  <a:srgbClr val="FFFF00"/>
                </a:solidFill>
              </a:rPr>
            </a:br>
            <a:r>
              <a:rPr lang="en-US" sz="2400" dirty="0"/>
              <a:t>a.	Decreased cortisol response to ACTH</a:t>
            </a:r>
            <a:br>
              <a:rPr lang="en-US" sz="2400" dirty="0"/>
            </a:br>
            <a:r>
              <a:rPr lang="en-US" sz="2400" dirty="0"/>
              <a:t>b.	Decreased morning cortisol</a:t>
            </a:r>
            <a:br>
              <a:rPr lang="en-US" sz="2400" dirty="0"/>
            </a:br>
            <a:r>
              <a:rPr lang="en-US" sz="2400" dirty="0"/>
              <a:t>c.	Increased CRH</a:t>
            </a:r>
            <a:br>
              <a:rPr lang="en-US" sz="2400" dirty="0"/>
            </a:br>
            <a:r>
              <a:rPr lang="en-US" sz="2400" dirty="0"/>
              <a:t>d.	Increased Plasma Renin Activity</a:t>
            </a:r>
            <a:br>
              <a:rPr lang="en-US" sz="2400" dirty="0"/>
            </a:br>
            <a:r>
              <a:rPr lang="en-US" sz="2400" dirty="0"/>
              <a:t>e.	Raised morning ACTH</a:t>
            </a:r>
          </a:p>
        </p:txBody>
      </p:sp>
      <p:sp>
        <p:nvSpPr>
          <p:cNvPr id="6147" name="Rectangle 3"/>
          <p:cNvSpPr>
            <a:spLocks noGrp="1" noChangeArrowheads="1"/>
          </p:cNvSpPr>
          <p:nvPr>
            <p:ph type="body" idx="4294967295"/>
          </p:nvPr>
        </p:nvSpPr>
        <p:spPr>
          <a:xfrm>
            <a:off x="708025" y="5486400"/>
            <a:ext cx="8229600" cy="762000"/>
          </a:xfrm>
          <a:prstGeom prst="rect">
            <a:avLst/>
          </a:prstGeom>
        </p:spPr>
        <p:txBody>
          <a:bodyPr>
            <a:noAutofit/>
          </a:bodyPr>
          <a:lstStyle/>
          <a:p>
            <a:pPr marL="457200" lvl="1" indent="0" algn="ctr">
              <a:buFontTx/>
              <a:buNone/>
            </a:pPr>
            <a:r>
              <a:rPr lang="en-US" sz="4400" dirty="0">
                <a:solidFill>
                  <a:srgbClr val="FFFF00"/>
                </a:solidFill>
              </a:rPr>
              <a:t>d.	Increased Plasma Renin Activity</a:t>
            </a:r>
            <a:endParaRPr lang="en-US" sz="4800" dirty="0" smtClean="0">
              <a:solidFill>
                <a:srgbClr val="FFFF00"/>
              </a:solidFill>
              <a:effectLst/>
            </a:endParaRPr>
          </a:p>
        </p:txBody>
      </p:sp>
      <p:sp>
        <p:nvSpPr>
          <p:cNvPr id="3" name="Slide Number Placeholder 2"/>
          <p:cNvSpPr>
            <a:spLocks noGrp="1"/>
          </p:cNvSpPr>
          <p:nvPr>
            <p:ph type="sldNum" sz="quarter" idx="12"/>
          </p:nvPr>
        </p:nvSpPr>
        <p:spPr/>
        <p:txBody>
          <a:bodyPr/>
          <a:lstStyle/>
          <a:p>
            <a:pPr>
              <a:defRPr/>
            </a:pPr>
            <a:fld id="{D566C7C3-B6A2-4DB6-BFB6-5A9DB61CB7FB}" type="slidenum">
              <a:rPr lang="en-US" smtClean="0"/>
              <a:pPr>
                <a:defRPr/>
              </a:pPr>
              <a:t>26</a:t>
            </a:fld>
            <a:endParaRPr lang="en-US"/>
          </a:p>
        </p:txBody>
      </p:sp>
    </p:spTree>
    <p:extLst>
      <p:ext uri="{BB962C8B-B14F-4D97-AF65-F5344CB8AC3E}">
        <p14:creationId xmlns:p14="http://schemas.microsoft.com/office/powerpoint/2010/main" val="41668210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arn(inVertical)">
                                      <p:cBhvr>
                                        <p:cTn id="7"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810000"/>
            <a:ext cx="8229600" cy="1143000"/>
          </a:xfrm>
        </p:spPr>
        <p:txBody>
          <a:bodyPr/>
          <a:lstStyle/>
          <a:p>
            <a:pPr>
              <a:defRPr/>
            </a:pPr>
            <a:r>
              <a:rPr lang="en-US" sz="3600" dirty="0" smtClean="0">
                <a:solidFill>
                  <a:srgbClr val="0070C0"/>
                </a:solidFill>
              </a:rPr>
              <a:t>Q 7:</a:t>
            </a:r>
            <a:r>
              <a:rPr lang="en-US" sz="3200" dirty="0" smtClean="0">
                <a:solidFill>
                  <a:srgbClr val="FFFF00"/>
                </a:solidFill>
              </a:rPr>
              <a:t> </a:t>
            </a:r>
            <a:r>
              <a:rPr lang="en-US" sz="2400" dirty="0">
                <a:solidFill>
                  <a:srgbClr val="FFFF00"/>
                </a:solidFill>
              </a:rPr>
              <a:t>	</a:t>
            </a:r>
            <a:r>
              <a:rPr lang="en-US" sz="2400" dirty="0" smtClean="0">
                <a:solidFill>
                  <a:srgbClr val="FFFF00"/>
                </a:solidFill>
              </a:rPr>
              <a:t>As </a:t>
            </a:r>
            <a:r>
              <a:rPr lang="en-US" sz="2400" dirty="0">
                <a:solidFill>
                  <a:srgbClr val="FFFF00"/>
                </a:solidFill>
              </a:rPr>
              <a:t>a Consultant Chemical Pathologist in a tertiary care hospital, you want to develop a strategy for immediate determination of diagnosis and cause of adrenal insufficiency. Which of the following test you would like to use at the time of patient presentation:</a:t>
            </a:r>
            <a:br>
              <a:rPr lang="en-US" sz="2400" dirty="0">
                <a:solidFill>
                  <a:srgbClr val="FFFF00"/>
                </a:solidFill>
              </a:rPr>
            </a:br>
            <a:r>
              <a:rPr lang="en-US" sz="2400" dirty="0">
                <a:solidFill>
                  <a:srgbClr val="FFFF00"/>
                </a:solidFill>
              </a:rPr>
              <a:t/>
            </a:r>
            <a:br>
              <a:rPr lang="en-US" sz="2400" dirty="0">
                <a:solidFill>
                  <a:srgbClr val="FFFF00"/>
                </a:solidFill>
              </a:rPr>
            </a:br>
            <a:r>
              <a:rPr lang="en-US" sz="2400" dirty="0">
                <a:solidFill>
                  <a:srgbClr val="FFFF00"/>
                </a:solidFill>
              </a:rPr>
              <a:t/>
            </a:r>
            <a:br>
              <a:rPr lang="en-US" sz="2400" dirty="0">
                <a:solidFill>
                  <a:srgbClr val="FFFF00"/>
                </a:solidFill>
              </a:rPr>
            </a:br>
            <a:r>
              <a:rPr lang="en-US" sz="2400" dirty="0"/>
              <a:t>a.	Estimation of early morning Serum Cortisol </a:t>
            </a:r>
            <a:br>
              <a:rPr lang="en-US" sz="2400" dirty="0"/>
            </a:br>
            <a:r>
              <a:rPr lang="en-US" sz="2400" dirty="0"/>
              <a:t>b.	Estimation of evening Serum Cortisol </a:t>
            </a:r>
            <a:br>
              <a:rPr lang="en-US" sz="2400" dirty="0"/>
            </a:br>
            <a:r>
              <a:rPr lang="en-US" sz="2400" dirty="0"/>
              <a:t>c.	High dose ACTH Stimulation test with 250 µg</a:t>
            </a:r>
            <a:br>
              <a:rPr lang="en-US" sz="2400" dirty="0"/>
            </a:br>
            <a:r>
              <a:rPr lang="en-US" sz="2400" dirty="0"/>
              <a:t>d.	Low dose ACTH Stimulation test with 1µg </a:t>
            </a:r>
            <a:br>
              <a:rPr lang="en-US" sz="2400" dirty="0"/>
            </a:br>
            <a:r>
              <a:rPr lang="en-US" sz="2400" dirty="0"/>
              <a:t>e.	</a:t>
            </a:r>
            <a:r>
              <a:rPr lang="en-US" sz="2000" dirty="0"/>
              <a:t>Simultaneous estimation of Serum Cortisol and Plasma ACTH</a:t>
            </a:r>
          </a:p>
        </p:txBody>
      </p:sp>
      <p:sp>
        <p:nvSpPr>
          <p:cNvPr id="6147" name="Rectangle 3"/>
          <p:cNvSpPr>
            <a:spLocks noGrp="1" noChangeArrowheads="1"/>
          </p:cNvSpPr>
          <p:nvPr>
            <p:ph type="body" idx="4294967295"/>
          </p:nvPr>
        </p:nvSpPr>
        <p:spPr>
          <a:xfrm>
            <a:off x="457200" y="5486400"/>
            <a:ext cx="8229600" cy="762000"/>
          </a:xfrm>
          <a:prstGeom prst="rect">
            <a:avLst/>
          </a:prstGeom>
        </p:spPr>
        <p:txBody>
          <a:bodyPr>
            <a:noAutofit/>
          </a:bodyPr>
          <a:lstStyle/>
          <a:p>
            <a:pPr marL="457200" lvl="1" indent="0" algn="ctr">
              <a:buFontTx/>
              <a:buNone/>
            </a:pPr>
            <a:r>
              <a:rPr lang="en-US" sz="2800" dirty="0">
                <a:solidFill>
                  <a:srgbClr val="FFFF00"/>
                </a:solidFill>
              </a:rPr>
              <a:t>e.	</a:t>
            </a:r>
            <a:r>
              <a:rPr lang="en-US" sz="2400" dirty="0">
                <a:solidFill>
                  <a:srgbClr val="FFFF00"/>
                </a:solidFill>
              </a:rPr>
              <a:t>Simultaneous estimation of Serum Cortisol and Plasma ACTH</a:t>
            </a:r>
            <a:br>
              <a:rPr lang="en-US" sz="2400" dirty="0">
                <a:solidFill>
                  <a:srgbClr val="FFFF00"/>
                </a:solidFill>
              </a:rPr>
            </a:br>
            <a:endParaRPr lang="en-US" sz="2800" dirty="0" smtClean="0">
              <a:solidFill>
                <a:srgbClr val="FFFF00"/>
              </a:solidFill>
              <a:effectLst/>
            </a:endParaRPr>
          </a:p>
        </p:txBody>
      </p:sp>
      <p:sp>
        <p:nvSpPr>
          <p:cNvPr id="3" name="Slide Number Placeholder 2"/>
          <p:cNvSpPr>
            <a:spLocks noGrp="1"/>
          </p:cNvSpPr>
          <p:nvPr>
            <p:ph type="sldNum" sz="quarter" idx="12"/>
          </p:nvPr>
        </p:nvSpPr>
        <p:spPr/>
        <p:txBody>
          <a:bodyPr/>
          <a:lstStyle/>
          <a:p>
            <a:pPr>
              <a:defRPr/>
            </a:pPr>
            <a:fld id="{D566C7C3-B6A2-4DB6-BFB6-5A9DB61CB7FB}" type="slidenum">
              <a:rPr lang="en-US" smtClean="0"/>
              <a:pPr>
                <a:defRPr/>
              </a:pPr>
              <a:t>27</a:t>
            </a:fld>
            <a:endParaRPr lang="en-US"/>
          </a:p>
        </p:txBody>
      </p:sp>
    </p:spTree>
    <p:extLst>
      <p:ext uri="{BB962C8B-B14F-4D97-AF65-F5344CB8AC3E}">
        <p14:creationId xmlns:p14="http://schemas.microsoft.com/office/powerpoint/2010/main" val="35021693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arn(inVertical)">
                                      <p:cBhvr>
                                        <p:cTn id="7"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810000"/>
            <a:ext cx="8229600" cy="1143000"/>
          </a:xfrm>
        </p:spPr>
        <p:txBody>
          <a:bodyPr/>
          <a:lstStyle/>
          <a:p>
            <a:pPr>
              <a:defRPr/>
            </a:pPr>
            <a:r>
              <a:rPr lang="en-US" sz="4000" dirty="0" smtClean="0">
                <a:solidFill>
                  <a:srgbClr val="0070C0"/>
                </a:solidFill>
              </a:rPr>
              <a:t>Q 8:</a:t>
            </a:r>
            <a:r>
              <a:rPr lang="en-US" sz="3600" dirty="0" smtClean="0">
                <a:solidFill>
                  <a:srgbClr val="FFFF00"/>
                </a:solidFill>
              </a:rPr>
              <a:t> </a:t>
            </a:r>
            <a:r>
              <a:rPr lang="en-US" sz="2800" dirty="0">
                <a:solidFill>
                  <a:srgbClr val="FFFF00"/>
                </a:solidFill>
              </a:rPr>
              <a:t>	</a:t>
            </a:r>
            <a:r>
              <a:rPr lang="en-US" sz="2800" dirty="0" err="1" smtClean="0">
                <a:solidFill>
                  <a:srgbClr val="FFFF00"/>
                </a:solidFill>
              </a:rPr>
              <a:t>Corticotropin</a:t>
            </a:r>
            <a:r>
              <a:rPr lang="en-US" sz="2800" dirty="0" smtClean="0">
                <a:solidFill>
                  <a:srgbClr val="FFFF00"/>
                </a:solidFill>
              </a:rPr>
              <a:t>-releasing </a:t>
            </a:r>
            <a:r>
              <a:rPr lang="en-US" sz="2800" dirty="0">
                <a:solidFill>
                  <a:srgbClr val="FFFF00"/>
                </a:solidFill>
              </a:rPr>
              <a:t>hormone (CRH) stimulation test is used in various adrenal abnormalities. All of the following are indications of CRH stimulation test EXCEPT:</a:t>
            </a:r>
            <a:br>
              <a:rPr lang="en-US" sz="2800" dirty="0">
                <a:solidFill>
                  <a:srgbClr val="FFFF00"/>
                </a:solidFill>
              </a:rPr>
            </a:br>
            <a:r>
              <a:rPr lang="en-US" sz="2000" dirty="0">
                <a:solidFill>
                  <a:srgbClr val="FFFF00"/>
                </a:solidFill>
              </a:rPr>
              <a:t/>
            </a:r>
            <a:br>
              <a:rPr lang="en-US" sz="2000" dirty="0">
                <a:solidFill>
                  <a:srgbClr val="FFFF00"/>
                </a:solidFill>
              </a:rPr>
            </a:br>
            <a:r>
              <a:rPr lang="en-US" sz="2000" dirty="0">
                <a:solidFill>
                  <a:srgbClr val="FFFF00"/>
                </a:solidFill>
              </a:rPr>
              <a:t/>
            </a:r>
            <a:br>
              <a:rPr lang="en-US" sz="2000" dirty="0">
                <a:solidFill>
                  <a:srgbClr val="FFFF00"/>
                </a:solidFill>
              </a:rPr>
            </a:br>
            <a:r>
              <a:rPr lang="en-US" sz="2000" dirty="0"/>
              <a:t>a.	As part of inferior </a:t>
            </a:r>
            <a:r>
              <a:rPr lang="en-US" sz="2000" dirty="0" err="1"/>
              <a:t>petrosal</a:t>
            </a:r>
            <a:r>
              <a:rPr lang="en-US" sz="2000" dirty="0"/>
              <a:t> sinus sampling for ACTH-dependent Cushing's syndrome.</a:t>
            </a:r>
            <a:br>
              <a:rPr lang="en-US" sz="2000" dirty="0"/>
            </a:br>
            <a:r>
              <a:rPr lang="en-US" sz="2000" dirty="0"/>
              <a:t>b.	Discriminate between pseudo-Cushing's and Cushing's syndrome.</a:t>
            </a:r>
            <a:br>
              <a:rPr lang="en-US" sz="2000" dirty="0"/>
            </a:br>
            <a:r>
              <a:rPr lang="en-US" sz="2000" dirty="0"/>
              <a:t>c.	Discriminate between Primary and Secondary Adrenal Insufficiency</a:t>
            </a:r>
            <a:br>
              <a:rPr lang="en-US" sz="2000" dirty="0"/>
            </a:br>
            <a:r>
              <a:rPr lang="en-US" sz="2000" dirty="0"/>
              <a:t>d.	Discriminate between Secondary and Tertiary Adrenal Insufficiency</a:t>
            </a:r>
            <a:br>
              <a:rPr lang="en-US" sz="2000" dirty="0"/>
            </a:br>
            <a:r>
              <a:rPr lang="en-US" sz="2000" dirty="0"/>
              <a:t>e.	Discriminate between patients with an ectopic or a pituitary ACTH-secreting </a:t>
            </a:r>
            <a:r>
              <a:rPr lang="en-US" sz="2000" dirty="0" err="1"/>
              <a:t>tumour</a:t>
            </a:r>
            <a:r>
              <a:rPr lang="en-US" sz="2000" dirty="0"/>
              <a:t>.</a:t>
            </a:r>
          </a:p>
        </p:txBody>
      </p:sp>
      <p:sp>
        <p:nvSpPr>
          <p:cNvPr id="6147" name="Rectangle 3"/>
          <p:cNvSpPr>
            <a:spLocks noGrp="1" noChangeArrowheads="1"/>
          </p:cNvSpPr>
          <p:nvPr>
            <p:ph type="body" idx="4294967295"/>
          </p:nvPr>
        </p:nvSpPr>
        <p:spPr>
          <a:xfrm>
            <a:off x="457200" y="5486400"/>
            <a:ext cx="8229600" cy="762000"/>
          </a:xfrm>
          <a:prstGeom prst="rect">
            <a:avLst/>
          </a:prstGeom>
        </p:spPr>
        <p:txBody>
          <a:bodyPr>
            <a:noAutofit/>
          </a:bodyPr>
          <a:lstStyle/>
          <a:p>
            <a:pPr marL="457200" lvl="1" indent="0" algn="ctr">
              <a:buFontTx/>
              <a:buNone/>
            </a:pPr>
            <a:r>
              <a:rPr lang="en-US" sz="2400" smtClean="0">
                <a:solidFill>
                  <a:srgbClr val="FFFF00"/>
                </a:solidFill>
              </a:rPr>
              <a:t>c.</a:t>
            </a:r>
            <a:r>
              <a:rPr lang="en-US" sz="2400" dirty="0">
                <a:solidFill>
                  <a:srgbClr val="FFFF00"/>
                </a:solidFill>
              </a:rPr>
              <a:t>	</a:t>
            </a:r>
            <a:r>
              <a:rPr lang="en-US" sz="2000" dirty="0">
                <a:solidFill>
                  <a:srgbClr val="FFFF00"/>
                </a:solidFill>
              </a:rPr>
              <a:t> Discriminate between Primary and Secondary Adrenal Insufficiency</a:t>
            </a:r>
            <a:br>
              <a:rPr lang="en-US" sz="2000" dirty="0">
                <a:solidFill>
                  <a:srgbClr val="FFFF00"/>
                </a:solidFill>
              </a:rPr>
            </a:br>
            <a:endParaRPr lang="en-US" sz="2400" dirty="0" smtClean="0">
              <a:solidFill>
                <a:srgbClr val="FFFF00"/>
              </a:solidFill>
              <a:effectLst/>
            </a:endParaRPr>
          </a:p>
        </p:txBody>
      </p:sp>
      <p:sp>
        <p:nvSpPr>
          <p:cNvPr id="3" name="Slide Number Placeholder 2"/>
          <p:cNvSpPr>
            <a:spLocks noGrp="1"/>
          </p:cNvSpPr>
          <p:nvPr>
            <p:ph type="sldNum" sz="quarter" idx="12"/>
          </p:nvPr>
        </p:nvSpPr>
        <p:spPr/>
        <p:txBody>
          <a:bodyPr/>
          <a:lstStyle/>
          <a:p>
            <a:pPr>
              <a:defRPr/>
            </a:pPr>
            <a:fld id="{D566C7C3-B6A2-4DB6-BFB6-5A9DB61CB7FB}" type="slidenum">
              <a:rPr lang="en-US" smtClean="0"/>
              <a:pPr>
                <a:defRPr/>
              </a:pPr>
              <a:t>28</a:t>
            </a:fld>
            <a:endParaRPr lang="en-US"/>
          </a:p>
        </p:txBody>
      </p:sp>
    </p:spTree>
    <p:extLst>
      <p:ext uri="{BB962C8B-B14F-4D97-AF65-F5344CB8AC3E}">
        <p14:creationId xmlns:p14="http://schemas.microsoft.com/office/powerpoint/2010/main" val="22910087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arn(inVertical)">
                                      <p:cBhvr>
                                        <p:cTn id="7"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4648200"/>
            <a:ext cx="8229600" cy="1143000"/>
          </a:xfrm>
        </p:spPr>
        <p:txBody>
          <a:bodyPr/>
          <a:lstStyle/>
          <a:p>
            <a:pPr>
              <a:defRPr/>
            </a:pPr>
            <a:r>
              <a:rPr lang="en-US" sz="2800" dirty="0" smtClean="0">
                <a:solidFill>
                  <a:srgbClr val="0070C0"/>
                </a:solidFill>
              </a:rPr>
              <a:t>Q 9:</a:t>
            </a:r>
            <a:r>
              <a:rPr lang="en-US" sz="2400" dirty="0" smtClean="0">
                <a:solidFill>
                  <a:srgbClr val="FFFF00"/>
                </a:solidFill>
              </a:rPr>
              <a:t> </a:t>
            </a:r>
            <a:r>
              <a:rPr lang="en-US" sz="1800" dirty="0">
                <a:solidFill>
                  <a:srgbClr val="FFFF00"/>
                </a:solidFill>
              </a:rPr>
              <a:t>	</a:t>
            </a:r>
            <a:r>
              <a:rPr lang="en-US" sz="1800" dirty="0" smtClean="0">
                <a:solidFill>
                  <a:srgbClr val="FFFF00"/>
                </a:solidFill>
              </a:rPr>
              <a:t>A </a:t>
            </a:r>
            <a:r>
              <a:rPr lang="en-US" sz="1800" dirty="0">
                <a:solidFill>
                  <a:srgbClr val="FFFF00"/>
                </a:solidFill>
              </a:rPr>
              <a:t>72 y male industrialist is suspected of Acromegaly because of sudden increase in his shoe size and enlargement of fingers. He is not a known case of Diabetes Mellitus or liver disease. He was thoroughly investigated for the diagnosis of Acromegaly and determining the cause of excess Growth Hormone (GH) if present. The results of his investigations showed following results:</a:t>
            </a:r>
            <a:br>
              <a:rPr lang="en-US" sz="1800" dirty="0">
                <a:solidFill>
                  <a:srgbClr val="FFFF00"/>
                </a:solidFill>
              </a:rPr>
            </a:br>
            <a:r>
              <a:rPr lang="en-US" sz="1800" dirty="0">
                <a:solidFill>
                  <a:srgbClr val="FFFF00"/>
                </a:solidFill>
              </a:rPr>
              <a:t/>
            </a:r>
            <a:br>
              <a:rPr lang="en-US" sz="1800" dirty="0">
                <a:solidFill>
                  <a:srgbClr val="FFFF00"/>
                </a:solidFill>
              </a:rPr>
            </a:br>
            <a:r>
              <a:rPr lang="en-US" sz="1800" dirty="0">
                <a:solidFill>
                  <a:srgbClr val="FFFF00"/>
                </a:solidFill>
              </a:rPr>
              <a:t>•	IGF-1:                             452 </a:t>
            </a:r>
            <a:r>
              <a:rPr lang="en-US" sz="1800" dirty="0" err="1">
                <a:solidFill>
                  <a:srgbClr val="FFFF00"/>
                </a:solidFill>
              </a:rPr>
              <a:t>ng</a:t>
            </a:r>
            <a:r>
              <a:rPr lang="en-US" sz="1800" dirty="0">
                <a:solidFill>
                  <a:srgbClr val="FFFF00"/>
                </a:solidFill>
              </a:rPr>
              <a:t>/ml (ref range: 135-449)</a:t>
            </a:r>
            <a:br>
              <a:rPr lang="en-US" sz="1800" dirty="0">
                <a:solidFill>
                  <a:srgbClr val="FFFF00"/>
                </a:solidFill>
              </a:rPr>
            </a:br>
            <a:r>
              <a:rPr lang="en-US" sz="1800" dirty="0">
                <a:solidFill>
                  <a:srgbClr val="FFFF00"/>
                </a:solidFill>
              </a:rPr>
              <a:t>•	OGTT with GH (by </a:t>
            </a:r>
            <a:r>
              <a:rPr lang="en-US" sz="1800" dirty="0" err="1">
                <a:solidFill>
                  <a:srgbClr val="FFFF00"/>
                </a:solidFill>
              </a:rPr>
              <a:t>Chemiluminescence</a:t>
            </a:r>
            <a:r>
              <a:rPr lang="en-US" sz="1800" dirty="0">
                <a:solidFill>
                  <a:srgbClr val="FFFF00"/>
                </a:solidFill>
              </a:rPr>
              <a:t> method)             </a:t>
            </a:r>
            <a:br>
              <a:rPr lang="en-US" sz="1800" dirty="0">
                <a:solidFill>
                  <a:srgbClr val="FFFF00"/>
                </a:solidFill>
              </a:rPr>
            </a:br>
            <a:r>
              <a:rPr lang="en-US" sz="1800" dirty="0">
                <a:solidFill>
                  <a:srgbClr val="FFFF00"/>
                </a:solidFill>
              </a:rPr>
              <a:t>o	GH basal           : 0.2 </a:t>
            </a:r>
            <a:r>
              <a:rPr lang="en-US" sz="1800" dirty="0" err="1">
                <a:solidFill>
                  <a:srgbClr val="FFFF00"/>
                </a:solidFill>
              </a:rPr>
              <a:t>ng</a:t>
            </a:r>
            <a:r>
              <a:rPr lang="en-US" sz="1800" dirty="0">
                <a:solidFill>
                  <a:srgbClr val="FFFF00"/>
                </a:solidFill>
              </a:rPr>
              <a:t>/ml</a:t>
            </a:r>
            <a:br>
              <a:rPr lang="en-US" sz="1800" dirty="0">
                <a:solidFill>
                  <a:srgbClr val="FFFF00"/>
                </a:solidFill>
              </a:rPr>
            </a:br>
            <a:r>
              <a:rPr lang="en-US" sz="1800" dirty="0">
                <a:solidFill>
                  <a:srgbClr val="FFFF00"/>
                </a:solidFill>
              </a:rPr>
              <a:t>o	GH level at 2 h : 0.6 </a:t>
            </a:r>
            <a:r>
              <a:rPr lang="en-US" sz="1800" dirty="0" err="1">
                <a:solidFill>
                  <a:srgbClr val="FFFF00"/>
                </a:solidFill>
              </a:rPr>
              <a:t>ng</a:t>
            </a:r>
            <a:r>
              <a:rPr lang="en-US" sz="1800" dirty="0">
                <a:solidFill>
                  <a:srgbClr val="FFFF00"/>
                </a:solidFill>
              </a:rPr>
              <a:t>/ml</a:t>
            </a:r>
            <a:br>
              <a:rPr lang="en-US" sz="1800" dirty="0">
                <a:solidFill>
                  <a:srgbClr val="FFFF00"/>
                </a:solidFill>
              </a:rPr>
            </a:br>
            <a:r>
              <a:rPr lang="en-US" sz="1800" dirty="0">
                <a:solidFill>
                  <a:srgbClr val="FFFF00"/>
                </a:solidFill>
              </a:rPr>
              <a:t>•	Pituitary MRI:     Normal</a:t>
            </a:r>
            <a:br>
              <a:rPr lang="en-US" sz="1800" dirty="0">
                <a:solidFill>
                  <a:srgbClr val="FFFF00"/>
                </a:solidFill>
              </a:rPr>
            </a:br>
            <a:r>
              <a:rPr lang="en-US" sz="1800" dirty="0">
                <a:solidFill>
                  <a:srgbClr val="FFFF00"/>
                </a:solidFill>
              </a:rPr>
              <a:t>    What is the most probable diagnosis?</a:t>
            </a:r>
            <a:br>
              <a:rPr lang="en-US" sz="1800" dirty="0">
                <a:solidFill>
                  <a:srgbClr val="FFFF00"/>
                </a:solidFill>
              </a:rPr>
            </a:br>
            <a:r>
              <a:rPr lang="en-US" sz="1800" dirty="0">
                <a:solidFill>
                  <a:srgbClr val="FFFF00"/>
                </a:solidFill>
              </a:rPr>
              <a:t/>
            </a:r>
            <a:br>
              <a:rPr lang="en-US" sz="1800" dirty="0">
                <a:solidFill>
                  <a:srgbClr val="FFFF00"/>
                </a:solidFill>
              </a:rPr>
            </a:br>
            <a:r>
              <a:rPr lang="en-US" sz="2000" dirty="0"/>
              <a:t>a.	Equivocal results</a:t>
            </a:r>
            <a:br>
              <a:rPr lang="en-US" sz="2000" dirty="0"/>
            </a:br>
            <a:r>
              <a:rPr lang="en-US" sz="2000" dirty="0"/>
              <a:t>b.	Extra-pancreatic islet </a:t>
            </a:r>
            <a:r>
              <a:rPr lang="en-US" sz="2000" dirty="0" err="1"/>
              <a:t>tumour</a:t>
            </a:r>
            <a:r>
              <a:rPr lang="en-US" sz="2000" dirty="0"/>
              <a:t/>
            </a:r>
            <a:br>
              <a:rPr lang="en-US" sz="2000" dirty="0"/>
            </a:br>
            <a:r>
              <a:rPr lang="en-US" sz="2000" dirty="0"/>
              <a:t>c.	Extra-Pituitary Acromegaly</a:t>
            </a:r>
            <a:br>
              <a:rPr lang="en-US" sz="2000" dirty="0"/>
            </a:br>
            <a:r>
              <a:rPr lang="en-US" sz="2000" dirty="0"/>
              <a:t>d.	Normal for age</a:t>
            </a:r>
            <a:br>
              <a:rPr lang="en-US" sz="2000" dirty="0"/>
            </a:br>
            <a:r>
              <a:rPr lang="en-US" sz="2000" dirty="0"/>
              <a:t>e.	Pituitary Adenoma</a:t>
            </a:r>
            <a:br>
              <a:rPr lang="en-US" sz="2000" dirty="0"/>
            </a:br>
            <a:r>
              <a:rPr lang="en-US" sz="1800" dirty="0"/>
              <a:t/>
            </a:r>
            <a:br>
              <a:rPr lang="en-US" sz="1800" dirty="0"/>
            </a:br>
            <a:endParaRPr lang="en-US" sz="1800" dirty="0"/>
          </a:p>
        </p:txBody>
      </p:sp>
      <p:sp>
        <p:nvSpPr>
          <p:cNvPr id="6147" name="Rectangle 3"/>
          <p:cNvSpPr>
            <a:spLocks noGrp="1" noChangeArrowheads="1"/>
          </p:cNvSpPr>
          <p:nvPr>
            <p:ph type="body" idx="4294967295"/>
          </p:nvPr>
        </p:nvSpPr>
        <p:spPr>
          <a:xfrm>
            <a:off x="457200" y="5486400"/>
            <a:ext cx="8229600" cy="762000"/>
          </a:xfrm>
          <a:prstGeom prst="rect">
            <a:avLst/>
          </a:prstGeom>
        </p:spPr>
        <p:txBody>
          <a:bodyPr>
            <a:noAutofit/>
          </a:bodyPr>
          <a:lstStyle/>
          <a:p>
            <a:pPr marL="457200" lvl="1" indent="0" algn="ctr">
              <a:buFontTx/>
              <a:buNone/>
            </a:pPr>
            <a:r>
              <a:rPr lang="en-US" sz="3600" dirty="0">
                <a:solidFill>
                  <a:srgbClr val="FFFF00"/>
                </a:solidFill>
              </a:rPr>
              <a:t>c.	Extra-Pituitary Acromegaly</a:t>
            </a:r>
            <a:br>
              <a:rPr lang="en-US" sz="3600" dirty="0">
                <a:solidFill>
                  <a:srgbClr val="FFFF00"/>
                </a:solidFill>
              </a:rPr>
            </a:br>
            <a:endParaRPr lang="en-US" sz="3600" dirty="0" smtClean="0">
              <a:solidFill>
                <a:srgbClr val="FFFF00"/>
              </a:solidFill>
              <a:effectLst/>
            </a:endParaRPr>
          </a:p>
        </p:txBody>
      </p:sp>
      <p:sp>
        <p:nvSpPr>
          <p:cNvPr id="3" name="Slide Number Placeholder 2"/>
          <p:cNvSpPr>
            <a:spLocks noGrp="1"/>
          </p:cNvSpPr>
          <p:nvPr>
            <p:ph type="sldNum" sz="quarter" idx="12"/>
          </p:nvPr>
        </p:nvSpPr>
        <p:spPr/>
        <p:txBody>
          <a:bodyPr/>
          <a:lstStyle/>
          <a:p>
            <a:pPr>
              <a:defRPr/>
            </a:pPr>
            <a:fld id="{D566C7C3-B6A2-4DB6-BFB6-5A9DB61CB7FB}" type="slidenum">
              <a:rPr lang="en-US" smtClean="0"/>
              <a:pPr>
                <a:defRPr/>
              </a:pPr>
              <a:t>29</a:t>
            </a:fld>
            <a:endParaRPr lang="en-US"/>
          </a:p>
        </p:txBody>
      </p:sp>
    </p:spTree>
    <p:extLst>
      <p:ext uri="{BB962C8B-B14F-4D97-AF65-F5344CB8AC3E}">
        <p14:creationId xmlns:p14="http://schemas.microsoft.com/office/powerpoint/2010/main" val="24322085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arn(inVertical)">
                                      <p:cBhvr>
                                        <p:cTn id="7"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124200"/>
            <a:ext cx="8229600" cy="1143000"/>
          </a:xfrm>
        </p:spPr>
        <p:txBody>
          <a:bodyPr/>
          <a:lstStyle/>
          <a:p>
            <a:pPr>
              <a:defRPr/>
            </a:pPr>
            <a:r>
              <a:rPr lang="en-US" sz="3600" dirty="0" smtClean="0">
                <a:solidFill>
                  <a:srgbClr val="0070C0"/>
                </a:solidFill>
              </a:rPr>
              <a:t>Q 1: </a:t>
            </a:r>
            <a:r>
              <a:rPr lang="en-US" sz="2800" dirty="0">
                <a:solidFill>
                  <a:srgbClr val="FFFF00"/>
                </a:solidFill>
              </a:rPr>
              <a:t>	</a:t>
            </a:r>
            <a:r>
              <a:rPr lang="en-US" sz="2800" dirty="0" smtClean="0">
                <a:solidFill>
                  <a:srgbClr val="FFFF00"/>
                </a:solidFill>
              </a:rPr>
              <a:t>The </a:t>
            </a:r>
            <a:r>
              <a:rPr lang="en-US" sz="2800" dirty="0">
                <a:solidFill>
                  <a:srgbClr val="FFFF00"/>
                </a:solidFill>
              </a:rPr>
              <a:t>most common cause of Cushing Syndrome is:</a:t>
            </a:r>
            <a:br>
              <a:rPr lang="en-US" sz="2800" dirty="0">
                <a:solidFill>
                  <a:srgbClr val="FFFF00"/>
                </a:solidFill>
              </a:rPr>
            </a:br>
            <a:r>
              <a:rPr lang="en-US" sz="2800" dirty="0">
                <a:solidFill>
                  <a:srgbClr val="FFFF00"/>
                </a:solidFill>
              </a:rPr>
              <a:t/>
            </a:r>
            <a:br>
              <a:rPr lang="en-US" sz="2800" dirty="0">
                <a:solidFill>
                  <a:srgbClr val="FFFF00"/>
                </a:solidFill>
              </a:rPr>
            </a:br>
            <a:r>
              <a:rPr lang="en-US" sz="2800" dirty="0"/>
              <a:t>a.	</a:t>
            </a:r>
            <a:r>
              <a:rPr lang="en-US" sz="2800" dirty="0" err="1"/>
              <a:t>Adrnocortical</a:t>
            </a:r>
            <a:r>
              <a:rPr lang="en-US" sz="2800" dirty="0"/>
              <a:t> Hyperplasia</a:t>
            </a:r>
            <a:br>
              <a:rPr lang="en-US" sz="2800" dirty="0"/>
            </a:br>
            <a:r>
              <a:rPr lang="en-US" sz="2800" dirty="0"/>
              <a:t>b.	Cushing disease</a:t>
            </a:r>
            <a:br>
              <a:rPr lang="en-US" sz="2800" dirty="0"/>
            </a:br>
            <a:r>
              <a:rPr lang="en-US" sz="2800" dirty="0"/>
              <a:t>c.	Ectopic ACTH secretion</a:t>
            </a:r>
            <a:br>
              <a:rPr lang="en-US" sz="2800" dirty="0"/>
            </a:br>
            <a:r>
              <a:rPr lang="en-US" sz="2800" dirty="0"/>
              <a:t>d.	Iatrogenic</a:t>
            </a:r>
            <a:br>
              <a:rPr lang="en-US" sz="2800" dirty="0"/>
            </a:br>
            <a:r>
              <a:rPr lang="en-US" sz="2800" dirty="0"/>
              <a:t>e.	Pseudo-Cushing Syndrome</a:t>
            </a:r>
          </a:p>
        </p:txBody>
      </p:sp>
      <p:sp>
        <p:nvSpPr>
          <p:cNvPr id="6147" name="Rectangle 3"/>
          <p:cNvSpPr>
            <a:spLocks noGrp="1" noChangeArrowheads="1"/>
          </p:cNvSpPr>
          <p:nvPr>
            <p:ph type="body" idx="4294967295"/>
          </p:nvPr>
        </p:nvSpPr>
        <p:spPr>
          <a:xfrm>
            <a:off x="708025" y="5181600"/>
            <a:ext cx="8229600" cy="762000"/>
          </a:xfrm>
          <a:prstGeom prst="rect">
            <a:avLst/>
          </a:prstGeom>
        </p:spPr>
        <p:txBody>
          <a:bodyPr>
            <a:noAutofit/>
          </a:bodyPr>
          <a:lstStyle/>
          <a:p>
            <a:pPr marL="457200" lvl="1" indent="0" algn="ctr">
              <a:buFontTx/>
              <a:buNone/>
            </a:pPr>
            <a:r>
              <a:rPr lang="en-US" sz="4400" dirty="0">
                <a:solidFill>
                  <a:srgbClr val="FFFF00"/>
                </a:solidFill>
              </a:rPr>
              <a:t>d.	Iatrogenic</a:t>
            </a:r>
            <a:br>
              <a:rPr lang="en-US" sz="4400" dirty="0">
                <a:solidFill>
                  <a:srgbClr val="FFFF00"/>
                </a:solidFill>
              </a:rPr>
            </a:br>
            <a:endParaRPr lang="en-US" sz="4800" dirty="0" smtClean="0">
              <a:solidFill>
                <a:srgbClr val="FFFF00"/>
              </a:solidFill>
              <a:effectLst/>
            </a:endParaRPr>
          </a:p>
        </p:txBody>
      </p:sp>
      <p:sp>
        <p:nvSpPr>
          <p:cNvPr id="3" name="Slide Number Placeholder 2"/>
          <p:cNvSpPr>
            <a:spLocks noGrp="1"/>
          </p:cNvSpPr>
          <p:nvPr>
            <p:ph type="sldNum" sz="quarter" idx="12"/>
          </p:nvPr>
        </p:nvSpPr>
        <p:spPr/>
        <p:txBody>
          <a:bodyPr/>
          <a:lstStyle/>
          <a:p>
            <a:pPr>
              <a:defRPr/>
            </a:pPr>
            <a:fld id="{D566C7C3-B6A2-4DB6-BFB6-5A9DB61CB7FB}" type="slidenum">
              <a:rPr lang="en-US" smtClean="0"/>
              <a:pPr>
                <a:defRPr/>
              </a:pPr>
              <a:t>3</a:t>
            </a:fld>
            <a:endParaRPr lang="en-US"/>
          </a:p>
        </p:txBody>
      </p:sp>
    </p:spTree>
    <p:extLst>
      <p:ext uri="{BB962C8B-B14F-4D97-AF65-F5344CB8AC3E}">
        <p14:creationId xmlns:p14="http://schemas.microsoft.com/office/powerpoint/2010/main" val="14894822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arn(inVertical)">
                                      <p:cBhvr>
                                        <p:cTn id="7"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GB"/>
          </a:p>
        </p:txBody>
      </p:sp>
      <p:sp>
        <p:nvSpPr>
          <p:cNvPr id="4" name="Title 3"/>
          <p:cNvSpPr>
            <a:spLocks noGrp="1"/>
          </p:cNvSpPr>
          <p:nvPr>
            <p:ph type="ctrTitle"/>
          </p:nvPr>
        </p:nvSpPr>
        <p:spPr/>
        <p:txBody>
          <a:bodyPr/>
          <a:lstStyle/>
          <a:p>
            <a:r>
              <a:rPr lang="en-GB" sz="4000" cap="none" dirty="0" smtClean="0">
                <a:solidFill>
                  <a:srgbClr val="FFFF00"/>
                </a:solidFill>
              </a:rPr>
              <a:t>For Detail Account Of GH Disorders Please See PPT Prepared By</a:t>
            </a:r>
            <a:br>
              <a:rPr lang="en-GB" sz="4000" cap="none" dirty="0" smtClean="0">
                <a:solidFill>
                  <a:srgbClr val="FFFF00"/>
                </a:solidFill>
              </a:rPr>
            </a:br>
            <a:r>
              <a:rPr lang="en-GB" sz="4000" cap="none" dirty="0" smtClean="0">
                <a:solidFill>
                  <a:srgbClr val="FFFF00"/>
                </a:solidFill>
              </a:rPr>
              <a:t>Dr </a:t>
            </a:r>
            <a:r>
              <a:rPr lang="en-GB" sz="4000" cap="none" dirty="0" err="1" smtClean="0">
                <a:solidFill>
                  <a:srgbClr val="FFFF00"/>
                </a:solidFill>
              </a:rPr>
              <a:t>Shagufta</a:t>
            </a:r>
            <a:r>
              <a:rPr lang="en-GB" sz="4000" cap="none" dirty="0" smtClean="0">
                <a:solidFill>
                  <a:srgbClr val="FFFF00"/>
                </a:solidFill>
              </a:rPr>
              <a:t> </a:t>
            </a:r>
            <a:r>
              <a:rPr lang="en-GB" sz="4000" cap="none" dirty="0" err="1" smtClean="0">
                <a:solidFill>
                  <a:srgbClr val="FFFF00"/>
                </a:solidFill>
              </a:rPr>
              <a:t>Yousaf</a:t>
            </a:r>
            <a:endParaRPr lang="en-GB" sz="4000" cap="none" dirty="0">
              <a:solidFill>
                <a:srgbClr val="FFFF00"/>
              </a:solidFill>
            </a:endParaRPr>
          </a:p>
        </p:txBody>
      </p:sp>
      <p:sp>
        <p:nvSpPr>
          <p:cNvPr id="6" name="Slide Number Placeholder 5"/>
          <p:cNvSpPr>
            <a:spLocks noGrp="1"/>
          </p:cNvSpPr>
          <p:nvPr>
            <p:ph type="sldNum" sz="quarter" idx="12"/>
          </p:nvPr>
        </p:nvSpPr>
        <p:spPr/>
        <p:txBody>
          <a:bodyPr/>
          <a:lstStyle/>
          <a:p>
            <a:fld id="{D4BEB56A-8646-4B67-9334-B88082B381B0}" type="slidenum">
              <a:rPr lang="en-US" smtClean="0"/>
              <a:pPr/>
              <a:t>30</a:t>
            </a:fld>
            <a:endParaRPr lang="en-US"/>
          </a:p>
        </p:txBody>
      </p:sp>
    </p:spTree>
    <p:extLst>
      <p:ext uri="{BB962C8B-B14F-4D97-AF65-F5344CB8AC3E}">
        <p14:creationId xmlns:p14="http://schemas.microsoft.com/office/powerpoint/2010/main" val="40517774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400" dirty="0" smtClean="0">
                <a:solidFill>
                  <a:srgbClr val="FFFF00"/>
                </a:solidFill>
              </a:rPr>
              <a:t>Diagnosis of Acromegaly in this </a:t>
            </a:r>
            <a:r>
              <a:rPr lang="en-GB" sz="4400" dirty="0" err="1" smtClean="0">
                <a:solidFill>
                  <a:srgbClr val="FFFF00"/>
                </a:solidFill>
              </a:rPr>
              <a:t>pt</a:t>
            </a:r>
            <a:endParaRPr lang="en-GB" sz="4400" dirty="0">
              <a:solidFill>
                <a:srgbClr val="FFFF00"/>
              </a:solidFill>
            </a:endParaRPr>
          </a:p>
        </p:txBody>
      </p:sp>
      <p:sp>
        <p:nvSpPr>
          <p:cNvPr id="3" name="Content Placeholder 2"/>
          <p:cNvSpPr>
            <a:spLocks noGrp="1"/>
          </p:cNvSpPr>
          <p:nvPr>
            <p:ph sz="quarter" idx="13"/>
          </p:nvPr>
        </p:nvSpPr>
        <p:spPr/>
        <p:txBody>
          <a:bodyPr>
            <a:normAutofit/>
          </a:bodyPr>
          <a:lstStyle/>
          <a:p>
            <a:pPr marL="342900" indent="-342900">
              <a:buFont typeface="Arial" pitchFamily="34" charset="0"/>
              <a:buChar char="•"/>
            </a:pPr>
            <a:r>
              <a:rPr lang="en-GB" sz="2800" dirty="0" smtClean="0"/>
              <a:t> IGF1 is normally decreases in elderly</a:t>
            </a:r>
          </a:p>
          <a:p>
            <a:pPr marL="342900" indent="-342900">
              <a:buFont typeface="Arial" pitchFamily="34" charset="0"/>
              <a:buChar char="•"/>
            </a:pPr>
            <a:r>
              <a:rPr lang="en-GB" sz="2800" dirty="0" smtClean="0"/>
              <a:t>In this patient IGF 1 is markedly increased</a:t>
            </a:r>
          </a:p>
          <a:p>
            <a:pPr marL="342900" indent="-342900">
              <a:buFont typeface="Arial" pitchFamily="34" charset="0"/>
              <a:buChar char="•"/>
            </a:pPr>
            <a:r>
              <a:rPr lang="en-GB" sz="2800" dirty="0" smtClean="0"/>
              <a:t>There is paradoxical rise of GH which is an indication of Acromegaly</a:t>
            </a:r>
          </a:p>
          <a:p>
            <a:pPr marL="342900" indent="-342900">
              <a:buFont typeface="Arial" pitchFamily="34" charset="0"/>
              <a:buChar char="•"/>
            </a:pPr>
            <a:r>
              <a:rPr lang="en-GB" sz="2800" dirty="0" smtClean="0"/>
              <a:t>Normal MRI of pituitary indicates extra-pituitary </a:t>
            </a:r>
            <a:r>
              <a:rPr lang="en-GB" sz="2800" dirty="0" err="1" smtClean="0"/>
              <a:t>acrmegaly</a:t>
            </a:r>
            <a:endParaRPr lang="en-GB" sz="2800" dirty="0" smtClean="0"/>
          </a:p>
          <a:p>
            <a:pPr marL="342900" indent="-342900">
              <a:buFont typeface="Arial" pitchFamily="34" charset="0"/>
              <a:buChar char="•"/>
            </a:pPr>
            <a:r>
              <a:rPr lang="en-GB" sz="2800" dirty="0" smtClean="0"/>
              <a:t>GHRH Acromegaly can be the final diagnosis</a:t>
            </a:r>
          </a:p>
          <a:p>
            <a:pPr marL="342900" indent="-342900">
              <a:buFont typeface="Arial" pitchFamily="34" charset="0"/>
              <a:buChar char="•"/>
            </a:pPr>
            <a:endParaRPr lang="en-GB" sz="2800" dirty="0"/>
          </a:p>
        </p:txBody>
      </p:sp>
      <p:sp>
        <p:nvSpPr>
          <p:cNvPr id="4" name="Slide Number Placeholder 3"/>
          <p:cNvSpPr>
            <a:spLocks noGrp="1"/>
          </p:cNvSpPr>
          <p:nvPr>
            <p:ph type="sldNum" sz="quarter" idx="12"/>
          </p:nvPr>
        </p:nvSpPr>
        <p:spPr/>
        <p:txBody>
          <a:bodyPr/>
          <a:lstStyle/>
          <a:p>
            <a:fld id="{CC539783-BC3B-4869-9280-23039094CC31}" type="slidenum">
              <a:rPr lang="en-US" smtClean="0"/>
              <a:pPr/>
              <a:t>31</a:t>
            </a:fld>
            <a:endParaRPr lang="en-US"/>
          </a:p>
        </p:txBody>
      </p:sp>
    </p:spTree>
    <p:extLst>
      <p:ext uri="{BB962C8B-B14F-4D97-AF65-F5344CB8AC3E}">
        <p14:creationId xmlns:p14="http://schemas.microsoft.com/office/powerpoint/2010/main" val="17617944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4419600"/>
            <a:ext cx="8229600" cy="1143000"/>
          </a:xfrm>
        </p:spPr>
        <p:txBody>
          <a:bodyPr/>
          <a:lstStyle/>
          <a:p>
            <a:pPr>
              <a:defRPr/>
            </a:pPr>
            <a:r>
              <a:rPr lang="en-US" sz="3200" dirty="0" smtClean="0">
                <a:solidFill>
                  <a:srgbClr val="0070C0"/>
                </a:solidFill>
              </a:rPr>
              <a:t>Q 10:</a:t>
            </a:r>
            <a:r>
              <a:rPr lang="en-US" sz="2800" dirty="0" smtClean="0">
                <a:solidFill>
                  <a:srgbClr val="FFFF00"/>
                </a:solidFill>
              </a:rPr>
              <a:t> </a:t>
            </a:r>
            <a:r>
              <a:rPr lang="en-US" sz="2000" dirty="0" smtClean="0">
                <a:solidFill>
                  <a:srgbClr val="FFFF00"/>
                </a:solidFill>
              </a:rPr>
              <a:t>A </a:t>
            </a:r>
            <a:r>
              <a:rPr lang="en-US" sz="2000" dirty="0">
                <a:solidFill>
                  <a:srgbClr val="FFFF00"/>
                </a:solidFill>
              </a:rPr>
              <a:t>39 y female complains of polyuria with 24 h urinary volume more than 4.0 </a:t>
            </a:r>
            <a:r>
              <a:rPr lang="en-US" sz="2000" dirty="0" err="1">
                <a:solidFill>
                  <a:srgbClr val="FFFF00"/>
                </a:solidFill>
              </a:rPr>
              <a:t>litre</a:t>
            </a:r>
            <a:r>
              <a:rPr lang="en-US" sz="2000" dirty="0">
                <a:solidFill>
                  <a:srgbClr val="FFFF00"/>
                </a:solidFill>
              </a:rPr>
              <a:t> which has developed gradually over the last one year. She has been referred to you for ‘Water Deprivation Test’ (WDT) for the diagnosis or exclusion of Diabetes </a:t>
            </a:r>
            <a:r>
              <a:rPr lang="en-US" sz="2000" dirty="0" err="1">
                <a:solidFill>
                  <a:srgbClr val="FFFF00"/>
                </a:solidFill>
              </a:rPr>
              <a:t>Insipidus</a:t>
            </a:r>
            <a:r>
              <a:rPr lang="en-US" sz="2000" dirty="0">
                <a:solidFill>
                  <a:srgbClr val="FFFF00"/>
                </a:solidFill>
              </a:rPr>
              <a:t> (DI). You perform some preliminary tests which show following results:</a:t>
            </a:r>
            <a:br>
              <a:rPr lang="en-US" sz="2000" dirty="0">
                <a:solidFill>
                  <a:srgbClr val="FFFF00"/>
                </a:solidFill>
              </a:rPr>
            </a:br>
            <a:r>
              <a:rPr lang="en-US" sz="2000" dirty="0">
                <a:solidFill>
                  <a:srgbClr val="FFFF00"/>
                </a:solidFill>
              </a:rPr>
              <a:t>•	Serum Sodium : 124 </a:t>
            </a:r>
            <a:r>
              <a:rPr lang="en-US" sz="2000" dirty="0" err="1">
                <a:solidFill>
                  <a:srgbClr val="FFFF00"/>
                </a:solidFill>
              </a:rPr>
              <a:t>mmol</a:t>
            </a:r>
            <a:r>
              <a:rPr lang="en-US" sz="2000" dirty="0">
                <a:solidFill>
                  <a:srgbClr val="FFFF00"/>
                </a:solidFill>
              </a:rPr>
              <a:t>/L (132-142)</a:t>
            </a:r>
            <a:br>
              <a:rPr lang="en-US" sz="2000" dirty="0">
                <a:solidFill>
                  <a:srgbClr val="FFFF00"/>
                </a:solidFill>
              </a:rPr>
            </a:br>
            <a:r>
              <a:rPr lang="en-US" sz="2000" dirty="0">
                <a:solidFill>
                  <a:srgbClr val="FFFF00"/>
                </a:solidFill>
              </a:rPr>
              <a:t>•	Urine osmolality: 118 </a:t>
            </a:r>
            <a:r>
              <a:rPr lang="en-US" sz="2000" dirty="0" err="1">
                <a:solidFill>
                  <a:srgbClr val="FFFF00"/>
                </a:solidFill>
              </a:rPr>
              <a:t>mOsmol</a:t>
            </a:r>
            <a:r>
              <a:rPr lang="en-US" sz="2000" dirty="0">
                <a:solidFill>
                  <a:srgbClr val="FFFF00"/>
                </a:solidFill>
              </a:rPr>
              <a:t>/Kg </a:t>
            </a:r>
            <a:br>
              <a:rPr lang="en-US" sz="2000" dirty="0">
                <a:solidFill>
                  <a:srgbClr val="FFFF00"/>
                </a:solidFill>
              </a:rPr>
            </a:br>
            <a:r>
              <a:rPr lang="en-US" sz="2000" dirty="0">
                <a:solidFill>
                  <a:srgbClr val="FFFF00"/>
                </a:solidFill>
              </a:rPr>
              <a:t/>
            </a:r>
            <a:br>
              <a:rPr lang="en-US" sz="2000" dirty="0">
                <a:solidFill>
                  <a:srgbClr val="FFFF00"/>
                </a:solidFill>
              </a:rPr>
            </a:br>
            <a:r>
              <a:rPr lang="en-US" sz="2000" dirty="0">
                <a:solidFill>
                  <a:srgbClr val="FFFF00"/>
                </a:solidFill>
              </a:rPr>
              <a:t>Now how will you proceed with this patient? Please select the best option:</a:t>
            </a:r>
            <a:br>
              <a:rPr lang="en-US" sz="2000" dirty="0">
                <a:solidFill>
                  <a:srgbClr val="FFFF00"/>
                </a:solidFill>
              </a:rPr>
            </a:br>
            <a:r>
              <a:rPr lang="en-US" sz="2000" dirty="0">
                <a:solidFill>
                  <a:srgbClr val="FFFF00"/>
                </a:solidFill>
              </a:rPr>
              <a:t/>
            </a:r>
            <a:br>
              <a:rPr lang="en-US" sz="2000" dirty="0">
                <a:solidFill>
                  <a:srgbClr val="FFFF00"/>
                </a:solidFill>
              </a:rPr>
            </a:br>
            <a:r>
              <a:rPr lang="en-US" sz="2000" dirty="0"/>
              <a:t>a.	Central DI requiring WDT for confirmation</a:t>
            </a:r>
            <a:br>
              <a:rPr lang="en-US" sz="2000" dirty="0"/>
            </a:br>
            <a:r>
              <a:rPr lang="en-US" sz="2000" dirty="0"/>
              <a:t>b.	DI and Psychogenic polydipsia excluded not requiring WDT.</a:t>
            </a:r>
            <a:br>
              <a:rPr lang="en-US" sz="2000" dirty="0"/>
            </a:br>
            <a:r>
              <a:rPr lang="en-US" sz="2000" dirty="0"/>
              <a:t>c.	</a:t>
            </a:r>
            <a:r>
              <a:rPr lang="en-US" sz="2000" dirty="0" err="1"/>
              <a:t>Nephrogenic</a:t>
            </a:r>
            <a:r>
              <a:rPr lang="en-US" sz="2000" dirty="0"/>
              <a:t> DI requiring WDT for confirmation</a:t>
            </a:r>
            <a:br>
              <a:rPr lang="en-US" sz="2000" dirty="0"/>
            </a:br>
            <a:r>
              <a:rPr lang="en-US" sz="2000" dirty="0"/>
              <a:t>d.	No clue of any disorder requiring WDT </a:t>
            </a:r>
            <a:br>
              <a:rPr lang="en-US" sz="2000" dirty="0"/>
            </a:br>
            <a:r>
              <a:rPr lang="en-US" sz="2000" dirty="0"/>
              <a:t>e.	Psychogenic polydipsia requiring WDT for confirmation</a:t>
            </a:r>
            <a:r>
              <a:rPr lang="en-US" sz="2000" dirty="0">
                <a:solidFill>
                  <a:srgbClr val="FFFF00"/>
                </a:solidFill>
              </a:rPr>
              <a:t>.</a:t>
            </a:r>
            <a:br>
              <a:rPr lang="en-US" sz="2000" dirty="0">
                <a:solidFill>
                  <a:srgbClr val="FFFF00"/>
                </a:solidFill>
              </a:rPr>
            </a:br>
            <a:r>
              <a:rPr lang="en-US" sz="2000" dirty="0" smtClean="0"/>
              <a:t/>
            </a:r>
            <a:br>
              <a:rPr lang="en-US" sz="2000" dirty="0" smtClean="0"/>
            </a:br>
            <a:endParaRPr lang="en-US" sz="2000" dirty="0"/>
          </a:p>
        </p:txBody>
      </p:sp>
      <p:sp>
        <p:nvSpPr>
          <p:cNvPr id="6147" name="Rectangle 3"/>
          <p:cNvSpPr>
            <a:spLocks noGrp="1" noChangeArrowheads="1"/>
          </p:cNvSpPr>
          <p:nvPr>
            <p:ph type="body" idx="4294967295"/>
          </p:nvPr>
        </p:nvSpPr>
        <p:spPr>
          <a:xfrm>
            <a:off x="457200" y="5486400"/>
            <a:ext cx="8229600" cy="762000"/>
          </a:xfrm>
          <a:prstGeom prst="rect">
            <a:avLst/>
          </a:prstGeom>
        </p:spPr>
        <p:txBody>
          <a:bodyPr>
            <a:noAutofit/>
          </a:bodyPr>
          <a:lstStyle/>
          <a:p>
            <a:pPr marL="457200" lvl="1" indent="0" algn="ctr">
              <a:buFontTx/>
              <a:buNone/>
            </a:pPr>
            <a:r>
              <a:rPr lang="en-US" sz="2400" dirty="0">
                <a:solidFill>
                  <a:srgbClr val="FFFF00"/>
                </a:solidFill>
              </a:rPr>
              <a:t>e.	Psychogenic polydipsia requiring WDT for confirmation.</a:t>
            </a:r>
            <a:br>
              <a:rPr lang="en-US" sz="2400" dirty="0">
                <a:solidFill>
                  <a:srgbClr val="FFFF00"/>
                </a:solidFill>
              </a:rPr>
            </a:br>
            <a:endParaRPr lang="en-US" sz="2400" dirty="0" smtClean="0">
              <a:solidFill>
                <a:srgbClr val="FFFF00"/>
              </a:solidFill>
              <a:effectLst/>
            </a:endParaRPr>
          </a:p>
        </p:txBody>
      </p:sp>
      <p:sp>
        <p:nvSpPr>
          <p:cNvPr id="3" name="Slide Number Placeholder 2"/>
          <p:cNvSpPr>
            <a:spLocks noGrp="1"/>
          </p:cNvSpPr>
          <p:nvPr>
            <p:ph type="sldNum" sz="quarter" idx="12"/>
          </p:nvPr>
        </p:nvSpPr>
        <p:spPr/>
        <p:txBody>
          <a:bodyPr/>
          <a:lstStyle/>
          <a:p>
            <a:pPr>
              <a:defRPr/>
            </a:pPr>
            <a:fld id="{D566C7C3-B6A2-4DB6-BFB6-5A9DB61CB7FB}" type="slidenum">
              <a:rPr lang="en-US" smtClean="0"/>
              <a:pPr>
                <a:defRPr/>
              </a:pPr>
              <a:t>32</a:t>
            </a:fld>
            <a:endParaRPr lang="en-US"/>
          </a:p>
        </p:txBody>
      </p:sp>
    </p:spTree>
    <p:extLst>
      <p:ext uri="{BB962C8B-B14F-4D97-AF65-F5344CB8AC3E}">
        <p14:creationId xmlns:p14="http://schemas.microsoft.com/office/powerpoint/2010/main" val="26685610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arn(inVertical)">
                                      <p:cBhvr>
                                        <p:cTn id="7"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GB" dirty="0"/>
          </a:p>
        </p:txBody>
      </p:sp>
      <p:sp>
        <p:nvSpPr>
          <p:cNvPr id="4" name="Title 3"/>
          <p:cNvSpPr>
            <a:spLocks noGrp="1"/>
          </p:cNvSpPr>
          <p:nvPr>
            <p:ph type="ctrTitle"/>
          </p:nvPr>
        </p:nvSpPr>
        <p:spPr/>
        <p:txBody>
          <a:bodyPr/>
          <a:lstStyle/>
          <a:p>
            <a:r>
              <a:rPr lang="en-GB" sz="4000" cap="none" dirty="0" smtClean="0">
                <a:solidFill>
                  <a:srgbClr val="FFFF00"/>
                </a:solidFill>
              </a:rPr>
              <a:t>For Detail Account Of Diabetes </a:t>
            </a:r>
            <a:r>
              <a:rPr lang="en-GB" sz="4000" cap="none" dirty="0" err="1" smtClean="0">
                <a:solidFill>
                  <a:srgbClr val="FFFF00"/>
                </a:solidFill>
              </a:rPr>
              <a:t>Insipidus</a:t>
            </a:r>
            <a:r>
              <a:rPr lang="en-GB" sz="4000" cap="none" dirty="0" smtClean="0">
                <a:solidFill>
                  <a:srgbClr val="FFFF00"/>
                </a:solidFill>
              </a:rPr>
              <a:t> Please See PPT Prepared By</a:t>
            </a:r>
            <a:br>
              <a:rPr lang="en-GB" sz="4000" cap="none" dirty="0" smtClean="0">
                <a:solidFill>
                  <a:srgbClr val="FFFF00"/>
                </a:solidFill>
              </a:rPr>
            </a:br>
            <a:r>
              <a:rPr lang="en-GB" sz="4000" cap="none" dirty="0" smtClean="0">
                <a:solidFill>
                  <a:srgbClr val="FFFF00"/>
                </a:solidFill>
              </a:rPr>
              <a:t>Dr </a:t>
            </a:r>
            <a:r>
              <a:rPr lang="en-GB" sz="4000" cap="none" dirty="0" err="1" smtClean="0">
                <a:solidFill>
                  <a:srgbClr val="FFFF00"/>
                </a:solidFill>
              </a:rPr>
              <a:t>Shagufta</a:t>
            </a:r>
            <a:r>
              <a:rPr lang="en-GB" sz="4000" cap="none" dirty="0" smtClean="0">
                <a:solidFill>
                  <a:srgbClr val="FFFF00"/>
                </a:solidFill>
              </a:rPr>
              <a:t> </a:t>
            </a:r>
            <a:r>
              <a:rPr lang="en-GB" sz="4000" cap="none" dirty="0" err="1" smtClean="0">
                <a:solidFill>
                  <a:srgbClr val="FFFF00"/>
                </a:solidFill>
              </a:rPr>
              <a:t>Yousaf</a:t>
            </a:r>
            <a:endParaRPr lang="en-GB" sz="4000" cap="none" dirty="0">
              <a:solidFill>
                <a:srgbClr val="FFFF00"/>
              </a:solidFill>
            </a:endParaRPr>
          </a:p>
        </p:txBody>
      </p:sp>
      <p:sp>
        <p:nvSpPr>
          <p:cNvPr id="2" name="Slide Number Placeholder 1"/>
          <p:cNvSpPr>
            <a:spLocks noGrp="1"/>
          </p:cNvSpPr>
          <p:nvPr>
            <p:ph type="sldNum" sz="quarter" idx="12"/>
          </p:nvPr>
        </p:nvSpPr>
        <p:spPr/>
        <p:txBody>
          <a:bodyPr/>
          <a:lstStyle/>
          <a:p>
            <a:fld id="{D4BEB56A-8646-4B67-9334-B88082B381B0}" type="slidenum">
              <a:rPr lang="en-US" smtClean="0"/>
              <a:pPr/>
              <a:t>33</a:t>
            </a:fld>
            <a:endParaRPr lang="en-US"/>
          </a:p>
        </p:txBody>
      </p:sp>
    </p:spTree>
    <p:extLst>
      <p:ext uri="{BB962C8B-B14F-4D97-AF65-F5344CB8AC3E}">
        <p14:creationId xmlns:p14="http://schemas.microsoft.com/office/powerpoint/2010/main" val="12259770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505200"/>
            <a:ext cx="8229600" cy="1143000"/>
          </a:xfrm>
        </p:spPr>
        <p:txBody>
          <a:bodyPr/>
          <a:lstStyle/>
          <a:p>
            <a:pPr>
              <a:defRPr/>
            </a:pPr>
            <a:r>
              <a:rPr lang="en-US" sz="4000" dirty="0" smtClean="0">
                <a:solidFill>
                  <a:srgbClr val="0070C0"/>
                </a:solidFill>
              </a:rPr>
              <a:t>Q 11:</a:t>
            </a:r>
            <a:r>
              <a:rPr lang="en-US" sz="3600" dirty="0" smtClean="0">
                <a:solidFill>
                  <a:srgbClr val="FFFF00"/>
                </a:solidFill>
              </a:rPr>
              <a:t> </a:t>
            </a:r>
            <a:r>
              <a:rPr lang="en-US" sz="2800" dirty="0">
                <a:solidFill>
                  <a:srgbClr val="FFFF00"/>
                </a:solidFill>
              </a:rPr>
              <a:t>All the following are characteristics of an Ideal </a:t>
            </a:r>
            <a:r>
              <a:rPr lang="en-US" sz="2800" dirty="0" err="1">
                <a:solidFill>
                  <a:srgbClr val="FFFF00"/>
                </a:solidFill>
              </a:rPr>
              <a:t>Tumour</a:t>
            </a:r>
            <a:r>
              <a:rPr lang="en-US" sz="2800" dirty="0">
                <a:solidFill>
                  <a:srgbClr val="FFFF00"/>
                </a:solidFill>
              </a:rPr>
              <a:t> Marker EXCEPT:</a:t>
            </a:r>
            <a:br>
              <a:rPr lang="en-US" sz="2800" dirty="0">
                <a:solidFill>
                  <a:srgbClr val="FFFF00"/>
                </a:solidFill>
              </a:rPr>
            </a:br>
            <a:r>
              <a:rPr lang="en-US" sz="2800" dirty="0">
                <a:solidFill>
                  <a:srgbClr val="FFFF00"/>
                </a:solidFill>
              </a:rPr>
              <a:t/>
            </a:r>
            <a:br>
              <a:rPr lang="en-US" sz="2800" dirty="0">
                <a:solidFill>
                  <a:srgbClr val="FFFF00"/>
                </a:solidFill>
              </a:rPr>
            </a:br>
            <a:r>
              <a:rPr lang="en-US" sz="2800" dirty="0"/>
              <a:t>a.	Can be used for evaluating prognosis </a:t>
            </a:r>
            <a:br>
              <a:rPr lang="en-US" sz="2800" dirty="0"/>
            </a:br>
            <a:r>
              <a:rPr lang="en-US" sz="2800" dirty="0"/>
              <a:t>b.	Can be used for prediction of therapeutic response</a:t>
            </a:r>
            <a:br>
              <a:rPr lang="en-US" sz="2800" dirty="0"/>
            </a:br>
            <a:r>
              <a:rPr lang="en-US" sz="2800" dirty="0"/>
              <a:t>c.	Elevated at early stage of the disease</a:t>
            </a:r>
            <a:br>
              <a:rPr lang="en-US" sz="2800" dirty="0"/>
            </a:br>
            <a:r>
              <a:rPr lang="en-US" sz="2800" dirty="0"/>
              <a:t>d.	High levels at the time of diagnosis </a:t>
            </a:r>
            <a:br>
              <a:rPr lang="en-US" sz="2800" dirty="0"/>
            </a:br>
            <a:r>
              <a:rPr lang="en-US" sz="2800" dirty="0"/>
              <a:t>e.	Levels decrease without any treatment</a:t>
            </a:r>
            <a:br>
              <a:rPr lang="en-US" sz="2800" dirty="0"/>
            </a:br>
            <a:r>
              <a:rPr lang="en-US" sz="2800" dirty="0" smtClean="0"/>
              <a:t/>
            </a:r>
            <a:br>
              <a:rPr lang="en-US" sz="2800" dirty="0" smtClean="0"/>
            </a:br>
            <a:endParaRPr lang="en-US" sz="2800" dirty="0"/>
          </a:p>
        </p:txBody>
      </p:sp>
      <p:sp>
        <p:nvSpPr>
          <p:cNvPr id="6147" name="Rectangle 3"/>
          <p:cNvSpPr>
            <a:spLocks noGrp="1" noChangeArrowheads="1"/>
          </p:cNvSpPr>
          <p:nvPr>
            <p:ph type="body" idx="4294967295"/>
          </p:nvPr>
        </p:nvSpPr>
        <p:spPr>
          <a:xfrm>
            <a:off x="457200" y="5486400"/>
            <a:ext cx="8229600" cy="762000"/>
          </a:xfrm>
          <a:prstGeom prst="rect">
            <a:avLst/>
          </a:prstGeom>
        </p:spPr>
        <p:txBody>
          <a:bodyPr>
            <a:noAutofit/>
          </a:bodyPr>
          <a:lstStyle/>
          <a:p>
            <a:pPr marL="457200" lvl="1" indent="0" algn="ctr">
              <a:buFontTx/>
              <a:buNone/>
            </a:pPr>
            <a:r>
              <a:rPr lang="en-US" sz="3200" dirty="0">
                <a:solidFill>
                  <a:srgbClr val="FFFF00"/>
                </a:solidFill>
              </a:rPr>
              <a:t>e.	Levels decrease without any treatment</a:t>
            </a:r>
            <a:br>
              <a:rPr lang="en-US" sz="3200" dirty="0">
                <a:solidFill>
                  <a:srgbClr val="FFFF00"/>
                </a:solidFill>
              </a:rPr>
            </a:br>
            <a:r>
              <a:rPr lang="en-US" sz="3200" dirty="0">
                <a:solidFill>
                  <a:srgbClr val="FFFF00"/>
                </a:solidFill>
              </a:rPr>
              <a:t/>
            </a:r>
            <a:br>
              <a:rPr lang="en-US" sz="3200" dirty="0">
                <a:solidFill>
                  <a:srgbClr val="FFFF00"/>
                </a:solidFill>
              </a:rPr>
            </a:br>
            <a:r>
              <a:rPr lang="en-US" sz="3200" dirty="0" smtClean="0">
                <a:solidFill>
                  <a:srgbClr val="FFFF00"/>
                </a:solidFill>
              </a:rPr>
              <a:t>.</a:t>
            </a:r>
            <a:r>
              <a:rPr lang="en-US" sz="3200" dirty="0">
                <a:solidFill>
                  <a:srgbClr val="FFFF00"/>
                </a:solidFill>
              </a:rPr>
              <a:t/>
            </a:r>
            <a:br>
              <a:rPr lang="en-US" sz="3200" dirty="0">
                <a:solidFill>
                  <a:srgbClr val="FFFF00"/>
                </a:solidFill>
              </a:rPr>
            </a:br>
            <a:endParaRPr lang="en-US" sz="3200" dirty="0" smtClean="0">
              <a:solidFill>
                <a:srgbClr val="FFFF00"/>
              </a:solidFill>
              <a:effectLst/>
            </a:endParaRPr>
          </a:p>
        </p:txBody>
      </p:sp>
      <p:sp>
        <p:nvSpPr>
          <p:cNvPr id="3" name="Slide Number Placeholder 2"/>
          <p:cNvSpPr>
            <a:spLocks noGrp="1"/>
          </p:cNvSpPr>
          <p:nvPr>
            <p:ph type="sldNum" sz="quarter" idx="12"/>
          </p:nvPr>
        </p:nvSpPr>
        <p:spPr/>
        <p:txBody>
          <a:bodyPr/>
          <a:lstStyle/>
          <a:p>
            <a:pPr>
              <a:defRPr/>
            </a:pPr>
            <a:fld id="{D566C7C3-B6A2-4DB6-BFB6-5A9DB61CB7FB}" type="slidenum">
              <a:rPr lang="en-US" smtClean="0"/>
              <a:pPr>
                <a:defRPr/>
              </a:pPr>
              <a:t>34</a:t>
            </a:fld>
            <a:endParaRPr lang="en-US"/>
          </a:p>
        </p:txBody>
      </p:sp>
    </p:spTree>
    <p:extLst>
      <p:ext uri="{BB962C8B-B14F-4D97-AF65-F5344CB8AC3E}">
        <p14:creationId xmlns:p14="http://schemas.microsoft.com/office/powerpoint/2010/main" val="40031973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arn(inVertical)">
                                      <p:cBhvr>
                                        <p:cTn id="7"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5029200"/>
            <a:ext cx="8229600" cy="1143000"/>
          </a:xfrm>
        </p:spPr>
        <p:txBody>
          <a:bodyPr/>
          <a:lstStyle/>
          <a:p>
            <a:pPr>
              <a:defRPr/>
            </a:pPr>
            <a:r>
              <a:rPr lang="en-US" sz="3600" dirty="0" smtClean="0">
                <a:solidFill>
                  <a:srgbClr val="0070C0"/>
                </a:solidFill>
              </a:rPr>
              <a:t>Q 12:</a:t>
            </a:r>
            <a:r>
              <a:rPr lang="en-US" sz="3200" dirty="0" smtClean="0">
                <a:solidFill>
                  <a:srgbClr val="FFFF00"/>
                </a:solidFill>
              </a:rPr>
              <a:t> </a:t>
            </a:r>
            <a:r>
              <a:rPr lang="en-US" sz="2400" dirty="0" smtClean="0">
                <a:solidFill>
                  <a:srgbClr val="FFFF00"/>
                </a:solidFill>
              </a:rPr>
              <a:t>A </a:t>
            </a:r>
            <a:r>
              <a:rPr lang="en-US" sz="2400" dirty="0">
                <a:solidFill>
                  <a:srgbClr val="FFFF00"/>
                </a:solidFill>
              </a:rPr>
              <a:t>52 y male who is a known patient of Cirrhosis of liver as a </a:t>
            </a:r>
            <a:r>
              <a:rPr lang="en-US" sz="2400" dirty="0" err="1">
                <a:solidFill>
                  <a:srgbClr val="FFFF00"/>
                </a:solidFill>
              </a:rPr>
              <a:t>sequale</a:t>
            </a:r>
            <a:r>
              <a:rPr lang="en-US" sz="2400" dirty="0">
                <a:solidFill>
                  <a:srgbClr val="FFFF00"/>
                </a:solidFill>
              </a:rPr>
              <a:t> of </a:t>
            </a:r>
            <a:r>
              <a:rPr lang="en-US" sz="2400" dirty="0" err="1">
                <a:solidFill>
                  <a:srgbClr val="FFFF00"/>
                </a:solidFill>
              </a:rPr>
              <a:t>Hepatitic</a:t>
            </a:r>
            <a:r>
              <a:rPr lang="en-US" sz="2400" dirty="0">
                <a:solidFill>
                  <a:srgbClr val="FFFF00"/>
                </a:solidFill>
              </a:rPr>
              <a:t> C. His Alpha Fetoprotein (AFP) has been monitored </a:t>
            </a:r>
            <a:r>
              <a:rPr lang="en-US" sz="2400" dirty="0" err="1">
                <a:solidFill>
                  <a:srgbClr val="FFFF00"/>
                </a:solidFill>
              </a:rPr>
              <a:t>regualrly</a:t>
            </a:r>
            <a:r>
              <a:rPr lang="en-US" sz="2400" dirty="0">
                <a:solidFill>
                  <a:srgbClr val="FFFF00"/>
                </a:solidFill>
              </a:rPr>
              <a:t> and usually remains below 200 </a:t>
            </a:r>
            <a:r>
              <a:rPr lang="en-US" sz="2400" dirty="0" err="1">
                <a:solidFill>
                  <a:srgbClr val="FFFF00"/>
                </a:solidFill>
              </a:rPr>
              <a:t>ng</a:t>
            </a:r>
            <a:r>
              <a:rPr lang="en-US" sz="2400" dirty="0">
                <a:solidFill>
                  <a:srgbClr val="FFFF00"/>
                </a:solidFill>
              </a:rPr>
              <a:t>/ml. A recent report, </a:t>
            </a:r>
            <a:r>
              <a:rPr lang="en-US" sz="2400" dirty="0" err="1">
                <a:solidFill>
                  <a:srgbClr val="FFFF00"/>
                </a:solidFill>
              </a:rPr>
              <a:t>howevr</a:t>
            </a:r>
            <a:r>
              <a:rPr lang="en-US" sz="2400" dirty="0">
                <a:solidFill>
                  <a:srgbClr val="FFFF00"/>
                </a:solidFill>
              </a:rPr>
              <a:t>, shows AFP 545 </a:t>
            </a:r>
            <a:r>
              <a:rPr lang="en-US" sz="2400" dirty="0" err="1">
                <a:solidFill>
                  <a:srgbClr val="FFFF00"/>
                </a:solidFill>
              </a:rPr>
              <a:t>ng</a:t>
            </a:r>
            <a:r>
              <a:rPr lang="en-US" sz="2400" dirty="0">
                <a:solidFill>
                  <a:srgbClr val="FFFF00"/>
                </a:solidFill>
              </a:rPr>
              <a:t>/ml and on repeating the test a </a:t>
            </a:r>
            <a:r>
              <a:rPr lang="en-US" sz="2400" dirty="0" err="1">
                <a:solidFill>
                  <a:srgbClr val="FFFF00"/>
                </a:solidFill>
              </a:rPr>
              <a:t>simialr</a:t>
            </a:r>
            <a:r>
              <a:rPr lang="en-US" sz="2400" dirty="0">
                <a:solidFill>
                  <a:srgbClr val="FFFF00"/>
                </a:solidFill>
              </a:rPr>
              <a:t> values was obtained. What is the most probable cause of rise of AFP in this patient</a:t>
            </a:r>
            <a:r>
              <a:rPr lang="en-US" sz="2400" dirty="0" smtClean="0">
                <a:solidFill>
                  <a:srgbClr val="FFFF00"/>
                </a:solidFill>
              </a:rPr>
              <a:t>:</a:t>
            </a:r>
            <a:br>
              <a:rPr lang="en-US" sz="2400" dirty="0" smtClean="0">
                <a:solidFill>
                  <a:srgbClr val="FFFF00"/>
                </a:solidFill>
              </a:rPr>
            </a:br>
            <a:r>
              <a:rPr lang="en-US" sz="2400" dirty="0">
                <a:solidFill>
                  <a:srgbClr val="FFFF00"/>
                </a:solidFill>
              </a:rPr>
              <a:t/>
            </a:r>
            <a:br>
              <a:rPr lang="en-US" sz="2400" dirty="0">
                <a:solidFill>
                  <a:srgbClr val="FFFF00"/>
                </a:solidFill>
              </a:rPr>
            </a:br>
            <a:r>
              <a:rPr lang="en-US" sz="2400" dirty="0"/>
              <a:t>a.	Carcinoma of Colon</a:t>
            </a:r>
            <a:br>
              <a:rPr lang="en-US" sz="2400" dirty="0"/>
            </a:br>
            <a:r>
              <a:rPr lang="en-US" sz="2400" dirty="0"/>
              <a:t>b.	Carcinoma of the </a:t>
            </a:r>
            <a:r>
              <a:rPr lang="en-US" sz="2400" dirty="0" err="1"/>
              <a:t>pancrease</a:t>
            </a:r>
            <a:r>
              <a:rPr lang="en-US" sz="2400" dirty="0"/>
              <a:t/>
            </a:r>
            <a:br>
              <a:rPr lang="en-US" sz="2400" dirty="0"/>
            </a:br>
            <a:r>
              <a:rPr lang="en-US" sz="2400" dirty="0"/>
              <a:t>c.	Extension in Cirrhosis </a:t>
            </a:r>
            <a:br>
              <a:rPr lang="en-US" sz="2400" dirty="0"/>
            </a:br>
            <a:r>
              <a:rPr lang="en-US" sz="2400" dirty="0"/>
              <a:t>d.	Hepatocellular Carcinoma</a:t>
            </a:r>
            <a:br>
              <a:rPr lang="en-US" sz="2400" dirty="0"/>
            </a:br>
            <a:r>
              <a:rPr lang="en-US" sz="2400" dirty="0"/>
              <a:t>e.	Testicular germ cell </a:t>
            </a:r>
            <a:r>
              <a:rPr lang="en-US" sz="2400" dirty="0" err="1"/>
              <a:t>tumour</a:t>
            </a:r>
            <a:r>
              <a:rPr lang="en-US" sz="2400" dirty="0"/>
              <a:t/>
            </a:r>
            <a:br>
              <a:rPr lang="en-US" sz="2400" dirty="0"/>
            </a:br>
            <a:r>
              <a:rPr lang="en-US" sz="2400" dirty="0">
                <a:solidFill>
                  <a:srgbClr val="FFFF00"/>
                </a:solidFill>
              </a:rPr>
              <a:t/>
            </a:r>
            <a:br>
              <a:rPr lang="en-US" sz="2400" dirty="0">
                <a:solidFill>
                  <a:srgbClr val="FFFF00"/>
                </a:solidFill>
              </a:rPr>
            </a:br>
            <a:r>
              <a:rPr lang="en-US" sz="2400" dirty="0" smtClean="0"/>
              <a:t/>
            </a:r>
            <a:br>
              <a:rPr lang="en-US" sz="2400" dirty="0" smtClean="0"/>
            </a:br>
            <a:r>
              <a:rPr lang="en-US" sz="2400" dirty="0" smtClean="0"/>
              <a:t/>
            </a:r>
            <a:br>
              <a:rPr lang="en-US" sz="2400" dirty="0" smtClean="0"/>
            </a:br>
            <a:endParaRPr lang="en-US" sz="2400" dirty="0"/>
          </a:p>
        </p:txBody>
      </p:sp>
      <p:sp>
        <p:nvSpPr>
          <p:cNvPr id="6147" name="Rectangle 3"/>
          <p:cNvSpPr>
            <a:spLocks noGrp="1" noChangeArrowheads="1"/>
          </p:cNvSpPr>
          <p:nvPr>
            <p:ph type="body" idx="4294967295"/>
          </p:nvPr>
        </p:nvSpPr>
        <p:spPr>
          <a:xfrm>
            <a:off x="457200" y="5486400"/>
            <a:ext cx="8229600" cy="762000"/>
          </a:xfrm>
          <a:prstGeom prst="rect">
            <a:avLst/>
          </a:prstGeom>
        </p:spPr>
        <p:txBody>
          <a:bodyPr>
            <a:noAutofit/>
          </a:bodyPr>
          <a:lstStyle/>
          <a:p>
            <a:pPr marL="457200" lvl="1" indent="0" algn="ctr">
              <a:buFontTx/>
              <a:buNone/>
            </a:pPr>
            <a:r>
              <a:rPr lang="en-US" sz="3600" dirty="0">
                <a:solidFill>
                  <a:srgbClr val="FFFF00"/>
                </a:solidFill>
              </a:rPr>
              <a:t>d.	Hepatocellular Carcinoma</a:t>
            </a:r>
            <a:br>
              <a:rPr lang="en-US" sz="3600" dirty="0">
                <a:solidFill>
                  <a:srgbClr val="FFFF00"/>
                </a:solidFill>
              </a:rPr>
            </a:br>
            <a:r>
              <a:rPr lang="en-US" sz="3600" dirty="0" smtClean="0">
                <a:solidFill>
                  <a:srgbClr val="FFFF00"/>
                </a:solidFill>
              </a:rPr>
              <a:t>.</a:t>
            </a:r>
            <a:r>
              <a:rPr lang="en-US" sz="3600" dirty="0">
                <a:solidFill>
                  <a:srgbClr val="FFFF00"/>
                </a:solidFill>
              </a:rPr>
              <a:t/>
            </a:r>
            <a:br>
              <a:rPr lang="en-US" sz="3600" dirty="0">
                <a:solidFill>
                  <a:srgbClr val="FFFF00"/>
                </a:solidFill>
              </a:rPr>
            </a:br>
            <a:endParaRPr lang="en-US" sz="3600" dirty="0" smtClean="0">
              <a:solidFill>
                <a:srgbClr val="FFFF00"/>
              </a:solidFill>
              <a:effectLst/>
            </a:endParaRPr>
          </a:p>
        </p:txBody>
      </p:sp>
      <p:sp>
        <p:nvSpPr>
          <p:cNvPr id="3" name="Slide Number Placeholder 2"/>
          <p:cNvSpPr>
            <a:spLocks noGrp="1"/>
          </p:cNvSpPr>
          <p:nvPr>
            <p:ph type="sldNum" sz="quarter" idx="12"/>
          </p:nvPr>
        </p:nvSpPr>
        <p:spPr/>
        <p:txBody>
          <a:bodyPr/>
          <a:lstStyle/>
          <a:p>
            <a:pPr>
              <a:defRPr/>
            </a:pPr>
            <a:fld id="{D566C7C3-B6A2-4DB6-BFB6-5A9DB61CB7FB}" type="slidenum">
              <a:rPr lang="en-US" smtClean="0"/>
              <a:pPr>
                <a:defRPr/>
              </a:pPr>
              <a:t>35</a:t>
            </a:fld>
            <a:endParaRPr lang="en-US"/>
          </a:p>
        </p:txBody>
      </p:sp>
    </p:spTree>
    <p:extLst>
      <p:ext uri="{BB962C8B-B14F-4D97-AF65-F5344CB8AC3E}">
        <p14:creationId xmlns:p14="http://schemas.microsoft.com/office/powerpoint/2010/main" val="33947132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arn(inVertical)">
                                      <p:cBhvr>
                                        <p:cTn id="7"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5029200"/>
            <a:ext cx="8229600" cy="1143000"/>
          </a:xfrm>
        </p:spPr>
        <p:txBody>
          <a:bodyPr/>
          <a:lstStyle/>
          <a:p>
            <a:pPr>
              <a:defRPr/>
            </a:pPr>
            <a:r>
              <a:rPr lang="en-US" sz="3600" dirty="0" smtClean="0">
                <a:solidFill>
                  <a:srgbClr val="0070C0"/>
                </a:solidFill>
              </a:rPr>
              <a:t>Q 13:</a:t>
            </a:r>
            <a:r>
              <a:rPr lang="en-US" sz="3200" dirty="0" smtClean="0">
                <a:solidFill>
                  <a:srgbClr val="FFFF00"/>
                </a:solidFill>
              </a:rPr>
              <a:t> </a:t>
            </a:r>
            <a:r>
              <a:rPr lang="en-US" sz="2400" dirty="0" smtClean="0">
                <a:solidFill>
                  <a:srgbClr val="FFFF00"/>
                </a:solidFill>
              </a:rPr>
              <a:t>CA-125 </a:t>
            </a:r>
            <a:r>
              <a:rPr lang="en-US" sz="2400" dirty="0">
                <a:solidFill>
                  <a:srgbClr val="FFFF00"/>
                </a:solidFill>
              </a:rPr>
              <a:t>is a time-</a:t>
            </a:r>
            <a:r>
              <a:rPr lang="en-US" sz="2400" dirty="0" err="1">
                <a:solidFill>
                  <a:srgbClr val="FFFF00"/>
                </a:solidFill>
              </a:rPr>
              <a:t>honoured</a:t>
            </a:r>
            <a:r>
              <a:rPr lang="en-US" sz="2400" dirty="0">
                <a:solidFill>
                  <a:srgbClr val="FFFF00"/>
                </a:solidFill>
              </a:rPr>
              <a:t> marker of Carcinoma Ovaries. There are efforts to </a:t>
            </a:r>
            <a:r>
              <a:rPr lang="en-US" sz="2400" dirty="0" err="1">
                <a:solidFill>
                  <a:srgbClr val="FFFF00"/>
                </a:solidFill>
              </a:rPr>
              <a:t>imporve</a:t>
            </a:r>
            <a:r>
              <a:rPr lang="en-US" sz="2400" dirty="0">
                <a:solidFill>
                  <a:srgbClr val="FFFF00"/>
                </a:solidFill>
              </a:rPr>
              <a:t> its efficiency ad diagnostic marker for Stage 1 Ovarian Carcinomas. </a:t>
            </a:r>
            <a:br>
              <a:rPr lang="en-US" sz="2400" dirty="0">
                <a:solidFill>
                  <a:srgbClr val="FFFF00"/>
                </a:solidFill>
              </a:rPr>
            </a:br>
            <a:r>
              <a:rPr lang="en-US" sz="2400" dirty="0">
                <a:solidFill>
                  <a:srgbClr val="FFFF00"/>
                </a:solidFill>
              </a:rPr>
              <a:t/>
            </a:r>
            <a:br>
              <a:rPr lang="en-US" sz="2400" dirty="0">
                <a:solidFill>
                  <a:srgbClr val="FFFF00"/>
                </a:solidFill>
              </a:rPr>
            </a:br>
            <a:r>
              <a:rPr lang="en-US" sz="2400" dirty="0">
                <a:solidFill>
                  <a:srgbClr val="FFFF00"/>
                </a:solidFill>
              </a:rPr>
              <a:t>All of the following are situations when CA-125 can be used as a better marker for the diagnosis of Ovarian Carcinoma EXCEPT</a:t>
            </a:r>
            <a:r>
              <a:rPr lang="en-US" sz="2400" dirty="0" smtClean="0"/>
              <a:t>:</a:t>
            </a:r>
            <a:br>
              <a:rPr lang="en-US" sz="2400" dirty="0" smtClean="0"/>
            </a:br>
            <a:r>
              <a:rPr lang="en-US" sz="2400" dirty="0"/>
              <a:t/>
            </a:r>
            <a:br>
              <a:rPr lang="en-US" sz="2400" dirty="0"/>
            </a:br>
            <a:r>
              <a:rPr lang="en-US" sz="2400" dirty="0"/>
              <a:t>a.	In combination with AFP</a:t>
            </a:r>
            <a:br>
              <a:rPr lang="en-US" sz="2400" dirty="0"/>
            </a:br>
            <a:r>
              <a:rPr lang="en-US" sz="2400" dirty="0"/>
              <a:t>b.	In combination with </a:t>
            </a:r>
            <a:r>
              <a:rPr lang="en-US" sz="2400" dirty="0" err="1"/>
              <a:t>Carcinoembryonic</a:t>
            </a:r>
            <a:r>
              <a:rPr lang="en-US" sz="2400" dirty="0"/>
              <a:t> Antigen </a:t>
            </a:r>
            <a:br>
              <a:rPr lang="en-US" sz="2400" dirty="0"/>
            </a:br>
            <a:r>
              <a:rPr lang="en-US" sz="2400" dirty="0"/>
              <a:t>c.	In combination with Human Epididymis Protein</a:t>
            </a:r>
            <a:br>
              <a:rPr lang="en-US" sz="2400" dirty="0"/>
            </a:br>
            <a:r>
              <a:rPr lang="en-US" sz="2400" dirty="0"/>
              <a:t>d.	Serial monitoring of CA 125</a:t>
            </a:r>
            <a:br>
              <a:rPr lang="en-US" sz="2400" dirty="0"/>
            </a:br>
            <a:r>
              <a:rPr lang="en-US" sz="2400" dirty="0"/>
              <a:t>e.	Use in post-menopausal women</a:t>
            </a:r>
            <a:br>
              <a:rPr lang="en-US" sz="2400" dirty="0"/>
            </a:br>
            <a:r>
              <a:rPr lang="en-US" sz="2400" dirty="0">
                <a:solidFill>
                  <a:srgbClr val="FFFF00"/>
                </a:solidFill>
              </a:rPr>
              <a:t/>
            </a:r>
            <a:br>
              <a:rPr lang="en-US" sz="2400" dirty="0">
                <a:solidFill>
                  <a:srgbClr val="FFFF00"/>
                </a:solidFill>
              </a:rPr>
            </a:br>
            <a:r>
              <a:rPr lang="en-US" sz="2400" dirty="0" smtClean="0"/>
              <a:t/>
            </a:r>
            <a:br>
              <a:rPr lang="en-US" sz="2400" dirty="0" smtClean="0"/>
            </a:br>
            <a:r>
              <a:rPr lang="en-US" sz="2400" dirty="0" smtClean="0"/>
              <a:t/>
            </a:r>
            <a:br>
              <a:rPr lang="en-US" sz="2400" dirty="0" smtClean="0"/>
            </a:br>
            <a:endParaRPr lang="en-US" sz="2400" dirty="0"/>
          </a:p>
        </p:txBody>
      </p:sp>
      <p:sp>
        <p:nvSpPr>
          <p:cNvPr id="6147" name="Rectangle 3"/>
          <p:cNvSpPr>
            <a:spLocks noGrp="1" noChangeArrowheads="1"/>
          </p:cNvSpPr>
          <p:nvPr>
            <p:ph type="body" idx="4294967295"/>
          </p:nvPr>
        </p:nvSpPr>
        <p:spPr>
          <a:xfrm>
            <a:off x="457200" y="5486400"/>
            <a:ext cx="8229600" cy="762000"/>
          </a:xfrm>
          <a:prstGeom prst="rect">
            <a:avLst/>
          </a:prstGeom>
        </p:spPr>
        <p:txBody>
          <a:bodyPr>
            <a:noAutofit/>
          </a:bodyPr>
          <a:lstStyle/>
          <a:p>
            <a:pPr marL="457200" lvl="1" indent="0" algn="ctr">
              <a:buFontTx/>
              <a:buNone/>
            </a:pPr>
            <a:r>
              <a:rPr lang="en-US" sz="4400" dirty="0">
                <a:solidFill>
                  <a:srgbClr val="FFFF00"/>
                </a:solidFill>
              </a:rPr>
              <a:t>a.	In combination with AFP</a:t>
            </a:r>
            <a:br>
              <a:rPr lang="en-US" sz="4400" dirty="0">
                <a:solidFill>
                  <a:srgbClr val="FFFF00"/>
                </a:solidFill>
              </a:rPr>
            </a:br>
            <a:r>
              <a:rPr lang="en-US" sz="4400" dirty="0">
                <a:solidFill>
                  <a:srgbClr val="FFFF00"/>
                </a:solidFill>
              </a:rPr>
              <a:t/>
            </a:r>
            <a:br>
              <a:rPr lang="en-US" sz="4400" dirty="0">
                <a:solidFill>
                  <a:srgbClr val="FFFF00"/>
                </a:solidFill>
              </a:rPr>
            </a:br>
            <a:r>
              <a:rPr lang="en-US" sz="4400" dirty="0" smtClean="0">
                <a:solidFill>
                  <a:srgbClr val="FFFF00"/>
                </a:solidFill>
              </a:rPr>
              <a:t>.</a:t>
            </a:r>
            <a:r>
              <a:rPr lang="en-US" sz="4400" dirty="0">
                <a:solidFill>
                  <a:srgbClr val="FFFF00"/>
                </a:solidFill>
              </a:rPr>
              <a:t/>
            </a:r>
            <a:br>
              <a:rPr lang="en-US" sz="4400" dirty="0">
                <a:solidFill>
                  <a:srgbClr val="FFFF00"/>
                </a:solidFill>
              </a:rPr>
            </a:br>
            <a:endParaRPr lang="en-US" sz="4400" dirty="0" smtClean="0">
              <a:solidFill>
                <a:srgbClr val="FFFF00"/>
              </a:solidFill>
              <a:effectLst/>
            </a:endParaRPr>
          </a:p>
        </p:txBody>
      </p:sp>
      <p:sp>
        <p:nvSpPr>
          <p:cNvPr id="3" name="Slide Number Placeholder 2"/>
          <p:cNvSpPr>
            <a:spLocks noGrp="1"/>
          </p:cNvSpPr>
          <p:nvPr>
            <p:ph type="sldNum" sz="quarter" idx="12"/>
          </p:nvPr>
        </p:nvSpPr>
        <p:spPr/>
        <p:txBody>
          <a:bodyPr/>
          <a:lstStyle/>
          <a:p>
            <a:pPr>
              <a:defRPr/>
            </a:pPr>
            <a:fld id="{D566C7C3-B6A2-4DB6-BFB6-5A9DB61CB7FB}" type="slidenum">
              <a:rPr lang="en-US" smtClean="0"/>
              <a:pPr>
                <a:defRPr/>
              </a:pPr>
              <a:t>36</a:t>
            </a:fld>
            <a:endParaRPr lang="en-US"/>
          </a:p>
        </p:txBody>
      </p:sp>
    </p:spTree>
    <p:extLst>
      <p:ext uri="{BB962C8B-B14F-4D97-AF65-F5344CB8AC3E}">
        <p14:creationId xmlns:p14="http://schemas.microsoft.com/office/powerpoint/2010/main" val="29425223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arn(inVertical)">
                                      <p:cBhvr>
                                        <p:cTn id="7"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5029200"/>
            <a:ext cx="8229600" cy="1143000"/>
          </a:xfrm>
        </p:spPr>
        <p:txBody>
          <a:bodyPr/>
          <a:lstStyle/>
          <a:p>
            <a:pPr>
              <a:defRPr/>
            </a:pPr>
            <a:r>
              <a:rPr lang="en-US" sz="3600" dirty="0" smtClean="0">
                <a:solidFill>
                  <a:srgbClr val="0070C0"/>
                </a:solidFill>
              </a:rPr>
              <a:t>Q 14:</a:t>
            </a:r>
            <a:r>
              <a:rPr lang="en-US" sz="3200" dirty="0" smtClean="0">
                <a:solidFill>
                  <a:srgbClr val="FFFF00"/>
                </a:solidFill>
              </a:rPr>
              <a:t> </a:t>
            </a:r>
            <a:r>
              <a:rPr lang="en-US" sz="2400" dirty="0">
                <a:solidFill>
                  <a:srgbClr val="FFFF00"/>
                </a:solidFill>
              </a:rPr>
              <a:t>For the monitoring of Carcinoma Breast several biochemical or circulating </a:t>
            </a:r>
            <a:r>
              <a:rPr lang="en-US" sz="2400" dirty="0" err="1">
                <a:solidFill>
                  <a:srgbClr val="FFFF00"/>
                </a:solidFill>
              </a:rPr>
              <a:t>tumour</a:t>
            </a:r>
            <a:r>
              <a:rPr lang="en-US" sz="2400" dirty="0">
                <a:solidFill>
                  <a:srgbClr val="FFFF00"/>
                </a:solidFill>
              </a:rPr>
              <a:t> markers have been found useful.  Which of the following </a:t>
            </a:r>
            <a:r>
              <a:rPr lang="en-US" sz="2400" dirty="0" err="1">
                <a:solidFill>
                  <a:srgbClr val="FFFF00"/>
                </a:solidFill>
              </a:rPr>
              <a:t>tumour</a:t>
            </a:r>
            <a:r>
              <a:rPr lang="en-US" sz="2400" dirty="0">
                <a:solidFill>
                  <a:srgbClr val="FFFF00"/>
                </a:solidFill>
              </a:rPr>
              <a:t> markers have been approved by FDA for the detection of recurrent Breast Carcinoma:</a:t>
            </a:r>
            <a:br>
              <a:rPr lang="en-US" sz="2400" dirty="0">
                <a:solidFill>
                  <a:srgbClr val="FFFF00"/>
                </a:solidFill>
              </a:rPr>
            </a:br>
            <a:r>
              <a:rPr lang="en-US" sz="2400" dirty="0">
                <a:solidFill>
                  <a:srgbClr val="FFFF00"/>
                </a:solidFill>
              </a:rPr>
              <a:t/>
            </a:r>
            <a:br>
              <a:rPr lang="en-US" sz="2400" dirty="0">
                <a:solidFill>
                  <a:srgbClr val="FFFF00"/>
                </a:solidFill>
              </a:rPr>
            </a:br>
            <a:r>
              <a:rPr lang="en-US" sz="2400" dirty="0"/>
              <a:t>a.	CA-15-3</a:t>
            </a:r>
            <a:br>
              <a:rPr lang="en-US" sz="2400" dirty="0"/>
            </a:br>
            <a:r>
              <a:rPr lang="en-US" sz="2400" dirty="0"/>
              <a:t>b.	CA-27.29</a:t>
            </a:r>
            <a:br>
              <a:rPr lang="en-US" sz="2400" dirty="0"/>
            </a:br>
            <a:r>
              <a:rPr lang="en-US" sz="2400" dirty="0"/>
              <a:t>c.	CA-549</a:t>
            </a:r>
            <a:br>
              <a:rPr lang="en-US" sz="2400" dirty="0"/>
            </a:br>
            <a:r>
              <a:rPr lang="en-US" sz="2400" dirty="0"/>
              <a:t>d.	Extracellular domain of HER2 (HER 2 ECD)</a:t>
            </a:r>
            <a:br>
              <a:rPr lang="en-US" sz="2400" dirty="0"/>
            </a:br>
            <a:r>
              <a:rPr lang="en-US" sz="2400" dirty="0"/>
              <a:t>e.	</a:t>
            </a:r>
            <a:r>
              <a:rPr lang="en-US" sz="2400" dirty="0" err="1"/>
              <a:t>Mucinlike</a:t>
            </a:r>
            <a:r>
              <a:rPr lang="en-US" sz="2400" dirty="0"/>
              <a:t> Carcinoma Associated Antigen (MCA)</a:t>
            </a:r>
            <a:br>
              <a:rPr lang="en-US" sz="2400" dirty="0"/>
            </a:br>
            <a:r>
              <a:rPr lang="en-US" sz="2400" dirty="0" smtClean="0"/>
              <a:t/>
            </a:r>
            <a:br>
              <a:rPr lang="en-US" sz="2400" dirty="0" smtClean="0"/>
            </a:br>
            <a:r>
              <a:rPr lang="en-US" sz="2400" dirty="0" smtClean="0">
                <a:solidFill>
                  <a:srgbClr val="FFFF00"/>
                </a:solidFill>
              </a:rPr>
              <a:t/>
            </a:r>
            <a:br>
              <a:rPr lang="en-US" sz="2400" dirty="0" smtClean="0">
                <a:solidFill>
                  <a:srgbClr val="FFFF00"/>
                </a:solidFill>
              </a:rPr>
            </a:br>
            <a:r>
              <a:rPr lang="en-US" sz="2400" dirty="0" smtClean="0"/>
              <a:t/>
            </a:r>
            <a:br>
              <a:rPr lang="en-US" sz="2400" dirty="0" smtClean="0"/>
            </a:br>
            <a:r>
              <a:rPr lang="en-US" sz="2400" dirty="0" smtClean="0"/>
              <a:t/>
            </a:r>
            <a:br>
              <a:rPr lang="en-US" sz="2400" dirty="0" smtClean="0"/>
            </a:br>
            <a:endParaRPr lang="en-US" sz="2400" dirty="0"/>
          </a:p>
        </p:txBody>
      </p:sp>
      <p:sp>
        <p:nvSpPr>
          <p:cNvPr id="6147" name="Rectangle 3"/>
          <p:cNvSpPr>
            <a:spLocks noGrp="1" noChangeArrowheads="1"/>
          </p:cNvSpPr>
          <p:nvPr>
            <p:ph type="body" idx="4294967295"/>
          </p:nvPr>
        </p:nvSpPr>
        <p:spPr>
          <a:xfrm>
            <a:off x="457200" y="5486400"/>
            <a:ext cx="8229600" cy="762000"/>
          </a:xfrm>
          <a:prstGeom prst="rect">
            <a:avLst/>
          </a:prstGeom>
        </p:spPr>
        <p:txBody>
          <a:bodyPr>
            <a:noAutofit/>
          </a:bodyPr>
          <a:lstStyle/>
          <a:p>
            <a:pPr marL="457200" lvl="1" indent="0" algn="ctr">
              <a:buFontTx/>
              <a:buNone/>
            </a:pPr>
            <a:r>
              <a:rPr lang="en-US" sz="4400" dirty="0">
                <a:solidFill>
                  <a:srgbClr val="FFFF00"/>
                </a:solidFill>
              </a:rPr>
              <a:t>b.	CA-27.29</a:t>
            </a:r>
            <a:br>
              <a:rPr lang="en-US" sz="4400" dirty="0">
                <a:solidFill>
                  <a:srgbClr val="FFFF00"/>
                </a:solidFill>
              </a:rPr>
            </a:br>
            <a:r>
              <a:rPr lang="en-US" sz="4400" dirty="0" smtClean="0">
                <a:solidFill>
                  <a:srgbClr val="FFFF00"/>
                </a:solidFill>
              </a:rPr>
              <a:t>.</a:t>
            </a:r>
            <a:r>
              <a:rPr lang="en-US" sz="4400" dirty="0">
                <a:solidFill>
                  <a:srgbClr val="FFFF00"/>
                </a:solidFill>
              </a:rPr>
              <a:t/>
            </a:r>
            <a:br>
              <a:rPr lang="en-US" sz="4400" dirty="0">
                <a:solidFill>
                  <a:srgbClr val="FFFF00"/>
                </a:solidFill>
              </a:rPr>
            </a:br>
            <a:endParaRPr lang="en-US" sz="4400" dirty="0" smtClean="0">
              <a:solidFill>
                <a:srgbClr val="FFFF00"/>
              </a:solidFill>
              <a:effectLst/>
            </a:endParaRPr>
          </a:p>
        </p:txBody>
      </p:sp>
      <p:sp>
        <p:nvSpPr>
          <p:cNvPr id="3" name="Slide Number Placeholder 2"/>
          <p:cNvSpPr>
            <a:spLocks noGrp="1"/>
          </p:cNvSpPr>
          <p:nvPr>
            <p:ph type="sldNum" sz="quarter" idx="12"/>
          </p:nvPr>
        </p:nvSpPr>
        <p:spPr/>
        <p:txBody>
          <a:bodyPr/>
          <a:lstStyle/>
          <a:p>
            <a:pPr>
              <a:defRPr/>
            </a:pPr>
            <a:fld id="{D566C7C3-B6A2-4DB6-BFB6-5A9DB61CB7FB}" type="slidenum">
              <a:rPr lang="en-US" smtClean="0"/>
              <a:pPr>
                <a:defRPr/>
              </a:pPr>
              <a:t>37</a:t>
            </a:fld>
            <a:endParaRPr lang="en-US"/>
          </a:p>
        </p:txBody>
      </p:sp>
    </p:spTree>
    <p:extLst>
      <p:ext uri="{BB962C8B-B14F-4D97-AF65-F5344CB8AC3E}">
        <p14:creationId xmlns:p14="http://schemas.microsoft.com/office/powerpoint/2010/main" val="19812142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arn(inVertical)">
                                      <p:cBhvr>
                                        <p:cTn id="7"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5410200"/>
            <a:ext cx="8229600" cy="1143000"/>
          </a:xfrm>
        </p:spPr>
        <p:txBody>
          <a:bodyPr/>
          <a:lstStyle/>
          <a:p>
            <a:pPr>
              <a:defRPr/>
            </a:pPr>
            <a:r>
              <a:rPr lang="en-US" sz="3200" dirty="0" smtClean="0">
                <a:solidFill>
                  <a:srgbClr val="0070C0"/>
                </a:solidFill>
              </a:rPr>
              <a:t>Q 15:</a:t>
            </a:r>
            <a:r>
              <a:rPr lang="en-US" sz="2800" dirty="0" smtClean="0">
                <a:solidFill>
                  <a:srgbClr val="FFFF00"/>
                </a:solidFill>
              </a:rPr>
              <a:t> </a:t>
            </a:r>
            <a:r>
              <a:rPr lang="en-US" sz="2000" dirty="0">
                <a:solidFill>
                  <a:srgbClr val="FFFF00"/>
                </a:solidFill>
              </a:rPr>
              <a:t>Research in Oncogene has led to discovery of certain gene which can predict certain cancers with reasonable accuracy. A subset of these Oncogene have been found quite commonly in  otherwise healthy women raising the moral and ethical issues of prophylactic surgery.</a:t>
            </a:r>
            <a:br>
              <a:rPr lang="en-US" sz="2000" dirty="0">
                <a:solidFill>
                  <a:srgbClr val="FFFF00"/>
                </a:solidFill>
              </a:rPr>
            </a:br>
            <a:r>
              <a:rPr lang="en-US" sz="2000" dirty="0">
                <a:solidFill>
                  <a:srgbClr val="FFFF00"/>
                </a:solidFill>
              </a:rPr>
              <a:t>Which of the following oncogenes is a suppressor gene used for inherited prediction of Breast Cancer in a family with the patients of these cancers</a:t>
            </a:r>
            <a:r>
              <a:rPr lang="en-US" sz="2000" dirty="0" smtClean="0">
                <a:solidFill>
                  <a:srgbClr val="FFFF00"/>
                </a:solidFill>
              </a:rPr>
              <a:t>:</a:t>
            </a:r>
            <a:br>
              <a:rPr lang="en-US" sz="2000" dirty="0" smtClean="0">
                <a:solidFill>
                  <a:srgbClr val="FFFF00"/>
                </a:solidFill>
              </a:rPr>
            </a:br>
            <a:r>
              <a:rPr lang="en-US" sz="2000" dirty="0">
                <a:solidFill>
                  <a:srgbClr val="FFFF00"/>
                </a:solidFill>
              </a:rPr>
              <a:t/>
            </a:r>
            <a:br>
              <a:rPr lang="en-US" sz="2000" dirty="0">
                <a:solidFill>
                  <a:srgbClr val="FFFF00"/>
                </a:solidFill>
              </a:rPr>
            </a:br>
            <a:r>
              <a:rPr lang="en-US" sz="2000" dirty="0">
                <a:solidFill>
                  <a:srgbClr val="FFFF00"/>
                </a:solidFill>
              </a:rPr>
              <a:t/>
            </a:r>
            <a:br>
              <a:rPr lang="en-US" sz="2000" dirty="0">
                <a:solidFill>
                  <a:srgbClr val="FFFF00"/>
                </a:solidFill>
              </a:rPr>
            </a:br>
            <a:r>
              <a:rPr lang="en-US" sz="2800" dirty="0"/>
              <a:t>a.	APC mutation</a:t>
            </a:r>
            <a:br>
              <a:rPr lang="en-US" sz="2800" dirty="0"/>
            </a:br>
            <a:r>
              <a:rPr lang="en-US" sz="2800" dirty="0"/>
              <a:t>b.	BRCA mutation</a:t>
            </a:r>
            <a:br>
              <a:rPr lang="en-US" sz="2800" dirty="0"/>
            </a:br>
            <a:r>
              <a:rPr lang="en-US" sz="2800" dirty="0"/>
              <a:t>c.	Her-2/</a:t>
            </a:r>
            <a:r>
              <a:rPr lang="en-US" sz="2800" dirty="0" err="1"/>
              <a:t>neu</a:t>
            </a:r>
            <a:r>
              <a:rPr lang="en-US" sz="2800" dirty="0"/>
              <a:t> gene</a:t>
            </a:r>
            <a:br>
              <a:rPr lang="en-US" sz="2800" dirty="0"/>
            </a:br>
            <a:r>
              <a:rPr lang="en-US" sz="2800" dirty="0"/>
              <a:t>d.	N-</a:t>
            </a:r>
            <a:r>
              <a:rPr lang="en-US" sz="2800" dirty="0" err="1"/>
              <a:t>ras</a:t>
            </a:r>
            <a:r>
              <a:rPr lang="en-US" sz="2800" dirty="0"/>
              <a:t> mutation</a:t>
            </a:r>
            <a:br>
              <a:rPr lang="en-US" sz="2800" dirty="0"/>
            </a:br>
            <a:r>
              <a:rPr lang="en-US" sz="2800" dirty="0"/>
              <a:t>e.	VHL Mutation</a:t>
            </a:r>
            <a:br>
              <a:rPr lang="en-US" sz="2800" dirty="0"/>
            </a:br>
            <a:r>
              <a:rPr lang="en-US" sz="2000" dirty="0" smtClean="0"/>
              <a:t/>
            </a:r>
            <a:br>
              <a:rPr lang="en-US" sz="2000" dirty="0" smtClean="0"/>
            </a:br>
            <a:r>
              <a:rPr lang="en-US" sz="2000" dirty="0" smtClean="0">
                <a:solidFill>
                  <a:srgbClr val="FFFF00"/>
                </a:solidFill>
              </a:rPr>
              <a:t/>
            </a:r>
            <a:br>
              <a:rPr lang="en-US" sz="2000" dirty="0" smtClean="0">
                <a:solidFill>
                  <a:srgbClr val="FFFF00"/>
                </a:solidFill>
              </a:rPr>
            </a:br>
            <a:r>
              <a:rPr lang="en-US" sz="2000" dirty="0" smtClean="0"/>
              <a:t/>
            </a:r>
            <a:br>
              <a:rPr lang="en-US" sz="2000" dirty="0" smtClean="0"/>
            </a:br>
            <a:r>
              <a:rPr lang="en-US" sz="2000" dirty="0" smtClean="0"/>
              <a:t/>
            </a:r>
            <a:br>
              <a:rPr lang="en-US" sz="2000" dirty="0" smtClean="0"/>
            </a:br>
            <a:endParaRPr lang="en-US" sz="2000" dirty="0"/>
          </a:p>
        </p:txBody>
      </p:sp>
      <p:sp>
        <p:nvSpPr>
          <p:cNvPr id="6147" name="Rectangle 3"/>
          <p:cNvSpPr>
            <a:spLocks noGrp="1" noChangeArrowheads="1"/>
          </p:cNvSpPr>
          <p:nvPr>
            <p:ph type="body" idx="4294967295"/>
          </p:nvPr>
        </p:nvSpPr>
        <p:spPr>
          <a:xfrm>
            <a:off x="457200" y="5486400"/>
            <a:ext cx="8229600" cy="762000"/>
          </a:xfrm>
          <a:prstGeom prst="rect">
            <a:avLst/>
          </a:prstGeom>
        </p:spPr>
        <p:txBody>
          <a:bodyPr>
            <a:noAutofit/>
          </a:bodyPr>
          <a:lstStyle/>
          <a:p>
            <a:pPr marL="457200" lvl="1" indent="0" algn="ctr">
              <a:buFontTx/>
              <a:buNone/>
            </a:pPr>
            <a:r>
              <a:rPr lang="en-US" sz="4400" dirty="0">
                <a:solidFill>
                  <a:srgbClr val="FFFF00"/>
                </a:solidFill>
              </a:rPr>
              <a:t>b.	BRCA mutation</a:t>
            </a:r>
            <a:br>
              <a:rPr lang="en-US" sz="4400" dirty="0">
                <a:solidFill>
                  <a:srgbClr val="FFFF00"/>
                </a:solidFill>
              </a:rPr>
            </a:br>
            <a:r>
              <a:rPr lang="en-US" sz="4400" dirty="0" smtClean="0">
                <a:solidFill>
                  <a:srgbClr val="FFFF00"/>
                </a:solidFill>
              </a:rPr>
              <a:t>.</a:t>
            </a:r>
            <a:r>
              <a:rPr lang="en-US" sz="4400" dirty="0">
                <a:solidFill>
                  <a:srgbClr val="FFFF00"/>
                </a:solidFill>
              </a:rPr>
              <a:t/>
            </a:r>
            <a:br>
              <a:rPr lang="en-US" sz="4400" dirty="0">
                <a:solidFill>
                  <a:srgbClr val="FFFF00"/>
                </a:solidFill>
              </a:rPr>
            </a:br>
            <a:endParaRPr lang="en-US" sz="4400" dirty="0" smtClean="0">
              <a:solidFill>
                <a:srgbClr val="FFFF00"/>
              </a:solidFill>
              <a:effectLst/>
            </a:endParaRPr>
          </a:p>
        </p:txBody>
      </p:sp>
      <p:sp>
        <p:nvSpPr>
          <p:cNvPr id="3" name="Slide Number Placeholder 2"/>
          <p:cNvSpPr>
            <a:spLocks noGrp="1"/>
          </p:cNvSpPr>
          <p:nvPr>
            <p:ph type="sldNum" sz="quarter" idx="12"/>
          </p:nvPr>
        </p:nvSpPr>
        <p:spPr/>
        <p:txBody>
          <a:bodyPr/>
          <a:lstStyle/>
          <a:p>
            <a:pPr>
              <a:defRPr/>
            </a:pPr>
            <a:fld id="{D566C7C3-B6A2-4DB6-BFB6-5A9DB61CB7FB}" type="slidenum">
              <a:rPr lang="en-US" smtClean="0"/>
              <a:pPr>
                <a:defRPr/>
              </a:pPr>
              <a:t>38</a:t>
            </a:fld>
            <a:endParaRPr lang="en-US"/>
          </a:p>
        </p:txBody>
      </p:sp>
    </p:spTree>
    <p:extLst>
      <p:ext uri="{BB962C8B-B14F-4D97-AF65-F5344CB8AC3E}">
        <p14:creationId xmlns:p14="http://schemas.microsoft.com/office/powerpoint/2010/main" val="1896444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arn(inVertical)">
                                      <p:cBhvr>
                                        <p:cTn id="7"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GB" dirty="0"/>
          </a:p>
        </p:txBody>
      </p:sp>
      <p:sp>
        <p:nvSpPr>
          <p:cNvPr id="4" name="Title 3"/>
          <p:cNvSpPr>
            <a:spLocks noGrp="1"/>
          </p:cNvSpPr>
          <p:nvPr>
            <p:ph type="ctrTitle"/>
          </p:nvPr>
        </p:nvSpPr>
        <p:spPr/>
        <p:txBody>
          <a:bodyPr/>
          <a:lstStyle/>
          <a:p>
            <a:r>
              <a:rPr lang="en-GB" sz="4000" cap="none" dirty="0" smtClean="0">
                <a:solidFill>
                  <a:srgbClr val="FFFF00"/>
                </a:solidFill>
              </a:rPr>
              <a:t>For Detail Account of </a:t>
            </a:r>
            <a:r>
              <a:rPr lang="en-GB" sz="4000" b="1" cap="none" dirty="0" smtClean="0">
                <a:solidFill>
                  <a:srgbClr val="FFFF00"/>
                </a:solidFill>
              </a:rPr>
              <a:t>Tumour Markers </a:t>
            </a:r>
            <a:r>
              <a:rPr lang="en-GB" sz="4000" cap="none" dirty="0" smtClean="0">
                <a:solidFill>
                  <a:srgbClr val="FFFF00"/>
                </a:solidFill>
              </a:rPr>
              <a:t>Please See PPT Prepared By</a:t>
            </a:r>
            <a:br>
              <a:rPr lang="en-GB" sz="4000" cap="none" dirty="0" smtClean="0">
                <a:solidFill>
                  <a:srgbClr val="FFFF00"/>
                </a:solidFill>
              </a:rPr>
            </a:br>
            <a:r>
              <a:rPr lang="en-GB" sz="4000" cap="none" dirty="0" smtClean="0">
                <a:solidFill>
                  <a:srgbClr val="FFFF00"/>
                </a:solidFill>
              </a:rPr>
              <a:t>Drs Anwar </a:t>
            </a:r>
            <a:r>
              <a:rPr lang="en-GB" sz="4000" cap="none" dirty="0" err="1" smtClean="0">
                <a:solidFill>
                  <a:srgbClr val="FFFF00"/>
                </a:solidFill>
              </a:rPr>
              <a:t>Magsi</a:t>
            </a:r>
            <a:r>
              <a:rPr lang="en-GB" sz="4000" cap="none" dirty="0" smtClean="0">
                <a:solidFill>
                  <a:srgbClr val="FFFF00"/>
                </a:solidFill>
              </a:rPr>
              <a:t> and </a:t>
            </a:r>
            <a:r>
              <a:rPr lang="en-GB" sz="4000" cap="none" dirty="0" err="1" smtClean="0">
                <a:solidFill>
                  <a:srgbClr val="FFFF00"/>
                </a:solidFill>
              </a:rPr>
              <a:t>Fawad</a:t>
            </a:r>
            <a:r>
              <a:rPr lang="en-GB" sz="4000" cap="none" dirty="0" smtClean="0">
                <a:solidFill>
                  <a:srgbClr val="FFFF00"/>
                </a:solidFill>
              </a:rPr>
              <a:t> Sana</a:t>
            </a:r>
            <a:endParaRPr lang="en-GB" sz="4000" cap="none" dirty="0">
              <a:solidFill>
                <a:srgbClr val="FFFF00"/>
              </a:solidFill>
            </a:endParaRPr>
          </a:p>
        </p:txBody>
      </p:sp>
      <p:sp>
        <p:nvSpPr>
          <p:cNvPr id="2" name="Slide Number Placeholder 1"/>
          <p:cNvSpPr>
            <a:spLocks noGrp="1"/>
          </p:cNvSpPr>
          <p:nvPr>
            <p:ph type="sldNum" sz="quarter" idx="12"/>
          </p:nvPr>
        </p:nvSpPr>
        <p:spPr/>
        <p:txBody>
          <a:bodyPr/>
          <a:lstStyle/>
          <a:p>
            <a:fld id="{D4BEB56A-8646-4B67-9334-B88082B381B0}" type="slidenum">
              <a:rPr lang="en-US" smtClean="0"/>
              <a:pPr/>
              <a:t>39</a:t>
            </a:fld>
            <a:endParaRPr lang="en-US"/>
          </a:p>
        </p:txBody>
      </p:sp>
    </p:spTree>
    <p:extLst>
      <p:ext uri="{BB962C8B-B14F-4D97-AF65-F5344CB8AC3E}">
        <p14:creationId xmlns:p14="http://schemas.microsoft.com/office/powerpoint/2010/main" val="2346912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GB"/>
          </a:p>
        </p:txBody>
      </p:sp>
      <p:sp>
        <p:nvSpPr>
          <p:cNvPr id="3" name="Title 2"/>
          <p:cNvSpPr>
            <a:spLocks noGrp="1"/>
          </p:cNvSpPr>
          <p:nvPr>
            <p:ph type="ctrTitle"/>
          </p:nvPr>
        </p:nvSpPr>
        <p:spPr/>
        <p:txBody>
          <a:bodyPr/>
          <a:lstStyle/>
          <a:p>
            <a:r>
              <a:rPr lang="en-GB" cap="none" dirty="0" smtClean="0">
                <a:solidFill>
                  <a:srgbClr val="FFFF00"/>
                </a:solidFill>
              </a:rPr>
              <a:t>Slides on </a:t>
            </a:r>
            <a:r>
              <a:rPr lang="en-GB" b="1" cap="none" dirty="0" smtClean="0">
                <a:solidFill>
                  <a:srgbClr val="FFFF00"/>
                </a:solidFill>
              </a:rPr>
              <a:t>CUSHING SYNDROME a</a:t>
            </a:r>
            <a:r>
              <a:rPr lang="en-GB" cap="none" dirty="0" smtClean="0">
                <a:solidFill>
                  <a:srgbClr val="FFFF00"/>
                </a:solidFill>
              </a:rPr>
              <a:t>nd </a:t>
            </a:r>
            <a:r>
              <a:rPr lang="en-GB" b="1" cap="none" dirty="0" smtClean="0">
                <a:solidFill>
                  <a:srgbClr val="FFFF00"/>
                </a:solidFill>
              </a:rPr>
              <a:t>ADDISON DISEASE</a:t>
            </a:r>
            <a:r>
              <a:rPr lang="en-GB" cap="none" dirty="0" smtClean="0">
                <a:solidFill>
                  <a:srgbClr val="FFFF00"/>
                </a:solidFill>
              </a:rPr>
              <a:t> were Initially Prepared by </a:t>
            </a:r>
            <a:br>
              <a:rPr lang="en-GB" cap="none" dirty="0" smtClean="0">
                <a:solidFill>
                  <a:srgbClr val="FFFF00"/>
                </a:solidFill>
              </a:rPr>
            </a:br>
            <a:r>
              <a:rPr lang="en-GB" cap="none" dirty="0" smtClean="0">
                <a:solidFill>
                  <a:srgbClr val="FFFF00"/>
                </a:solidFill>
              </a:rPr>
              <a:t>Dr </a:t>
            </a:r>
            <a:r>
              <a:rPr lang="en-GB" cap="none" dirty="0" err="1" smtClean="0">
                <a:solidFill>
                  <a:srgbClr val="FFFF00"/>
                </a:solidFill>
              </a:rPr>
              <a:t>Mehreen</a:t>
            </a:r>
            <a:r>
              <a:rPr lang="en-GB" cap="none" dirty="0" smtClean="0">
                <a:solidFill>
                  <a:srgbClr val="FFFF00"/>
                </a:solidFill>
              </a:rPr>
              <a:t> Hassan (PNS SHIFA)</a:t>
            </a:r>
            <a:endParaRPr lang="en-GB" cap="none" dirty="0">
              <a:solidFill>
                <a:srgbClr val="FFFF00"/>
              </a:solidFill>
            </a:endParaRPr>
          </a:p>
        </p:txBody>
      </p:sp>
      <p:sp>
        <p:nvSpPr>
          <p:cNvPr id="4" name="Slide Number Placeholder 3"/>
          <p:cNvSpPr>
            <a:spLocks noGrp="1"/>
          </p:cNvSpPr>
          <p:nvPr>
            <p:ph type="sldNum" sz="quarter" idx="12"/>
          </p:nvPr>
        </p:nvSpPr>
        <p:spPr/>
        <p:txBody>
          <a:bodyPr/>
          <a:lstStyle/>
          <a:p>
            <a:fld id="{D4BEB56A-8646-4B67-9334-B88082B381B0}" type="slidenum">
              <a:rPr lang="en-US" smtClean="0"/>
              <a:pPr/>
              <a:t>4</a:t>
            </a:fld>
            <a:endParaRPr lang="en-US"/>
          </a:p>
        </p:txBody>
      </p:sp>
    </p:spTree>
    <p:extLst>
      <p:ext uri="{BB962C8B-B14F-4D97-AF65-F5344CB8AC3E}">
        <p14:creationId xmlns:p14="http://schemas.microsoft.com/office/powerpoint/2010/main" val="30034793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GB"/>
          </a:p>
        </p:txBody>
      </p:sp>
      <p:sp>
        <p:nvSpPr>
          <p:cNvPr id="3" name="Title 2"/>
          <p:cNvSpPr>
            <a:spLocks noGrp="1"/>
          </p:cNvSpPr>
          <p:nvPr>
            <p:ph type="ctrTitle"/>
          </p:nvPr>
        </p:nvSpPr>
        <p:spPr/>
        <p:txBody>
          <a:bodyPr/>
          <a:lstStyle/>
          <a:p>
            <a:r>
              <a:rPr lang="en-GB" sz="8800" dirty="0" smtClean="0">
                <a:solidFill>
                  <a:srgbClr val="FFFF00"/>
                </a:solidFill>
              </a:rPr>
              <a:t>SAQ</a:t>
            </a:r>
            <a:r>
              <a:rPr lang="en-GB" sz="8800" cap="none" dirty="0" smtClean="0">
                <a:solidFill>
                  <a:srgbClr val="FFFF00"/>
                </a:solidFill>
              </a:rPr>
              <a:t>s</a:t>
            </a:r>
            <a:endParaRPr lang="en-GB" sz="8800" cap="none" dirty="0">
              <a:solidFill>
                <a:srgbClr val="FFFF00"/>
              </a:solidFill>
            </a:endParaRPr>
          </a:p>
        </p:txBody>
      </p:sp>
      <p:sp>
        <p:nvSpPr>
          <p:cNvPr id="4" name="Slide Number Placeholder 3"/>
          <p:cNvSpPr>
            <a:spLocks noGrp="1"/>
          </p:cNvSpPr>
          <p:nvPr>
            <p:ph type="sldNum" sz="quarter" idx="12"/>
          </p:nvPr>
        </p:nvSpPr>
        <p:spPr/>
        <p:txBody>
          <a:bodyPr/>
          <a:lstStyle/>
          <a:p>
            <a:fld id="{D4BEB56A-8646-4B67-9334-B88082B381B0}" type="slidenum">
              <a:rPr lang="en-US" smtClean="0"/>
              <a:pPr/>
              <a:t>40</a:t>
            </a:fld>
            <a:endParaRPr lang="en-US"/>
          </a:p>
        </p:txBody>
      </p:sp>
    </p:spTree>
    <p:extLst>
      <p:ext uri="{BB962C8B-B14F-4D97-AF65-F5344CB8AC3E}">
        <p14:creationId xmlns:p14="http://schemas.microsoft.com/office/powerpoint/2010/main" val="30333363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152400"/>
            <a:ext cx="8991600" cy="6553200"/>
          </a:xfrm>
        </p:spPr>
        <p:txBody>
          <a:bodyPr>
            <a:noAutofit/>
          </a:bodyPr>
          <a:lstStyle/>
          <a:p>
            <a:pPr lvl="0"/>
            <a:r>
              <a:rPr lang="en-US" sz="2000" dirty="0" smtClean="0">
                <a:solidFill>
                  <a:srgbClr val="00B050"/>
                </a:solidFill>
              </a:rPr>
              <a:t>Q:16: </a:t>
            </a:r>
            <a:r>
              <a:rPr lang="en-GB" sz="2000" dirty="0">
                <a:solidFill>
                  <a:srgbClr val="FFFF00"/>
                </a:solidFill>
              </a:rPr>
              <a:t>Diagnosis of Growth Hormone Deficiency in short stature children is one of the most common Endocrine challenges a Chemical Pathologist has to face. As a Consultant Chemical Pathologist you have been instructed by your University Administration to establish an “</a:t>
            </a:r>
            <a:r>
              <a:rPr lang="en-GB" sz="2000" dirty="0" err="1">
                <a:solidFill>
                  <a:srgbClr val="FFFF00"/>
                </a:solidFill>
              </a:rPr>
              <a:t>Auxology</a:t>
            </a:r>
            <a:r>
              <a:rPr lang="en-GB" sz="2000" dirty="0">
                <a:solidFill>
                  <a:srgbClr val="FFFF00"/>
                </a:solidFill>
              </a:rPr>
              <a:t> Clinic” i.e. Growth Clinic in the hospital in collaboration with Consultant Paediatricians. Please address following issues in this regard:  </a:t>
            </a:r>
            <a:endParaRPr lang="en-US" sz="1600" dirty="0">
              <a:solidFill>
                <a:srgbClr val="FFFF00"/>
              </a:solidFill>
            </a:endParaRPr>
          </a:p>
          <a:p>
            <a:pPr marL="914400" lvl="1" indent="-457200">
              <a:buFont typeface="+mj-lt"/>
              <a:buAutoNum type="alphaLcPeriod"/>
            </a:pPr>
            <a:r>
              <a:rPr lang="en-GB" sz="2000" dirty="0"/>
              <a:t>Please make a list of essential equipment and charts etc. required for clinical examination of the children referred to this ‘Growth Clinic’ from Primary Care Services</a:t>
            </a:r>
            <a:r>
              <a:rPr lang="en-GB" sz="2000" dirty="0" smtClean="0"/>
              <a:t>.</a:t>
            </a:r>
            <a:r>
              <a:rPr lang="en-GB" sz="2000" dirty="0"/>
              <a:t> </a:t>
            </a:r>
            <a:endParaRPr lang="en-US" sz="1600" dirty="0"/>
          </a:p>
          <a:p>
            <a:pPr marL="914400" lvl="1" indent="-457200">
              <a:buFont typeface="+mj-lt"/>
              <a:buAutoNum type="alphaLcPeriod"/>
            </a:pPr>
            <a:r>
              <a:rPr lang="en-GB" sz="2000" dirty="0"/>
              <a:t>A major problem in diagnosis of Growth Study is selection of children who have high pre-test likelihood ratio i.e. they have higher chance of testing positive for Growth Hormone Deficiency (GHD). Such screening is essential for a cost effective and efficient “</a:t>
            </a:r>
            <a:r>
              <a:rPr lang="en-GB" sz="2000" dirty="0" err="1"/>
              <a:t>Auxology</a:t>
            </a:r>
            <a:r>
              <a:rPr lang="en-GB" sz="2000" dirty="0"/>
              <a:t> Clinic”.  </a:t>
            </a:r>
            <a:endParaRPr lang="en-US" sz="1600" dirty="0"/>
          </a:p>
          <a:p>
            <a:pPr marL="396875"/>
            <a:r>
              <a:rPr lang="en-GB" sz="2000" dirty="0" smtClean="0"/>
              <a:t>        Please </a:t>
            </a:r>
            <a:r>
              <a:rPr lang="en-GB" sz="2000" dirty="0"/>
              <a:t>make a FIVE line criteria for selecting children to undergo GHD </a:t>
            </a:r>
            <a:r>
              <a:rPr lang="en-GB" sz="2000" dirty="0" smtClean="0"/>
              <a:t>studies.</a:t>
            </a:r>
          </a:p>
          <a:p>
            <a:pPr marL="854075" indent="-457200">
              <a:buFont typeface="+mj-lt"/>
              <a:buAutoNum type="alphaLcPeriod" startAt="3"/>
            </a:pPr>
            <a:r>
              <a:rPr lang="en-GB" sz="2000" dirty="0" smtClean="0"/>
              <a:t>Name </a:t>
            </a:r>
            <a:r>
              <a:rPr lang="en-GB" sz="2000" dirty="0"/>
              <a:t>the specific tests which are carried out for the diagnosis of GHD without any stimulation</a:t>
            </a:r>
            <a:r>
              <a:rPr lang="en-GB" sz="2000" dirty="0" smtClean="0"/>
              <a:t>.</a:t>
            </a:r>
            <a:endParaRPr lang="en-US" sz="1600" dirty="0"/>
          </a:p>
          <a:p>
            <a:pPr marL="914400" lvl="1" indent="-457200">
              <a:buFont typeface="+mj-lt"/>
              <a:buAutoNum type="alphaLcPeriod" startAt="4"/>
            </a:pPr>
            <a:r>
              <a:rPr lang="en-GB" sz="2000" dirty="0"/>
              <a:t>Name the provocative tests which can be used for the confirmation of GHD. </a:t>
            </a:r>
            <a:endParaRPr lang="en-US" sz="1600" dirty="0"/>
          </a:p>
          <a:p>
            <a:r>
              <a:rPr lang="en-GB" sz="2000" dirty="0"/>
              <a:t> </a:t>
            </a:r>
            <a:endParaRPr lang="en-US" sz="1600" dirty="0"/>
          </a:p>
          <a:p>
            <a:r>
              <a:rPr lang="en-US" sz="2000" dirty="0" smtClean="0"/>
              <a:t>.</a:t>
            </a:r>
            <a:endParaRPr lang="en-US" sz="2000" dirty="0"/>
          </a:p>
          <a:p>
            <a:r>
              <a:rPr lang="en-US" sz="2000" dirty="0"/>
              <a:t> </a:t>
            </a:r>
            <a:endParaRPr lang="en-GB" sz="2000" dirty="0"/>
          </a:p>
        </p:txBody>
      </p:sp>
      <p:sp>
        <p:nvSpPr>
          <p:cNvPr id="2" name="Slide Number Placeholder 1"/>
          <p:cNvSpPr>
            <a:spLocks noGrp="1"/>
          </p:cNvSpPr>
          <p:nvPr>
            <p:ph type="sldNum" sz="quarter" idx="12"/>
          </p:nvPr>
        </p:nvSpPr>
        <p:spPr/>
        <p:txBody>
          <a:bodyPr/>
          <a:lstStyle/>
          <a:p>
            <a:fld id="{CC539783-BC3B-4869-9280-23039094CC31}" type="slidenum">
              <a:rPr lang="en-US" smtClean="0"/>
              <a:pPr/>
              <a:t>41</a:t>
            </a:fld>
            <a:endParaRPr lang="en-US"/>
          </a:p>
        </p:txBody>
      </p:sp>
    </p:spTree>
    <p:extLst>
      <p:ext uri="{BB962C8B-B14F-4D97-AF65-F5344CB8AC3E}">
        <p14:creationId xmlns:p14="http://schemas.microsoft.com/office/powerpoint/2010/main" val="9314594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400" dirty="0" smtClean="0">
                <a:solidFill>
                  <a:srgbClr val="FFFF00"/>
                </a:solidFill>
              </a:rPr>
              <a:t>Suggested Answer to Q.16a</a:t>
            </a:r>
            <a:endParaRPr lang="en-GB" sz="4400" dirty="0">
              <a:solidFill>
                <a:srgbClr val="FFFF00"/>
              </a:solidFill>
            </a:endParaRPr>
          </a:p>
        </p:txBody>
      </p:sp>
      <p:sp>
        <p:nvSpPr>
          <p:cNvPr id="3" name="Content Placeholder 2"/>
          <p:cNvSpPr>
            <a:spLocks noGrp="1"/>
          </p:cNvSpPr>
          <p:nvPr>
            <p:ph sz="quarter" idx="13"/>
          </p:nvPr>
        </p:nvSpPr>
        <p:spPr>
          <a:xfrm>
            <a:off x="609600" y="1600200"/>
            <a:ext cx="8229600" cy="5029200"/>
          </a:xfrm>
        </p:spPr>
        <p:txBody>
          <a:bodyPr>
            <a:noAutofit/>
          </a:bodyPr>
          <a:lstStyle/>
          <a:p>
            <a:pPr lvl="1"/>
            <a:r>
              <a:rPr lang="en-GB" sz="2800" dirty="0"/>
              <a:t>Please make a list of essential equipment and charts etc. required for clinical examination of the children referred to this ‘Growth Clinic’ from Primary Care Services. </a:t>
            </a:r>
            <a:endParaRPr lang="en-GB" sz="2800" dirty="0" smtClean="0"/>
          </a:p>
          <a:p>
            <a:pPr lvl="1" algn="ctr"/>
            <a:r>
              <a:rPr lang="en-GB" sz="2000" dirty="0">
                <a:solidFill>
                  <a:srgbClr val="FFFF00"/>
                </a:solidFill>
              </a:rPr>
              <a:t>(</a:t>
            </a:r>
            <a:r>
              <a:rPr lang="en-GB" sz="2000" dirty="0" err="1">
                <a:solidFill>
                  <a:srgbClr val="FFFF00"/>
                </a:solidFill>
              </a:rPr>
              <a:t>Plz</a:t>
            </a:r>
            <a:r>
              <a:rPr lang="en-GB" sz="2000" dirty="0">
                <a:solidFill>
                  <a:srgbClr val="FFFF00"/>
                </a:solidFill>
              </a:rPr>
              <a:t> see next slide)</a:t>
            </a:r>
            <a:endParaRPr lang="en-GB" sz="2800" dirty="0">
              <a:solidFill>
                <a:srgbClr val="FFFF00"/>
              </a:solidFill>
            </a:endParaRPr>
          </a:p>
          <a:p>
            <a:pPr lvl="1"/>
            <a:endParaRPr lang="en-US" sz="2000" dirty="0"/>
          </a:p>
          <a:p>
            <a:pPr lvl="1"/>
            <a:endParaRPr lang="en-US" sz="1600" dirty="0">
              <a:solidFill>
                <a:srgbClr val="FFFF00"/>
              </a:solidFill>
            </a:endParaRPr>
          </a:p>
          <a:p>
            <a:pPr lvl="1"/>
            <a:endParaRPr lang="en-US" sz="1600" dirty="0">
              <a:solidFill>
                <a:srgbClr val="FFFF00"/>
              </a:solidFill>
            </a:endParaRPr>
          </a:p>
          <a:p>
            <a:pPr marL="685800" lvl="4"/>
            <a:r>
              <a:rPr lang="en-GB" sz="1400" dirty="0">
                <a:solidFill>
                  <a:srgbClr val="FFFF00"/>
                </a:solidFill>
              </a:rPr>
              <a:t> </a:t>
            </a:r>
            <a:endParaRPr lang="en-GB" sz="1400" dirty="0" smtClean="0">
              <a:solidFill>
                <a:srgbClr val="FFFF00"/>
              </a:solidFill>
            </a:endParaRPr>
          </a:p>
          <a:p>
            <a:pPr marL="685800" lvl="4"/>
            <a:endParaRPr lang="en-GB" sz="1100" dirty="0"/>
          </a:p>
        </p:txBody>
      </p:sp>
      <p:sp>
        <p:nvSpPr>
          <p:cNvPr id="4" name="Slide Number Placeholder 3"/>
          <p:cNvSpPr>
            <a:spLocks noGrp="1"/>
          </p:cNvSpPr>
          <p:nvPr>
            <p:ph type="sldNum" sz="quarter" idx="12"/>
          </p:nvPr>
        </p:nvSpPr>
        <p:spPr/>
        <p:txBody>
          <a:bodyPr/>
          <a:lstStyle/>
          <a:p>
            <a:fld id="{CC539783-BC3B-4869-9280-23039094CC31}" type="slidenum">
              <a:rPr lang="en-US" smtClean="0"/>
              <a:pPr/>
              <a:t>42</a:t>
            </a:fld>
            <a:endParaRPr lang="en-US"/>
          </a:p>
        </p:txBody>
      </p:sp>
    </p:spTree>
    <p:extLst>
      <p:ext uri="{BB962C8B-B14F-4D97-AF65-F5344CB8AC3E}">
        <p14:creationId xmlns:p14="http://schemas.microsoft.com/office/powerpoint/2010/main" val="26638450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1143000"/>
          </a:xfrm>
        </p:spPr>
        <p:txBody>
          <a:bodyPr/>
          <a:lstStyle/>
          <a:p>
            <a:pPr algn="ctr"/>
            <a:r>
              <a:rPr lang="en-GB" sz="3200" dirty="0" smtClean="0">
                <a:solidFill>
                  <a:srgbClr val="FFFF00"/>
                </a:solidFill>
              </a:rPr>
              <a:t>Equipment and Charts for Growth Clinic</a:t>
            </a:r>
            <a:endParaRPr lang="en-GB" sz="3200" dirty="0">
              <a:solidFill>
                <a:srgbClr val="FFFF00"/>
              </a:solidFill>
            </a:endParaRPr>
          </a:p>
        </p:txBody>
      </p:sp>
      <p:sp>
        <p:nvSpPr>
          <p:cNvPr id="3" name="Content Placeholder 2"/>
          <p:cNvSpPr>
            <a:spLocks noGrp="1"/>
          </p:cNvSpPr>
          <p:nvPr>
            <p:ph sz="quarter" idx="13"/>
          </p:nvPr>
        </p:nvSpPr>
        <p:spPr>
          <a:xfrm>
            <a:off x="609600" y="914400"/>
            <a:ext cx="8229600" cy="5715000"/>
          </a:xfrm>
        </p:spPr>
        <p:txBody>
          <a:bodyPr>
            <a:noAutofit/>
          </a:bodyPr>
          <a:lstStyle/>
          <a:p>
            <a:pPr marL="285750" lvl="0" indent="-285750">
              <a:buFont typeface="Arial" pitchFamily="34" charset="0"/>
              <a:buChar char="•"/>
            </a:pPr>
            <a:r>
              <a:rPr lang="en-GB" sz="2800" dirty="0"/>
              <a:t>Weighing machine</a:t>
            </a:r>
            <a:endParaRPr lang="en-US" sz="2000" dirty="0"/>
          </a:p>
          <a:p>
            <a:pPr marL="285750" lvl="0" indent="-285750">
              <a:buFont typeface="Arial" pitchFamily="34" charset="0"/>
              <a:buChar char="•"/>
            </a:pPr>
            <a:r>
              <a:rPr lang="en-GB" sz="2800" dirty="0"/>
              <a:t>Vertical </a:t>
            </a:r>
            <a:r>
              <a:rPr lang="en-GB" sz="2800" dirty="0" err="1"/>
              <a:t>stadiometer</a:t>
            </a:r>
            <a:r>
              <a:rPr lang="en-GB" sz="2800" dirty="0"/>
              <a:t> for children ˃2 years of age</a:t>
            </a:r>
            <a:endParaRPr lang="en-US" sz="2000" dirty="0"/>
          </a:p>
          <a:p>
            <a:pPr marL="285750" lvl="0" indent="-285750">
              <a:buFont typeface="Arial" pitchFamily="34" charset="0"/>
              <a:buChar char="•"/>
            </a:pPr>
            <a:r>
              <a:rPr lang="en-GB" sz="2800" dirty="0" err="1"/>
              <a:t>Neonanometer</a:t>
            </a:r>
            <a:r>
              <a:rPr lang="en-GB" sz="2800" dirty="0"/>
              <a:t> for children ˂2years of age</a:t>
            </a:r>
            <a:endParaRPr lang="en-US" sz="2000" dirty="0"/>
          </a:p>
          <a:p>
            <a:pPr marL="285750" lvl="0" indent="-285750">
              <a:buFont typeface="Arial" pitchFamily="34" charset="0"/>
              <a:buChar char="•"/>
            </a:pPr>
            <a:r>
              <a:rPr lang="en-GB" sz="2800" dirty="0"/>
              <a:t>Glucometer with strips</a:t>
            </a:r>
            <a:endParaRPr lang="en-US" sz="2000" dirty="0"/>
          </a:p>
          <a:p>
            <a:pPr marL="285750" lvl="0" indent="-285750">
              <a:buFont typeface="Arial" pitchFamily="34" charset="0"/>
              <a:buChar char="•"/>
            </a:pPr>
            <a:r>
              <a:rPr lang="en-GB" sz="2800" dirty="0"/>
              <a:t>Refrigerator ( to keep insulin at optimal temperature)</a:t>
            </a:r>
            <a:endParaRPr lang="en-US" sz="2000" dirty="0"/>
          </a:p>
          <a:p>
            <a:pPr marL="285750" lvl="0" indent="-285750">
              <a:buFont typeface="Arial" pitchFamily="34" charset="0"/>
              <a:buChar char="•"/>
            </a:pPr>
            <a:r>
              <a:rPr lang="en-GB" sz="2800" dirty="0"/>
              <a:t>WHO growth charts for length for age for girls and boys for less than 2 years age</a:t>
            </a:r>
            <a:endParaRPr lang="en-US" sz="2000" dirty="0"/>
          </a:p>
          <a:p>
            <a:pPr marL="285750" lvl="0" indent="-285750">
              <a:buFont typeface="Arial" pitchFamily="34" charset="0"/>
              <a:buChar char="•"/>
            </a:pPr>
            <a:r>
              <a:rPr lang="en-GB" sz="2800" dirty="0"/>
              <a:t>CDC growth charts for height for age for girls and boys for more than 2 years age</a:t>
            </a:r>
            <a:endParaRPr lang="en-US" sz="2000" dirty="0"/>
          </a:p>
          <a:p>
            <a:r>
              <a:rPr lang="en-GB" sz="2800" dirty="0"/>
              <a:t> </a:t>
            </a:r>
            <a:endParaRPr lang="en-US" sz="2000" dirty="0"/>
          </a:p>
          <a:p>
            <a:pPr lvl="1"/>
            <a:endParaRPr lang="en-US" sz="1800" dirty="0">
              <a:solidFill>
                <a:srgbClr val="FFFF00"/>
              </a:solidFill>
            </a:endParaRPr>
          </a:p>
          <a:p>
            <a:pPr lvl="1"/>
            <a:endParaRPr lang="en-US" sz="1800" dirty="0">
              <a:solidFill>
                <a:srgbClr val="FFFF00"/>
              </a:solidFill>
            </a:endParaRPr>
          </a:p>
          <a:p>
            <a:pPr marL="685800" lvl="4"/>
            <a:r>
              <a:rPr lang="en-GB" sz="1600" dirty="0">
                <a:solidFill>
                  <a:srgbClr val="FFFF00"/>
                </a:solidFill>
              </a:rPr>
              <a:t> </a:t>
            </a:r>
            <a:endParaRPr lang="en-GB" sz="1600" dirty="0" smtClean="0">
              <a:solidFill>
                <a:srgbClr val="FFFF00"/>
              </a:solidFill>
            </a:endParaRPr>
          </a:p>
          <a:p>
            <a:pPr marL="685800" lvl="4"/>
            <a:endParaRPr lang="en-GB" sz="1200" dirty="0"/>
          </a:p>
        </p:txBody>
      </p:sp>
      <p:sp>
        <p:nvSpPr>
          <p:cNvPr id="4" name="Slide Number Placeholder 3"/>
          <p:cNvSpPr>
            <a:spLocks noGrp="1"/>
          </p:cNvSpPr>
          <p:nvPr>
            <p:ph type="sldNum" sz="quarter" idx="12"/>
          </p:nvPr>
        </p:nvSpPr>
        <p:spPr/>
        <p:txBody>
          <a:bodyPr/>
          <a:lstStyle/>
          <a:p>
            <a:fld id="{CC539783-BC3B-4869-9280-23039094CC31}" type="slidenum">
              <a:rPr lang="en-US" smtClean="0"/>
              <a:pPr/>
              <a:t>43</a:t>
            </a:fld>
            <a:endParaRPr lang="en-US"/>
          </a:p>
        </p:txBody>
      </p:sp>
    </p:spTree>
    <p:extLst>
      <p:ext uri="{BB962C8B-B14F-4D97-AF65-F5344CB8AC3E}">
        <p14:creationId xmlns:p14="http://schemas.microsoft.com/office/powerpoint/2010/main" val="35157915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1143000"/>
          </a:xfrm>
        </p:spPr>
        <p:txBody>
          <a:bodyPr/>
          <a:lstStyle/>
          <a:p>
            <a:pPr algn="ctr"/>
            <a:r>
              <a:rPr lang="en-GB" sz="3200" dirty="0" smtClean="0">
                <a:solidFill>
                  <a:srgbClr val="FFFF00"/>
                </a:solidFill>
              </a:rPr>
              <a:t>Equipment and Charts for Growth Clinic (</a:t>
            </a:r>
            <a:r>
              <a:rPr lang="en-GB" sz="3200" dirty="0" err="1" smtClean="0">
                <a:solidFill>
                  <a:srgbClr val="FFFF00"/>
                </a:solidFill>
              </a:rPr>
              <a:t>Cont</a:t>
            </a:r>
            <a:r>
              <a:rPr lang="en-GB" sz="3200" dirty="0" smtClean="0">
                <a:solidFill>
                  <a:srgbClr val="FFFF00"/>
                </a:solidFill>
              </a:rPr>
              <a:t>)</a:t>
            </a:r>
            <a:endParaRPr lang="en-GB" sz="3200" dirty="0">
              <a:solidFill>
                <a:srgbClr val="FFFF00"/>
              </a:solidFill>
            </a:endParaRPr>
          </a:p>
        </p:txBody>
      </p:sp>
      <p:sp>
        <p:nvSpPr>
          <p:cNvPr id="3" name="Content Placeholder 2"/>
          <p:cNvSpPr>
            <a:spLocks noGrp="1"/>
          </p:cNvSpPr>
          <p:nvPr>
            <p:ph sz="quarter" idx="13"/>
          </p:nvPr>
        </p:nvSpPr>
        <p:spPr>
          <a:xfrm>
            <a:off x="609600" y="914400"/>
            <a:ext cx="8229600" cy="5715000"/>
          </a:xfrm>
        </p:spPr>
        <p:txBody>
          <a:bodyPr>
            <a:noAutofit/>
          </a:bodyPr>
          <a:lstStyle/>
          <a:p>
            <a:pPr marL="285750" lvl="0" indent="-285750">
              <a:buFont typeface="Arial" pitchFamily="34" charset="0"/>
              <a:buChar char="•"/>
            </a:pPr>
            <a:r>
              <a:rPr lang="en-GB" dirty="0" smtClean="0"/>
              <a:t>Height </a:t>
            </a:r>
            <a:r>
              <a:rPr lang="en-GB" dirty="0"/>
              <a:t>velocity chart for boys and girls</a:t>
            </a:r>
            <a:endParaRPr lang="en-US" sz="1800" dirty="0"/>
          </a:p>
          <a:p>
            <a:pPr marL="285750" lvl="0" indent="-285750">
              <a:buFont typeface="Arial" pitchFamily="34" charset="0"/>
              <a:buChar char="•"/>
            </a:pPr>
            <a:r>
              <a:rPr lang="en-GB" dirty="0"/>
              <a:t>Calculators to calculate </a:t>
            </a:r>
            <a:r>
              <a:rPr lang="en-GB" dirty="0" err="1"/>
              <a:t>midparental</a:t>
            </a:r>
            <a:r>
              <a:rPr lang="en-GB" dirty="0"/>
              <a:t> height in boys and girls</a:t>
            </a:r>
            <a:endParaRPr lang="en-US" sz="1800" dirty="0"/>
          </a:p>
          <a:p>
            <a:pPr marL="285750" lvl="0" indent="-285750">
              <a:buFont typeface="Arial" pitchFamily="34" charset="0"/>
              <a:buChar char="•"/>
            </a:pPr>
            <a:r>
              <a:rPr lang="en-GB" dirty="0"/>
              <a:t>Calculator for calculating CDC height for age percentiles in boys and girls</a:t>
            </a:r>
            <a:endParaRPr lang="en-US" sz="1800" dirty="0"/>
          </a:p>
          <a:p>
            <a:pPr marL="285750" lvl="0" indent="-285750">
              <a:buFont typeface="Arial" pitchFamily="34" charset="0"/>
              <a:buChar char="•"/>
            </a:pPr>
            <a:r>
              <a:rPr lang="en-GB" dirty="0"/>
              <a:t>Charts to estimate bone age</a:t>
            </a:r>
            <a:endParaRPr lang="en-US" sz="1800" dirty="0"/>
          </a:p>
          <a:p>
            <a:pPr marL="285750" lvl="0" indent="-285750">
              <a:buFont typeface="Arial" pitchFamily="34" charset="0"/>
              <a:buChar char="•"/>
            </a:pPr>
            <a:r>
              <a:rPr lang="en-GB" dirty="0"/>
              <a:t>Syringes (insulin, 5 cc, 10cc, iv </a:t>
            </a:r>
            <a:r>
              <a:rPr lang="en-GB" dirty="0" err="1"/>
              <a:t>canulas</a:t>
            </a:r>
            <a:r>
              <a:rPr lang="en-GB" dirty="0"/>
              <a:t>)</a:t>
            </a:r>
            <a:endParaRPr lang="en-US" sz="1800" dirty="0"/>
          </a:p>
          <a:p>
            <a:pPr marL="285750" lvl="0" indent="-285750">
              <a:buFont typeface="Arial" pitchFamily="34" charset="0"/>
              <a:buChar char="•"/>
            </a:pPr>
            <a:r>
              <a:rPr lang="en-GB" dirty="0"/>
              <a:t>25% dextrose, 5% dextrose saline, distilled water</a:t>
            </a:r>
            <a:endParaRPr lang="en-US" sz="1800" dirty="0"/>
          </a:p>
          <a:p>
            <a:pPr marL="285750" lvl="0" indent="-285750">
              <a:buFont typeface="Arial" pitchFamily="34" charset="0"/>
              <a:buChar char="•"/>
            </a:pPr>
            <a:r>
              <a:rPr lang="en-GB" dirty="0"/>
              <a:t>Sample collection tubes for serum (growth hormone) and plasma glucose</a:t>
            </a:r>
            <a:endParaRPr lang="en-US" sz="1800" dirty="0"/>
          </a:p>
          <a:p>
            <a:pPr marL="285750" lvl="0" indent="-285750">
              <a:buFont typeface="Arial" pitchFamily="34" charset="0"/>
              <a:buChar char="•"/>
            </a:pPr>
            <a:r>
              <a:rPr lang="en-GB" dirty="0"/>
              <a:t>Other emergency drugs in a tray like antiemetic, </a:t>
            </a:r>
            <a:r>
              <a:rPr lang="en-GB" dirty="0" err="1"/>
              <a:t>solucortef</a:t>
            </a:r>
            <a:r>
              <a:rPr lang="en-GB" dirty="0"/>
              <a:t>, etc. </a:t>
            </a:r>
            <a:endParaRPr lang="en-US" sz="1800" dirty="0"/>
          </a:p>
          <a:p>
            <a:r>
              <a:rPr lang="en-GB" dirty="0"/>
              <a:t> </a:t>
            </a:r>
            <a:endParaRPr lang="en-US" sz="1800" dirty="0"/>
          </a:p>
          <a:p>
            <a:pPr lvl="1"/>
            <a:endParaRPr lang="en-US" sz="1600" dirty="0">
              <a:solidFill>
                <a:srgbClr val="FFFF00"/>
              </a:solidFill>
            </a:endParaRPr>
          </a:p>
          <a:p>
            <a:pPr lvl="1"/>
            <a:endParaRPr lang="en-US" sz="1600" dirty="0">
              <a:solidFill>
                <a:srgbClr val="FFFF00"/>
              </a:solidFill>
            </a:endParaRPr>
          </a:p>
          <a:p>
            <a:pPr marL="685800" lvl="4"/>
            <a:r>
              <a:rPr lang="en-GB" sz="1400" dirty="0">
                <a:solidFill>
                  <a:srgbClr val="FFFF00"/>
                </a:solidFill>
              </a:rPr>
              <a:t> </a:t>
            </a:r>
            <a:endParaRPr lang="en-GB" sz="1400" dirty="0" smtClean="0">
              <a:solidFill>
                <a:srgbClr val="FFFF00"/>
              </a:solidFill>
            </a:endParaRPr>
          </a:p>
          <a:p>
            <a:pPr marL="685800" lvl="4"/>
            <a:endParaRPr lang="en-GB" sz="1100" dirty="0"/>
          </a:p>
        </p:txBody>
      </p:sp>
      <p:sp>
        <p:nvSpPr>
          <p:cNvPr id="4" name="Slide Number Placeholder 3"/>
          <p:cNvSpPr>
            <a:spLocks noGrp="1"/>
          </p:cNvSpPr>
          <p:nvPr>
            <p:ph type="sldNum" sz="quarter" idx="12"/>
          </p:nvPr>
        </p:nvSpPr>
        <p:spPr/>
        <p:txBody>
          <a:bodyPr/>
          <a:lstStyle/>
          <a:p>
            <a:fld id="{CC539783-BC3B-4869-9280-23039094CC31}" type="slidenum">
              <a:rPr lang="en-US" smtClean="0"/>
              <a:pPr/>
              <a:t>44</a:t>
            </a:fld>
            <a:endParaRPr lang="en-US"/>
          </a:p>
        </p:txBody>
      </p:sp>
    </p:spTree>
    <p:extLst>
      <p:ext uri="{BB962C8B-B14F-4D97-AF65-F5344CB8AC3E}">
        <p14:creationId xmlns:p14="http://schemas.microsoft.com/office/powerpoint/2010/main" val="42764963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400" dirty="0" smtClean="0">
                <a:solidFill>
                  <a:srgbClr val="FFFF00"/>
                </a:solidFill>
              </a:rPr>
              <a:t>Suggested Answer to Q.16b</a:t>
            </a:r>
            <a:endParaRPr lang="en-GB" sz="4400" dirty="0">
              <a:solidFill>
                <a:srgbClr val="FFFF00"/>
              </a:solidFill>
            </a:endParaRPr>
          </a:p>
        </p:txBody>
      </p:sp>
      <p:sp>
        <p:nvSpPr>
          <p:cNvPr id="3" name="Content Placeholder 2"/>
          <p:cNvSpPr>
            <a:spLocks noGrp="1"/>
          </p:cNvSpPr>
          <p:nvPr>
            <p:ph sz="quarter" idx="13"/>
          </p:nvPr>
        </p:nvSpPr>
        <p:spPr>
          <a:xfrm>
            <a:off x="609600" y="1600200"/>
            <a:ext cx="8229600" cy="5029200"/>
          </a:xfrm>
        </p:spPr>
        <p:txBody>
          <a:bodyPr>
            <a:noAutofit/>
          </a:bodyPr>
          <a:lstStyle/>
          <a:p>
            <a:pPr lvl="1"/>
            <a:r>
              <a:rPr lang="en-GB" sz="2800" dirty="0"/>
              <a:t>A major problem in diagnosis of Growth Study is selection of children who have high pre-test likelihood ratio i.e. they have higher chance of testing positive for Growth Hormone Deficiency (GHD). Such screening is essential for a cost effective and efficient “</a:t>
            </a:r>
            <a:r>
              <a:rPr lang="en-GB" sz="2800" dirty="0" err="1"/>
              <a:t>Auxology</a:t>
            </a:r>
            <a:r>
              <a:rPr lang="en-GB" sz="2800" dirty="0"/>
              <a:t> Clinic”.  </a:t>
            </a:r>
            <a:endParaRPr lang="en-US" sz="2000" dirty="0"/>
          </a:p>
          <a:p>
            <a:pPr marL="396875"/>
            <a:r>
              <a:rPr lang="en-GB" sz="2800" dirty="0"/>
              <a:t>        Please make a FIVE line criteria for selecting children to undergo GHD </a:t>
            </a:r>
            <a:r>
              <a:rPr lang="en-GB" sz="2800" dirty="0" smtClean="0"/>
              <a:t>studies</a:t>
            </a:r>
          </a:p>
          <a:p>
            <a:pPr marL="396875" algn="ctr"/>
            <a:r>
              <a:rPr lang="en-GB" sz="2800" dirty="0" smtClean="0">
                <a:solidFill>
                  <a:srgbClr val="FFFF00"/>
                </a:solidFill>
              </a:rPr>
              <a:t>(</a:t>
            </a:r>
            <a:r>
              <a:rPr lang="en-GB" sz="2800" dirty="0" err="1" smtClean="0">
                <a:solidFill>
                  <a:srgbClr val="FFFF00"/>
                </a:solidFill>
              </a:rPr>
              <a:t>Plz</a:t>
            </a:r>
            <a:r>
              <a:rPr lang="en-GB" sz="2800" dirty="0" smtClean="0">
                <a:solidFill>
                  <a:srgbClr val="FFFF00"/>
                </a:solidFill>
              </a:rPr>
              <a:t> see next slide)</a:t>
            </a:r>
            <a:endParaRPr lang="en-GB" sz="3600" dirty="0" smtClean="0">
              <a:solidFill>
                <a:srgbClr val="FFFF00"/>
              </a:solidFill>
            </a:endParaRPr>
          </a:p>
          <a:p>
            <a:endParaRPr lang="en-US" sz="1800" dirty="0"/>
          </a:p>
          <a:p>
            <a:pPr marL="685800" lvl="4"/>
            <a:endParaRPr lang="en-GB" dirty="0"/>
          </a:p>
          <a:p>
            <a:endParaRPr lang="en-US" sz="2800" dirty="0">
              <a:solidFill>
                <a:srgbClr val="FFFF00"/>
              </a:solidFill>
            </a:endParaRPr>
          </a:p>
          <a:p>
            <a:endParaRPr lang="en-US" sz="2800" dirty="0"/>
          </a:p>
        </p:txBody>
      </p:sp>
      <p:sp>
        <p:nvSpPr>
          <p:cNvPr id="4" name="Slide Number Placeholder 3"/>
          <p:cNvSpPr>
            <a:spLocks noGrp="1"/>
          </p:cNvSpPr>
          <p:nvPr>
            <p:ph type="sldNum" sz="quarter" idx="12"/>
          </p:nvPr>
        </p:nvSpPr>
        <p:spPr/>
        <p:txBody>
          <a:bodyPr/>
          <a:lstStyle/>
          <a:p>
            <a:fld id="{CC539783-BC3B-4869-9280-23039094CC31}" type="slidenum">
              <a:rPr lang="en-US" smtClean="0"/>
              <a:pPr/>
              <a:t>45</a:t>
            </a:fld>
            <a:endParaRPr lang="en-US"/>
          </a:p>
        </p:txBody>
      </p:sp>
    </p:spTree>
    <p:extLst>
      <p:ext uri="{BB962C8B-B14F-4D97-AF65-F5344CB8AC3E}">
        <p14:creationId xmlns:p14="http://schemas.microsoft.com/office/powerpoint/2010/main" val="20712107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dirty="0" smtClean="0">
                <a:solidFill>
                  <a:srgbClr val="FFFF00"/>
                </a:solidFill>
              </a:rPr>
              <a:t>Selection of Patients for GH Studies</a:t>
            </a:r>
            <a:endParaRPr lang="en-GB" sz="3600" dirty="0">
              <a:solidFill>
                <a:srgbClr val="FFFF00"/>
              </a:solidFill>
            </a:endParaRPr>
          </a:p>
        </p:txBody>
      </p:sp>
      <p:sp>
        <p:nvSpPr>
          <p:cNvPr id="3" name="Content Placeholder 2"/>
          <p:cNvSpPr>
            <a:spLocks noGrp="1"/>
          </p:cNvSpPr>
          <p:nvPr>
            <p:ph sz="quarter" idx="13"/>
          </p:nvPr>
        </p:nvSpPr>
        <p:spPr/>
        <p:txBody>
          <a:bodyPr>
            <a:normAutofit lnSpcReduction="10000"/>
          </a:bodyPr>
          <a:lstStyle/>
          <a:p>
            <a:pPr marL="625475" lvl="3" indent="-336550">
              <a:buFont typeface="Arial" pitchFamily="34" charset="0"/>
              <a:buChar char="•"/>
            </a:pPr>
            <a:r>
              <a:rPr lang="en-GB" sz="2800" dirty="0"/>
              <a:t>Height progressively decline to lower percentile usually &lt; 3</a:t>
            </a:r>
            <a:r>
              <a:rPr lang="en-GB" sz="2800" baseline="30000" dirty="0"/>
              <a:t>rd</a:t>
            </a:r>
            <a:r>
              <a:rPr lang="en-GB" sz="2800" dirty="0"/>
              <a:t> percentile</a:t>
            </a:r>
            <a:endParaRPr lang="en-US" sz="2000" dirty="0"/>
          </a:p>
          <a:p>
            <a:pPr marL="625475" lvl="3" indent="-336550">
              <a:buFont typeface="Arial" pitchFamily="34" charset="0"/>
              <a:buChar char="•"/>
            </a:pPr>
            <a:r>
              <a:rPr lang="en-GB" sz="2800" dirty="0"/>
              <a:t>Weight increasing  with chronological age</a:t>
            </a:r>
            <a:endParaRPr lang="en-US" sz="2000" dirty="0"/>
          </a:p>
          <a:p>
            <a:pPr marL="625475" lvl="3" indent="-336550">
              <a:buFont typeface="Arial" pitchFamily="34" charset="0"/>
              <a:buChar char="•"/>
            </a:pPr>
            <a:r>
              <a:rPr lang="en-GB" sz="2800" dirty="0" smtClean="0"/>
              <a:t>Reduced Growth velocity</a:t>
            </a:r>
          </a:p>
          <a:p>
            <a:pPr marL="625475" lvl="3" indent="-336550">
              <a:buFont typeface="Arial" pitchFamily="34" charset="0"/>
              <a:buChar char="•"/>
            </a:pPr>
            <a:r>
              <a:rPr lang="en-GB" sz="2800" dirty="0" smtClean="0"/>
              <a:t>Delayed </a:t>
            </a:r>
            <a:r>
              <a:rPr lang="en-GB" sz="2800" dirty="0"/>
              <a:t>bone age</a:t>
            </a:r>
            <a:endParaRPr lang="en-US" sz="2000" dirty="0"/>
          </a:p>
          <a:p>
            <a:pPr marL="625475" lvl="3" indent="-336550">
              <a:buFont typeface="Arial" pitchFamily="34" charset="0"/>
              <a:buChar char="•"/>
            </a:pPr>
            <a:r>
              <a:rPr lang="en-GB" sz="2800" dirty="0"/>
              <a:t>Other systemic cause of short stature / constitutional delay are ruled </a:t>
            </a:r>
            <a:r>
              <a:rPr lang="en-GB" sz="2800" dirty="0" smtClean="0"/>
              <a:t>out e.g. Hypothyroidism, Coeliac Disease etc.</a:t>
            </a:r>
            <a:endParaRPr lang="en-US" sz="2000" dirty="0"/>
          </a:p>
        </p:txBody>
      </p:sp>
      <p:sp>
        <p:nvSpPr>
          <p:cNvPr id="4" name="Slide Number Placeholder 3"/>
          <p:cNvSpPr>
            <a:spLocks noGrp="1"/>
          </p:cNvSpPr>
          <p:nvPr>
            <p:ph type="sldNum" sz="quarter" idx="12"/>
          </p:nvPr>
        </p:nvSpPr>
        <p:spPr/>
        <p:txBody>
          <a:bodyPr/>
          <a:lstStyle/>
          <a:p>
            <a:fld id="{CC539783-BC3B-4869-9280-23039094CC31}" type="slidenum">
              <a:rPr lang="en-US" smtClean="0"/>
              <a:pPr/>
              <a:t>46</a:t>
            </a:fld>
            <a:endParaRPr lang="en-US"/>
          </a:p>
        </p:txBody>
      </p:sp>
    </p:spTree>
    <p:extLst>
      <p:ext uri="{BB962C8B-B14F-4D97-AF65-F5344CB8AC3E}">
        <p14:creationId xmlns:p14="http://schemas.microsoft.com/office/powerpoint/2010/main" val="360139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400" dirty="0" smtClean="0">
                <a:solidFill>
                  <a:srgbClr val="FFFF00"/>
                </a:solidFill>
              </a:rPr>
              <a:t>Suggested Answer to Q.16c</a:t>
            </a:r>
            <a:endParaRPr lang="en-GB" sz="4400" dirty="0">
              <a:solidFill>
                <a:srgbClr val="FFFF00"/>
              </a:solidFill>
            </a:endParaRPr>
          </a:p>
        </p:txBody>
      </p:sp>
      <p:sp>
        <p:nvSpPr>
          <p:cNvPr id="3" name="Content Placeholder 2"/>
          <p:cNvSpPr>
            <a:spLocks noGrp="1"/>
          </p:cNvSpPr>
          <p:nvPr>
            <p:ph sz="quarter" idx="13"/>
          </p:nvPr>
        </p:nvSpPr>
        <p:spPr>
          <a:xfrm>
            <a:off x="609600" y="1600200"/>
            <a:ext cx="8229600" cy="5029200"/>
          </a:xfrm>
        </p:spPr>
        <p:txBody>
          <a:bodyPr>
            <a:noAutofit/>
          </a:bodyPr>
          <a:lstStyle/>
          <a:p>
            <a:pPr marL="396875"/>
            <a:r>
              <a:rPr lang="en-GB" sz="3200" dirty="0"/>
              <a:t>Name the specific tests which are carried out for the diagnosis of GHD without any stimulation</a:t>
            </a:r>
            <a:r>
              <a:rPr lang="en-GB" sz="3200" dirty="0" smtClean="0"/>
              <a:t>.</a:t>
            </a:r>
          </a:p>
          <a:p>
            <a:pPr marL="1431925" indent="-517525">
              <a:buFont typeface="Arial" pitchFamily="34" charset="0"/>
              <a:buChar char="•"/>
            </a:pPr>
            <a:r>
              <a:rPr lang="en-GB" sz="3600" dirty="0" smtClean="0">
                <a:solidFill>
                  <a:srgbClr val="FFFF00"/>
                </a:solidFill>
              </a:rPr>
              <a:t>IGF 1</a:t>
            </a:r>
          </a:p>
          <a:p>
            <a:pPr marL="1431925" indent="-517525">
              <a:buFont typeface="Arial" pitchFamily="34" charset="0"/>
              <a:buChar char="•"/>
            </a:pPr>
            <a:r>
              <a:rPr lang="en-GB" sz="3600" dirty="0" smtClean="0">
                <a:solidFill>
                  <a:srgbClr val="FFFF00"/>
                </a:solidFill>
              </a:rPr>
              <a:t>IGF BP3</a:t>
            </a:r>
            <a:endParaRPr lang="en-US" sz="2800" dirty="0">
              <a:solidFill>
                <a:srgbClr val="FFFF00"/>
              </a:solidFill>
            </a:endParaRPr>
          </a:p>
          <a:p>
            <a:pPr lvl="1"/>
            <a:endParaRPr lang="en-GB" sz="2800" dirty="0"/>
          </a:p>
          <a:p>
            <a:pPr lvl="1"/>
            <a:endParaRPr lang="en-US" sz="2000" dirty="0"/>
          </a:p>
          <a:p>
            <a:endParaRPr lang="en-US" sz="2800" dirty="0"/>
          </a:p>
        </p:txBody>
      </p:sp>
      <p:sp>
        <p:nvSpPr>
          <p:cNvPr id="4" name="Slide Number Placeholder 3"/>
          <p:cNvSpPr>
            <a:spLocks noGrp="1"/>
          </p:cNvSpPr>
          <p:nvPr>
            <p:ph type="sldNum" sz="quarter" idx="12"/>
          </p:nvPr>
        </p:nvSpPr>
        <p:spPr/>
        <p:txBody>
          <a:bodyPr/>
          <a:lstStyle/>
          <a:p>
            <a:fld id="{CC539783-BC3B-4869-9280-23039094CC31}" type="slidenum">
              <a:rPr lang="en-US" smtClean="0"/>
              <a:pPr/>
              <a:t>47</a:t>
            </a:fld>
            <a:endParaRPr lang="en-US"/>
          </a:p>
        </p:txBody>
      </p:sp>
    </p:spTree>
    <p:extLst>
      <p:ext uri="{BB962C8B-B14F-4D97-AF65-F5344CB8AC3E}">
        <p14:creationId xmlns:p14="http://schemas.microsoft.com/office/powerpoint/2010/main" val="129582220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400" dirty="0" smtClean="0">
                <a:solidFill>
                  <a:srgbClr val="FFFF00"/>
                </a:solidFill>
              </a:rPr>
              <a:t>Suggested Answer to Q.16d</a:t>
            </a:r>
            <a:endParaRPr lang="en-GB" sz="4400" dirty="0">
              <a:solidFill>
                <a:srgbClr val="FFFF00"/>
              </a:solidFill>
            </a:endParaRPr>
          </a:p>
        </p:txBody>
      </p:sp>
      <p:sp>
        <p:nvSpPr>
          <p:cNvPr id="3" name="Content Placeholder 2"/>
          <p:cNvSpPr>
            <a:spLocks noGrp="1"/>
          </p:cNvSpPr>
          <p:nvPr>
            <p:ph sz="quarter" idx="13"/>
          </p:nvPr>
        </p:nvSpPr>
        <p:spPr>
          <a:xfrm>
            <a:off x="609600" y="1600200"/>
            <a:ext cx="8229600" cy="5029200"/>
          </a:xfrm>
        </p:spPr>
        <p:txBody>
          <a:bodyPr>
            <a:noAutofit/>
          </a:bodyPr>
          <a:lstStyle/>
          <a:p>
            <a:pPr lvl="1"/>
            <a:r>
              <a:rPr lang="en-GB" sz="2800" dirty="0"/>
              <a:t>Name the provocative tests which can be used for the confirmation of GHD. </a:t>
            </a:r>
            <a:endParaRPr lang="en-GB" sz="2800" dirty="0" smtClean="0"/>
          </a:p>
          <a:p>
            <a:pPr marL="914400" lvl="1" indent="-457200">
              <a:buFont typeface="Arial" pitchFamily="34" charset="0"/>
              <a:buChar char="•"/>
            </a:pPr>
            <a:r>
              <a:rPr lang="en-GB" sz="3200" dirty="0" smtClean="0">
                <a:solidFill>
                  <a:srgbClr val="FFFF00"/>
                </a:solidFill>
              </a:rPr>
              <a:t>Exercise Stimulation Test</a:t>
            </a:r>
          </a:p>
          <a:p>
            <a:pPr marL="914400" lvl="1" indent="-457200">
              <a:buFont typeface="Arial" pitchFamily="34" charset="0"/>
              <a:buChar char="•"/>
            </a:pPr>
            <a:r>
              <a:rPr lang="en-GB" sz="3200" dirty="0" smtClean="0">
                <a:solidFill>
                  <a:srgbClr val="FFFF00"/>
                </a:solidFill>
              </a:rPr>
              <a:t>L-Dopa Stimulation Test</a:t>
            </a:r>
          </a:p>
          <a:p>
            <a:pPr marL="914400" lvl="1" indent="-457200">
              <a:buFont typeface="Arial" pitchFamily="34" charset="0"/>
              <a:buChar char="•"/>
            </a:pPr>
            <a:r>
              <a:rPr lang="en-GB" sz="3200" dirty="0" smtClean="0">
                <a:solidFill>
                  <a:srgbClr val="FFFF00"/>
                </a:solidFill>
              </a:rPr>
              <a:t>Arginine Test</a:t>
            </a:r>
          </a:p>
          <a:p>
            <a:pPr marL="914400" lvl="1" indent="-457200">
              <a:buFont typeface="Arial" pitchFamily="34" charset="0"/>
              <a:buChar char="•"/>
            </a:pPr>
            <a:r>
              <a:rPr lang="en-GB" sz="3200" dirty="0" smtClean="0">
                <a:solidFill>
                  <a:srgbClr val="FFFF00"/>
                </a:solidFill>
              </a:rPr>
              <a:t>Insulin Stimulation Test</a:t>
            </a:r>
          </a:p>
          <a:p>
            <a:pPr lvl="1"/>
            <a:endParaRPr lang="en-US" sz="2000" dirty="0"/>
          </a:p>
          <a:p>
            <a:pPr lvl="1"/>
            <a:endParaRPr lang="en-US" sz="2000" dirty="0"/>
          </a:p>
          <a:p>
            <a:endParaRPr lang="en-US" sz="2800" dirty="0"/>
          </a:p>
        </p:txBody>
      </p:sp>
      <p:sp>
        <p:nvSpPr>
          <p:cNvPr id="4" name="Slide Number Placeholder 3"/>
          <p:cNvSpPr>
            <a:spLocks noGrp="1"/>
          </p:cNvSpPr>
          <p:nvPr>
            <p:ph type="sldNum" sz="quarter" idx="12"/>
          </p:nvPr>
        </p:nvSpPr>
        <p:spPr/>
        <p:txBody>
          <a:bodyPr/>
          <a:lstStyle/>
          <a:p>
            <a:fld id="{CC539783-BC3B-4869-9280-23039094CC31}" type="slidenum">
              <a:rPr lang="en-US" smtClean="0"/>
              <a:pPr/>
              <a:t>48</a:t>
            </a:fld>
            <a:endParaRPr lang="en-US"/>
          </a:p>
        </p:txBody>
      </p:sp>
    </p:spTree>
    <p:extLst>
      <p:ext uri="{BB962C8B-B14F-4D97-AF65-F5344CB8AC3E}">
        <p14:creationId xmlns:p14="http://schemas.microsoft.com/office/powerpoint/2010/main" val="184710995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685800"/>
            <a:ext cx="8534400" cy="6172200"/>
          </a:xfrm>
        </p:spPr>
        <p:txBody>
          <a:bodyPr>
            <a:normAutofit/>
          </a:bodyPr>
          <a:lstStyle/>
          <a:p>
            <a:pPr lvl="0"/>
            <a:r>
              <a:rPr lang="en-US" sz="3600" dirty="0" smtClean="0">
                <a:solidFill>
                  <a:srgbClr val="00B050"/>
                </a:solidFill>
              </a:rPr>
              <a:t>Q:17:</a:t>
            </a:r>
            <a:r>
              <a:rPr lang="en-US" sz="3600" dirty="0" smtClean="0">
                <a:solidFill>
                  <a:srgbClr val="FFFF00"/>
                </a:solidFill>
              </a:rPr>
              <a:t> </a:t>
            </a:r>
            <a:r>
              <a:rPr lang="en-GB" dirty="0"/>
              <a:t>Use of Prostate Specific Antigen as a marker for screening of Prostatic Cancer has been one of the most controversial topics in cancer management. The levels of Serum PSA from 4.0 to 10 </a:t>
            </a:r>
            <a:r>
              <a:rPr lang="en-GB" dirty="0" err="1"/>
              <a:t>ng</a:t>
            </a:r>
            <a:r>
              <a:rPr lang="en-GB" dirty="0"/>
              <a:t>/ml present a diagnostic dilemma. Many strategies have been proposed to improve the diagnostic accuracy of PSA for prostatic carcinoma, though there is no consensus about acceptance of these PSA modifications.  </a:t>
            </a:r>
            <a:endParaRPr lang="en-US" dirty="0"/>
          </a:p>
          <a:p>
            <a:r>
              <a:rPr lang="en-GB" dirty="0"/>
              <a:t>Please name the strategies proposed for improvement of diagnostic performance of PSA. Write brief description of THREE of these strategies (not more than two lines for each). </a:t>
            </a:r>
            <a:endParaRPr lang="en-US" dirty="0"/>
          </a:p>
          <a:p>
            <a:pPr algn="ctr"/>
            <a:r>
              <a:rPr lang="en-GB" dirty="0" smtClean="0">
                <a:solidFill>
                  <a:srgbClr val="FFFF00"/>
                </a:solidFill>
              </a:rPr>
              <a:t>(</a:t>
            </a:r>
            <a:r>
              <a:rPr lang="en-GB" dirty="0" err="1" smtClean="0">
                <a:solidFill>
                  <a:srgbClr val="FFFF00"/>
                </a:solidFill>
              </a:rPr>
              <a:t>Plz</a:t>
            </a:r>
            <a:r>
              <a:rPr lang="en-GB" dirty="0" smtClean="0">
                <a:solidFill>
                  <a:srgbClr val="FFFF00"/>
                </a:solidFill>
              </a:rPr>
              <a:t> see next slide)</a:t>
            </a:r>
            <a:r>
              <a:rPr lang="en-GB" dirty="0">
                <a:solidFill>
                  <a:srgbClr val="FFFF00"/>
                </a:solidFill>
              </a:rPr>
              <a:t> </a:t>
            </a:r>
            <a:endParaRPr lang="en-US" sz="1800" dirty="0">
              <a:solidFill>
                <a:srgbClr val="FFFF00"/>
              </a:solidFill>
            </a:endParaRPr>
          </a:p>
          <a:p>
            <a:r>
              <a:rPr lang="en-US" sz="2800" dirty="0" smtClean="0"/>
              <a:t> </a:t>
            </a:r>
            <a:endParaRPr lang="en-GB" sz="2800" dirty="0"/>
          </a:p>
        </p:txBody>
      </p:sp>
      <p:sp>
        <p:nvSpPr>
          <p:cNvPr id="2" name="Slide Number Placeholder 1"/>
          <p:cNvSpPr>
            <a:spLocks noGrp="1"/>
          </p:cNvSpPr>
          <p:nvPr>
            <p:ph type="sldNum" sz="quarter" idx="12"/>
          </p:nvPr>
        </p:nvSpPr>
        <p:spPr/>
        <p:txBody>
          <a:bodyPr/>
          <a:lstStyle/>
          <a:p>
            <a:fld id="{CC539783-BC3B-4869-9280-23039094CC31}" type="slidenum">
              <a:rPr lang="en-US" smtClean="0"/>
              <a:pPr/>
              <a:t>49</a:t>
            </a:fld>
            <a:endParaRPr lang="en-US"/>
          </a:p>
        </p:txBody>
      </p:sp>
    </p:spTree>
    <p:extLst>
      <p:ext uri="{BB962C8B-B14F-4D97-AF65-F5344CB8AC3E}">
        <p14:creationId xmlns:p14="http://schemas.microsoft.com/office/powerpoint/2010/main" val="641211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457200" y="304800"/>
            <a:ext cx="8229600" cy="1143000"/>
          </a:xfrm>
        </p:spPr>
        <p:txBody>
          <a:bodyPr>
            <a:normAutofit/>
          </a:bodyPr>
          <a:lstStyle/>
          <a:p>
            <a:pPr algn="ctr">
              <a:defRPr/>
            </a:pPr>
            <a:r>
              <a:rPr lang="en-US" sz="4800" dirty="0">
                <a:solidFill>
                  <a:srgbClr val="FFFF00"/>
                </a:solidFill>
              </a:rPr>
              <a:t>Cushing’s </a:t>
            </a:r>
            <a:r>
              <a:rPr lang="en-US" sz="4800" b="0" dirty="0" smtClean="0">
                <a:solidFill>
                  <a:srgbClr val="FFFF00"/>
                </a:solidFill>
              </a:rPr>
              <a:t>Syndrome</a:t>
            </a:r>
          </a:p>
        </p:txBody>
      </p:sp>
      <p:sp>
        <p:nvSpPr>
          <p:cNvPr id="25603" name="Rectangle 3"/>
          <p:cNvSpPr>
            <a:spLocks noGrp="1" noChangeArrowheads="1"/>
          </p:cNvSpPr>
          <p:nvPr>
            <p:ph idx="4294967295"/>
          </p:nvPr>
        </p:nvSpPr>
        <p:spPr>
          <a:xfrm>
            <a:off x="457200" y="1371600"/>
            <a:ext cx="8229600" cy="4525963"/>
          </a:xfrm>
          <a:prstGeom prst="rect">
            <a:avLst/>
          </a:prstGeom>
        </p:spPr>
        <p:txBody>
          <a:bodyPr>
            <a:noAutofit/>
          </a:bodyPr>
          <a:lstStyle/>
          <a:p>
            <a:pPr marL="0" indent="0" eaLnBrk="1" hangingPunct="1">
              <a:lnSpc>
                <a:spcPct val="125000"/>
              </a:lnSpc>
              <a:buNone/>
              <a:defRPr/>
            </a:pPr>
            <a:r>
              <a:rPr lang="en-US" sz="3200" u="sng" dirty="0" smtClean="0"/>
              <a:t>Iatrogenic is most common cause. Other causes are:</a:t>
            </a:r>
          </a:p>
          <a:p>
            <a:pPr marL="0" indent="0" eaLnBrk="1" hangingPunct="1">
              <a:lnSpc>
                <a:spcPct val="125000"/>
              </a:lnSpc>
              <a:buNone/>
              <a:defRPr/>
            </a:pPr>
            <a:r>
              <a:rPr lang="en-US" sz="3200" u="sng" dirty="0" smtClean="0">
                <a:solidFill>
                  <a:srgbClr val="00B050"/>
                </a:solidFill>
              </a:rPr>
              <a:t>ACTH dependent:</a:t>
            </a:r>
          </a:p>
          <a:p>
            <a:pPr marL="228600" indent="-228600">
              <a:lnSpc>
                <a:spcPct val="125000"/>
              </a:lnSpc>
              <a:tabLst>
                <a:tab pos="457200" algn="l"/>
                <a:tab pos="625475" algn="l"/>
              </a:tabLst>
              <a:defRPr/>
            </a:pPr>
            <a:r>
              <a:rPr lang="en-US" sz="3600" dirty="0" smtClean="0"/>
              <a:t>  Cushing’s disease (70%)</a:t>
            </a:r>
          </a:p>
          <a:p>
            <a:pPr>
              <a:lnSpc>
                <a:spcPct val="125000"/>
              </a:lnSpc>
              <a:tabLst>
                <a:tab pos="457200" algn="l"/>
                <a:tab pos="625475" algn="l"/>
              </a:tabLst>
              <a:defRPr/>
            </a:pPr>
            <a:r>
              <a:rPr lang="en-US" sz="3600" dirty="0" smtClean="0"/>
              <a:t> Ectopic ACTH (15%)</a:t>
            </a:r>
          </a:p>
          <a:p>
            <a:pPr marL="0" indent="0">
              <a:lnSpc>
                <a:spcPct val="125000"/>
              </a:lnSpc>
              <a:buNone/>
              <a:defRPr/>
            </a:pPr>
            <a:r>
              <a:rPr lang="en-US" sz="3200" u="sng" dirty="0">
                <a:solidFill>
                  <a:srgbClr val="00B050"/>
                </a:solidFill>
              </a:rPr>
              <a:t>ACTH independent:</a:t>
            </a:r>
          </a:p>
          <a:p>
            <a:pPr>
              <a:lnSpc>
                <a:spcPct val="125000"/>
              </a:lnSpc>
              <a:defRPr/>
            </a:pPr>
            <a:r>
              <a:rPr lang="en-US" dirty="0" smtClean="0"/>
              <a:t>     </a:t>
            </a:r>
            <a:r>
              <a:rPr lang="en-US" sz="2400" dirty="0"/>
              <a:t>Adrenal </a:t>
            </a:r>
            <a:r>
              <a:rPr lang="en-US" sz="2400" dirty="0" smtClean="0"/>
              <a:t>hyperplasia </a:t>
            </a:r>
            <a:r>
              <a:rPr lang="en-US" sz="2400" dirty="0"/>
              <a:t>(10%)</a:t>
            </a:r>
            <a:endParaRPr lang="en-US" sz="2400" dirty="0" smtClean="0"/>
          </a:p>
          <a:p>
            <a:pPr>
              <a:lnSpc>
                <a:spcPct val="125000"/>
              </a:lnSpc>
              <a:defRPr/>
            </a:pPr>
            <a:r>
              <a:rPr lang="en-US" sz="2400" dirty="0"/>
              <a:t> </a:t>
            </a:r>
            <a:r>
              <a:rPr lang="en-US" sz="2400" dirty="0" smtClean="0"/>
              <a:t>   Adenoma </a:t>
            </a:r>
            <a:r>
              <a:rPr lang="en-US" sz="2400" dirty="0"/>
              <a:t>or </a:t>
            </a:r>
            <a:r>
              <a:rPr lang="en-US" sz="2400" dirty="0" smtClean="0"/>
              <a:t>carcinoma</a:t>
            </a:r>
            <a:endParaRPr lang="en-US" sz="2400" dirty="0"/>
          </a:p>
          <a:p>
            <a:pPr>
              <a:lnSpc>
                <a:spcPct val="125000"/>
              </a:lnSpc>
              <a:defRPr/>
            </a:pPr>
            <a:r>
              <a:rPr lang="en-US" sz="2400" dirty="0"/>
              <a:t>      </a:t>
            </a:r>
          </a:p>
        </p:txBody>
      </p:sp>
      <p:sp>
        <p:nvSpPr>
          <p:cNvPr id="2" name="Slide Number Placeholder 1"/>
          <p:cNvSpPr>
            <a:spLocks noGrp="1"/>
          </p:cNvSpPr>
          <p:nvPr>
            <p:ph type="sldNum" sz="quarter" idx="12"/>
          </p:nvPr>
        </p:nvSpPr>
        <p:spPr/>
        <p:txBody>
          <a:bodyPr/>
          <a:lstStyle/>
          <a:p>
            <a:fld id="{CC539783-BC3B-4869-9280-23039094CC31}" type="slidenum">
              <a:rPr lang="en-US" smtClean="0"/>
              <a:pPr/>
              <a:t>5</a:t>
            </a:fld>
            <a:endParaRPr lang="en-US"/>
          </a:p>
        </p:txBody>
      </p:sp>
    </p:spTree>
    <p:extLst>
      <p:ext uri="{BB962C8B-B14F-4D97-AF65-F5344CB8AC3E}">
        <p14:creationId xmlns:p14="http://schemas.microsoft.com/office/powerpoint/2010/main" val="26194391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FFFF00"/>
                </a:solidFill>
              </a:rPr>
              <a:t>Strategies proposed </a:t>
            </a:r>
            <a:r>
              <a:rPr lang="en-GB" dirty="0">
                <a:solidFill>
                  <a:srgbClr val="FFFF00"/>
                </a:solidFill>
              </a:rPr>
              <a:t>to improve the diagnostic  </a:t>
            </a:r>
            <a:r>
              <a:rPr lang="en-US" dirty="0">
                <a:solidFill>
                  <a:srgbClr val="FFFF00"/>
                </a:solidFill>
              </a:rPr>
              <a:t/>
            </a:r>
            <a:br>
              <a:rPr lang="en-US" dirty="0">
                <a:solidFill>
                  <a:srgbClr val="FFFF00"/>
                </a:solidFill>
              </a:rPr>
            </a:br>
            <a:r>
              <a:rPr lang="en-GB" dirty="0">
                <a:solidFill>
                  <a:srgbClr val="FFFF00"/>
                </a:solidFill>
              </a:rPr>
              <a:t>        performance of PSA </a:t>
            </a:r>
          </a:p>
        </p:txBody>
      </p:sp>
      <p:sp>
        <p:nvSpPr>
          <p:cNvPr id="3" name="Content Placeholder 2"/>
          <p:cNvSpPr>
            <a:spLocks noGrp="1"/>
          </p:cNvSpPr>
          <p:nvPr>
            <p:ph sz="quarter" idx="13"/>
          </p:nvPr>
        </p:nvSpPr>
        <p:spPr/>
        <p:txBody>
          <a:bodyPr>
            <a:normAutofit fontScale="92500" lnSpcReduction="10000"/>
          </a:bodyPr>
          <a:lstStyle/>
          <a:p>
            <a:r>
              <a:rPr lang="en-GB" sz="3200" u="sng" dirty="0" smtClean="0">
                <a:solidFill>
                  <a:srgbClr val="92D050"/>
                </a:solidFill>
              </a:rPr>
              <a:t>For PSA between 4 -10.0 </a:t>
            </a:r>
            <a:r>
              <a:rPr lang="en-GB" sz="3200" u="sng" dirty="0" err="1">
                <a:solidFill>
                  <a:srgbClr val="92D050"/>
                </a:solidFill>
              </a:rPr>
              <a:t>ng</a:t>
            </a:r>
            <a:r>
              <a:rPr lang="en-GB" sz="3200" u="sng" dirty="0">
                <a:solidFill>
                  <a:srgbClr val="92D050"/>
                </a:solidFill>
              </a:rPr>
              <a:t>/</a:t>
            </a:r>
            <a:r>
              <a:rPr lang="en-GB" sz="3200" u="sng" dirty="0" err="1">
                <a:solidFill>
                  <a:srgbClr val="92D050"/>
                </a:solidFill>
              </a:rPr>
              <a:t>mL</a:t>
            </a:r>
            <a:r>
              <a:rPr lang="en-GB" u="sng" dirty="0" err="1">
                <a:solidFill>
                  <a:srgbClr val="92D050"/>
                </a:solidFill>
              </a:rPr>
              <a:t>.</a:t>
            </a:r>
            <a:r>
              <a:rPr lang="en-GB" u="sng" dirty="0">
                <a:solidFill>
                  <a:srgbClr val="92D050"/>
                </a:solidFill>
              </a:rPr>
              <a:t> </a:t>
            </a:r>
            <a:endParaRPr lang="en-US" u="sng" dirty="0">
              <a:solidFill>
                <a:srgbClr val="92D050"/>
              </a:solidFill>
            </a:endParaRPr>
          </a:p>
          <a:p>
            <a:pPr marL="342900" lvl="0" indent="-342900">
              <a:buFont typeface="Arial" pitchFamily="34" charset="0"/>
              <a:buChar char="•"/>
            </a:pPr>
            <a:r>
              <a:rPr lang="en-GB" sz="2800" dirty="0"/>
              <a:t>PSA velocity (change in PSA over time), </a:t>
            </a:r>
            <a:endParaRPr lang="en-US" sz="2800" dirty="0"/>
          </a:p>
          <a:p>
            <a:pPr marL="342900" lvl="0" indent="-342900">
              <a:buFont typeface="Arial" pitchFamily="34" charset="0"/>
              <a:buChar char="•"/>
            </a:pPr>
            <a:r>
              <a:rPr lang="en-GB" sz="2800" dirty="0"/>
              <a:t>PSA density (PSA per unit volume of prostate),</a:t>
            </a:r>
            <a:endParaRPr lang="en-US" sz="2800" dirty="0"/>
          </a:p>
          <a:p>
            <a:pPr marL="342900" lvl="0" indent="-342900">
              <a:buFont typeface="Arial" pitchFamily="34" charset="0"/>
              <a:buChar char="•"/>
            </a:pPr>
            <a:r>
              <a:rPr lang="en-GB" sz="2800" dirty="0"/>
              <a:t>Free PSA</a:t>
            </a:r>
            <a:endParaRPr lang="en-US" sz="2800" dirty="0"/>
          </a:p>
          <a:p>
            <a:pPr marL="342900" lvl="0" indent="-342900">
              <a:buFont typeface="Arial" pitchFamily="34" charset="0"/>
              <a:buChar char="•"/>
            </a:pPr>
            <a:r>
              <a:rPr lang="en-GB" sz="2800" dirty="0" err="1"/>
              <a:t>Complexed</a:t>
            </a:r>
            <a:r>
              <a:rPr lang="en-GB" sz="2800" dirty="0"/>
              <a:t> PSA</a:t>
            </a:r>
            <a:endParaRPr lang="en-US" sz="2800" dirty="0"/>
          </a:p>
          <a:p>
            <a:pPr marL="342900" lvl="0" indent="-342900">
              <a:buFont typeface="Arial" pitchFamily="34" charset="0"/>
              <a:buChar char="•"/>
            </a:pPr>
            <a:r>
              <a:rPr lang="en-GB" sz="2800" dirty="0"/>
              <a:t>Age specific reference ranges </a:t>
            </a:r>
            <a:endParaRPr lang="en-US" sz="2800" dirty="0"/>
          </a:p>
          <a:p>
            <a:pPr marL="342900" lvl="0" indent="-342900">
              <a:buFont typeface="Arial" pitchFamily="34" charset="0"/>
              <a:buChar char="•"/>
            </a:pPr>
            <a:r>
              <a:rPr lang="en-GB" sz="2800" dirty="0"/>
              <a:t>Race specific reference ranges</a:t>
            </a:r>
            <a:endParaRPr lang="en-US" sz="2800" dirty="0"/>
          </a:p>
          <a:p>
            <a:r>
              <a:rPr lang="en-GB" dirty="0"/>
              <a:t> </a:t>
            </a:r>
            <a:endParaRPr lang="en-US" dirty="0"/>
          </a:p>
          <a:p>
            <a:endParaRPr lang="en-GB" dirty="0"/>
          </a:p>
        </p:txBody>
      </p:sp>
      <p:sp>
        <p:nvSpPr>
          <p:cNvPr id="4" name="Slide Number Placeholder 3"/>
          <p:cNvSpPr>
            <a:spLocks noGrp="1"/>
          </p:cNvSpPr>
          <p:nvPr>
            <p:ph type="sldNum" sz="quarter" idx="12"/>
          </p:nvPr>
        </p:nvSpPr>
        <p:spPr/>
        <p:txBody>
          <a:bodyPr/>
          <a:lstStyle/>
          <a:p>
            <a:fld id="{CC539783-BC3B-4869-9280-23039094CC31}" type="slidenum">
              <a:rPr lang="en-US" smtClean="0"/>
              <a:pPr/>
              <a:t>50</a:t>
            </a:fld>
            <a:endParaRPr lang="en-US"/>
          </a:p>
        </p:txBody>
      </p:sp>
    </p:spTree>
    <p:extLst>
      <p:ext uri="{BB962C8B-B14F-4D97-AF65-F5344CB8AC3E}">
        <p14:creationId xmlns:p14="http://schemas.microsoft.com/office/powerpoint/2010/main" val="25403587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dirty="0">
                <a:solidFill>
                  <a:srgbClr val="FFFF00"/>
                </a:solidFill>
              </a:rPr>
              <a:t>Age </a:t>
            </a:r>
            <a:r>
              <a:rPr lang="en-GB" sz="4400" b="1" dirty="0" smtClean="0">
                <a:solidFill>
                  <a:srgbClr val="FFFF00"/>
                </a:solidFill>
              </a:rPr>
              <a:t>specific</a:t>
            </a:r>
            <a:r>
              <a:rPr lang="en-GB" sz="3600" b="1" dirty="0" smtClean="0">
                <a:solidFill>
                  <a:srgbClr val="FFFF00"/>
                </a:solidFill>
              </a:rPr>
              <a:t> </a:t>
            </a:r>
            <a:r>
              <a:rPr lang="en-GB" sz="3600" b="1" dirty="0">
                <a:solidFill>
                  <a:srgbClr val="FFFF00"/>
                </a:solidFill>
              </a:rPr>
              <a:t>reference ranges</a:t>
            </a:r>
            <a:r>
              <a:rPr lang="en-GB" sz="3600" dirty="0">
                <a:solidFill>
                  <a:srgbClr val="FFFF00"/>
                </a:solidFill>
              </a:rPr>
              <a:t>:</a:t>
            </a:r>
            <a:r>
              <a:rPr lang="en-US" sz="3600" dirty="0">
                <a:solidFill>
                  <a:srgbClr val="FFFF00"/>
                </a:solidFill>
              </a:rPr>
              <a:t/>
            </a:r>
            <a:br>
              <a:rPr lang="en-US" sz="3600" dirty="0">
                <a:solidFill>
                  <a:srgbClr val="FFFF00"/>
                </a:solidFill>
              </a:rPr>
            </a:br>
            <a:endParaRPr lang="en-GB" dirty="0">
              <a:solidFill>
                <a:srgbClr val="FFFF00"/>
              </a:solidFill>
            </a:endParaRPr>
          </a:p>
        </p:txBody>
      </p:sp>
      <p:sp>
        <p:nvSpPr>
          <p:cNvPr id="3" name="Content Placeholder 2"/>
          <p:cNvSpPr>
            <a:spLocks noGrp="1"/>
          </p:cNvSpPr>
          <p:nvPr>
            <p:ph sz="quarter" idx="13"/>
          </p:nvPr>
        </p:nvSpPr>
        <p:spPr/>
        <p:txBody>
          <a:bodyPr>
            <a:normAutofit/>
          </a:bodyPr>
          <a:lstStyle/>
          <a:p>
            <a:r>
              <a:rPr lang="en-GB" dirty="0"/>
              <a:t> </a:t>
            </a:r>
            <a:r>
              <a:rPr lang="en-GB" sz="3600" dirty="0" smtClean="0">
                <a:solidFill>
                  <a:srgbClr val="92D050"/>
                </a:solidFill>
              </a:rPr>
              <a:t>PSA </a:t>
            </a:r>
            <a:r>
              <a:rPr lang="en-GB" sz="3600" dirty="0">
                <a:solidFill>
                  <a:srgbClr val="92D050"/>
                </a:solidFill>
              </a:rPr>
              <a:t>level increase with age.</a:t>
            </a:r>
            <a:endParaRPr lang="en-US" sz="3600" dirty="0">
              <a:solidFill>
                <a:srgbClr val="92D050"/>
              </a:solidFill>
            </a:endParaRPr>
          </a:p>
          <a:p>
            <a:pPr marL="342900" lvl="0" indent="-342900">
              <a:buFont typeface="Arial" pitchFamily="34" charset="0"/>
              <a:buChar char="•"/>
            </a:pPr>
            <a:r>
              <a:rPr lang="en-US" dirty="0"/>
              <a:t>40 to 49 years — 0 to 2.5 </a:t>
            </a:r>
            <a:r>
              <a:rPr lang="en-US" dirty="0" err="1"/>
              <a:t>ng</a:t>
            </a:r>
            <a:r>
              <a:rPr lang="en-US" dirty="0"/>
              <a:t>/mL</a:t>
            </a:r>
          </a:p>
          <a:p>
            <a:pPr marL="342900" lvl="0" indent="-342900">
              <a:buFont typeface="Arial" pitchFamily="34" charset="0"/>
              <a:buChar char="•"/>
            </a:pPr>
            <a:r>
              <a:rPr lang="en-US" dirty="0"/>
              <a:t>50 to 59 years — 0 to 3.5 </a:t>
            </a:r>
            <a:r>
              <a:rPr lang="en-US" dirty="0" err="1"/>
              <a:t>ng</a:t>
            </a:r>
            <a:r>
              <a:rPr lang="en-US" dirty="0"/>
              <a:t>/mL</a:t>
            </a:r>
          </a:p>
          <a:p>
            <a:pPr marL="342900" lvl="0" indent="-342900">
              <a:buFont typeface="Arial" pitchFamily="34" charset="0"/>
              <a:buChar char="•"/>
            </a:pPr>
            <a:r>
              <a:rPr lang="en-US" dirty="0"/>
              <a:t>60 to 69 years — 0 to 4.5 </a:t>
            </a:r>
            <a:r>
              <a:rPr lang="en-US" dirty="0" err="1"/>
              <a:t>ng</a:t>
            </a:r>
            <a:r>
              <a:rPr lang="en-US" dirty="0"/>
              <a:t>/mL</a:t>
            </a:r>
          </a:p>
          <a:p>
            <a:pPr marL="342900" lvl="0" indent="-342900">
              <a:buFont typeface="Arial" pitchFamily="34" charset="0"/>
              <a:buChar char="•"/>
            </a:pPr>
            <a:r>
              <a:rPr lang="en-US" dirty="0"/>
              <a:t>70 to 79 years — 0 to 6.5 </a:t>
            </a:r>
            <a:r>
              <a:rPr lang="en-US" dirty="0" err="1"/>
              <a:t>ng</a:t>
            </a:r>
            <a:r>
              <a:rPr lang="en-US" dirty="0"/>
              <a:t>/mL</a:t>
            </a:r>
          </a:p>
          <a:p>
            <a:r>
              <a:rPr lang="en-US" dirty="0"/>
              <a:t>      By lowering the upper limit of reference interval, more cancer will be  </a:t>
            </a:r>
            <a:r>
              <a:rPr lang="en-US" dirty="0" smtClean="0"/>
              <a:t>detected </a:t>
            </a:r>
            <a:r>
              <a:rPr lang="en-US" dirty="0"/>
              <a:t>in younger men for whom a potential cure by radical prostatectomy is   most beneficial. </a:t>
            </a:r>
          </a:p>
          <a:p>
            <a:endParaRPr lang="en-GB" dirty="0"/>
          </a:p>
        </p:txBody>
      </p:sp>
      <p:sp>
        <p:nvSpPr>
          <p:cNvPr id="4" name="Slide Number Placeholder 3"/>
          <p:cNvSpPr>
            <a:spLocks noGrp="1"/>
          </p:cNvSpPr>
          <p:nvPr>
            <p:ph type="sldNum" sz="quarter" idx="12"/>
          </p:nvPr>
        </p:nvSpPr>
        <p:spPr/>
        <p:txBody>
          <a:bodyPr/>
          <a:lstStyle/>
          <a:p>
            <a:fld id="{CC539783-BC3B-4869-9280-23039094CC31}" type="slidenum">
              <a:rPr lang="en-US" smtClean="0"/>
              <a:pPr/>
              <a:t>51</a:t>
            </a:fld>
            <a:endParaRPr lang="en-US"/>
          </a:p>
        </p:txBody>
      </p:sp>
    </p:spTree>
    <p:extLst>
      <p:ext uri="{BB962C8B-B14F-4D97-AF65-F5344CB8AC3E}">
        <p14:creationId xmlns:p14="http://schemas.microsoft.com/office/powerpoint/2010/main" val="38946795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400" dirty="0">
                <a:solidFill>
                  <a:srgbClr val="FFFF00"/>
                </a:solidFill>
              </a:rPr>
              <a:t> </a:t>
            </a:r>
            <a:r>
              <a:rPr lang="en-GB" sz="4400" b="1" dirty="0">
                <a:solidFill>
                  <a:srgbClr val="FFFF00"/>
                </a:solidFill>
              </a:rPr>
              <a:t>PSA Velocity</a:t>
            </a:r>
            <a:endParaRPr lang="en-GB" dirty="0">
              <a:solidFill>
                <a:srgbClr val="FFFF00"/>
              </a:solidFill>
            </a:endParaRPr>
          </a:p>
        </p:txBody>
      </p:sp>
      <p:sp>
        <p:nvSpPr>
          <p:cNvPr id="3" name="Content Placeholder 2"/>
          <p:cNvSpPr>
            <a:spLocks noGrp="1"/>
          </p:cNvSpPr>
          <p:nvPr>
            <p:ph sz="quarter" idx="13"/>
          </p:nvPr>
        </p:nvSpPr>
        <p:spPr/>
        <p:txBody>
          <a:bodyPr>
            <a:noAutofit/>
          </a:bodyPr>
          <a:lstStyle/>
          <a:p>
            <a:pPr marL="342900" indent="-342900">
              <a:buFont typeface="Arial" pitchFamily="34" charset="0"/>
              <a:buChar char="•"/>
            </a:pPr>
            <a:r>
              <a:rPr lang="en-GB" dirty="0" smtClean="0"/>
              <a:t>The </a:t>
            </a:r>
            <a:r>
              <a:rPr lang="en-GB" dirty="0"/>
              <a:t>rate of PSA increase as a function of </a:t>
            </a:r>
            <a:r>
              <a:rPr lang="en-GB" dirty="0" err="1"/>
              <a:t>time.PSA</a:t>
            </a:r>
            <a:r>
              <a:rPr lang="en-GB" dirty="0"/>
              <a:t> increases </a:t>
            </a:r>
            <a:r>
              <a:rPr lang="en-GB" dirty="0" smtClean="0"/>
              <a:t>more </a:t>
            </a:r>
            <a:r>
              <a:rPr lang="en-GB" dirty="0"/>
              <a:t>rapidly in men with prostatic cancer than in healthy men.</a:t>
            </a:r>
            <a:endParaRPr lang="en-US" dirty="0"/>
          </a:p>
          <a:p>
            <a:pPr marL="342900" indent="-342900">
              <a:buFont typeface="Arial" pitchFamily="34" charset="0"/>
              <a:buChar char="•"/>
            </a:pPr>
            <a:r>
              <a:rPr lang="en-GB" dirty="0" smtClean="0"/>
              <a:t> </a:t>
            </a:r>
            <a:r>
              <a:rPr lang="en-GB" dirty="0"/>
              <a:t>After establishing a base line concentration of PSA in each patient, the </a:t>
            </a:r>
            <a:r>
              <a:rPr lang="en-GB" dirty="0" smtClean="0"/>
              <a:t>rate </a:t>
            </a:r>
            <a:r>
              <a:rPr lang="en-GB" dirty="0"/>
              <a:t>of increase of PSA is than calculated.</a:t>
            </a:r>
            <a:endParaRPr lang="en-US" dirty="0"/>
          </a:p>
          <a:p>
            <a:pPr marL="342900" indent="-342900">
              <a:buFont typeface="Arial" pitchFamily="34" charset="0"/>
              <a:buChar char="•"/>
            </a:pPr>
            <a:r>
              <a:rPr lang="en-GB" dirty="0"/>
              <a:t> </a:t>
            </a:r>
            <a:r>
              <a:rPr lang="en-GB" dirty="0" smtClean="0"/>
              <a:t>The </a:t>
            </a:r>
            <a:r>
              <a:rPr lang="en-GB" dirty="0"/>
              <a:t>increase of PSA in health, BPH, and prostatic cancer appears to be   </a:t>
            </a:r>
            <a:r>
              <a:rPr lang="en-GB" dirty="0" smtClean="0"/>
              <a:t>different </a:t>
            </a:r>
            <a:r>
              <a:rPr lang="en-GB" dirty="0"/>
              <a:t>with a highest rate (&gt;0.75µg/L/</a:t>
            </a:r>
            <a:r>
              <a:rPr lang="en-GB" dirty="0" err="1"/>
              <a:t>yr</a:t>
            </a:r>
            <a:r>
              <a:rPr lang="en-GB" dirty="0"/>
              <a:t>) observed in patient with </a:t>
            </a:r>
            <a:r>
              <a:rPr lang="en-GB" dirty="0" smtClean="0"/>
              <a:t>prostatic </a:t>
            </a:r>
            <a:r>
              <a:rPr lang="en-GB" dirty="0"/>
              <a:t>cancer.</a:t>
            </a:r>
            <a:endParaRPr lang="en-US" dirty="0"/>
          </a:p>
          <a:p>
            <a:pPr marL="342900" indent="-342900">
              <a:buFont typeface="Arial" pitchFamily="34" charset="0"/>
              <a:buChar char="•"/>
            </a:pPr>
            <a:r>
              <a:rPr lang="en-GB" dirty="0" smtClean="0"/>
              <a:t>The </a:t>
            </a:r>
            <a:r>
              <a:rPr lang="en-GB" dirty="0"/>
              <a:t>specificity improves to 90%for BPH and sensitivity is 72% for </a:t>
            </a:r>
            <a:r>
              <a:rPr lang="en-GB" dirty="0" smtClean="0"/>
              <a:t>prostatic </a:t>
            </a:r>
            <a:r>
              <a:rPr lang="en-GB" dirty="0"/>
              <a:t>cancer.</a:t>
            </a:r>
            <a:endParaRPr lang="en-US" dirty="0"/>
          </a:p>
          <a:p>
            <a:r>
              <a:rPr lang="en-GB" dirty="0"/>
              <a:t>   </a:t>
            </a:r>
            <a:endParaRPr lang="en-US" dirty="0"/>
          </a:p>
        </p:txBody>
      </p:sp>
      <p:sp>
        <p:nvSpPr>
          <p:cNvPr id="4" name="Slide Number Placeholder 3"/>
          <p:cNvSpPr>
            <a:spLocks noGrp="1"/>
          </p:cNvSpPr>
          <p:nvPr>
            <p:ph type="sldNum" sz="quarter" idx="12"/>
          </p:nvPr>
        </p:nvSpPr>
        <p:spPr/>
        <p:txBody>
          <a:bodyPr/>
          <a:lstStyle/>
          <a:p>
            <a:fld id="{CC539783-BC3B-4869-9280-23039094CC31}" type="slidenum">
              <a:rPr lang="en-US" smtClean="0"/>
              <a:pPr/>
              <a:t>52</a:t>
            </a:fld>
            <a:endParaRPr lang="en-US"/>
          </a:p>
        </p:txBody>
      </p:sp>
    </p:spTree>
    <p:extLst>
      <p:ext uri="{BB962C8B-B14F-4D97-AF65-F5344CB8AC3E}">
        <p14:creationId xmlns:p14="http://schemas.microsoft.com/office/powerpoint/2010/main" val="23352623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924800" cy="1143000"/>
          </a:xfrm>
        </p:spPr>
        <p:txBody>
          <a:bodyPr/>
          <a:lstStyle/>
          <a:p>
            <a:pPr algn="ctr"/>
            <a:r>
              <a:rPr lang="en-GB" sz="4400" b="1" dirty="0">
                <a:solidFill>
                  <a:srgbClr val="FFFF00"/>
                </a:solidFill>
              </a:rPr>
              <a:t>Prostatic </a:t>
            </a:r>
            <a:r>
              <a:rPr lang="en-GB" sz="4400" b="1" dirty="0" smtClean="0">
                <a:solidFill>
                  <a:srgbClr val="FFFF00"/>
                </a:solidFill>
              </a:rPr>
              <a:t>Density</a:t>
            </a:r>
            <a:r>
              <a:rPr lang="en-GB" sz="4400" dirty="0" smtClean="0">
                <a:solidFill>
                  <a:srgbClr val="FFFF00"/>
                </a:solidFill>
              </a:rPr>
              <a:t> </a:t>
            </a:r>
            <a:r>
              <a:rPr lang="en-GB" sz="4400" dirty="0">
                <a:solidFill>
                  <a:srgbClr val="FFFF00"/>
                </a:solidFill>
              </a:rPr>
              <a:t>:</a:t>
            </a:r>
            <a:r>
              <a:rPr lang="en-US" sz="4400" dirty="0">
                <a:solidFill>
                  <a:srgbClr val="FFFF00"/>
                </a:solidFill>
              </a:rPr>
              <a:t/>
            </a:r>
            <a:br>
              <a:rPr lang="en-US" sz="4400" dirty="0">
                <a:solidFill>
                  <a:srgbClr val="FFFF00"/>
                </a:solidFill>
              </a:rPr>
            </a:br>
            <a:endParaRPr lang="en-GB" sz="4400" dirty="0">
              <a:solidFill>
                <a:srgbClr val="FFFF00"/>
              </a:solidFill>
            </a:endParaRPr>
          </a:p>
        </p:txBody>
      </p:sp>
      <p:sp>
        <p:nvSpPr>
          <p:cNvPr id="3" name="Content Placeholder 2"/>
          <p:cNvSpPr>
            <a:spLocks noGrp="1"/>
          </p:cNvSpPr>
          <p:nvPr>
            <p:ph sz="quarter" idx="13"/>
          </p:nvPr>
        </p:nvSpPr>
        <p:spPr/>
        <p:txBody>
          <a:bodyPr>
            <a:noAutofit/>
          </a:bodyPr>
          <a:lstStyle/>
          <a:p>
            <a:pPr marL="342900" indent="-342900">
              <a:buFont typeface="Arial" pitchFamily="34" charset="0"/>
              <a:buChar char="•"/>
            </a:pPr>
            <a:r>
              <a:rPr lang="en-GB" sz="2800" dirty="0"/>
              <a:t> </a:t>
            </a:r>
            <a:r>
              <a:rPr lang="en-GB" sz="2800" dirty="0" smtClean="0"/>
              <a:t>Divide </a:t>
            </a:r>
            <a:r>
              <a:rPr lang="en-GB" sz="2800" dirty="0"/>
              <a:t>PSA concentration by the prostatic  volume as </a:t>
            </a:r>
            <a:r>
              <a:rPr lang="en-GB" sz="2800" dirty="0" smtClean="0"/>
              <a:t>determined </a:t>
            </a:r>
            <a:r>
              <a:rPr lang="en-GB" sz="2800" dirty="0"/>
              <a:t>by </a:t>
            </a:r>
            <a:r>
              <a:rPr lang="en-GB" sz="2800" dirty="0" err="1"/>
              <a:t>transrectal</a:t>
            </a:r>
            <a:r>
              <a:rPr lang="en-GB" sz="2800" dirty="0"/>
              <a:t> ultrasonography.</a:t>
            </a:r>
            <a:endParaRPr lang="en-US" sz="2800" dirty="0"/>
          </a:p>
          <a:p>
            <a:pPr marL="342900" indent="-342900">
              <a:buFont typeface="Arial" pitchFamily="34" charset="0"/>
              <a:buChar char="•"/>
            </a:pPr>
            <a:r>
              <a:rPr lang="en-GB" sz="2800" dirty="0"/>
              <a:t> </a:t>
            </a:r>
            <a:r>
              <a:rPr lang="en-GB" sz="2800" dirty="0" smtClean="0"/>
              <a:t>Patient </a:t>
            </a:r>
            <a:r>
              <a:rPr lang="en-GB" sz="2800" dirty="0"/>
              <a:t>with PSA between 4 a 10µg/L, a negative digital rectal </a:t>
            </a:r>
            <a:r>
              <a:rPr lang="en-GB" sz="2800" dirty="0" smtClean="0"/>
              <a:t> </a:t>
            </a:r>
            <a:r>
              <a:rPr lang="en-GB" sz="2800" dirty="0"/>
              <a:t>examination result, and elevated PSA density have increased risk of </a:t>
            </a:r>
            <a:r>
              <a:rPr lang="en-GB" sz="2800" dirty="0" smtClean="0"/>
              <a:t>prostate </a:t>
            </a:r>
            <a:r>
              <a:rPr lang="en-GB" sz="2800" dirty="0"/>
              <a:t>cancer</a:t>
            </a:r>
            <a:r>
              <a:rPr lang="en-GB" sz="2800" dirty="0" smtClean="0"/>
              <a:t>. </a:t>
            </a:r>
          </a:p>
          <a:p>
            <a:pPr marL="342900" indent="-342900">
              <a:buFont typeface="Arial" pitchFamily="34" charset="0"/>
              <a:buChar char="•"/>
            </a:pPr>
            <a:r>
              <a:rPr lang="en-GB" sz="2800" dirty="0" smtClean="0"/>
              <a:t>Adjusting </a:t>
            </a:r>
            <a:r>
              <a:rPr lang="en-GB" sz="2800" dirty="0"/>
              <a:t>the PSA density </a:t>
            </a:r>
            <a:r>
              <a:rPr lang="en-GB" sz="2800" dirty="0" err="1"/>
              <a:t>cutoff</a:t>
            </a:r>
            <a:r>
              <a:rPr lang="en-GB" sz="2800" dirty="0"/>
              <a:t> value for total PSA level </a:t>
            </a:r>
            <a:r>
              <a:rPr lang="en-GB" sz="2800" dirty="0" smtClean="0"/>
              <a:t> </a:t>
            </a:r>
            <a:r>
              <a:rPr lang="en-GB" sz="2800" dirty="0"/>
              <a:t>might improve the test sensitivity.</a:t>
            </a:r>
            <a:endParaRPr lang="en-US" sz="2800" dirty="0"/>
          </a:p>
          <a:p>
            <a:pPr marL="342900" indent="-342900">
              <a:buFont typeface="Arial" pitchFamily="34" charset="0"/>
              <a:buChar char="•"/>
            </a:pPr>
            <a:endParaRPr lang="en-US" sz="2800" dirty="0"/>
          </a:p>
          <a:p>
            <a:endParaRPr lang="en-GB" sz="2800" dirty="0"/>
          </a:p>
        </p:txBody>
      </p:sp>
      <p:sp>
        <p:nvSpPr>
          <p:cNvPr id="4" name="Slide Number Placeholder 3"/>
          <p:cNvSpPr>
            <a:spLocks noGrp="1"/>
          </p:cNvSpPr>
          <p:nvPr>
            <p:ph type="sldNum" sz="quarter" idx="12"/>
          </p:nvPr>
        </p:nvSpPr>
        <p:spPr/>
        <p:txBody>
          <a:bodyPr/>
          <a:lstStyle/>
          <a:p>
            <a:fld id="{CC539783-BC3B-4869-9280-23039094CC31}" type="slidenum">
              <a:rPr lang="en-US" smtClean="0"/>
              <a:pPr/>
              <a:t>53</a:t>
            </a:fld>
            <a:endParaRPr lang="en-US"/>
          </a:p>
        </p:txBody>
      </p:sp>
    </p:spTree>
    <p:extLst>
      <p:ext uri="{BB962C8B-B14F-4D97-AF65-F5344CB8AC3E}">
        <p14:creationId xmlns:p14="http://schemas.microsoft.com/office/powerpoint/2010/main" val="8025694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GB"/>
          </a:p>
        </p:txBody>
      </p:sp>
      <p:sp>
        <p:nvSpPr>
          <p:cNvPr id="3" name="Title 2"/>
          <p:cNvSpPr>
            <a:spLocks noGrp="1"/>
          </p:cNvSpPr>
          <p:nvPr>
            <p:ph type="ctrTitle"/>
          </p:nvPr>
        </p:nvSpPr>
        <p:spPr/>
        <p:txBody>
          <a:bodyPr/>
          <a:lstStyle/>
          <a:p>
            <a:r>
              <a:rPr lang="en-GB" sz="4800" cap="none" dirty="0" smtClean="0">
                <a:solidFill>
                  <a:srgbClr val="FFFF00"/>
                </a:solidFill>
              </a:rPr>
              <a:t>Thank You and Best Of Luck</a:t>
            </a:r>
            <a:endParaRPr lang="en-GB" sz="4800" cap="none" dirty="0">
              <a:solidFill>
                <a:srgbClr val="FFFF00"/>
              </a:solidFill>
            </a:endParaRPr>
          </a:p>
        </p:txBody>
      </p:sp>
      <p:sp>
        <p:nvSpPr>
          <p:cNvPr id="4" name="Slide Number Placeholder 3"/>
          <p:cNvSpPr>
            <a:spLocks noGrp="1"/>
          </p:cNvSpPr>
          <p:nvPr>
            <p:ph type="sldNum" sz="quarter" idx="12"/>
          </p:nvPr>
        </p:nvSpPr>
        <p:spPr/>
        <p:txBody>
          <a:bodyPr/>
          <a:lstStyle/>
          <a:p>
            <a:fld id="{D4BEB56A-8646-4B67-9334-B88082B381B0}" type="slidenum">
              <a:rPr lang="en-US" smtClean="0"/>
              <a:pPr/>
              <a:t>54</a:t>
            </a:fld>
            <a:endParaRPr lang="en-US"/>
          </a:p>
        </p:txBody>
      </p:sp>
    </p:spTree>
    <p:extLst>
      <p:ext uri="{BB962C8B-B14F-4D97-AF65-F5344CB8AC3E}">
        <p14:creationId xmlns:p14="http://schemas.microsoft.com/office/powerpoint/2010/main" val="766939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4419600"/>
            <a:ext cx="8229600" cy="1143000"/>
          </a:xfrm>
        </p:spPr>
        <p:txBody>
          <a:bodyPr/>
          <a:lstStyle/>
          <a:p>
            <a:pPr>
              <a:tabLst>
                <a:tab pos="457200" algn="l"/>
              </a:tabLst>
              <a:defRPr/>
            </a:pPr>
            <a:r>
              <a:rPr lang="en-US" sz="2800" dirty="0" smtClean="0">
                <a:solidFill>
                  <a:srgbClr val="0070C0"/>
                </a:solidFill>
              </a:rPr>
              <a:t>Q 2: </a:t>
            </a:r>
            <a:r>
              <a:rPr lang="en-US" sz="2000" dirty="0">
                <a:solidFill>
                  <a:srgbClr val="FFFF00"/>
                </a:solidFill>
              </a:rPr>
              <a:t>	A 54 y male is having Cushing Syndrome. His cortisol and other steroid profile is as following:</a:t>
            </a:r>
            <a:br>
              <a:rPr lang="en-US" sz="2000" dirty="0">
                <a:solidFill>
                  <a:srgbClr val="FFFF00"/>
                </a:solidFill>
              </a:rPr>
            </a:br>
            <a:r>
              <a:rPr lang="en-US" sz="2000" dirty="0">
                <a:solidFill>
                  <a:srgbClr val="FFFF00"/>
                </a:solidFill>
              </a:rPr>
              <a:t>•	Serum Cortisol: Increased</a:t>
            </a:r>
            <a:br>
              <a:rPr lang="en-US" sz="2000" dirty="0">
                <a:solidFill>
                  <a:srgbClr val="FFFF00"/>
                </a:solidFill>
              </a:rPr>
            </a:br>
            <a:r>
              <a:rPr lang="en-US" sz="2000" dirty="0">
                <a:solidFill>
                  <a:srgbClr val="FFFF00"/>
                </a:solidFill>
              </a:rPr>
              <a:t>•	Serum DHEAS:  Markedly increased</a:t>
            </a:r>
            <a:br>
              <a:rPr lang="en-US" sz="2000" dirty="0">
                <a:solidFill>
                  <a:srgbClr val="FFFF00"/>
                </a:solidFill>
              </a:rPr>
            </a:br>
            <a:r>
              <a:rPr lang="en-US" sz="2000" dirty="0">
                <a:solidFill>
                  <a:srgbClr val="FFFF00"/>
                </a:solidFill>
              </a:rPr>
              <a:t>•	Urinary 17-ketosteroids : Markedly Increased</a:t>
            </a:r>
            <a:br>
              <a:rPr lang="en-US" sz="2000" dirty="0">
                <a:solidFill>
                  <a:srgbClr val="FFFF00"/>
                </a:solidFill>
              </a:rPr>
            </a:br>
            <a:r>
              <a:rPr lang="en-US" sz="2000" dirty="0">
                <a:solidFill>
                  <a:srgbClr val="FFFF00"/>
                </a:solidFill>
              </a:rPr>
              <a:t>•	Serum Aldosterone: Low</a:t>
            </a:r>
            <a:br>
              <a:rPr lang="en-US" sz="2000" dirty="0">
                <a:solidFill>
                  <a:srgbClr val="FFFF00"/>
                </a:solidFill>
              </a:rPr>
            </a:br>
            <a:r>
              <a:rPr lang="en-US" sz="2000" dirty="0">
                <a:solidFill>
                  <a:srgbClr val="FFFF00"/>
                </a:solidFill>
              </a:rPr>
              <a:t>•	Aldosterone precursors : Increased</a:t>
            </a:r>
            <a:br>
              <a:rPr lang="en-US" sz="2000" dirty="0">
                <a:solidFill>
                  <a:srgbClr val="FFFF00"/>
                </a:solidFill>
              </a:rPr>
            </a:br>
            <a:r>
              <a:rPr lang="en-US" sz="2000" dirty="0">
                <a:solidFill>
                  <a:srgbClr val="FFFF00"/>
                </a:solidFill>
              </a:rPr>
              <a:t>What is the most probable cause of Cushing Syndrome in this patient?</a:t>
            </a:r>
            <a:br>
              <a:rPr lang="en-US" sz="2000" dirty="0">
                <a:solidFill>
                  <a:srgbClr val="FFFF00"/>
                </a:solidFill>
              </a:rPr>
            </a:br>
            <a:r>
              <a:rPr lang="en-US" sz="2000" dirty="0">
                <a:solidFill>
                  <a:srgbClr val="FFFF00"/>
                </a:solidFill>
              </a:rPr>
              <a:t/>
            </a:r>
            <a:br>
              <a:rPr lang="en-US" sz="2000" dirty="0">
                <a:solidFill>
                  <a:srgbClr val="FFFF00"/>
                </a:solidFill>
              </a:rPr>
            </a:br>
            <a:r>
              <a:rPr lang="en-US" sz="2000" dirty="0"/>
              <a:t>a.	Adrenocortical Carcinoma</a:t>
            </a:r>
            <a:br>
              <a:rPr lang="en-US" sz="2000" dirty="0"/>
            </a:br>
            <a:r>
              <a:rPr lang="en-US" sz="2000" dirty="0"/>
              <a:t>b.	Adrenal Adenoma</a:t>
            </a:r>
            <a:br>
              <a:rPr lang="en-US" sz="2000" dirty="0"/>
            </a:br>
            <a:r>
              <a:rPr lang="en-US" sz="2000" dirty="0"/>
              <a:t>c.	Bilateral ACTH-independent </a:t>
            </a:r>
            <a:r>
              <a:rPr lang="en-US" sz="2000" dirty="0" err="1"/>
              <a:t>macronodular</a:t>
            </a:r>
            <a:r>
              <a:rPr lang="en-US" sz="2000" dirty="0"/>
              <a:t> hyperplasia </a:t>
            </a:r>
            <a:br>
              <a:rPr lang="en-US" sz="2000" dirty="0"/>
            </a:br>
            <a:r>
              <a:rPr lang="en-US" sz="2000" dirty="0"/>
              <a:t>d.	Ectopic cortisol secretion </a:t>
            </a:r>
            <a:r>
              <a:rPr lang="en-US" sz="2000" dirty="0">
                <a:solidFill>
                  <a:srgbClr val="FFFF00"/>
                </a:solidFill>
              </a:rPr>
              <a:t/>
            </a:r>
            <a:br>
              <a:rPr lang="en-US" sz="2000" dirty="0">
                <a:solidFill>
                  <a:srgbClr val="FFFF00"/>
                </a:solidFill>
              </a:rPr>
            </a:br>
            <a:r>
              <a:rPr lang="en-US" sz="2000" dirty="0"/>
              <a:t>e.	Primary pigmented nodular adrenocortical disease</a:t>
            </a:r>
            <a:br>
              <a:rPr lang="en-US" sz="2000" dirty="0"/>
            </a:br>
            <a:r>
              <a:rPr lang="en-US" sz="2000" dirty="0">
                <a:solidFill>
                  <a:srgbClr val="FFFF00"/>
                </a:solidFill>
              </a:rPr>
              <a:t/>
            </a:r>
            <a:br>
              <a:rPr lang="en-US" sz="2000" dirty="0">
                <a:solidFill>
                  <a:srgbClr val="FFFF00"/>
                </a:solidFill>
              </a:rPr>
            </a:br>
            <a:r>
              <a:rPr lang="en-US" sz="2000" dirty="0">
                <a:solidFill>
                  <a:srgbClr val="FFFF00"/>
                </a:solidFill>
              </a:rPr>
              <a:t/>
            </a:r>
            <a:br>
              <a:rPr lang="en-US" sz="2000" dirty="0">
                <a:solidFill>
                  <a:srgbClr val="FFFF00"/>
                </a:solidFill>
              </a:rPr>
            </a:br>
            <a:endParaRPr lang="en-US" sz="2000" dirty="0">
              <a:solidFill>
                <a:srgbClr val="FFFF00"/>
              </a:solidFill>
            </a:endParaRPr>
          </a:p>
        </p:txBody>
      </p:sp>
      <p:sp>
        <p:nvSpPr>
          <p:cNvPr id="6147" name="Rectangle 3"/>
          <p:cNvSpPr>
            <a:spLocks noGrp="1" noChangeArrowheads="1"/>
          </p:cNvSpPr>
          <p:nvPr>
            <p:ph type="body" idx="4294967295"/>
          </p:nvPr>
        </p:nvSpPr>
        <p:spPr>
          <a:xfrm>
            <a:off x="708025" y="5181600"/>
            <a:ext cx="8229600" cy="762000"/>
          </a:xfrm>
          <a:prstGeom prst="rect">
            <a:avLst/>
          </a:prstGeom>
        </p:spPr>
        <p:txBody>
          <a:bodyPr>
            <a:noAutofit/>
          </a:bodyPr>
          <a:lstStyle/>
          <a:p>
            <a:pPr marL="457200" lvl="1" indent="0" algn="ctr">
              <a:buFontTx/>
              <a:buNone/>
            </a:pPr>
            <a:r>
              <a:rPr lang="en-US" sz="4800" dirty="0">
                <a:solidFill>
                  <a:srgbClr val="FFFF00"/>
                </a:solidFill>
              </a:rPr>
              <a:t>a.	Adrenocortical Carcinoma</a:t>
            </a:r>
            <a:br>
              <a:rPr lang="en-US" sz="4800" dirty="0">
                <a:solidFill>
                  <a:srgbClr val="FFFF00"/>
                </a:solidFill>
              </a:rPr>
            </a:br>
            <a:endParaRPr lang="en-US" sz="5400" dirty="0" smtClean="0">
              <a:solidFill>
                <a:srgbClr val="FFFF00"/>
              </a:solidFill>
              <a:effectLst/>
            </a:endParaRPr>
          </a:p>
        </p:txBody>
      </p:sp>
      <p:sp>
        <p:nvSpPr>
          <p:cNvPr id="3" name="Slide Number Placeholder 2"/>
          <p:cNvSpPr>
            <a:spLocks noGrp="1"/>
          </p:cNvSpPr>
          <p:nvPr>
            <p:ph type="sldNum" sz="quarter" idx="12"/>
          </p:nvPr>
        </p:nvSpPr>
        <p:spPr/>
        <p:txBody>
          <a:bodyPr/>
          <a:lstStyle/>
          <a:p>
            <a:pPr>
              <a:defRPr/>
            </a:pPr>
            <a:fld id="{D566C7C3-B6A2-4DB6-BFB6-5A9DB61CB7FB}" type="slidenum">
              <a:rPr lang="en-US" smtClean="0"/>
              <a:pPr>
                <a:defRPr/>
              </a:pPr>
              <a:t>6</a:t>
            </a:fld>
            <a:endParaRPr lang="en-US"/>
          </a:p>
        </p:txBody>
      </p:sp>
    </p:spTree>
    <p:extLst>
      <p:ext uri="{BB962C8B-B14F-4D97-AF65-F5344CB8AC3E}">
        <p14:creationId xmlns:p14="http://schemas.microsoft.com/office/powerpoint/2010/main" val="34575657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arn(inVertical)">
                                      <p:cBhvr>
                                        <p:cTn id="7"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400" dirty="0" smtClean="0">
                <a:solidFill>
                  <a:srgbClr val="FFFF00"/>
                </a:solidFill>
              </a:rPr>
              <a:t>Adrenocortical Carcinoma</a:t>
            </a:r>
            <a:endParaRPr lang="en-GB" sz="4400" dirty="0">
              <a:solidFill>
                <a:srgbClr val="FFFF00"/>
              </a:solidFill>
            </a:endParaRPr>
          </a:p>
        </p:txBody>
      </p:sp>
      <p:sp>
        <p:nvSpPr>
          <p:cNvPr id="3" name="Content Placeholder 2"/>
          <p:cNvSpPr>
            <a:spLocks noGrp="1"/>
          </p:cNvSpPr>
          <p:nvPr>
            <p:ph sz="quarter" idx="13"/>
          </p:nvPr>
        </p:nvSpPr>
        <p:spPr/>
        <p:txBody>
          <a:bodyPr/>
          <a:lstStyle/>
          <a:p>
            <a:pPr marL="342900" indent="-342900">
              <a:buFont typeface="Arial" pitchFamily="34" charset="0"/>
              <a:buChar char="•"/>
            </a:pPr>
            <a:r>
              <a:rPr lang="en-GB" dirty="0" smtClean="0"/>
              <a:t> </a:t>
            </a:r>
            <a:r>
              <a:rPr lang="en-GB" sz="3600" dirty="0" smtClean="0"/>
              <a:t>Can present as </a:t>
            </a:r>
            <a:r>
              <a:rPr lang="en-GB" sz="3600" dirty="0" err="1" smtClean="0"/>
              <a:t>Hirsutism</a:t>
            </a:r>
            <a:r>
              <a:rPr lang="en-GB" sz="3600" dirty="0" smtClean="0"/>
              <a:t> </a:t>
            </a:r>
          </a:p>
          <a:p>
            <a:pPr marL="457200" indent="-457200">
              <a:buFont typeface="Arial" pitchFamily="34" charset="0"/>
              <a:buChar char="•"/>
            </a:pPr>
            <a:r>
              <a:rPr lang="en-GB" sz="3600" dirty="0" smtClean="0"/>
              <a:t>Characterised by increased metabolites of Cortisol and Aldosterone</a:t>
            </a:r>
          </a:p>
          <a:p>
            <a:pPr marL="571500" indent="-571500">
              <a:buFont typeface="Arial" pitchFamily="34" charset="0"/>
              <a:buChar char="•"/>
            </a:pPr>
            <a:r>
              <a:rPr lang="en-GB" sz="3600" dirty="0" smtClean="0"/>
              <a:t>Increased DHEAS</a:t>
            </a:r>
            <a:endParaRPr lang="en-GB" sz="3600" dirty="0"/>
          </a:p>
        </p:txBody>
      </p:sp>
      <p:sp>
        <p:nvSpPr>
          <p:cNvPr id="4" name="Slide Number Placeholder 3"/>
          <p:cNvSpPr>
            <a:spLocks noGrp="1"/>
          </p:cNvSpPr>
          <p:nvPr>
            <p:ph type="sldNum" sz="quarter" idx="12"/>
          </p:nvPr>
        </p:nvSpPr>
        <p:spPr/>
        <p:txBody>
          <a:bodyPr/>
          <a:lstStyle/>
          <a:p>
            <a:fld id="{CC539783-BC3B-4869-9280-23039094CC31}" type="slidenum">
              <a:rPr lang="en-US" smtClean="0"/>
              <a:pPr/>
              <a:t>7</a:t>
            </a:fld>
            <a:endParaRPr lang="en-US"/>
          </a:p>
        </p:txBody>
      </p:sp>
    </p:spTree>
    <p:extLst>
      <p:ext uri="{BB962C8B-B14F-4D97-AF65-F5344CB8AC3E}">
        <p14:creationId xmlns:p14="http://schemas.microsoft.com/office/powerpoint/2010/main" val="3126547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657600"/>
            <a:ext cx="8229600" cy="1143000"/>
          </a:xfrm>
        </p:spPr>
        <p:txBody>
          <a:bodyPr/>
          <a:lstStyle/>
          <a:p>
            <a:pPr>
              <a:defRPr/>
            </a:pPr>
            <a:r>
              <a:rPr lang="en-US" sz="3200" dirty="0" smtClean="0">
                <a:solidFill>
                  <a:srgbClr val="0070C0"/>
                </a:solidFill>
              </a:rPr>
              <a:t>Q 3: </a:t>
            </a:r>
            <a:r>
              <a:rPr lang="en-US" sz="2400" dirty="0">
                <a:solidFill>
                  <a:srgbClr val="FFFF00"/>
                </a:solidFill>
              </a:rPr>
              <a:t>	</a:t>
            </a:r>
            <a:r>
              <a:rPr lang="en-US" sz="2400" dirty="0" smtClean="0">
                <a:solidFill>
                  <a:srgbClr val="FFFF00"/>
                </a:solidFill>
              </a:rPr>
              <a:t>A </a:t>
            </a:r>
            <a:r>
              <a:rPr lang="en-US" sz="2400" dirty="0">
                <a:solidFill>
                  <a:srgbClr val="FFFF00"/>
                </a:solidFill>
              </a:rPr>
              <a:t>36 y old Registered Nurse is performing night duty for the last 2 years with the habit of going to bed at 0800 h in the morning. She has developed some features suggestive of Cushing Syndrome and referred to you for appropriate investigations. </a:t>
            </a:r>
            <a:br>
              <a:rPr lang="en-US" sz="2400" dirty="0">
                <a:solidFill>
                  <a:srgbClr val="FFFF00"/>
                </a:solidFill>
              </a:rPr>
            </a:br>
            <a:r>
              <a:rPr lang="en-US" sz="2400" dirty="0">
                <a:solidFill>
                  <a:srgbClr val="FFFF00"/>
                </a:solidFill>
              </a:rPr>
              <a:t/>
            </a:r>
            <a:br>
              <a:rPr lang="en-US" sz="2400" dirty="0">
                <a:solidFill>
                  <a:srgbClr val="FFFF00"/>
                </a:solidFill>
              </a:rPr>
            </a:br>
            <a:r>
              <a:rPr lang="en-US" sz="2400" dirty="0">
                <a:solidFill>
                  <a:srgbClr val="FFFF00"/>
                </a:solidFill>
              </a:rPr>
              <a:t>At what time of the day (24 h) you will like to collect her sample</a:t>
            </a:r>
            <a:r>
              <a:rPr lang="en-US" sz="2400" dirty="0" smtClean="0">
                <a:solidFill>
                  <a:srgbClr val="FFFF00"/>
                </a:solidFill>
              </a:rPr>
              <a:t>:</a:t>
            </a:r>
            <a:r>
              <a:rPr lang="en-US" sz="2400" dirty="0">
                <a:solidFill>
                  <a:srgbClr val="FFFF00"/>
                </a:solidFill>
              </a:rPr>
              <a:t/>
            </a:r>
            <a:br>
              <a:rPr lang="en-US" sz="2400" dirty="0">
                <a:solidFill>
                  <a:srgbClr val="FFFF00"/>
                </a:solidFill>
              </a:rPr>
            </a:br>
            <a:r>
              <a:rPr lang="en-US" sz="2400" dirty="0">
                <a:solidFill>
                  <a:srgbClr val="FFFF00"/>
                </a:solidFill>
              </a:rPr>
              <a:t/>
            </a:r>
            <a:br>
              <a:rPr lang="en-US" sz="2400" dirty="0">
                <a:solidFill>
                  <a:srgbClr val="FFFF00"/>
                </a:solidFill>
              </a:rPr>
            </a:br>
            <a:r>
              <a:rPr lang="en-US" sz="2400" dirty="0"/>
              <a:t>a.	Afternoon (1500 h)</a:t>
            </a:r>
            <a:br>
              <a:rPr lang="en-US" sz="2400" dirty="0"/>
            </a:br>
            <a:r>
              <a:rPr lang="en-US" sz="2400" dirty="0"/>
              <a:t>b.	Early evening (1900 h)</a:t>
            </a:r>
            <a:br>
              <a:rPr lang="en-US" sz="2400" dirty="0"/>
            </a:br>
            <a:r>
              <a:rPr lang="en-US" sz="2400" dirty="0"/>
              <a:t>c.	Mid day (1200 h)</a:t>
            </a:r>
            <a:br>
              <a:rPr lang="en-US" sz="2400" dirty="0"/>
            </a:br>
            <a:r>
              <a:rPr lang="en-US" sz="2400" dirty="0"/>
              <a:t>d.	Midnight (0000 h)</a:t>
            </a:r>
            <a:br>
              <a:rPr lang="en-US" sz="2400" dirty="0"/>
            </a:br>
            <a:r>
              <a:rPr lang="en-US" sz="2400" dirty="0"/>
              <a:t>e.	Morning (0900)</a:t>
            </a:r>
          </a:p>
        </p:txBody>
      </p:sp>
      <p:sp>
        <p:nvSpPr>
          <p:cNvPr id="6147" name="Rectangle 3"/>
          <p:cNvSpPr>
            <a:spLocks noGrp="1" noChangeArrowheads="1"/>
          </p:cNvSpPr>
          <p:nvPr>
            <p:ph type="body" idx="4294967295"/>
          </p:nvPr>
        </p:nvSpPr>
        <p:spPr>
          <a:xfrm>
            <a:off x="708025" y="5181600"/>
            <a:ext cx="8229600" cy="762000"/>
          </a:xfrm>
          <a:prstGeom prst="rect">
            <a:avLst/>
          </a:prstGeom>
        </p:spPr>
        <p:txBody>
          <a:bodyPr>
            <a:noAutofit/>
          </a:bodyPr>
          <a:lstStyle/>
          <a:p>
            <a:pPr marL="457200" lvl="1" indent="0" algn="ctr">
              <a:buFontTx/>
              <a:buNone/>
            </a:pPr>
            <a:r>
              <a:rPr lang="en-US" sz="4800" dirty="0">
                <a:solidFill>
                  <a:srgbClr val="FFFF00"/>
                </a:solidFill>
              </a:rPr>
              <a:t>e.	Morning (0900)</a:t>
            </a:r>
            <a:endParaRPr lang="en-US" sz="5400" dirty="0" smtClean="0">
              <a:solidFill>
                <a:srgbClr val="FFFF00"/>
              </a:solidFill>
              <a:effectLst/>
            </a:endParaRPr>
          </a:p>
        </p:txBody>
      </p:sp>
      <p:sp>
        <p:nvSpPr>
          <p:cNvPr id="3" name="Slide Number Placeholder 2"/>
          <p:cNvSpPr>
            <a:spLocks noGrp="1"/>
          </p:cNvSpPr>
          <p:nvPr>
            <p:ph type="sldNum" sz="quarter" idx="12"/>
          </p:nvPr>
        </p:nvSpPr>
        <p:spPr/>
        <p:txBody>
          <a:bodyPr/>
          <a:lstStyle/>
          <a:p>
            <a:pPr>
              <a:defRPr/>
            </a:pPr>
            <a:fld id="{D566C7C3-B6A2-4DB6-BFB6-5A9DB61CB7FB}" type="slidenum">
              <a:rPr lang="en-US" smtClean="0"/>
              <a:pPr>
                <a:defRPr/>
              </a:pPr>
              <a:t>8</a:t>
            </a:fld>
            <a:endParaRPr lang="en-US"/>
          </a:p>
        </p:txBody>
      </p:sp>
    </p:spTree>
    <p:extLst>
      <p:ext uri="{BB962C8B-B14F-4D97-AF65-F5344CB8AC3E}">
        <p14:creationId xmlns:p14="http://schemas.microsoft.com/office/powerpoint/2010/main" val="38098703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arn(inVertical)">
                                      <p:cBhvr>
                                        <p:cTn id="7"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800" dirty="0" smtClean="0">
                <a:solidFill>
                  <a:srgbClr val="FFFF00"/>
                </a:solidFill>
              </a:rPr>
              <a:t>Timing of Cortisol Sampling</a:t>
            </a:r>
            <a:endParaRPr lang="en-GB" sz="4800" dirty="0">
              <a:solidFill>
                <a:srgbClr val="FFFF00"/>
              </a:solidFill>
            </a:endParaRPr>
          </a:p>
        </p:txBody>
      </p:sp>
      <p:sp>
        <p:nvSpPr>
          <p:cNvPr id="3" name="Content Placeholder 2"/>
          <p:cNvSpPr>
            <a:spLocks noGrp="1"/>
          </p:cNvSpPr>
          <p:nvPr>
            <p:ph sz="quarter" idx="13"/>
          </p:nvPr>
        </p:nvSpPr>
        <p:spPr/>
        <p:txBody>
          <a:bodyPr>
            <a:normAutofit lnSpcReduction="10000"/>
          </a:bodyPr>
          <a:lstStyle/>
          <a:p>
            <a:r>
              <a:rPr lang="en-GB" sz="2800" dirty="0" smtClean="0"/>
              <a:t> </a:t>
            </a:r>
            <a:r>
              <a:rPr lang="en-GB" sz="3600" dirty="0" smtClean="0">
                <a:solidFill>
                  <a:srgbClr val="92D050"/>
                </a:solidFill>
              </a:rPr>
              <a:t>For Cushing Syndrome (CS)</a:t>
            </a:r>
            <a:r>
              <a:rPr lang="en-GB" sz="2800" dirty="0" smtClean="0"/>
              <a:t>:  </a:t>
            </a:r>
          </a:p>
          <a:p>
            <a:pPr marL="342900" indent="-342900">
              <a:buFont typeface="Arial" pitchFamily="34" charset="0"/>
              <a:buChar char="•"/>
            </a:pPr>
            <a:r>
              <a:rPr lang="en-GB" sz="2800" dirty="0" smtClean="0"/>
              <a:t>Late Evening Sample : To see the loss of Diurnal variation i.e. higher cortisol in the evening</a:t>
            </a:r>
          </a:p>
          <a:p>
            <a:pPr marL="342900" indent="-342900">
              <a:buFont typeface="Arial" pitchFamily="34" charset="0"/>
              <a:buChar char="•"/>
            </a:pPr>
            <a:r>
              <a:rPr lang="en-GB" sz="2800" dirty="0" smtClean="0"/>
              <a:t>Exact Time: One hour after usual sleeping time.</a:t>
            </a:r>
          </a:p>
          <a:p>
            <a:r>
              <a:rPr lang="en-GB" sz="2800" dirty="0"/>
              <a:t>(True for Serum or Salivary Cortisol timing).</a:t>
            </a:r>
          </a:p>
          <a:p>
            <a:r>
              <a:rPr lang="en-GB" sz="3600" dirty="0" smtClean="0">
                <a:solidFill>
                  <a:srgbClr val="92D050"/>
                </a:solidFill>
              </a:rPr>
              <a:t>For Addison Disease (AD)</a:t>
            </a:r>
            <a:r>
              <a:rPr lang="en-GB" sz="3600" dirty="0" smtClean="0"/>
              <a:t>:  </a:t>
            </a:r>
          </a:p>
          <a:p>
            <a:pPr marL="342900" indent="-342900">
              <a:buFont typeface="Arial" pitchFamily="34" charset="0"/>
              <a:buChar char="•"/>
            </a:pPr>
            <a:r>
              <a:rPr lang="en-GB" sz="2800" dirty="0"/>
              <a:t>Morning sample at 0800 h</a:t>
            </a:r>
            <a:r>
              <a:rPr lang="en-GB" sz="2800" dirty="0" smtClean="0"/>
              <a:t>.</a:t>
            </a:r>
          </a:p>
          <a:p>
            <a:pPr marL="342900" indent="-342900">
              <a:buFont typeface="Arial" pitchFamily="34" charset="0"/>
              <a:buChar char="•"/>
            </a:pPr>
            <a:endParaRPr lang="en-GB" sz="2800" dirty="0"/>
          </a:p>
        </p:txBody>
      </p:sp>
      <p:sp>
        <p:nvSpPr>
          <p:cNvPr id="4" name="Slide Number Placeholder 3"/>
          <p:cNvSpPr>
            <a:spLocks noGrp="1"/>
          </p:cNvSpPr>
          <p:nvPr>
            <p:ph type="sldNum" sz="quarter" idx="12"/>
          </p:nvPr>
        </p:nvSpPr>
        <p:spPr/>
        <p:txBody>
          <a:bodyPr/>
          <a:lstStyle/>
          <a:p>
            <a:fld id="{CC539783-BC3B-4869-9280-23039094CC31}" type="slidenum">
              <a:rPr lang="en-US" smtClean="0"/>
              <a:pPr/>
              <a:t>9</a:t>
            </a:fld>
            <a:endParaRPr lang="en-US"/>
          </a:p>
        </p:txBody>
      </p:sp>
    </p:spTree>
    <p:extLst>
      <p:ext uri="{BB962C8B-B14F-4D97-AF65-F5344CB8AC3E}">
        <p14:creationId xmlns:p14="http://schemas.microsoft.com/office/powerpoint/2010/main" val="1499045919"/>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22519</TotalTime>
  <Words>2638</Words>
  <Application>Microsoft Office PowerPoint</Application>
  <PresentationFormat>On-screen Show (4:3)</PresentationFormat>
  <Paragraphs>367</Paragraphs>
  <Slides>54</Slides>
  <Notes>19</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Horizon</vt:lpstr>
      <vt:lpstr>Pakistan Society Of Chemical Pathologists Distance Learning Programme In Chemical Pathology   Lesson No 18  Miscellaneous Endocrine Disorders and  Tumour Markers (Short Name: MEDTM) By  Surg Commodore Aamir Ijaz MCPS, FCPS, FRCP (Edin)   Professor Of Pathology /  Consultant Chemical Pathologist Bahria University Medical &amp; Dental College /  PNS SHIFA Karachi   </vt:lpstr>
      <vt:lpstr>BCQs</vt:lpstr>
      <vt:lpstr>Q 1:  The most common cause of Cushing Syndrome is:  a. Adrnocortical Hyperplasia b. Cushing disease c. Ectopic ACTH secretion d. Iatrogenic e. Pseudo-Cushing Syndrome</vt:lpstr>
      <vt:lpstr>Slides on CUSHING SYNDROME and ADDISON DISEASE were Initially Prepared by  Dr Mehreen Hassan (PNS SHIFA)</vt:lpstr>
      <vt:lpstr>Cushing’s Syndrome</vt:lpstr>
      <vt:lpstr>Q 2:  A 54 y male is having Cushing Syndrome. His cortisol and other steroid profile is as following: • Serum Cortisol: Increased • Serum DHEAS:  Markedly increased • Urinary 17-ketosteroids : Markedly Increased • Serum Aldosterone: Low • Aldosterone precursors : Increased What is the most probable cause of Cushing Syndrome in this patient?  a. Adrenocortical Carcinoma b. Adrenal Adenoma c. Bilateral ACTH-independent macronodular hyperplasia  d. Ectopic cortisol secretion  e. Primary pigmented nodular adrenocortical disease   </vt:lpstr>
      <vt:lpstr>Adrenocortical Carcinoma</vt:lpstr>
      <vt:lpstr>Q 3:  A 36 y old Registered Nurse is performing night duty for the last 2 years with the habit of going to bed at 0800 h in the morning. She has developed some features suggestive of Cushing Syndrome and referred to you for appropriate investigations.   At what time of the day (24 h) you will like to collect her sample:  a. Afternoon (1500 h) b. Early evening (1900 h) c. Mid day (1200 h) d. Midnight (0000 h) e. Morning (0900)</vt:lpstr>
      <vt:lpstr>Timing of Cortisol Sampling</vt:lpstr>
      <vt:lpstr>Q 4:  A 32 y pregnant lady has been referred to you for investigation of Cushing Syndrome. As per recent Guidelines which of the following should be the first line tests in this patient?   a. 48-h, 2 mg/d Dexamethasone Suppression test (DST)  b. Late evening Salivary cortisol c. Midnight Sleeping Serum Cortisol d. Overnight 1mg DST e. Urinary Free Cortisol</vt:lpstr>
      <vt:lpstr>Urinary Free Cortisol (UFC)</vt:lpstr>
      <vt:lpstr>First line Tests for CS</vt:lpstr>
      <vt:lpstr>Evening Serum cortisol (1 h after sleep)</vt:lpstr>
      <vt:lpstr>Pseudo-Cushing Syndrome</vt:lpstr>
      <vt:lpstr> Low-dose dexamethasone suppression test</vt:lpstr>
      <vt:lpstr>Determination of the Cause of Syndrome </vt:lpstr>
      <vt:lpstr>Q 5:  The most common cause of Chronic Adrenal Insufficiency Worldwide (including developing countries) is:  a. Autoimmune disease b. Drugs c. Fungal Infection d. Malignant Metastasis e. Tuberculosis</vt:lpstr>
      <vt:lpstr>PowerPoint Presentation</vt:lpstr>
      <vt:lpstr>Causes of adrenal insufficiency   </vt:lpstr>
      <vt:lpstr>Routine investigations:</vt:lpstr>
      <vt:lpstr>Routine investigations (contd) </vt:lpstr>
      <vt:lpstr>Morning  Serum Cortisol &lt; 10 Ug/Dl  Plasma ACTH Assay &gt; 150 Pg/Ml Dynamic Function Tests</vt:lpstr>
      <vt:lpstr> Short Synacthen Test </vt:lpstr>
      <vt:lpstr>Short synacthen test - protocol (contd) </vt:lpstr>
      <vt:lpstr>Long Synacthen Ttest  </vt:lpstr>
      <vt:lpstr>Q 6:  As per reported natural history of Addison Disease (due to autoimmune etiology) the first Endocrine abnormality is :  a. Decreased cortisol response to ACTH b. Decreased morning cortisol c. Increased CRH d. Increased Plasma Renin Activity e. Raised morning ACTH</vt:lpstr>
      <vt:lpstr>Q 7:  As a Consultant Chemical Pathologist in a tertiary care hospital, you want to develop a strategy for immediate determination of diagnosis and cause of adrenal insufficiency. Which of the following test you would like to use at the time of patient presentation:   a. Estimation of early morning Serum Cortisol  b. Estimation of evening Serum Cortisol  c. High dose ACTH Stimulation test with 250 µg d. Low dose ACTH Stimulation test with 1µg  e. Simultaneous estimation of Serum Cortisol and Plasma ACTH</vt:lpstr>
      <vt:lpstr>Q 8:  Corticotropin-releasing hormone (CRH) stimulation test is used in various adrenal abnormalities. All of the following are indications of CRH stimulation test EXCEPT:   a. As part of inferior petrosal sinus sampling for ACTH-dependent Cushing's syndrome. b. Discriminate between pseudo-Cushing's and Cushing's syndrome. c. Discriminate between Primary and Secondary Adrenal Insufficiency d. Discriminate between Secondary and Tertiary Adrenal Insufficiency e. Discriminate between patients with an ectopic or a pituitary ACTH-secreting tumour.</vt:lpstr>
      <vt:lpstr>Q 9:  A 72 y male industrialist is suspected of Acromegaly because of sudden increase in his shoe size and enlargement of fingers. He is not a known case of Diabetes Mellitus or liver disease. He was thoroughly investigated for the diagnosis of Acromegaly and determining the cause of excess Growth Hormone (GH) if present. The results of his investigations showed following results:  • IGF-1:                             452 ng/ml (ref range: 135-449) • OGTT with GH (by Chemiluminescence method)              o GH basal           : 0.2 ng/ml o GH level at 2 h : 0.6 ng/ml • Pituitary MRI:     Normal     What is the most probable diagnosis?  a. Equivocal results b. Extra-pancreatic islet tumour c. Extra-Pituitary Acromegaly d. Normal for age e. Pituitary Adenoma  </vt:lpstr>
      <vt:lpstr>For Detail Account Of GH Disorders Please See PPT Prepared By Dr Shagufta Yousaf</vt:lpstr>
      <vt:lpstr>Diagnosis of Acromegaly in this pt</vt:lpstr>
      <vt:lpstr>Q 10: A 39 y female complains of polyuria with 24 h urinary volume more than 4.0 litre which has developed gradually over the last one year. She has been referred to you for ‘Water Deprivation Test’ (WDT) for the diagnosis or exclusion of Diabetes Insipidus (DI). You perform some preliminary tests which show following results: • Serum Sodium : 124 mmol/L (132-142) • Urine osmolality: 118 mOsmol/Kg   Now how will you proceed with this patient? Please select the best option:  a. Central DI requiring WDT for confirmation b. DI and Psychogenic polydipsia excluded not requiring WDT. c. Nephrogenic DI requiring WDT for confirmation d. No clue of any disorder requiring WDT  e. Psychogenic polydipsia requiring WDT for confirmation.  </vt:lpstr>
      <vt:lpstr>For Detail Account Of Diabetes Insipidus Please See PPT Prepared By Dr Shagufta Yousaf</vt:lpstr>
      <vt:lpstr>Q 11: All the following are characteristics of an Ideal Tumour Marker EXCEPT:  a. Can be used for evaluating prognosis  b. Can be used for prediction of therapeutic response c. Elevated at early stage of the disease d. High levels at the time of diagnosis  e. Levels decrease without any treatment  </vt:lpstr>
      <vt:lpstr>Q 12: A 52 y male who is a known patient of Cirrhosis of liver as a sequale of Hepatitic C. His Alpha Fetoprotein (AFP) has been monitored regualrly and usually remains below 200 ng/ml. A recent report, howevr, shows AFP 545 ng/ml and on repeating the test a simialr values was obtained. What is the most probable cause of rise of AFP in this patient:  a. Carcinoma of Colon b. Carcinoma of the pancrease c. Extension in Cirrhosis  d. Hepatocellular Carcinoma e. Testicular germ cell tumour    </vt:lpstr>
      <vt:lpstr>Q 13: CA-125 is a time-honoured marker of Carcinoma Ovaries. There are efforts to imporve its efficiency ad diagnostic marker for Stage 1 Ovarian Carcinomas.   All of the following are situations when CA-125 can be used as a better marker for the diagnosis of Ovarian Carcinoma EXCEPT:  a. In combination with AFP b. In combination with Carcinoembryonic Antigen  c. In combination with Human Epididymis Protein d. Serial monitoring of CA 125 e. Use in post-menopausal women    </vt:lpstr>
      <vt:lpstr>Q 14: For the monitoring of Carcinoma Breast several biochemical or circulating tumour markers have been found useful.  Which of the following tumour markers have been approved by FDA for the detection of recurrent Breast Carcinoma:  a. CA-15-3 b. CA-27.29 c. CA-549 d. Extracellular domain of HER2 (HER 2 ECD) e. Mucinlike Carcinoma Associated Antigen (MCA)     </vt:lpstr>
      <vt:lpstr>Q 15: Research in Oncogene has led to discovery of certain gene which can predict certain cancers with reasonable accuracy. A subset of these Oncogene have been found quite commonly in  otherwise healthy women raising the moral and ethical issues of prophylactic surgery. Which of the following oncogenes is a suppressor gene used for inherited prediction of Breast Cancer in a family with the patients of these cancers:   a. APC mutation b. BRCA mutation c. Her-2/neu gene d. N-ras mutation e. VHL Mutation     </vt:lpstr>
      <vt:lpstr>For Detail Account of Tumour Markers Please See PPT Prepared By Drs Anwar Magsi and Fawad Sana</vt:lpstr>
      <vt:lpstr>SAQs</vt:lpstr>
      <vt:lpstr>PowerPoint Presentation</vt:lpstr>
      <vt:lpstr>Suggested Answer to Q.16a</vt:lpstr>
      <vt:lpstr>Equipment and Charts for Growth Clinic</vt:lpstr>
      <vt:lpstr>Equipment and Charts for Growth Clinic (Cont)</vt:lpstr>
      <vt:lpstr>Suggested Answer to Q.16b</vt:lpstr>
      <vt:lpstr>Selection of Patients for GH Studies</vt:lpstr>
      <vt:lpstr>Suggested Answer to Q.16c</vt:lpstr>
      <vt:lpstr>Suggested Answer to Q.16d</vt:lpstr>
      <vt:lpstr>PowerPoint Presentation</vt:lpstr>
      <vt:lpstr>Strategies proposed to improve the diagnostic           performance of PSA </vt:lpstr>
      <vt:lpstr>Age specific reference ranges: </vt:lpstr>
      <vt:lpstr> PSA Velocity</vt:lpstr>
      <vt:lpstr>Prostatic Density : </vt:lpstr>
      <vt:lpstr>Thank You and Best Of Luck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DIABETES MELLITUS -</dc:title>
  <dc:creator>COSMO</dc:creator>
  <cp:lastModifiedBy>AAMIR IJAZ</cp:lastModifiedBy>
  <cp:revision>1048</cp:revision>
  <dcterms:created xsi:type="dcterms:W3CDTF">2003-07-05T14:02:04Z</dcterms:created>
  <dcterms:modified xsi:type="dcterms:W3CDTF">2013-08-02T07:40:08Z</dcterms:modified>
</cp:coreProperties>
</file>