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71" r:id="rId7"/>
    <p:sldId id="262" r:id="rId8"/>
    <p:sldId id="264" r:id="rId9"/>
    <p:sldId id="265" r:id="rId10"/>
    <p:sldId id="266" r:id="rId11"/>
    <p:sldId id="274" r:id="rId12"/>
    <p:sldId id="268" r:id="rId13"/>
    <p:sldId id="275" r:id="rId14"/>
    <p:sldId id="277" r:id="rId15"/>
    <p:sldId id="267" r:id="rId16"/>
    <p:sldId id="279" r:id="rId17"/>
    <p:sldId id="269" r:id="rId18"/>
    <p:sldId id="273" r:id="rId19"/>
    <p:sldId id="287" r:id="rId20"/>
    <p:sldId id="281" r:id="rId21"/>
    <p:sldId id="282" r:id="rId22"/>
    <p:sldId id="286" r:id="rId23"/>
    <p:sldId id="283" r:id="rId24"/>
    <p:sldId id="302" r:id="rId25"/>
    <p:sldId id="288" r:id="rId26"/>
    <p:sldId id="289" r:id="rId27"/>
    <p:sldId id="290" r:id="rId28"/>
    <p:sldId id="291" r:id="rId29"/>
    <p:sldId id="293" r:id="rId30"/>
    <p:sldId id="297" r:id="rId31"/>
    <p:sldId id="294" r:id="rId32"/>
    <p:sldId id="295" r:id="rId33"/>
    <p:sldId id="299" r:id="rId34"/>
    <p:sldId id="298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D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F3BB-6CC6-4720-84E5-ED7AA7779DF5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8D6F1-FFDB-45CD-AF71-B76B2C814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D6F1-FFDB-45CD-AF71-B76B2C81435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B5E336-2636-4226-AEAF-7B3F5FB61B21}" type="datetimeFigureOut">
              <a:rPr lang="en-GB" smtClean="0"/>
              <a:pPr/>
              <a:t>03/05/2014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7B0711-B74B-4350-8050-6605F14D5D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543800" cy="1524000"/>
          </a:xfrm>
        </p:spPr>
        <p:txBody>
          <a:bodyPr/>
          <a:lstStyle/>
          <a:p>
            <a:r>
              <a:rPr lang="en-GB" sz="3200" dirty="0" smtClean="0"/>
              <a:t>Professionalism in Chemical Pathologists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6858000" cy="990600"/>
          </a:xfrm>
        </p:spPr>
        <p:txBody>
          <a:bodyPr>
            <a:noAutofit/>
          </a:bodyPr>
          <a:lstStyle/>
          <a:p>
            <a:pPr algn="ctr"/>
            <a:endParaRPr lang="en-GB" sz="2400" dirty="0" smtClean="0"/>
          </a:p>
          <a:p>
            <a:pPr algn="ctr">
              <a:defRPr/>
            </a:pPr>
            <a:r>
              <a:rPr lang="en-US" sz="2400" dirty="0"/>
              <a:t>Major General (</a:t>
            </a:r>
            <a:r>
              <a:rPr lang="en-US" sz="2400" dirty="0" err="1"/>
              <a:t>Retd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b="1" dirty="0"/>
              <a:t>FAROOQ AHMAD KHAN, HI(M)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b="1" dirty="0"/>
              <a:t>MBBS, MCPS, </a:t>
            </a:r>
            <a:r>
              <a:rPr lang="en-US" sz="1800" b="1" dirty="0" smtClean="0"/>
              <a:t>Dip Endocrinology (</a:t>
            </a:r>
            <a:r>
              <a:rPr lang="en-US" sz="1800" b="1" dirty="0" err="1" smtClean="0"/>
              <a:t>Lond</a:t>
            </a:r>
            <a:r>
              <a:rPr lang="en-US" sz="1800" b="1" dirty="0" smtClean="0"/>
              <a:t>), FCPS</a:t>
            </a:r>
            <a:r>
              <a:rPr lang="en-US" sz="1800" b="1" dirty="0"/>
              <a:t>, FCPP, FRCP (Ire), </a:t>
            </a:r>
            <a:r>
              <a:rPr lang="en-US" sz="1800" b="1" dirty="0" err="1" smtClean="0"/>
              <a:t>FRCPath</a:t>
            </a:r>
            <a:r>
              <a:rPr lang="en-US" sz="1800" b="1" dirty="0" smtClean="0"/>
              <a:t>(UK</a:t>
            </a:r>
            <a:r>
              <a:rPr lang="en-US" sz="1800" b="1" dirty="0"/>
              <a:t>)</a:t>
            </a:r>
            <a:r>
              <a:rPr lang="en-US" sz="1800" dirty="0"/>
              <a:t>, </a:t>
            </a:r>
            <a:r>
              <a:rPr lang="en-US" sz="1800" b="1" dirty="0"/>
              <a:t>PhD(</a:t>
            </a:r>
            <a:r>
              <a:rPr lang="en-US" sz="1800" b="1" dirty="0" err="1"/>
              <a:t>Lond</a:t>
            </a:r>
            <a:r>
              <a:rPr lang="en-US" sz="1800" b="1" dirty="0"/>
              <a:t>)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b="1" dirty="0"/>
              <a:t>Professor of Pathology</a:t>
            </a:r>
            <a:br>
              <a:rPr lang="en-US" sz="2400" b="1" dirty="0"/>
            </a:br>
            <a:r>
              <a:rPr lang="en-US" sz="2400" b="1" dirty="0"/>
              <a:t>Consultant Chemical Pathologist &amp; Endocrinologist</a:t>
            </a:r>
            <a:br>
              <a:rPr lang="en-US" sz="2400" b="1" dirty="0"/>
            </a:br>
            <a:r>
              <a:rPr lang="en-US" sz="2400" b="1" dirty="0" smtClean="0"/>
              <a:t>President College of Pathologists Pakistan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551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762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Professionalism as </a:t>
            </a:r>
            <a:br>
              <a:rPr lang="en-US" sz="2800" dirty="0" smtClean="0"/>
            </a:br>
            <a:r>
              <a:rPr lang="en-US" sz="2800" dirty="0" smtClean="0"/>
              <a:t>core competency in doctors-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PMDC –Curriculum 2011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New PMDC Curriculum-2011.pdf - Nitro Reader (2.5.0.45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5325"/>
            <a:ext cx="9144000" cy="49226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90800" y="3962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7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3048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Professionalism</a:t>
            </a:r>
            <a:br>
              <a:rPr lang="en-US" sz="2800" dirty="0" smtClean="0"/>
            </a:br>
            <a:r>
              <a:rPr lang="en-US" sz="2800" dirty="0" smtClean="0"/>
              <a:t>Royal College of Pathologists` Perspective</a:t>
            </a:r>
            <a:endParaRPr lang="en-GB" sz="2800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86100" y="6172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2274838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Royal College of Pathologists (UK) endorses the Royal College of Physicians‘ </a:t>
            </a:r>
            <a:r>
              <a:rPr lang="en-US" sz="3200" dirty="0" smtClean="0"/>
              <a:t>definition </a:t>
            </a:r>
            <a:r>
              <a:rPr lang="en-GB" sz="3200" dirty="0" smtClean="0"/>
              <a:t>of </a:t>
            </a:r>
            <a:r>
              <a:rPr lang="en-GB" sz="3200" dirty="0"/>
              <a:t>medical professionalism: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“</a:t>
            </a:r>
            <a:r>
              <a:rPr lang="en-US" sz="3200" i="1" dirty="0" smtClean="0">
                <a:solidFill>
                  <a:srgbClr val="FF0000"/>
                </a:solidFill>
              </a:rPr>
              <a:t>Medical </a:t>
            </a:r>
            <a:r>
              <a:rPr lang="en-US" sz="3200" i="1" dirty="0">
                <a:solidFill>
                  <a:srgbClr val="FF0000"/>
                </a:solidFill>
              </a:rPr>
              <a:t>professionalism </a:t>
            </a:r>
            <a:r>
              <a:rPr lang="en-US" sz="3200" dirty="0"/>
              <a:t>signifies a set of values, </a:t>
            </a:r>
            <a:r>
              <a:rPr lang="en-US" sz="3200" dirty="0" err="1"/>
              <a:t>behaviours</a:t>
            </a:r>
            <a:r>
              <a:rPr lang="en-US" sz="3200" dirty="0"/>
              <a:t> </a:t>
            </a:r>
            <a:r>
              <a:rPr lang="en-US" sz="3200" dirty="0" smtClean="0"/>
              <a:t>and relationships </a:t>
            </a:r>
            <a:r>
              <a:rPr lang="en-US" sz="3200" dirty="0"/>
              <a:t>that underpins the trust the public has in </a:t>
            </a:r>
            <a:r>
              <a:rPr lang="en-US" sz="3200" dirty="0" smtClean="0"/>
              <a:t>doctors”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4910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3048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Professionalism</a:t>
            </a:r>
            <a:br>
              <a:rPr lang="en-US" sz="2800" dirty="0" smtClean="0"/>
            </a:br>
            <a:r>
              <a:rPr lang="en-US" sz="2800" dirty="0" smtClean="0"/>
              <a:t>Royal College of Pathologists` Perspective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90800" y="39624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he Royal College of Pathologists | Home | Defining and Maintaining Professional Values in Medicine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9226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86100" y="6172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52578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14037" y="5242865"/>
            <a:ext cx="1764175" cy="1438154"/>
          </a:xfrm>
          <a:custGeom>
            <a:avLst/>
            <a:gdLst>
              <a:gd name="connsiteX0" fmla="*/ 96428 w 1764175"/>
              <a:gd name="connsiteY0" fmla="*/ 464761 h 1438154"/>
              <a:gd name="connsiteX1" fmla="*/ 96428 w 1764175"/>
              <a:gd name="connsiteY1" fmla="*/ 464761 h 1438154"/>
              <a:gd name="connsiteX2" fmla="*/ 199666 w 1764175"/>
              <a:gd name="connsiteY2" fmla="*/ 287780 h 1438154"/>
              <a:gd name="connsiteX3" fmla="*/ 288157 w 1764175"/>
              <a:gd name="connsiteY3" fmla="*/ 228787 h 1438154"/>
              <a:gd name="connsiteX4" fmla="*/ 317653 w 1764175"/>
              <a:gd name="connsiteY4" fmla="*/ 184541 h 1438154"/>
              <a:gd name="connsiteX5" fmla="*/ 406144 w 1764175"/>
              <a:gd name="connsiteY5" fmla="*/ 110800 h 1438154"/>
              <a:gd name="connsiteX6" fmla="*/ 420892 w 1764175"/>
              <a:gd name="connsiteY6" fmla="*/ 66554 h 1438154"/>
              <a:gd name="connsiteX7" fmla="*/ 730608 w 1764175"/>
              <a:gd name="connsiteY7" fmla="*/ 37058 h 1438154"/>
              <a:gd name="connsiteX8" fmla="*/ 774853 w 1764175"/>
              <a:gd name="connsiteY8" fmla="*/ 51806 h 1438154"/>
              <a:gd name="connsiteX9" fmla="*/ 833847 w 1764175"/>
              <a:gd name="connsiteY9" fmla="*/ 66554 h 1438154"/>
              <a:gd name="connsiteX10" fmla="*/ 922337 w 1764175"/>
              <a:gd name="connsiteY10" fmla="*/ 140296 h 1438154"/>
              <a:gd name="connsiteX11" fmla="*/ 981331 w 1764175"/>
              <a:gd name="connsiteY11" fmla="*/ 169793 h 1438154"/>
              <a:gd name="connsiteX12" fmla="*/ 996079 w 1764175"/>
              <a:gd name="connsiteY12" fmla="*/ 214038 h 1438154"/>
              <a:gd name="connsiteX13" fmla="*/ 1055073 w 1764175"/>
              <a:gd name="connsiteY13" fmla="*/ 228787 h 1438154"/>
              <a:gd name="connsiteX14" fmla="*/ 1099318 w 1764175"/>
              <a:gd name="connsiteY14" fmla="*/ 243535 h 1438154"/>
              <a:gd name="connsiteX15" fmla="*/ 1187808 w 1764175"/>
              <a:gd name="connsiteY15" fmla="*/ 302529 h 1438154"/>
              <a:gd name="connsiteX16" fmla="*/ 1232053 w 1764175"/>
              <a:gd name="connsiteY16" fmla="*/ 332025 h 1438154"/>
              <a:gd name="connsiteX17" fmla="*/ 1291047 w 1764175"/>
              <a:gd name="connsiteY17" fmla="*/ 361522 h 1438154"/>
              <a:gd name="connsiteX18" fmla="*/ 1335292 w 1764175"/>
              <a:gd name="connsiteY18" fmla="*/ 420516 h 1438154"/>
              <a:gd name="connsiteX19" fmla="*/ 1350040 w 1764175"/>
              <a:gd name="connsiteY19" fmla="*/ 479509 h 1438154"/>
              <a:gd name="connsiteX20" fmla="*/ 1423782 w 1764175"/>
              <a:gd name="connsiteY20" fmla="*/ 553251 h 1438154"/>
              <a:gd name="connsiteX21" fmla="*/ 1453279 w 1764175"/>
              <a:gd name="connsiteY21" fmla="*/ 597496 h 1438154"/>
              <a:gd name="connsiteX22" fmla="*/ 1497524 w 1764175"/>
              <a:gd name="connsiteY22" fmla="*/ 626993 h 1438154"/>
              <a:gd name="connsiteX23" fmla="*/ 1615511 w 1764175"/>
              <a:gd name="connsiteY23" fmla="*/ 730232 h 1438154"/>
              <a:gd name="connsiteX24" fmla="*/ 1645008 w 1764175"/>
              <a:gd name="connsiteY24" fmla="*/ 789225 h 1438154"/>
              <a:gd name="connsiteX25" fmla="*/ 1733498 w 1764175"/>
              <a:gd name="connsiteY25" fmla="*/ 862967 h 1438154"/>
              <a:gd name="connsiteX26" fmla="*/ 1762995 w 1764175"/>
              <a:gd name="connsiteY26" fmla="*/ 907212 h 1438154"/>
              <a:gd name="connsiteX27" fmla="*/ 1748247 w 1764175"/>
              <a:gd name="connsiteY27" fmla="*/ 1143187 h 1438154"/>
              <a:gd name="connsiteX28" fmla="*/ 1674505 w 1764175"/>
              <a:gd name="connsiteY28" fmla="*/ 1231677 h 1438154"/>
              <a:gd name="connsiteX29" fmla="*/ 1630260 w 1764175"/>
              <a:gd name="connsiteY29" fmla="*/ 1275922 h 1438154"/>
              <a:gd name="connsiteX30" fmla="*/ 1497524 w 1764175"/>
              <a:gd name="connsiteY30" fmla="*/ 1349664 h 1438154"/>
              <a:gd name="connsiteX31" fmla="*/ 1379537 w 1764175"/>
              <a:gd name="connsiteY31" fmla="*/ 1393909 h 1438154"/>
              <a:gd name="connsiteX32" fmla="*/ 1232053 w 1764175"/>
              <a:gd name="connsiteY32" fmla="*/ 1408658 h 1438154"/>
              <a:gd name="connsiteX33" fmla="*/ 1040324 w 1764175"/>
              <a:gd name="connsiteY33" fmla="*/ 1423406 h 1438154"/>
              <a:gd name="connsiteX34" fmla="*/ 981331 w 1764175"/>
              <a:gd name="connsiteY34" fmla="*/ 1438154 h 1438154"/>
              <a:gd name="connsiteX35" fmla="*/ 760105 w 1764175"/>
              <a:gd name="connsiteY35" fmla="*/ 1423406 h 1438154"/>
              <a:gd name="connsiteX36" fmla="*/ 701111 w 1764175"/>
              <a:gd name="connsiteY36" fmla="*/ 1408658 h 1438154"/>
              <a:gd name="connsiteX37" fmla="*/ 627369 w 1764175"/>
              <a:gd name="connsiteY37" fmla="*/ 1393909 h 1438154"/>
              <a:gd name="connsiteX38" fmla="*/ 568376 w 1764175"/>
              <a:gd name="connsiteY38" fmla="*/ 1379161 h 1438154"/>
              <a:gd name="connsiteX39" fmla="*/ 376647 w 1764175"/>
              <a:gd name="connsiteY39" fmla="*/ 1334916 h 1438154"/>
              <a:gd name="connsiteX40" fmla="*/ 258660 w 1764175"/>
              <a:gd name="connsiteY40" fmla="*/ 1261174 h 1438154"/>
              <a:gd name="connsiteX41" fmla="*/ 140673 w 1764175"/>
              <a:gd name="connsiteY41" fmla="*/ 1216929 h 1438154"/>
              <a:gd name="connsiteX42" fmla="*/ 96428 w 1764175"/>
              <a:gd name="connsiteY42" fmla="*/ 1187432 h 1438154"/>
              <a:gd name="connsiteX43" fmla="*/ 81679 w 1764175"/>
              <a:gd name="connsiteY43" fmla="*/ 1143187 h 1438154"/>
              <a:gd name="connsiteX44" fmla="*/ 37434 w 1764175"/>
              <a:gd name="connsiteY44" fmla="*/ 1084193 h 1438154"/>
              <a:gd name="connsiteX45" fmla="*/ 37434 w 1764175"/>
              <a:gd name="connsiteY45" fmla="*/ 509006 h 1438154"/>
              <a:gd name="connsiteX46" fmla="*/ 52182 w 1764175"/>
              <a:gd name="connsiteY46" fmla="*/ 435264 h 1438154"/>
              <a:gd name="connsiteX47" fmla="*/ 96428 w 1764175"/>
              <a:gd name="connsiteY47" fmla="*/ 346774 h 1438154"/>
              <a:gd name="connsiteX48" fmla="*/ 125924 w 1764175"/>
              <a:gd name="connsiteY48" fmla="*/ 273032 h 1438154"/>
              <a:gd name="connsiteX49" fmla="*/ 214415 w 1764175"/>
              <a:gd name="connsiteY49" fmla="*/ 287780 h 143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64175" h="1438154">
                <a:moveTo>
                  <a:pt x="96428" y="464761"/>
                </a:moveTo>
                <a:lnTo>
                  <a:pt x="96428" y="464761"/>
                </a:lnTo>
                <a:cubicBezTo>
                  <a:pt x="115876" y="425865"/>
                  <a:pt x="157290" y="325447"/>
                  <a:pt x="199666" y="287780"/>
                </a:cubicBezTo>
                <a:cubicBezTo>
                  <a:pt x="226162" y="264228"/>
                  <a:pt x="288157" y="228787"/>
                  <a:pt x="288157" y="228787"/>
                </a:cubicBezTo>
                <a:cubicBezTo>
                  <a:pt x="297989" y="214038"/>
                  <a:pt x="306306" y="198158"/>
                  <a:pt x="317653" y="184541"/>
                </a:cubicBezTo>
                <a:cubicBezTo>
                  <a:pt x="353139" y="141957"/>
                  <a:pt x="362639" y="139802"/>
                  <a:pt x="406144" y="110800"/>
                </a:cubicBezTo>
                <a:cubicBezTo>
                  <a:pt x="411060" y="96051"/>
                  <a:pt x="413940" y="80459"/>
                  <a:pt x="420892" y="66554"/>
                </a:cubicBezTo>
                <a:cubicBezTo>
                  <a:pt x="482449" y="-56561"/>
                  <a:pt x="537304" y="26884"/>
                  <a:pt x="730608" y="37058"/>
                </a:cubicBezTo>
                <a:cubicBezTo>
                  <a:pt x="745356" y="41974"/>
                  <a:pt x="759905" y="47535"/>
                  <a:pt x="774853" y="51806"/>
                </a:cubicBezTo>
                <a:cubicBezTo>
                  <a:pt x="794343" y="57374"/>
                  <a:pt x="815216" y="58569"/>
                  <a:pt x="833847" y="66554"/>
                </a:cubicBezTo>
                <a:cubicBezTo>
                  <a:pt x="892364" y="91633"/>
                  <a:pt x="869185" y="102330"/>
                  <a:pt x="922337" y="140296"/>
                </a:cubicBezTo>
                <a:cubicBezTo>
                  <a:pt x="940228" y="153075"/>
                  <a:pt x="961666" y="159961"/>
                  <a:pt x="981331" y="169793"/>
                </a:cubicBezTo>
                <a:cubicBezTo>
                  <a:pt x="986247" y="184541"/>
                  <a:pt x="983940" y="204326"/>
                  <a:pt x="996079" y="214038"/>
                </a:cubicBezTo>
                <a:cubicBezTo>
                  <a:pt x="1011907" y="226701"/>
                  <a:pt x="1035583" y="223218"/>
                  <a:pt x="1055073" y="228787"/>
                </a:cubicBezTo>
                <a:cubicBezTo>
                  <a:pt x="1070021" y="233058"/>
                  <a:pt x="1084570" y="238619"/>
                  <a:pt x="1099318" y="243535"/>
                </a:cubicBezTo>
                <a:lnTo>
                  <a:pt x="1187808" y="302529"/>
                </a:lnTo>
                <a:cubicBezTo>
                  <a:pt x="1202556" y="312361"/>
                  <a:pt x="1216199" y="324098"/>
                  <a:pt x="1232053" y="332025"/>
                </a:cubicBezTo>
                <a:lnTo>
                  <a:pt x="1291047" y="361522"/>
                </a:lnTo>
                <a:cubicBezTo>
                  <a:pt x="1305795" y="381187"/>
                  <a:pt x="1324299" y="398530"/>
                  <a:pt x="1335292" y="420516"/>
                </a:cubicBezTo>
                <a:cubicBezTo>
                  <a:pt x="1344357" y="438646"/>
                  <a:pt x="1338796" y="462644"/>
                  <a:pt x="1350040" y="479509"/>
                </a:cubicBezTo>
                <a:cubicBezTo>
                  <a:pt x="1369323" y="508433"/>
                  <a:pt x="1400891" y="527090"/>
                  <a:pt x="1423782" y="553251"/>
                </a:cubicBezTo>
                <a:cubicBezTo>
                  <a:pt x="1435454" y="566591"/>
                  <a:pt x="1440745" y="584962"/>
                  <a:pt x="1453279" y="597496"/>
                </a:cubicBezTo>
                <a:cubicBezTo>
                  <a:pt x="1465813" y="610030"/>
                  <a:pt x="1483100" y="616690"/>
                  <a:pt x="1497524" y="626993"/>
                </a:cubicBezTo>
                <a:cubicBezTo>
                  <a:pt x="1537732" y="655713"/>
                  <a:pt x="1585561" y="690299"/>
                  <a:pt x="1615511" y="730232"/>
                </a:cubicBezTo>
                <a:cubicBezTo>
                  <a:pt x="1628702" y="747820"/>
                  <a:pt x="1632229" y="771335"/>
                  <a:pt x="1645008" y="789225"/>
                </a:cubicBezTo>
                <a:cubicBezTo>
                  <a:pt x="1670817" y="825357"/>
                  <a:pt x="1698218" y="839447"/>
                  <a:pt x="1733498" y="862967"/>
                </a:cubicBezTo>
                <a:cubicBezTo>
                  <a:pt x="1743330" y="877715"/>
                  <a:pt x="1762063" y="889511"/>
                  <a:pt x="1762995" y="907212"/>
                </a:cubicBezTo>
                <a:cubicBezTo>
                  <a:pt x="1767137" y="985915"/>
                  <a:pt x="1759938" y="1065247"/>
                  <a:pt x="1748247" y="1143187"/>
                </a:cubicBezTo>
                <a:cubicBezTo>
                  <a:pt x="1738546" y="1207859"/>
                  <a:pt x="1714692" y="1198188"/>
                  <a:pt x="1674505" y="1231677"/>
                </a:cubicBezTo>
                <a:cubicBezTo>
                  <a:pt x="1658482" y="1245030"/>
                  <a:pt x="1646724" y="1263117"/>
                  <a:pt x="1630260" y="1275922"/>
                </a:cubicBezTo>
                <a:cubicBezTo>
                  <a:pt x="1538439" y="1347338"/>
                  <a:pt x="1571189" y="1322040"/>
                  <a:pt x="1497524" y="1349664"/>
                </a:cubicBezTo>
                <a:cubicBezTo>
                  <a:pt x="1495239" y="1350521"/>
                  <a:pt x="1398461" y="1390998"/>
                  <a:pt x="1379537" y="1393909"/>
                </a:cubicBezTo>
                <a:cubicBezTo>
                  <a:pt x="1330705" y="1401422"/>
                  <a:pt x="1281274" y="1404378"/>
                  <a:pt x="1232053" y="1408658"/>
                </a:cubicBezTo>
                <a:cubicBezTo>
                  <a:pt x="1168196" y="1414211"/>
                  <a:pt x="1104234" y="1418490"/>
                  <a:pt x="1040324" y="1423406"/>
                </a:cubicBezTo>
                <a:cubicBezTo>
                  <a:pt x="1020660" y="1428322"/>
                  <a:pt x="1001601" y="1438154"/>
                  <a:pt x="981331" y="1438154"/>
                </a:cubicBezTo>
                <a:cubicBezTo>
                  <a:pt x="907425" y="1438154"/>
                  <a:pt x="833605" y="1431143"/>
                  <a:pt x="760105" y="1423406"/>
                </a:cubicBezTo>
                <a:cubicBezTo>
                  <a:pt x="739947" y="1421284"/>
                  <a:pt x="720898" y="1413055"/>
                  <a:pt x="701111" y="1408658"/>
                </a:cubicBezTo>
                <a:cubicBezTo>
                  <a:pt x="676640" y="1403220"/>
                  <a:pt x="651840" y="1399347"/>
                  <a:pt x="627369" y="1393909"/>
                </a:cubicBezTo>
                <a:cubicBezTo>
                  <a:pt x="607582" y="1389512"/>
                  <a:pt x="588252" y="1383136"/>
                  <a:pt x="568376" y="1379161"/>
                </a:cubicBezTo>
                <a:cubicBezTo>
                  <a:pt x="396442" y="1344774"/>
                  <a:pt x="566256" y="1389089"/>
                  <a:pt x="376647" y="1334916"/>
                </a:cubicBezTo>
                <a:cubicBezTo>
                  <a:pt x="341546" y="1311515"/>
                  <a:pt x="294240" y="1278964"/>
                  <a:pt x="258660" y="1261174"/>
                </a:cubicBezTo>
                <a:cubicBezTo>
                  <a:pt x="223386" y="1243537"/>
                  <a:pt x="178969" y="1229694"/>
                  <a:pt x="140673" y="1216929"/>
                </a:cubicBezTo>
                <a:cubicBezTo>
                  <a:pt x="125925" y="1207097"/>
                  <a:pt x="107501" y="1201273"/>
                  <a:pt x="96428" y="1187432"/>
                </a:cubicBezTo>
                <a:cubicBezTo>
                  <a:pt x="86716" y="1175293"/>
                  <a:pt x="89392" y="1156685"/>
                  <a:pt x="81679" y="1143187"/>
                </a:cubicBezTo>
                <a:cubicBezTo>
                  <a:pt x="69483" y="1121845"/>
                  <a:pt x="52182" y="1103858"/>
                  <a:pt x="37434" y="1084193"/>
                </a:cubicBezTo>
                <a:cubicBezTo>
                  <a:pt x="-32422" y="874622"/>
                  <a:pt x="12242" y="1025451"/>
                  <a:pt x="37434" y="509006"/>
                </a:cubicBezTo>
                <a:cubicBezTo>
                  <a:pt x="38655" y="483968"/>
                  <a:pt x="43615" y="458822"/>
                  <a:pt x="52182" y="435264"/>
                </a:cubicBezTo>
                <a:cubicBezTo>
                  <a:pt x="63452" y="404271"/>
                  <a:pt x="83034" y="376910"/>
                  <a:pt x="96428" y="346774"/>
                </a:cubicBezTo>
                <a:cubicBezTo>
                  <a:pt x="169352" y="182697"/>
                  <a:pt x="65545" y="393794"/>
                  <a:pt x="125924" y="273032"/>
                </a:cubicBezTo>
                <a:lnTo>
                  <a:pt x="214415" y="2877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61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55626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What is the role of Pathologist in a health setting?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“Pathology </a:t>
            </a:r>
            <a:r>
              <a:rPr lang="en-US" sz="3200" dirty="0"/>
              <a:t>is never boring; you get to see a fascinating range of </a:t>
            </a:r>
            <a:r>
              <a:rPr lang="en-US" sz="3200" dirty="0" smtClean="0"/>
              <a:t>horrible medical </a:t>
            </a:r>
            <a:r>
              <a:rPr lang="en-US" sz="3200" dirty="0"/>
              <a:t>conditions, </a:t>
            </a:r>
            <a:r>
              <a:rPr lang="en-US" sz="3200" i="1" dirty="0">
                <a:solidFill>
                  <a:srgbClr val="FF0000"/>
                </a:solidFill>
              </a:rPr>
              <a:t>without having to tell patients the bad news. </a:t>
            </a:r>
            <a:r>
              <a:rPr lang="en-US" sz="3200" dirty="0"/>
              <a:t>(Smith, R</a:t>
            </a:r>
            <a:r>
              <a:rPr lang="en-US" sz="3200" dirty="0" smtClean="0"/>
              <a:t>., </a:t>
            </a:r>
            <a:r>
              <a:rPr lang="en-GB" sz="3200" dirty="0" smtClean="0"/>
              <a:t>2008)”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4114800" cy="26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39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6" y="228600"/>
            <a:ext cx="7108723" cy="1600200"/>
          </a:xfrm>
        </p:spPr>
        <p:txBody>
          <a:bodyPr>
            <a:noAutofit/>
          </a:bodyPr>
          <a:lstStyle/>
          <a:p>
            <a:r>
              <a:rPr lang="en-GB" sz="3600" dirty="0"/>
              <a:t>Another  pathology trainee </a:t>
            </a:r>
            <a:r>
              <a:rPr lang="en-GB" sz="3600" dirty="0" smtClean="0"/>
              <a:t>claims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“You </a:t>
            </a:r>
            <a:r>
              <a:rPr lang="en-US" sz="3200" dirty="0"/>
              <a:t>are like the doctor for the doctors, the </a:t>
            </a:r>
            <a:r>
              <a:rPr lang="en-US" sz="3200" i="1" dirty="0">
                <a:solidFill>
                  <a:srgbClr val="FF0000"/>
                </a:solidFill>
              </a:rPr>
              <a:t>central nervous system </a:t>
            </a:r>
            <a:r>
              <a:rPr lang="en-US" sz="3200" dirty="0"/>
              <a:t>for </a:t>
            </a:r>
            <a:r>
              <a:rPr lang="en-US" sz="3200" dirty="0" smtClean="0"/>
              <a:t>the hospital </a:t>
            </a:r>
            <a:r>
              <a:rPr lang="en-US" sz="3200" dirty="0"/>
              <a:t>and the doctor for the most </a:t>
            </a:r>
            <a:r>
              <a:rPr lang="en-US" dirty="0" smtClean="0"/>
              <a:t>number</a:t>
            </a:r>
            <a:r>
              <a:rPr lang="en-US" sz="3200" dirty="0" smtClean="0"/>
              <a:t> </a:t>
            </a:r>
            <a:r>
              <a:rPr lang="en-US" sz="3200" dirty="0"/>
              <a:t>of </a:t>
            </a:r>
            <a:r>
              <a:rPr lang="en-US" sz="3200" dirty="0" smtClean="0"/>
              <a:t>patients”.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259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What is the role of a Chemical Pathologists in a health setting 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65903" y="4419600"/>
            <a:ext cx="6966155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Almost same as for any other Pathologist i.e. CNS of the hospital!!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3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we need professionalism in Chemical Pathologists 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65903" y="4419600"/>
            <a:ext cx="6966155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Yes definitely !!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What should be attributes of professionalism in a Chemical Pathologist ?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7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Good Communicator ?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5903" y="30480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“Now pathologists are judged not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the accuracy of their diagnoses (everyone expects their diagnoses to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correct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but by their ability to communicate. The best diagnosis is of no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value if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communicated properly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4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347155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Who are the people you have to communicate as Chemical Pathologist?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5903" y="38862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colleagues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Vendors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 staff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 Administrators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Others</a:t>
            </a:r>
          </a:p>
          <a:p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0"/>
            <a:ext cx="6781800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Defining Professionalism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/>
              <a:t>I do not strive for a clear and unambiguous </a:t>
            </a:r>
            <a:r>
              <a:rPr lang="en-US" sz="4000" dirty="0" smtClean="0"/>
              <a:t>definition of </a:t>
            </a:r>
            <a:r>
              <a:rPr lang="en-US" sz="4000" b="1" dirty="0"/>
              <a:t>‘‘professionalism’’ </a:t>
            </a:r>
            <a:r>
              <a:rPr lang="en-US" sz="4000" dirty="0"/>
              <a:t>because I do not believe one </a:t>
            </a:r>
            <a:r>
              <a:rPr lang="en-US" sz="4000" dirty="0" smtClean="0"/>
              <a:t>is </a:t>
            </a:r>
            <a:r>
              <a:rPr lang="fr-FR" sz="4000" dirty="0" smtClean="0"/>
              <a:t>possible </a:t>
            </a:r>
          </a:p>
          <a:p>
            <a:pPr marL="0" indent="0" algn="just">
              <a:buNone/>
            </a:pPr>
            <a:r>
              <a:rPr lang="fr-FR" sz="4000" dirty="0"/>
              <a:t> </a:t>
            </a:r>
            <a:r>
              <a:rPr lang="fr-FR" sz="4000" dirty="0" smtClean="0"/>
              <a:t>    (</a:t>
            </a:r>
            <a:r>
              <a:rPr lang="fr-FR" sz="4000" dirty="0" err="1"/>
              <a:t>Erde</a:t>
            </a:r>
            <a:r>
              <a:rPr lang="fr-FR" sz="4000" dirty="0"/>
              <a:t> </a:t>
            </a:r>
            <a:r>
              <a:rPr lang="fr-FR" sz="4000" dirty="0" smtClean="0"/>
              <a:t>2008)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1107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Good Communication – hallmark of professionalism in </a:t>
            </a:r>
            <a:r>
              <a:rPr lang="en-US" sz="3600" dirty="0" err="1" smtClean="0">
                <a:solidFill>
                  <a:schemeClr val="accent1"/>
                </a:solidFill>
              </a:rPr>
              <a:t>Chem</a:t>
            </a:r>
            <a:r>
              <a:rPr lang="en-US" sz="3600" dirty="0" smtClean="0">
                <a:solidFill>
                  <a:schemeClr val="accent1"/>
                </a:solidFill>
              </a:rPr>
              <a:t> Path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7338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latin typeface="+mn-lt"/>
                <a:cs typeface="Arial" pitchFamily="34" charset="0"/>
              </a:rPr>
              <a:t>“</a:t>
            </a:r>
            <a:r>
              <a:rPr lang="en-US" sz="2400" dirty="0">
                <a:latin typeface="+mn-lt"/>
                <a:cs typeface="Arial" pitchFamily="34" charset="0"/>
              </a:rPr>
              <a:t>To be a good pathologist, I have to communicate well, both in writing </a:t>
            </a:r>
            <a:r>
              <a:rPr lang="en-US" sz="2400" dirty="0" smtClean="0">
                <a:latin typeface="+mn-lt"/>
                <a:cs typeface="Arial" pitchFamily="34" charset="0"/>
              </a:rPr>
              <a:t>and orally</a:t>
            </a:r>
            <a:r>
              <a:rPr lang="en-US" sz="2400" dirty="0">
                <a:latin typeface="+mn-lt"/>
                <a:cs typeface="Arial" pitchFamily="34" charset="0"/>
              </a:rPr>
              <a:t>, to my surgeons, to my technologist, and to my pathology trainees </a:t>
            </a:r>
            <a:r>
              <a:rPr lang="en-US" sz="2400" dirty="0" smtClean="0">
                <a:latin typeface="+mn-lt"/>
                <a:cs typeface="Arial" pitchFamily="34" charset="0"/>
              </a:rPr>
              <a:t>and those </a:t>
            </a:r>
            <a:r>
              <a:rPr lang="en-US" sz="2400" dirty="0">
                <a:latin typeface="+mn-lt"/>
                <a:cs typeface="Arial" pitchFamily="34" charset="0"/>
              </a:rPr>
              <a:t>of other specialties…..If you don‘t do it well, it doesn‘t matter </a:t>
            </a:r>
            <a:r>
              <a:rPr lang="en-US" sz="2400" dirty="0" smtClean="0">
                <a:latin typeface="+mn-lt"/>
                <a:cs typeface="Arial" pitchFamily="34" charset="0"/>
              </a:rPr>
              <a:t>whether you </a:t>
            </a:r>
            <a:r>
              <a:rPr lang="en-US" sz="2400" dirty="0">
                <a:latin typeface="+mn-lt"/>
                <a:cs typeface="Arial" pitchFamily="34" charset="0"/>
              </a:rPr>
              <a:t>are able to diagnose </a:t>
            </a:r>
            <a:r>
              <a:rPr lang="en-US" sz="2400" dirty="0" smtClean="0">
                <a:latin typeface="+mn-lt"/>
                <a:cs typeface="Arial" pitchFamily="34" charset="0"/>
              </a:rPr>
              <a:t>correctly or not….. you‘re </a:t>
            </a:r>
            <a:r>
              <a:rPr lang="en-US" sz="2400" b="1" i="1" dirty="0" smtClean="0">
                <a:latin typeface="+mn-lt"/>
                <a:cs typeface="Arial" pitchFamily="34" charset="0"/>
              </a:rPr>
              <a:t>unprofessiona</a:t>
            </a:r>
            <a:r>
              <a:rPr lang="en-US" sz="2400" dirty="0" smtClean="0">
                <a:latin typeface="+mn-lt"/>
                <a:cs typeface="Arial" pitchFamily="34" charset="0"/>
              </a:rPr>
              <a:t>l</a:t>
            </a:r>
            <a:r>
              <a:rPr lang="en-US" sz="2400" dirty="0">
                <a:latin typeface="+mn-lt"/>
                <a:cs typeface="Arial" pitchFamily="34" charset="0"/>
              </a:rPr>
              <a:t>! They won‘t trust you and won‘t respect </a:t>
            </a:r>
            <a:r>
              <a:rPr lang="en-US" sz="2400" dirty="0" smtClean="0">
                <a:latin typeface="+mn-lt"/>
                <a:cs typeface="Arial" pitchFamily="34" charset="0"/>
              </a:rPr>
              <a:t>you” </a:t>
            </a:r>
          </a:p>
          <a:p>
            <a:endParaRPr lang="en-GB" sz="2400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r>
              <a:rPr lang="en-GB" sz="24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Canadian Pathologist Nadia Mikhail</a:t>
            </a:r>
            <a:endParaRPr lang="en-GB" sz="24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Chemical Pathologist as </a:t>
            </a:r>
            <a:r>
              <a:rPr lang="en-US" sz="3600" i="1" dirty="0" smtClean="0">
                <a:solidFill>
                  <a:schemeClr val="accent1"/>
                </a:solidFill>
              </a:rPr>
              <a:t>Manager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7244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Management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specific to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pathology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quality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safety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isk assessment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resource 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financial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business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staff </a:t>
            </a:r>
            <a:r>
              <a:rPr lang="en-US" sz="2400" dirty="0">
                <a:latin typeface="+mn-lt"/>
              </a:rPr>
              <a:t>management 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knowledge </a:t>
            </a:r>
            <a:r>
              <a:rPr lang="en-US" sz="2400" dirty="0">
                <a:latin typeface="+mn-lt"/>
              </a:rPr>
              <a:t>of government regulations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accreditation</a:t>
            </a:r>
            <a:r>
              <a:rPr lang="en-US" sz="2400" dirty="0">
                <a:latin typeface="+mn-lt"/>
              </a:rPr>
              <a:t>. </a:t>
            </a:r>
            <a:endParaRPr lang="en-GB" sz="2400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6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Chemical Pathologist as </a:t>
            </a:r>
            <a:r>
              <a:rPr lang="en-US" sz="3600" i="1" dirty="0" smtClean="0">
                <a:solidFill>
                  <a:schemeClr val="accent1"/>
                </a:solidFill>
              </a:rPr>
              <a:t>Manager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6576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In the words of a trainee:</a:t>
            </a:r>
          </a:p>
          <a:p>
            <a:endParaRPr lang="en-US" sz="28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800" i="1" dirty="0">
                <a:latin typeface="+mn-lt"/>
              </a:rPr>
              <a:t>‘To know how a </a:t>
            </a:r>
            <a:r>
              <a:rPr lang="en-US" sz="2800" i="1" dirty="0" smtClean="0">
                <a:latin typeface="+mn-lt"/>
              </a:rPr>
              <a:t>laboratory functions</a:t>
            </a:r>
            <a:r>
              <a:rPr lang="en-US" sz="2800" i="1" dirty="0">
                <a:latin typeface="+mn-lt"/>
              </a:rPr>
              <a:t>,  </a:t>
            </a:r>
            <a:r>
              <a:rPr lang="en-US" sz="2800" i="1" dirty="0" smtClean="0">
                <a:latin typeface="+mn-lt"/>
              </a:rPr>
              <a:t>the safe storage </a:t>
            </a:r>
            <a:r>
              <a:rPr lang="en-US" sz="2800" i="1" dirty="0">
                <a:latin typeface="+mn-lt"/>
              </a:rPr>
              <a:t>of  dangerous goods,  </a:t>
            </a:r>
            <a:r>
              <a:rPr lang="en-US" sz="2800" i="1" dirty="0" smtClean="0">
                <a:latin typeface="+mn-lt"/>
              </a:rPr>
              <a:t>quality  assurance</a:t>
            </a:r>
            <a:r>
              <a:rPr lang="en-US" sz="2800" i="1" dirty="0">
                <a:latin typeface="+mn-lt"/>
              </a:rPr>
              <a:t>,  and </a:t>
            </a:r>
            <a:r>
              <a:rPr lang="en-US" sz="2800" i="1" dirty="0" smtClean="0">
                <a:latin typeface="+mn-lt"/>
              </a:rPr>
              <a:t>that  </a:t>
            </a:r>
            <a:r>
              <a:rPr lang="en-US" sz="2800" i="1" dirty="0">
                <a:latin typeface="+mn-lt"/>
              </a:rPr>
              <a:t>sort  of  </a:t>
            </a:r>
            <a:r>
              <a:rPr lang="en-US" sz="2800" i="1" dirty="0" smtClean="0">
                <a:latin typeface="+mn-lt"/>
              </a:rPr>
              <a:t>thing</a:t>
            </a:r>
            <a:r>
              <a:rPr lang="en-US" sz="2800" i="1" dirty="0">
                <a:latin typeface="+mn-lt"/>
              </a:rPr>
              <a:t>.  I </a:t>
            </a:r>
            <a:r>
              <a:rPr lang="en-US" sz="2800" i="1" dirty="0" smtClean="0">
                <a:latin typeface="+mn-lt"/>
              </a:rPr>
              <a:t>really </a:t>
            </a:r>
            <a:r>
              <a:rPr lang="en-US" sz="2800" i="1" dirty="0">
                <a:latin typeface="+mn-lt"/>
              </a:rPr>
              <a:t>see </a:t>
            </a:r>
            <a:r>
              <a:rPr lang="en-US" sz="2800" i="1" dirty="0" smtClean="0">
                <a:latin typeface="+mn-lt"/>
              </a:rPr>
              <a:t>there’s benefit  in implementing this</a:t>
            </a:r>
            <a:r>
              <a:rPr lang="en-US" sz="2800" i="1" dirty="0">
                <a:latin typeface="+mn-lt"/>
              </a:rPr>
              <a:t>. ’  </a:t>
            </a:r>
          </a:p>
          <a:p>
            <a:r>
              <a:rPr lang="en-GB" sz="2800" i="1" dirty="0">
                <a:latin typeface="+mn-lt"/>
              </a:rPr>
              <a:t>(Trainee Hans) </a:t>
            </a:r>
            <a:endParaRPr lang="en-US" sz="28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Chemical Pathologist as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i="1" dirty="0" smtClean="0">
                <a:solidFill>
                  <a:schemeClr val="accent1"/>
                </a:solidFill>
              </a:rPr>
              <a:t>Business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i="1" dirty="0" smtClean="0">
                <a:solidFill>
                  <a:schemeClr val="accent1"/>
                </a:solidFill>
              </a:rPr>
              <a:t>Manager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1148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Pathology </a:t>
            </a:r>
            <a:r>
              <a:rPr lang="en-US" sz="2000" i="1" dirty="0">
                <a:latin typeface="+mn-lt"/>
              </a:rPr>
              <a:t>is a business, and, particularly in the private sector, it is one of the more </a:t>
            </a:r>
            <a:r>
              <a:rPr lang="en-US" sz="2000" dirty="0" smtClean="0">
                <a:latin typeface="+mn-lt"/>
              </a:rPr>
              <a:t>profit-driven </a:t>
            </a:r>
            <a:r>
              <a:rPr lang="en-US" sz="2000" dirty="0">
                <a:latin typeface="+mn-lt"/>
              </a:rPr>
              <a:t>of the medical specialties. 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development of business models of pathology </a:t>
            </a:r>
            <a:r>
              <a:rPr lang="en-US" sz="2000" dirty="0" smtClean="0">
                <a:latin typeface="+mn-lt"/>
              </a:rPr>
              <a:t>has </a:t>
            </a:r>
            <a:r>
              <a:rPr lang="en-US" sz="2000" dirty="0">
                <a:latin typeface="+mn-lt"/>
              </a:rPr>
              <a:t>been described as posing major financial challenges for the pathologist (Murphy, 2003).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Many pathologists are employed by commercial </a:t>
            </a:r>
            <a:r>
              <a:rPr lang="en-US" sz="2000" dirty="0" err="1">
                <a:latin typeface="+mn-lt"/>
              </a:rPr>
              <a:t>organisations</a:t>
            </a:r>
            <a:r>
              <a:rPr lang="en-US" sz="2000" dirty="0">
                <a:latin typeface="+mn-lt"/>
              </a:rPr>
              <a:t> and may find themselves </a:t>
            </a:r>
            <a:r>
              <a:rPr lang="en-US" sz="2000" dirty="0" smtClean="0">
                <a:latin typeface="+mn-lt"/>
              </a:rPr>
              <a:t>divided </a:t>
            </a:r>
            <a:r>
              <a:rPr lang="en-US" sz="2000" dirty="0">
                <a:latin typeface="+mn-lt"/>
              </a:rPr>
              <a:t>between loyalty to the company and responsibilities to the patient. 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There may be fundamental clash between business and medicine 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Pathologists </a:t>
            </a:r>
            <a:r>
              <a:rPr lang="en-US" sz="2000" dirty="0">
                <a:latin typeface="+mn-lt"/>
              </a:rPr>
              <a:t>must </a:t>
            </a:r>
            <a:r>
              <a:rPr lang="en-US" sz="2000" dirty="0" smtClean="0">
                <a:latin typeface="+mn-lt"/>
              </a:rPr>
              <a:t>pay </a:t>
            </a:r>
            <a:r>
              <a:rPr lang="en-US" sz="2000" dirty="0">
                <a:latin typeface="+mn-lt"/>
              </a:rPr>
              <a:t>particular attention to exercising leadership in the business of </a:t>
            </a:r>
            <a:r>
              <a:rPr lang="en-US" sz="2000" dirty="0" smtClean="0">
                <a:latin typeface="+mn-lt"/>
              </a:rPr>
              <a:t>pathology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while safeguarding interest of the patient</a:t>
            </a:r>
            <a:endParaRPr lang="en-GB" sz="2000" b="1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95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2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23355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Possible ethical issues in the practice of  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Chemical Pathology</a:t>
            </a:r>
            <a:endParaRPr lang="en-GB" sz="3200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194" y="41148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Honesty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Conflict </a:t>
            </a:r>
            <a:r>
              <a:rPr lang="en-GB" sz="3200" dirty="0"/>
              <a:t>of interest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Collegial and interpersonal interactions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Reporting/recognising </a:t>
            </a:r>
            <a:r>
              <a:rPr lang="en-GB" sz="3200" dirty="0"/>
              <a:t>medical </a:t>
            </a:r>
            <a:r>
              <a:rPr lang="en-GB" sz="3200" dirty="0" smtClean="0"/>
              <a:t>errors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Confidentiality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Privacy</a:t>
            </a:r>
            <a:r>
              <a:rPr lang="en-GB" sz="32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b="1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Scenario No 1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981200"/>
            <a:ext cx="7878097" cy="3200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You are working as a Consultant Chemical Pathologist in a private hospital.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You suggest some new tests which will lead to substantial increase in hospital revenue as well as improved patient care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Scenario No 2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399" y="1981200"/>
            <a:ext cx="7878097" cy="381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You are working as a Consultant Chemical Pathologist in 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public sector  hospital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 your hospital some obsolete tests are done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Some test panels are used which comprise unnecessary tests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You want to delete all these tests from the test-menu which will lead to saving of significant amount of public fund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4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Scenario No 3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399" y="1676400"/>
            <a:ext cx="7878097" cy="40386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You are working as a Consultant Chemical Pathologist in 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large private  hospital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 your hospital some obsolete tests are done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Some test panels are used which comprise unnecessary tests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You want to delete all these tests from the test-menu but it will lead to significant loss of revenue to the hospital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 (difficult question?)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8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286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Scenario No 4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590368"/>
            <a:ext cx="7878097" cy="52578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are a trainee in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Chemical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Pathology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in 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public sector hospital working on a meager honorarium.</a:t>
            </a:r>
            <a:endParaRPr lang="en-US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There are several private labs in the vicinity of your hospital.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One of these private labs has offered you to work in their lab after working hours at a handsome salary but they have one condition!!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You will direct patients from ‘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sarkari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’ hospital to this lab.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Will you accept the offer?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Which part of ethics it covers?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Conflict of interest?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0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Scenario No 5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524000"/>
            <a:ext cx="7878097" cy="502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are a PhD scholar in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Chemical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Pathology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in 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reputed institute with large collection of data.</a:t>
            </a:r>
            <a:endParaRPr lang="en-US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Your husband is an MPhil student in another institute but he badly needs some experimental data to complete his research.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Your husband requests you to give some data to him otherwise his training will be terminated and career ruined.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Will you give the data generated at your institute to him.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Which part of ethics it covers?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Honesty / confidentiality?</a:t>
            </a:r>
            <a:endParaRPr lang="en-GB" sz="24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0"/>
            <a:ext cx="6781800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Defining Professionalism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4000" dirty="0" smtClean="0"/>
              <a:t>To </a:t>
            </a:r>
            <a:r>
              <a:rPr lang="en-US" sz="4000" dirty="0"/>
              <a:t>some professionalism means </a:t>
            </a:r>
            <a:r>
              <a:rPr lang="en-US" sz="4000" dirty="0" smtClean="0"/>
              <a:t>defending the medical profession </a:t>
            </a:r>
            <a:r>
              <a:rPr lang="en-US" sz="4000" dirty="0"/>
              <a:t>against external threats, particularly </a:t>
            </a:r>
            <a:r>
              <a:rPr lang="en-US" sz="4000" dirty="0" smtClean="0"/>
              <a:t>corporatized health </a:t>
            </a:r>
            <a:r>
              <a:rPr lang="en-US" sz="4000" dirty="0"/>
              <a:t>care in the US. </a:t>
            </a:r>
            <a:endParaRPr lang="en-US" sz="4000" dirty="0" smtClean="0"/>
          </a:p>
          <a:p>
            <a:pPr algn="just"/>
            <a:r>
              <a:rPr lang="en-US" sz="4000" dirty="0" smtClean="0"/>
              <a:t>To </a:t>
            </a:r>
            <a:r>
              <a:rPr lang="en-US" sz="4000" dirty="0"/>
              <a:t>others, it is the art </a:t>
            </a:r>
            <a:r>
              <a:rPr lang="en-US" sz="4000" dirty="0" smtClean="0"/>
              <a:t>that complements </a:t>
            </a:r>
            <a:r>
              <a:rPr lang="en-US" sz="4000" dirty="0"/>
              <a:t>the science in an effective, well </a:t>
            </a:r>
            <a:r>
              <a:rPr lang="en-US" sz="4000" dirty="0" smtClean="0"/>
              <a:t>rounded physician. </a:t>
            </a:r>
          </a:p>
          <a:p>
            <a:pPr algn="just"/>
            <a:r>
              <a:rPr lang="en-US" sz="4000" dirty="0"/>
              <a:t>It is a </a:t>
            </a:r>
            <a:r>
              <a:rPr lang="en-US" sz="4000" b="1" i="1" dirty="0"/>
              <a:t>‘‘value-oriented ideologically based construct’’. </a:t>
            </a:r>
            <a:r>
              <a:rPr lang="en-US" sz="4000" dirty="0"/>
              <a:t>Baldwin (</a:t>
            </a:r>
            <a:r>
              <a:rPr lang="en-US" sz="4000" dirty="0" smtClean="0"/>
              <a:t>2006)</a:t>
            </a:r>
            <a:endParaRPr lang="en-US" sz="4000" dirty="0"/>
          </a:p>
          <a:p>
            <a:pPr algn="just"/>
            <a:r>
              <a:rPr lang="en-US" sz="4000" dirty="0"/>
              <a:t> It is </a:t>
            </a:r>
            <a:r>
              <a:rPr lang="en-US" sz="4000" b="1" i="1" dirty="0"/>
              <a:t>‘‘independence of </a:t>
            </a:r>
            <a:r>
              <a:rPr lang="en-US" sz="4000" b="1" i="1" dirty="0" err="1"/>
              <a:t>judgement</a:t>
            </a:r>
            <a:r>
              <a:rPr lang="en-US" sz="4000" b="1" i="1" dirty="0"/>
              <a:t> and freedom of action’’</a:t>
            </a:r>
            <a:r>
              <a:rPr lang="en-US" sz="4000" dirty="0"/>
              <a:t>. </a:t>
            </a:r>
            <a:r>
              <a:rPr lang="en-US" sz="4000" dirty="0" err="1" smtClean="0"/>
              <a:t>Freidson</a:t>
            </a:r>
            <a:r>
              <a:rPr lang="en-US" sz="4000" dirty="0" smtClean="0"/>
              <a:t> (2001)</a:t>
            </a:r>
            <a:endParaRPr lang="en-US" sz="4000" dirty="0"/>
          </a:p>
          <a:p>
            <a:pPr algn="just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84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Ethical values in Chemical Pathology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1148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+mn-lt"/>
              </a:rPr>
              <a:t>“The </a:t>
            </a:r>
            <a:r>
              <a:rPr lang="en-US" sz="3200" dirty="0">
                <a:latin typeface="+mn-lt"/>
              </a:rPr>
              <a:t>basic competencies of professionalism are integral to every </a:t>
            </a:r>
            <a:r>
              <a:rPr lang="en-US" sz="3200" dirty="0" smtClean="0">
                <a:latin typeface="+mn-lt"/>
              </a:rPr>
              <a:t>pathology report</a:t>
            </a:r>
            <a:r>
              <a:rPr lang="en-US" sz="3200" dirty="0">
                <a:latin typeface="+mn-lt"/>
              </a:rPr>
              <a:t>, in feedback to our colleagues and the institutions within which </a:t>
            </a:r>
            <a:r>
              <a:rPr lang="en-US" sz="3200" dirty="0" smtClean="0">
                <a:latin typeface="+mn-lt"/>
              </a:rPr>
              <a:t>many </a:t>
            </a:r>
            <a:r>
              <a:rPr lang="en-GB" sz="3200" dirty="0" smtClean="0">
                <a:latin typeface="+mn-lt"/>
              </a:rPr>
              <a:t>pathologists work”</a:t>
            </a:r>
          </a:p>
          <a:p>
            <a:r>
              <a:rPr lang="en-US" sz="3200" dirty="0">
                <a:latin typeface="+mn-lt"/>
              </a:rPr>
              <a:t>Gorstein (2002), editor of </a:t>
            </a:r>
            <a:r>
              <a:rPr lang="en-US" sz="3200" i="1" dirty="0">
                <a:latin typeface="+mn-lt"/>
              </a:rPr>
              <a:t>Human Pathology journal,</a:t>
            </a:r>
            <a:endParaRPr lang="en-GB" sz="3200" b="1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1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Scenario No 6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828800"/>
            <a:ext cx="7878097" cy="44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are a Professor of Chemical Pathology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in 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tertiary care hospital </a:t>
            </a:r>
            <a:endParaRPr lang="en-US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Your daughter is getting married today and you are very busy in the marriage hall as her </a:t>
            </a:r>
            <a:r>
              <a:rPr lang="en-US" sz="2400" dirty="0" err="1" smtClean="0">
                <a:latin typeface="+mn-lt"/>
              </a:rPr>
              <a:t>baraat</a:t>
            </a:r>
            <a:r>
              <a:rPr lang="en-US" sz="2400" dirty="0" smtClean="0">
                <a:latin typeface="+mn-lt"/>
              </a:rPr>
              <a:t> is about to arrive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Suddenly you receive a call from ICU of the hospital requesting you to visit a critically ill patient and give your expert advice to help treating physician.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+mn-lt"/>
              </a:rPr>
              <a:t>Will you go to the hospital leaving the ceremony?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What it is called?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Altruism !!!</a:t>
            </a:r>
            <a:endParaRPr lang="en-GB" sz="24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1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Altruism 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194" y="41148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What is altruism?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latin typeface="+mn-lt"/>
              </a:rPr>
              <a:t>Altruism is the most talked about part of professionalism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Closest meaning in Urdu / Arabic: </a:t>
            </a:r>
            <a:r>
              <a:rPr lang="en-GB" sz="3200" b="1" i="1" dirty="0" err="1" smtClean="0">
                <a:latin typeface="+mn-lt"/>
              </a:rPr>
              <a:t>Isar</a:t>
            </a:r>
            <a:endParaRPr lang="en-GB" sz="3200" b="1" i="1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i="1" dirty="0" smtClean="0">
                <a:latin typeface="+mn-lt"/>
              </a:rPr>
              <a:t>Putting patient`s interest in front of own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b="1" i="1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b="1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Scenario No 7</a:t>
            </a:r>
            <a:endParaRPr lang="en-GB" sz="3600" i="1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905000"/>
            <a:ext cx="7878097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are a Consultant and Supervisor of Chemical Pathology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itchFamily="34" charset="0"/>
              </a:rPr>
              <a:t>in a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tertiary care hospital </a:t>
            </a:r>
            <a:endParaRPr lang="en-US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You received an email from a trainee from another institute with the request to review her dissertation and give some expert advice on her study.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She is not known to you and there is no commitment for co-authorship in the publication.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Will </a:t>
            </a:r>
            <a:r>
              <a:rPr lang="en-US" sz="2400" b="1" dirty="0">
                <a:latin typeface="+mn-lt"/>
              </a:rPr>
              <a:t>you </a:t>
            </a:r>
            <a:r>
              <a:rPr lang="en-US" sz="2400" b="1" dirty="0" smtClean="0">
                <a:latin typeface="+mn-lt"/>
              </a:rPr>
              <a:t>help her in spite of your very busy schedule?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Is it ‘Professionalism”?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What it is called?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Another example of altruism?</a:t>
            </a:r>
            <a:endParaRPr lang="en-GB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8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966155" cy="1524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Last but not the least 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194" y="5943600"/>
            <a:ext cx="7878097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As a Muslim it </a:t>
            </a:r>
            <a:r>
              <a:rPr lang="en-GB" sz="3200" dirty="0">
                <a:latin typeface="+mn-lt"/>
              </a:rPr>
              <a:t>s</a:t>
            </a:r>
            <a:r>
              <a:rPr lang="en-GB" sz="3200" dirty="0" smtClean="0">
                <a:latin typeface="+mn-lt"/>
              </a:rPr>
              <a:t>hould not be difficult for us to understand professionalism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Just keep in mind all our life is to be accounted for one day – the day of Judgement.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Try to become ‘good Muslim’ and professionalism will be understood and automatically come inside us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200" b="1" i="1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b="1" i="1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b="1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58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3048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Medical </a:t>
            </a:r>
            <a:r>
              <a:rPr lang="en-US" dirty="0" smtClean="0"/>
              <a:t>professionalism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smtClean="0"/>
              <a:t>Comprises </a:t>
            </a:r>
            <a:r>
              <a:rPr lang="en-US" sz="2800" i="1" dirty="0"/>
              <a:t>the following set of behaviors:</a:t>
            </a:r>
          </a:p>
          <a:p>
            <a:pPr marL="273050" indent="-273050"/>
            <a:r>
              <a:rPr lang="en-US" sz="2000" b="1" dirty="0" smtClean="0"/>
              <a:t>Physicians </a:t>
            </a:r>
            <a:r>
              <a:rPr lang="en-US" sz="2000" b="1" dirty="0"/>
              <a:t>subordinate their own interests to the interests of others.</a:t>
            </a:r>
          </a:p>
          <a:p>
            <a:pPr marL="273050" indent="-273050"/>
            <a:r>
              <a:rPr lang="en-US" sz="2000" b="1" dirty="0" smtClean="0"/>
              <a:t>Physicians </a:t>
            </a:r>
            <a:r>
              <a:rPr lang="en-US" sz="2000" b="1" dirty="0"/>
              <a:t>adhere to high ethical and moral standards.</a:t>
            </a:r>
          </a:p>
          <a:p>
            <a:r>
              <a:rPr lang="en-US" sz="2000" b="1" dirty="0" smtClean="0"/>
              <a:t>Physicians </a:t>
            </a:r>
            <a:r>
              <a:rPr lang="en-US" sz="2000" b="1" dirty="0"/>
              <a:t>respond to societal needs, and their behaviors reflect a social </a:t>
            </a:r>
            <a:r>
              <a:rPr lang="en-US" sz="2000" b="1" dirty="0" smtClean="0"/>
              <a:t> contract </a:t>
            </a:r>
            <a:r>
              <a:rPr lang="en-US" sz="2000" b="1" dirty="0"/>
              <a:t>with </a:t>
            </a:r>
            <a:r>
              <a:rPr lang="en-GB" sz="2000" b="1" dirty="0" smtClean="0"/>
              <a:t>served</a:t>
            </a:r>
            <a:r>
              <a:rPr lang="en-GB" sz="2000" b="1" dirty="0"/>
              <a:t>.</a:t>
            </a:r>
          </a:p>
          <a:p>
            <a:r>
              <a:rPr lang="en-US" sz="2000" b="1" dirty="0" smtClean="0"/>
              <a:t>Physicians </a:t>
            </a:r>
            <a:r>
              <a:rPr lang="en-US" sz="2000" b="1" dirty="0"/>
              <a:t>evince core humanistic values, including honesty and integrity, caring and </a:t>
            </a:r>
            <a:r>
              <a:rPr lang="en-US" sz="2000" b="1" dirty="0" smtClean="0"/>
              <a:t>altruism and </a:t>
            </a:r>
            <a:r>
              <a:rPr lang="en-US" sz="2000" b="1" dirty="0"/>
              <a:t>empathy, respect for others, and trustworthiness.</a:t>
            </a:r>
          </a:p>
          <a:p>
            <a:r>
              <a:rPr lang="en-US" sz="2000" b="1" dirty="0"/>
              <a:t> Physicians exercise accountability for themselves and for their colleagues.</a:t>
            </a:r>
          </a:p>
          <a:p>
            <a:r>
              <a:rPr lang="en-US" sz="2000" b="1" dirty="0"/>
              <a:t> Physicians demonstrate a continuing commitment to excellence.</a:t>
            </a:r>
          </a:p>
          <a:p>
            <a:r>
              <a:rPr lang="en-US" sz="2000" b="1" dirty="0"/>
              <a:t> Physicians exhibit a commitment to scholarship and to advancing.</a:t>
            </a:r>
          </a:p>
          <a:p>
            <a:r>
              <a:rPr lang="en-US" sz="2000" b="1" dirty="0"/>
              <a:t> Physicians deal with high levels of complexity and uncertainty.</a:t>
            </a:r>
          </a:p>
          <a:p>
            <a:r>
              <a:rPr lang="en-US" sz="2000" b="1" dirty="0"/>
              <a:t> Physicians reflect upon their actions and decisions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(</a:t>
            </a:r>
            <a:r>
              <a:rPr lang="en-US" sz="2000" b="1" dirty="0" err="1" smtClean="0"/>
              <a:t>Swick</a:t>
            </a:r>
            <a:r>
              <a:rPr lang="en-US" sz="2000" b="1" dirty="0" smtClean="0"/>
              <a:t> 2000)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74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3048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Medical </a:t>
            </a:r>
            <a:r>
              <a:rPr lang="en-US" dirty="0" smtClean="0"/>
              <a:t>professionalism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Medical professionalism signifies set of values, </a:t>
            </a:r>
            <a:r>
              <a:rPr lang="en-US" sz="3200" dirty="0" err="1"/>
              <a:t>behaviours</a:t>
            </a:r>
            <a:r>
              <a:rPr lang="en-US" sz="3200" dirty="0"/>
              <a:t>, and relationships that underpins the trust </a:t>
            </a:r>
            <a:r>
              <a:rPr lang="en-US" sz="3200" dirty="0" smtClean="0"/>
              <a:t>the public </a:t>
            </a:r>
            <a:r>
              <a:rPr lang="en-US" sz="3200" dirty="0"/>
              <a:t>has in doctors 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3200" i="1" dirty="0" smtClean="0">
                <a:solidFill>
                  <a:srgbClr val="0070C0"/>
                </a:solidFill>
              </a:rPr>
              <a:t>Royal </a:t>
            </a:r>
            <a:r>
              <a:rPr lang="en-US" sz="3200" i="1" dirty="0">
                <a:solidFill>
                  <a:srgbClr val="0070C0"/>
                </a:solidFill>
              </a:rPr>
              <a:t>College of Physicians (2005</a:t>
            </a:r>
            <a:r>
              <a:rPr lang="en-US" sz="3200" i="1" dirty="0" smtClean="0">
                <a:solidFill>
                  <a:srgbClr val="0070C0"/>
                </a:solidFill>
              </a:rPr>
              <a:t>)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762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Different perspectives of medical professionalism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0070C0"/>
                </a:solidFill>
              </a:rPr>
              <a:t>US:</a:t>
            </a:r>
            <a:r>
              <a:rPr lang="en-US" sz="3200" dirty="0" smtClean="0"/>
              <a:t> More emphasis on knowledge, technical competence and altruism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UK and Australia: </a:t>
            </a:r>
            <a:r>
              <a:rPr lang="en-US" sz="3200" dirty="0"/>
              <a:t>More emphasis on </a:t>
            </a:r>
            <a:r>
              <a:rPr lang="en-US" sz="3200" dirty="0" smtClean="0"/>
              <a:t>‘service’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254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2286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Professionalism as </a:t>
            </a:r>
            <a:br>
              <a:rPr lang="en-US" sz="2800" dirty="0" smtClean="0"/>
            </a:br>
            <a:r>
              <a:rPr lang="en-US" sz="2800" dirty="0" smtClean="0"/>
              <a:t>core competency in doctors (Canada)</a:t>
            </a:r>
            <a:endParaRPr lang="en-GB" sz="2800" dirty="0"/>
          </a:p>
        </p:txBody>
      </p:sp>
      <p:pic>
        <p:nvPicPr>
          <p:cNvPr id="4" name="Picture 2" descr="http://www.collaborativecurriculum.ca/en/modules/CanMEDS/imageContent/8DHQ4Q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324600" cy="524796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905000" y="25146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3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-762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Professionalism as </a:t>
            </a:r>
            <a:br>
              <a:rPr lang="en-US" sz="2800" dirty="0" smtClean="0"/>
            </a:br>
            <a:r>
              <a:rPr lang="en-US" sz="2800" dirty="0" smtClean="0"/>
              <a:t>core competency in doctors-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ACGME (USA)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Core Competencies - Grad...sity School of Medicine.pdf - Nitro Reader (2.5.0.45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7809" y="1828800"/>
            <a:ext cx="9341873" cy="5029200"/>
          </a:xfrm>
        </p:spPr>
      </p:pic>
      <p:sp>
        <p:nvSpPr>
          <p:cNvPr id="5" name="Right Arrow 4"/>
          <p:cNvSpPr/>
          <p:nvPr/>
        </p:nvSpPr>
        <p:spPr>
          <a:xfrm>
            <a:off x="2590800" y="60960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01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7" y="7620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Professionalism as </a:t>
            </a:r>
            <a:br>
              <a:rPr lang="en-US" sz="2800" dirty="0" smtClean="0"/>
            </a:br>
            <a:r>
              <a:rPr lang="en-US" sz="2800" dirty="0" smtClean="0"/>
              <a:t>core competency in doctors-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Tomorrow`s Doctor (UK)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omorrowsDoctors_2009.pdf_39260971.pdf - Nitro Reader (2.5.0.45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72609"/>
            <a:ext cx="8229600" cy="4430407"/>
          </a:xfrm>
        </p:spPr>
      </p:pic>
      <p:sp>
        <p:nvSpPr>
          <p:cNvPr id="5" name="Right Arrow 4"/>
          <p:cNvSpPr/>
          <p:nvPr/>
        </p:nvSpPr>
        <p:spPr>
          <a:xfrm>
            <a:off x="1600200" y="41148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62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5712</TotalTime>
  <Words>1468</Words>
  <Application>Microsoft Office PowerPoint</Application>
  <PresentationFormat>On-screen Show (4:3)</PresentationFormat>
  <Paragraphs>154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Professionalism in Chemical Pathologists</vt:lpstr>
      <vt:lpstr>Defining Professionalism</vt:lpstr>
      <vt:lpstr>Defining Professionalism</vt:lpstr>
      <vt:lpstr>Medical professionalism</vt:lpstr>
      <vt:lpstr>Medical professionalism</vt:lpstr>
      <vt:lpstr>Different perspectives of medical professionalism</vt:lpstr>
      <vt:lpstr>Professionalism as  core competency in doctors (Canada)</vt:lpstr>
      <vt:lpstr>Professionalism as  core competency in doctors-  ACGME (USA)</vt:lpstr>
      <vt:lpstr>Professionalism as  core competency in doctors-  Tomorrow`s Doctor (UK)</vt:lpstr>
      <vt:lpstr>Professionalism as  core competency in doctors-  PMDC –Curriculum 2011 </vt:lpstr>
      <vt:lpstr>Professionalism Royal College of Pathologists` Perspective</vt:lpstr>
      <vt:lpstr>Professionalism Royal College of Pathologists` Perspective</vt:lpstr>
      <vt:lpstr>What is the role of Pathologist in a health setting?</vt:lpstr>
      <vt:lpstr>Another  pathology trainee claims</vt:lpstr>
      <vt:lpstr>What is the role of a Chemical Pathologists in a health setting ?</vt:lpstr>
      <vt:lpstr>Do we need professionalism in Chemical Pathologists ?</vt:lpstr>
      <vt:lpstr>What should be attributes of professionalism in a Chemical Pathologist ?</vt:lpstr>
      <vt:lpstr>Good Communicator ?</vt:lpstr>
      <vt:lpstr>Who are the people you have to communicate as Chemical Pathologist?</vt:lpstr>
      <vt:lpstr>Good Communication – hallmark of professionalism in Chem Path</vt:lpstr>
      <vt:lpstr>Chemical Pathologist as Manager</vt:lpstr>
      <vt:lpstr>Chemical Pathologist as Manager</vt:lpstr>
      <vt:lpstr>Chemical Pathologist as  Business Manager</vt:lpstr>
      <vt:lpstr>Possible ethical issues in the practice of   Chemical Pathology</vt:lpstr>
      <vt:lpstr>Scenario No 1</vt:lpstr>
      <vt:lpstr>Scenario No 2</vt:lpstr>
      <vt:lpstr>Scenario No 3</vt:lpstr>
      <vt:lpstr>Scenario No 4</vt:lpstr>
      <vt:lpstr>Scenario No 5</vt:lpstr>
      <vt:lpstr>Ethical values in Chemical Pathology</vt:lpstr>
      <vt:lpstr>Scenario No 6</vt:lpstr>
      <vt:lpstr>Altruism </vt:lpstr>
      <vt:lpstr>Scenario No 7</vt:lpstr>
      <vt:lpstr>Last but not the least 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 in Chemical Pathologists</dc:title>
  <dc:creator>AAMIR IJAZ</dc:creator>
  <cp:lastModifiedBy>Bilal</cp:lastModifiedBy>
  <cp:revision>111</cp:revision>
  <dcterms:created xsi:type="dcterms:W3CDTF">2014-04-23T04:17:26Z</dcterms:created>
  <dcterms:modified xsi:type="dcterms:W3CDTF">2014-05-03T02:08:51Z</dcterms:modified>
</cp:coreProperties>
</file>