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53"/>
  </p:notesMasterIdLst>
  <p:sldIdLst>
    <p:sldId id="475" r:id="rId2"/>
    <p:sldId id="854" r:id="rId3"/>
    <p:sldId id="848" r:id="rId4"/>
    <p:sldId id="849" r:id="rId5"/>
    <p:sldId id="850" r:id="rId6"/>
    <p:sldId id="851" r:id="rId7"/>
    <p:sldId id="852" r:id="rId8"/>
    <p:sldId id="853" r:id="rId9"/>
    <p:sldId id="825" r:id="rId10"/>
    <p:sldId id="855" r:id="rId11"/>
    <p:sldId id="856" r:id="rId12"/>
    <p:sldId id="857" r:id="rId13"/>
    <p:sldId id="858" r:id="rId14"/>
    <p:sldId id="859" r:id="rId15"/>
    <p:sldId id="860" r:id="rId16"/>
    <p:sldId id="861" r:id="rId17"/>
    <p:sldId id="862" r:id="rId18"/>
    <p:sldId id="863" r:id="rId19"/>
    <p:sldId id="870" r:id="rId20"/>
    <p:sldId id="871" r:id="rId21"/>
    <p:sldId id="827" r:id="rId22"/>
    <p:sldId id="865" r:id="rId23"/>
    <p:sldId id="867" r:id="rId24"/>
    <p:sldId id="866" r:id="rId25"/>
    <p:sldId id="828" r:id="rId26"/>
    <p:sldId id="868" r:id="rId27"/>
    <p:sldId id="829" r:id="rId28"/>
    <p:sldId id="873" r:id="rId29"/>
    <p:sldId id="874" r:id="rId30"/>
    <p:sldId id="875" r:id="rId31"/>
    <p:sldId id="830" r:id="rId32"/>
    <p:sldId id="831" r:id="rId33"/>
    <p:sldId id="878" r:id="rId34"/>
    <p:sldId id="832" r:id="rId35"/>
    <p:sldId id="869" r:id="rId36"/>
    <p:sldId id="833" r:id="rId37"/>
    <p:sldId id="834" r:id="rId38"/>
    <p:sldId id="838" r:id="rId39"/>
    <p:sldId id="839" r:id="rId40"/>
    <p:sldId id="837" r:id="rId41"/>
    <p:sldId id="876" r:id="rId42"/>
    <p:sldId id="877" r:id="rId43"/>
    <p:sldId id="840" r:id="rId44"/>
    <p:sldId id="841" r:id="rId45"/>
    <p:sldId id="842" r:id="rId46"/>
    <p:sldId id="843" r:id="rId47"/>
    <p:sldId id="844" r:id="rId48"/>
    <p:sldId id="845" r:id="rId49"/>
    <p:sldId id="846" r:id="rId50"/>
    <p:sldId id="847" r:id="rId51"/>
    <p:sldId id="407"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C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3" d="100"/>
          <a:sy n="63" d="100"/>
        </p:scale>
        <p:origin x="-12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178C36-17A8-4C69-9CA1-18C9DE3663FB}" type="datetimeFigureOut">
              <a:rPr lang="en-GB" smtClean="0"/>
              <a:pPr/>
              <a:t>27/01/2014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C70E8-3962-437C-BE62-25DC581BC62D}" type="slidenum">
              <a:rPr lang="en-GB" smtClean="0"/>
              <a:pPr/>
              <a:t>‹#›</a:t>
            </a:fld>
            <a:endParaRPr lang="en-GB"/>
          </a:p>
        </p:txBody>
      </p:sp>
    </p:spTree>
    <p:extLst>
      <p:ext uri="{BB962C8B-B14F-4D97-AF65-F5344CB8AC3E}">
        <p14:creationId xmlns:p14="http://schemas.microsoft.com/office/powerpoint/2010/main" val="47586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9</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37</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19</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21</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25</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27</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31</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32</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34</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36</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EB56A-8646-4B67-9334-B88082B381B0}"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6F39-5084-4355-B431-C51EB88440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3127B-E836-4A15-91A5-A0D1E55351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39783-BC3B-4869-9280-23039094CC3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E62A6-D3BB-42B7-97EA-6F839A4410C5}"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75E40-4BD0-45AC-ABB0-1F4411C1D0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D502B-DA4C-4685-BC54-DBB4F60B7C9C}"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4F228-3855-4448-8B69-146886D91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DDE21-F290-443C-8E9A-843E77C5D4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A94D7-9FC6-4B0C-B62A-D0F439BBC70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3D1DF-18D3-4B5B-9166-2C408F2907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AE099C9-56F5-40D3-89E6-65303E9284BA}"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654675"/>
            <a:ext cx="7772400" cy="1736725"/>
          </a:xfrm>
        </p:spPr>
        <p:txBody>
          <a:bodyPr>
            <a:noAutofit/>
          </a:bodyPr>
          <a:lstStyle/>
          <a:p>
            <a:pPr algn="ctr"/>
            <a:r>
              <a:rPr lang="en-US" sz="2400" cap="none" dirty="0" smtClean="0">
                <a:solidFill>
                  <a:srgbClr val="FF0000"/>
                </a:solidFill>
                <a:latin typeface="+mn-lt"/>
              </a:rPr>
              <a:t>Pakistan Society Of Chemical Pathologists</a:t>
            </a:r>
            <a:br>
              <a:rPr lang="en-US" sz="2400" cap="none" dirty="0" smtClean="0">
                <a:solidFill>
                  <a:srgbClr val="FF0000"/>
                </a:solidFill>
                <a:latin typeface="+mn-lt"/>
              </a:rPr>
            </a:br>
            <a:r>
              <a:rPr lang="en-US" sz="2000" cap="none" dirty="0" smtClean="0">
                <a:solidFill>
                  <a:srgbClr val="FF0000"/>
                </a:solidFill>
                <a:latin typeface="+mn-lt"/>
              </a:rPr>
              <a:t>Distance Learning </a:t>
            </a:r>
            <a:r>
              <a:rPr lang="en-US" sz="2000" cap="none" dirty="0" err="1" smtClean="0">
                <a:solidFill>
                  <a:srgbClr val="FF0000"/>
                </a:solidFill>
                <a:latin typeface="+mn-lt"/>
              </a:rPr>
              <a:t>Programme</a:t>
            </a:r>
            <a:r>
              <a:rPr lang="en-US" sz="2000" cap="none" dirty="0" smtClean="0">
                <a:solidFill>
                  <a:srgbClr val="FF0000"/>
                </a:solidFill>
                <a:latin typeface="+mn-lt"/>
              </a:rPr>
              <a:t> In Chemical Pathology</a:t>
            </a:r>
            <a:br>
              <a:rPr lang="en-US" sz="2000" cap="none" dirty="0" smtClean="0">
                <a:solidFill>
                  <a:srgbClr val="FF0000"/>
                </a:solidFill>
                <a:latin typeface="+mn-lt"/>
              </a:rPr>
            </a:br>
            <a:r>
              <a:rPr lang="en-US" sz="2800" cap="none" dirty="0" smtClean="0">
                <a:solidFill>
                  <a:srgbClr val="FF0000"/>
                </a:solidFill>
                <a:latin typeface="+mn-lt"/>
              </a:rPr>
              <a:t>(DLP-2)</a:t>
            </a:r>
            <a:br>
              <a:rPr lang="en-US" sz="2800" cap="none" dirty="0" smtClean="0">
                <a:solidFill>
                  <a:srgbClr val="FF0000"/>
                </a:solidFill>
                <a:latin typeface="+mn-lt"/>
              </a:rPr>
            </a:br>
            <a:r>
              <a:rPr lang="en-US" sz="2400" cap="none" dirty="0" smtClean="0">
                <a:solidFill>
                  <a:srgbClr val="FF0000"/>
                </a:solidFill>
                <a:latin typeface="+mn-lt"/>
              </a:rPr>
              <a:t/>
            </a:r>
            <a:br>
              <a:rPr lang="en-US" sz="2400" cap="none" dirty="0" smtClean="0">
                <a:solidFill>
                  <a:srgbClr val="FF0000"/>
                </a:solidFill>
                <a:latin typeface="+mn-lt"/>
              </a:rPr>
            </a:br>
            <a:r>
              <a:rPr lang="en-US" sz="2800" u="sng" cap="none" dirty="0" smtClean="0">
                <a:solidFill>
                  <a:schemeClr val="accent1"/>
                </a:solidFill>
                <a:latin typeface="+mn-lt"/>
              </a:rPr>
              <a:t>Lesson No 1</a:t>
            </a:r>
            <a:br>
              <a:rPr lang="en-US" sz="2800" u="sng" cap="none" dirty="0" smtClean="0">
                <a:solidFill>
                  <a:schemeClr val="accent1"/>
                </a:solidFill>
                <a:latin typeface="+mn-lt"/>
              </a:rPr>
            </a:br>
            <a:r>
              <a:rPr lang="en-US" sz="2800" u="sng" cap="none" dirty="0" smtClean="0">
                <a:solidFill>
                  <a:schemeClr val="accent1"/>
                </a:solidFill>
                <a:latin typeface="+mn-lt"/>
              </a:rPr>
              <a:t>Optical Techniques</a:t>
            </a:r>
            <a:r>
              <a:rPr lang="en-US" sz="1800" u="sng" cap="none" dirty="0" smtClean="0">
                <a:solidFill>
                  <a:schemeClr val="accent1"/>
                </a:solidFill>
                <a:latin typeface="+mn-lt"/>
              </a:rPr>
              <a:t/>
            </a:r>
            <a:br>
              <a:rPr lang="en-US" sz="1800" u="sng" cap="none" dirty="0" smtClean="0">
                <a:solidFill>
                  <a:schemeClr val="accent1"/>
                </a:solidFill>
                <a:latin typeface="+mn-lt"/>
              </a:rPr>
            </a:br>
            <a:r>
              <a:rPr lang="en-US" sz="1800" cap="none" dirty="0" smtClean="0">
                <a:solidFill>
                  <a:srgbClr val="0070C0"/>
                </a:solidFill>
                <a:latin typeface="+mn-lt"/>
              </a:rPr>
              <a:t/>
            </a:r>
            <a:br>
              <a:rPr lang="en-US" sz="1800" cap="none" dirty="0" smtClean="0">
                <a:solidFill>
                  <a:srgbClr val="0070C0"/>
                </a:solidFill>
                <a:latin typeface="+mn-lt"/>
              </a:rPr>
            </a:br>
            <a:r>
              <a:rPr lang="en-US" sz="2000" dirty="0" smtClean="0">
                <a:solidFill>
                  <a:srgbClr val="0070C0"/>
                </a:solidFill>
                <a:latin typeface="+mn-lt"/>
              </a:rPr>
              <a:t>By </a:t>
            </a:r>
            <a:r>
              <a:rPr lang="en-GB" sz="2000" dirty="0" smtClean="0">
                <a:solidFill>
                  <a:srgbClr val="0070C0"/>
                </a:solidFill>
                <a:latin typeface="+mn-lt"/>
              </a:rPr>
              <a:t/>
            </a:r>
            <a:br>
              <a:rPr lang="en-GB" sz="2000" dirty="0" smtClean="0">
                <a:solidFill>
                  <a:srgbClr val="0070C0"/>
                </a:solidFill>
                <a:latin typeface="+mn-lt"/>
              </a:rPr>
            </a:br>
            <a:r>
              <a:rPr lang="en-US" sz="3200" cap="none" dirty="0" smtClean="0">
                <a:solidFill>
                  <a:srgbClr val="0070C0"/>
                </a:solidFill>
                <a:latin typeface="+mn-lt"/>
              </a:rPr>
              <a:t>Brig Aamir Ijaz</a:t>
            </a:r>
            <a:r>
              <a:rPr lang="en-US" sz="4000" cap="none" dirty="0" smtClean="0">
                <a:solidFill>
                  <a:srgbClr val="0070C0"/>
                </a:solidFill>
                <a:latin typeface="+mn-lt"/>
              </a:rPr>
              <a:t/>
            </a:r>
            <a:br>
              <a:rPr lang="en-US" sz="4000" cap="none" dirty="0" smtClean="0">
                <a:solidFill>
                  <a:srgbClr val="0070C0"/>
                </a:solidFill>
                <a:latin typeface="+mn-lt"/>
              </a:rPr>
            </a:br>
            <a:r>
              <a:rPr lang="en-US" sz="1600" dirty="0" smtClean="0">
                <a:solidFill>
                  <a:srgbClr val="0070C0"/>
                </a:solidFill>
                <a:latin typeface="+mn-lt"/>
              </a:rPr>
              <a:t>MCPS, FCPS, FRCP (</a:t>
            </a:r>
            <a:r>
              <a:rPr lang="en-US" sz="1600" dirty="0" err="1" smtClean="0">
                <a:solidFill>
                  <a:srgbClr val="0070C0"/>
                </a:solidFill>
                <a:latin typeface="+mn-lt"/>
              </a:rPr>
              <a:t>Edin</a:t>
            </a:r>
            <a:r>
              <a:rPr lang="en-US" sz="1600" dirty="0" smtClean="0">
                <a:solidFill>
                  <a:srgbClr val="0070C0"/>
                </a:solidFill>
                <a:latin typeface="+mn-lt"/>
              </a:rPr>
              <a:t>)</a:t>
            </a:r>
            <a:r>
              <a:rPr lang="en-GB" sz="1600" dirty="0" smtClean="0">
                <a:solidFill>
                  <a:srgbClr val="0070C0"/>
                </a:solidFill>
                <a:latin typeface="+mn-lt"/>
              </a:rPr>
              <a:t/>
            </a:r>
            <a:br>
              <a:rPr lang="en-GB" sz="1600" dirty="0" smtClean="0">
                <a:solidFill>
                  <a:srgbClr val="0070C0"/>
                </a:solidFill>
                <a:latin typeface="+mn-lt"/>
              </a:rPr>
            </a:br>
            <a:r>
              <a:rPr lang="en-GB" sz="1100" dirty="0" smtClean="0">
                <a:solidFill>
                  <a:srgbClr val="0070C0"/>
                </a:solidFill>
                <a:latin typeface="+mn-lt"/>
              </a:rPr>
              <a:t/>
            </a:r>
            <a:br>
              <a:rPr lang="en-GB" sz="1100" dirty="0" smtClean="0">
                <a:solidFill>
                  <a:srgbClr val="0070C0"/>
                </a:solidFill>
                <a:latin typeface="+mn-lt"/>
              </a:rPr>
            </a:br>
            <a:r>
              <a:rPr lang="en-GB" sz="1100" dirty="0" smtClean="0">
                <a:solidFill>
                  <a:srgbClr val="0070C0"/>
                </a:solidFill>
                <a:latin typeface="+mn-lt"/>
              </a:rPr>
              <a:t/>
            </a:r>
            <a:br>
              <a:rPr lang="en-GB" sz="1100" dirty="0" smtClean="0">
                <a:solidFill>
                  <a:srgbClr val="0070C0"/>
                </a:solidFill>
                <a:latin typeface="+mn-lt"/>
              </a:rPr>
            </a:br>
            <a:r>
              <a:rPr lang="en-US" sz="2000" cap="none" dirty="0" smtClean="0">
                <a:solidFill>
                  <a:srgbClr val="FF0000"/>
                </a:solidFill>
                <a:latin typeface="+mn-lt"/>
              </a:rPr>
              <a:t>Professor Of Pathology / </a:t>
            </a:r>
            <a:br>
              <a:rPr lang="en-US" sz="2000" cap="none" dirty="0" smtClean="0">
                <a:solidFill>
                  <a:srgbClr val="FF0000"/>
                </a:solidFill>
                <a:latin typeface="+mn-lt"/>
              </a:rPr>
            </a:br>
            <a:r>
              <a:rPr lang="en-US" sz="2000" cap="none" dirty="0" smtClean="0">
                <a:solidFill>
                  <a:srgbClr val="FF0000"/>
                </a:solidFill>
                <a:latin typeface="+mn-lt"/>
              </a:rPr>
              <a:t>Consultant Chemical Pathologist</a:t>
            </a:r>
            <a:r>
              <a:rPr lang="en-GB" sz="2000" cap="none" dirty="0" smtClean="0">
                <a:solidFill>
                  <a:srgbClr val="FF0000"/>
                </a:solidFill>
                <a:latin typeface="+mn-lt"/>
              </a:rPr>
              <a:t/>
            </a:r>
            <a:br>
              <a:rPr lang="en-GB" sz="2000" cap="none" dirty="0" smtClean="0">
                <a:solidFill>
                  <a:srgbClr val="FF0000"/>
                </a:solidFill>
                <a:latin typeface="+mn-lt"/>
              </a:rPr>
            </a:br>
            <a:r>
              <a:rPr lang="en-US" sz="2000" cap="none" dirty="0" smtClean="0">
                <a:solidFill>
                  <a:srgbClr val="FF0000"/>
                </a:solidFill>
                <a:latin typeface="+mn-lt"/>
              </a:rPr>
              <a:t>AFIP Rawalpindi</a:t>
            </a:r>
            <a:r>
              <a:rPr lang="en-US" sz="1400" baseline="30000" dirty="0" smtClean="0">
                <a:solidFill>
                  <a:srgbClr val="FF0000"/>
                </a:solidFill>
                <a:latin typeface="+mn-lt"/>
              </a:rPr>
              <a:t/>
            </a:r>
            <a:br>
              <a:rPr lang="en-US" sz="1400" baseline="30000" dirty="0" smtClean="0">
                <a:solidFill>
                  <a:srgbClr val="FF0000"/>
                </a:solidFill>
                <a:latin typeface="+mn-lt"/>
              </a:rPr>
            </a:br>
            <a:endParaRPr lang="en-US" dirty="0" smtClean="0">
              <a:solidFill>
                <a:srgbClr val="FF0000"/>
              </a:solidFill>
              <a:latin typeface="+mn-lt"/>
            </a:endParaRPr>
          </a:p>
        </p:txBody>
      </p:sp>
      <p:sp>
        <p:nvSpPr>
          <p:cNvPr id="2" name="Slide Number Placeholder 1"/>
          <p:cNvSpPr>
            <a:spLocks noGrp="1"/>
          </p:cNvSpPr>
          <p:nvPr>
            <p:ph type="sldNum" sz="quarter" idx="12"/>
          </p:nvPr>
        </p:nvSpPr>
        <p:spPr/>
        <p:txBody>
          <a:bodyPr/>
          <a:lstStyle/>
          <a:p>
            <a:fld id="{D4BEB56A-8646-4B67-9334-B88082B381B0}" type="slidenum">
              <a:rPr lang="en-US" smtClean="0"/>
              <a:pPr/>
              <a:t>1</a:t>
            </a:fld>
            <a:endParaRPr lang="en-US"/>
          </a:p>
        </p:txBody>
      </p:sp>
      <p:pic>
        <p:nvPicPr>
          <p:cNvPr id="4" name="Picture 3" descr="G:\AI-02 Sep 12\DLP-2\DLP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04800"/>
            <a:ext cx="1381760" cy="138176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 y="228600"/>
            <a:ext cx="1356360" cy="1457960"/>
          </a:xfrm>
          <a:prstGeom prst="rect">
            <a:avLst/>
          </a:prstGeom>
          <a:noFill/>
          <a:ln>
            <a:noFill/>
          </a:ln>
        </p:spPr>
      </p:pic>
    </p:spTree>
    <p:extLst>
      <p:ext uri="{BB962C8B-B14F-4D97-AF65-F5344CB8AC3E}">
        <p14:creationId xmlns:p14="http://schemas.microsoft.com/office/powerpoint/2010/main" val="31235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noAutofit/>
          </a:bodyPr>
          <a:lstStyle/>
          <a:p>
            <a:pPr algn="ctr"/>
            <a:r>
              <a:rPr lang="en-GB" sz="3600" dirty="0" smtClean="0">
                <a:solidFill>
                  <a:schemeClr val="tx1"/>
                </a:solidFill>
                <a:latin typeface="+mn-lt"/>
              </a:rPr>
              <a:t>Difference between Absorption </a:t>
            </a:r>
            <a:br>
              <a:rPr lang="en-GB" sz="3600" dirty="0" smtClean="0">
                <a:solidFill>
                  <a:schemeClr val="tx1"/>
                </a:solidFill>
                <a:latin typeface="+mn-lt"/>
              </a:rPr>
            </a:br>
            <a:r>
              <a:rPr lang="en-GB" sz="3600" dirty="0" smtClean="0">
                <a:solidFill>
                  <a:schemeClr val="tx1"/>
                </a:solidFill>
                <a:latin typeface="+mn-lt"/>
              </a:rPr>
              <a:t>and Absorbance</a:t>
            </a:r>
            <a:endParaRPr lang="en-GB" sz="3600" dirty="0">
              <a:solidFill>
                <a:schemeClr val="tx1"/>
              </a:solidFill>
              <a:latin typeface="+mn-lt"/>
            </a:endParaRPr>
          </a:p>
        </p:txBody>
      </p:sp>
      <p:sp>
        <p:nvSpPr>
          <p:cNvPr id="3" name="Content Placeholder 2"/>
          <p:cNvSpPr>
            <a:spLocks noGrp="1"/>
          </p:cNvSpPr>
          <p:nvPr>
            <p:ph idx="1"/>
          </p:nvPr>
        </p:nvSpPr>
        <p:spPr>
          <a:xfrm>
            <a:off x="914400" y="1600200"/>
            <a:ext cx="7315200" cy="4876800"/>
          </a:xfrm>
        </p:spPr>
        <p:txBody>
          <a:bodyPr>
            <a:normAutofit/>
          </a:bodyPr>
          <a:lstStyle/>
          <a:p>
            <a:r>
              <a:rPr lang="en-GB" sz="3200" u="sng" dirty="0" smtClean="0">
                <a:solidFill>
                  <a:srgbClr val="C00000"/>
                </a:solidFill>
              </a:rPr>
              <a:t>Absorption:</a:t>
            </a:r>
            <a:r>
              <a:rPr lang="en-GB" dirty="0" smtClean="0"/>
              <a:t> </a:t>
            </a:r>
            <a:r>
              <a:rPr lang="en-GB" sz="2800" dirty="0" smtClean="0"/>
              <a:t>The phenomena of absorbing light by a solution when an incident light strikes on it</a:t>
            </a:r>
            <a:r>
              <a:rPr lang="en-GB" dirty="0" smtClean="0"/>
              <a:t>.</a:t>
            </a:r>
          </a:p>
          <a:p>
            <a:r>
              <a:rPr lang="en-GB" sz="3200" u="sng" dirty="0">
                <a:solidFill>
                  <a:srgbClr val="C00000"/>
                </a:solidFill>
              </a:rPr>
              <a:t>Absorbance:</a:t>
            </a:r>
            <a:r>
              <a:rPr lang="en-GB" dirty="0" smtClean="0"/>
              <a:t> </a:t>
            </a:r>
            <a:r>
              <a:rPr lang="en-GB" sz="2800" dirty="0"/>
              <a:t> </a:t>
            </a:r>
            <a:r>
              <a:rPr lang="en-GB" sz="2800" dirty="0" smtClean="0"/>
              <a:t>It is mathematic expression of absorption. Analogous to </a:t>
            </a:r>
            <a:r>
              <a:rPr lang="en-GB" sz="2800" dirty="0" err="1" smtClean="0"/>
              <a:t>pH.</a:t>
            </a:r>
            <a:endParaRPr lang="en-GB" dirty="0"/>
          </a:p>
          <a:p>
            <a:endParaRPr lang="en-GB" sz="2800" dirty="0"/>
          </a:p>
        </p:txBody>
      </p:sp>
    </p:spTree>
    <p:extLst>
      <p:ext uri="{BB962C8B-B14F-4D97-AF65-F5344CB8AC3E}">
        <p14:creationId xmlns:p14="http://schemas.microsoft.com/office/powerpoint/2010/main" val="114413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5200" cy="1154097"/>
          </a:xfrm>
        </p:spPr>
        <p:txBody>
          <a:bodyPr>
            <a:normAutofit/>
          </a:bodyPr>
          <a:lstStyle/>
          <a:p>
            <a:pPr algn="ctr"/>
            <a:r>
              <a:rPr lang="en-GB" sz="4800" dirty="0" smtClean="0">
                <a:latin typeface="+mn-lt"/>
              </a:rPr>
              <a:t>Absorbance</a:t>
            </a:r>
            <a:endParaRPr lang="en-GB" sz="4800" dirty="0">
              <a:latin typeface="+mn-lt"/>
            </a:endParaRPr>
          </a:p>
        </p:txBody>
      </p:sp>
      <p:sp>
        <p:nvSpPr>
          <p:cNvPr id="3" name="Content Placeholder 2"/>
          <p:cNvSpPr>
            <a:spLocks noGrp="1"/>
          </p:cNvSpPr>
          <p:nvPr>
            <p:ph idx="1"/>
          </p:nvPr>
        </p:nvSpPr>
        <p:spPr>
          <a:xfrm>
            <a:off x="914400" y="1794473"/>
            <a:ext cx="7315200" cy="3539527"/>
          </a:xfrm>
        </p:spPr>
        <p:txBody>
          <a:bodyPr>
            <a:noAutofit/>
          </a:bodyPr>
          <a:lstStyle/>
          <a:p>
            <a:pPr marL="45720" indent="0" algn="just">
              <a:buNone/>
            </a:pPr>
            <a:r>
              <a:rPr lang="en-US" sz="2800" dirty="0" smtClean="0"/>
              <a:t>Negative log of </a:t>
            </a:r>
            <a:r>
              <a:rPr lang="en-US" sz="2800" b="1" i="1" dirty="0" smtClean="0">
                <a:solidFill>
                  <a:srgbClr val="C00000"/>
                </a:solidFill>
              </a:rPr>
              <a:t>ratio</a:t>
            </a:r>
            <a:r>
              <a:rPr lang="en-US" sz="2800" b="1" i="1" dirty="0" smtClean="0">
                <a:solidFill>
                  <a:srgbClr val="FFFF00"/>
                </a:solidFill>
              </a:rPr>
              <a:t> </a:t>
            </a:r>
            <a:r>
              <a:rPr lang="en-US" sz="2800" dirty="0"/>
              <a:t>between light transmitted through a </a:t>
            </a:r>
            <a:r>
              <a:rPr lang="en-US" sz="2800" dirty="0" smtClean="0"/>
              <a:t>material and the light </a:t>
            </a:r>
            <a:r>
              <a:rPr lang="en-US" sz="2800" dirty="0"/>
              <a:t>falling upon a </a:t>
            </a:r>
            <a:r>
              <a:rPr lang="en-US" sz="2800" dirty="0" smtClean="0"/>
              <a:t>material i.e.:</a:t>
            </a:r>
          </a:p>
          <a:p>
            <a:pPr marL="45720" indent="0" algn="ctr">
              <a:buNone/>
            </a:pPr>
            <a:r>
              <a:rPr lang="en-US" sz="4400" dirty="0">
                <a:solidFill>
                  <a:srgbClr val="FFFF00"/>
                </a:solidFill>
              </a:rPr>
              <a:t> </a:t>
            </a:r>
            <a:r>
              <a:rPr lang="en-US" sz="4400" dirty="0" smtClean="0">
                <a:solidFill>
                  <a:srgbClr val="C00000"/>
                </a:solidFill>
              </a:rPr>
              <a:t>A  (</a:t>
            </a:r>
            <a:r>
              <a:rPr lang="el-GR" sz="4400" dirty="0" smtClean="0">
                <a:solidFill>
                  <a:srgbClr val="C00000"/>
                </a:solidFill>
              </a:rPr>
              <a:t>λ</a:t>
            </a:r>
            <a:r>
              <a:rPr lang="en-US" sz="4400" dirty="0" smtClean="0">
                <a:solidFill>
                  <a:srgbClr val="C00000"/>
                </a:solidFill>
              </a:rPr>
              <a:t>) </a:t>
            </a:r>
            <a:r>
              <a:rPr lang="en-US" sz="4400" dirty="0">
                <a:solidFill>
                  <a:srgbClr val="C00000"/>
                </a:solidFill>
              </a:rPr>
              <a:t>= </a:t>
            </a:r>
            <a:r>
              <a:rPr lang="en-US" sz="4400" dirty="0" smtClean="0">
                <a:solidFill>
                  <a:srgbClr val="C00000"/>
                </a:solidFill>
              </a:rPr>
              <a:t>-log(I</a:t>
            </a:r>
            <a:r>
              <a:rPr lang="en-US" sz="4400" baseline="-25000" dirty="0" smtClean="0">
                <a:solidFill>
                  <a:srgbClr val="C00000"/>
                </a:solidFill>
              </a:rPr>
              <a:t>t</a:t>
            </a:r>
            <a:r>
              <a:rPr lang="en-US" sz="4400" dirty="0" smtClean="0">
                <a:solidFill>
                  <a:srgbClr val="C00000"/>
                </a:solidFill>
              </a:rPr>
              <a:t>/ I</a:t>
            </a:r>
            <a:r>
              <a:rPr lang="en-US" sz="4400" baseline="-25000" dirty="0" smtClean="0">
                <a:solidFill>
                  <a:srgbClr val="C00000"/>
                </a:solidFill>
              </a:rPr>
              <a:t>0</a:t>
            </a:r>
            <a:r>
              <a:rPr lang="en-US" sz="4400" dirty="0" smtClean="0">
                <a:solidFill>
                  <a:srgbClr val="C00000"/>
                </a:solidFill>
              </a:rPr>
              <a:t>) </a:t>
            </a:r>
          </a:p>
          <a:p>
            <a:pPr marL="45720" indent="0">
              <a:buNone/>
            </a:pPr>
            <a:endParaRPr lang="en-US" sz="2800" dirty="0" smtClean="0"/>
          </a:p>
          <a:p>
            <a:pPr marL="45720" indent="0" algn="just">
              <a:buNone/>
            </a:pPr>
            <a:r>
              <a:rPr lang="en-US" dirty="0" smtClean="0"/>
              <a:t>Where</a:t>
            </a:r>
          </a:p>
          <a:p>
            <a:pPr algn="just"/>
            <a:r>
              <a:rPr lang="en-US" sz="1800" dirty="0" smtClean="0"/>
              <a:t>A is </a:t>
            </a:r>
            <a:r>
              <a:rPr lang="en-US" sz="1800" dirty="0"/>
              <a:t>the absorbance at a certain </a:t>
            </a:r>
            <a:r>
              <a:rPr lang="en-US" sz="1800" dirty="0" smtClean="0"/>
              <a:t>wavelength of </a:t>
            </a:r>
            <a:r>
              <a:rPr lang="en-US" sz="1800" dirty="0"/>
              <a:t>light </a:t>
            </a:r>
            <a:r>
              <a:rPr lang="en-US" sz="1800" dirty="0" smtClean="0"/>
              <a:t>(</a:t>
            </a:r>
            <a:r>
              <a:rPr lang="el-GR" sz="1800" dirty="0"/>
              <a:t>λ</a:t>
            </a:r>
            <a:r>
              <a:rPr lang="en-US" sz="1800" dirty="0" smtClean="0"/>
              <a:t>),</a:t>
            </a:r>
            <a:r>
              <a:rPr lang="en-US" sz="1800" dirty="0"/>
              <a:t>  </a:t>
            </a:r>
            <a:endParaRPr lang="en-US" sz="1800" dirty="0" smtClean="0"/>
          </a:p>
          <a:p>
            <a:pPr algn="just"/>
            <a:r>
              <a:rPr lang="en-US" sz="1800" dirty="0" smtClean="0"/>
              <a:t>I</a:t>
            </a:r>
            <a:r>
              <a:rPr lang="en-US" sz="1800" baseline="-25000" dirty="0" smtClean="0"/>
              <a:t>t </a:t>
            </a:r>
            <a:r>
              <a:rPr lang="en-US" sz="1800" dirty="0" smtClean="0"/>
              <a:t>is </a:t>
            </a:r>
            <a:r>
              <a:rPr lang="en-US" sz="1800" dirty="0"/>
              <a:t>the intensity of the </a:t>
            </a:r>
            <a:r>
              <a:rPr lang="en-US" sz="1800" dirty="0" smtClean="0"/>
              <a:t>light </a:t>
            </a:r>
            <a:r>
              <a:rPr lang="en-US" sz="1800" dirty="0"/>
              <a:t>that has passed through the </a:t>
            </a:r>
            <a:r>
              <a:rPr lang="en-US" sz="1800" dirty="0" smtClean="0"/>
              <a:t>solution </a:t>
            </a:r>
            <a:r>
              <a:rPr lang="en-US" sz="1800" dirty="0"/>
              <a:t>(transmitted </a:t>
            </a:r>
            <a:r>
              <a:rPr lang="en-US" sz="1800" dirty="0" smtClean="0"/>
              <a:t>light), </a:t>
            </a:r>
          </a:p>
          <a:p>
            <a:pPr algn="just"/>
            <a:r>
              <a:rPr lang="en-US" sz="1800" dirty="0" smtClean="0"/>
              <a:t>I</a:t>
            </a:r>
            <a:r>
              <a:rPr lang="en-US" sz="1800" baseline="-25000" dirty="0" smtClean="0"/>
              <a:t>0</a:t>
            </a:r>
            <a:r>
              <a:rPr lang="en-US" sz="1800" dirty="0"/>
              <a:t>  is the intensity of the </a:t>
            </a:r>
            <a:r>
              <a:rPr lang="en-US" sz="1800" dirty="0" smtClean="0"/>
              <a:t>light </a:t>
            </a:r>
            <a:r>
              <a:rPr lang="en-US" sz="1800" dirty="0"/>
              <a:t>before it passes through the </a:t>
            </a:r>
            <a:r>
              <a:rPr lang="en-US" sz="1800" dirty="0" smtClean="0"/>
              <a:t>solution </a:t>
            </a:r>
            <a:r>
              <a:rPr lang="en-US" sz="1800" dirty="0"/>
              <a:t>(incident radiation).</a:t>
            </a:r>
          </a:p>
          <a:p>
            <a:pPr marL="45720" indent="0">
              <a:buNone/>
            </a:pPr>
            <a:endParaRPr lang="en-GB" sz="2800" dirty="0"/>
          </a:p>
        </p:txBody>
      </p:sp>
    </p:spTree>
    <p:extLst>
      <p:ext uri="{BB962C8B-B14F-4D97-AF65-F5344CB8AC3E}">
        <p14:creationId xmlns:p14="http://schemas.microsoft.com/office/powerpoint/2010/main" val="392247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781800" cy="1600200"/>
          </a:xfrm>
        </p:spPr>
        <p:txBody>
          <a:bodyPr>
            <a:normAutofit fontScale="90000"/>
          </a:bodyPr>
          <a:lstStyle/>
          <a:p>
            <a:r>
              <a:rPr lang="en-GB" dirty="0" smtClean="0">
                <a:latin typeface="+mn-lt"/>
              </a:rPr>
              <a:t>What is the unit of Absorbance?</a:t>
            </a:r>
            <a:endParaRPr lang="en-GB" dirty="0">
              <a:latin typeface="+mn-lt"/>
            </a:endParaRPr>
          </a:p>
        </p:txBody>
      </p:sp>
      <p:sp>
        <p:nvSpPr>
          <p:cNvPr id="3" name="Content Placeholder 2"/>
          <p:cNvSpPr>
            <a:spLocks noGrp="1"/>
          </p:cNvSpPr>
          <p:nvPr>
            <p:ph idx="1"/>
          </p:nvPr>
        </p:nvSpPr>
        <p:spPr>
          <a:xfrm>
            <a:off x="762000" y="2133600"/>
            <a:ext cx="7543800" cy="3886200"/>
          </a:xfrm>
        </p:spPr>
        <p:txBody>
          <a:bodyPr>
            <a:normAutofit/>
          </a:bodyPr>
          <a:lstStyle/>
          <a:p>
            <a:r>
              <a:rPr lang="en-GB" sz="3600" dirty="0" smtClean="0"/>
              <a:t> None</a:t>
            </a:r>
          </a:p>
          <a:p>
            <a:r>
              <a:rPr lang="en-GB" sz="3600" dirty="0" smtClean="0"/>
              <a:t>Some scientists use arbitrary unit known as Absorbance Unit (AU)</a:t>
            </a:r>
            <a:endParaRPr lang="en-GB" sz="3600" dirty="0"/>
          </a:p>
        </p:txBody>
      </p:sp>
    </p:spTree>
    <p:extLst>
      <p:ext uri="{BB962C8B-B14F-4D97-AF65-F5344CB8AC3E}">
        <p14:creationId xmlns:p14="http://schemas.microsoft.com/office/powerpoint/2010/main" val="40240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154097"/>
          </a:xfrm>
        </p:spPr>
        <p:txBody>
          <a:bodyPr/>
          <a:lstStyle/>
          <a:p>
            <a:pPr algn="ctr"/>
            <a:r>
              <a:rPr lang="en-GB" dirty="0" smtClean="0">
                <a:latin typeface="+mn-lt"/>
              </a:rPr>
              <a:t>What is Transmittance? </a:t>
            </a:r>
            <a:endParaRPr lang="en-GB" dirty="0">
              <a:latin typeface="+mn-lt"/>
            </a:endParaRPr>
          </a:p>
        </p:txBody>
      </p:sp>
      <p:sp>
        <p:nvSpPr>
          <p:cNvPr id="3" name="Content Placeholder 2"/>
          <p:cNvSpPr>
            <a:spLocks noGrp="1"/>
          </p:cNvSpPr>
          <p:nvPr>
            <p:ph idx="1"/>
          </p:nvPr>
        </p:nvSpPr>
        <p:spPr>
          <a:xfrm>
            <a:off x="914400" y="1752600"/>
            <a:ext cx="7315200" cy="4953000"/>
          </a:xfrm>
        </p:spPr>
        <p:txBody>
          <a:bodyPr>
            <a:noAutofit/>
          </a:bodyPr>
          <a:lstStyle/>
          <a:p>
            <a:pPr marL="45720" indent="0">
              <a:buNone/>
            </a:pPr>
            <a:r>
              <a:rPr lang="en-US" sz="3200" dirty="0" smtClean="0"/>
              <a:t>A </a:t>
            </a:r>
            <a:r>
              <a:rPr lang="en-US" sz="3200" b="1" i="1" dirty="0" smtClean="0">
                <a:solidFill>
                  <a:srgbClr val="C00000"/>
                </a:solidFill>
              </a:rPr>
              <a:t>simple </a:t>
            </a:r>
            <a:r>
              <a:rPr lang="en-US" sz="3200" b="1" i="1" dirty="0">
                <a:solidFill>
                  <a:srgbClr val="C00000"/>
                </a:solidFill>
              </a:rPr>
              <a:t>ratio </a:t>
            </a:r>
            <a:r>
              <a:rPr lang="en-US" sz="3200" dirty="0"/>
              <a:t>between the </a:t>
            </a:r>
            <a:r>
              <a:rPr lang="en-US" sz="3200" dirty="0" smtClean="0"/>
              <a:t>light </a:t>
            </a:r>
            <a:r>
              <a:rPr lang="en-US" sz="3200" dirty="0"/>
              <a:t>falling upon a material and the </a:t>
            </a:r>
            <a:r>
              <a:rPr lang="en-US" sz="3200" dirty="0" smtClean="0"/>
              <a:t>light </a:t>
            </a:r>
            <a:r>
              <a:rPr lang="en-US" sz="3200" dirty="0"/>
              <a:t>transmitted through a </a:t>
            </a:r>
            <a:r>
              <a:rPr lang="en-US" sz="3200" dirty="0" smtClean="0"/>
              <a:t>material i.e.:</a:t>
            </a:r>
          </a:p>
          <a:p>
            <a:pPr marL="45720" indent="0" algn="ctr">
              <a:buNone/>
            </a:pPr>
            <a:r>
              <a:rPr lang="en-US" sz="4800" dirty="0">
                <a:solidFill>
                  <a:srgbClr val="FFFF00"/>
                </a:solidFill>
              </a:rPr>
              <a:t> </a:t>
            </a:r>
            <a:r>
              <a:rPr lang="en-US" sz="4800" dirty="0" smtClean="0">
                <a:solidFill>
                  <a:srgbClr val="C00000"/>
                </a:solidFill>
              </a:rPr>
              <a:t>T  (</a:t>
            </a:r>
            <a:r>
              <a:rPr lang="el-GR" sz="4800" dirty="0" smtClean="0">
                <a:solidFill>
                  <a:srgbClr val="C00000"/>
                </a:solidFill>
              </a:rPr>
              <a:t>λ</a:t>
            </a:r>
            <a:r>
              <a:rPr lang="en-US" sz="4800" dirty="0" smtClean="0">
                <a:solidFill>
                  <a:srgbClr val="C00000"/>
                </a:solidFill>
              </a:rPr>
              <a:t>) </a:t>
            </a:r>
            <a:r>
              <a:rPr lang="en-US" sz="4800" dirty="0">
                <a:solidFill>
                  <a:srgbClr val="C00000"/>
                </a:solidFill>
              </a:rPr>
              <a:t>= </a:t>
            </a:r>
            <a:r>
              <a:rPr lang="en-US" sz="4800" dirty="0" smtClean="0">
                <a:solidFill>
                  <a:srgbClr val="C00000"/>
                </a:solidFill>
              </a:rPr>
              <a:t>I</a:t>
            </a:r>
            <a:r>
              <a:rPr lang="en-US" sz="4800" baseline="-25000" dirty="0" smtClean="0">
                <a:solidFill>
                  <a:srgbClr val="C00000"/>
                </a:solidFill>
              </a:rPr>
              <a:t>t</a:t>
            </a:r>
            <a:r>
              <a:rPr lang="en-US" sz="4800" dirty="0" smtClean="0">
                <a:solidFill>
                  <a:srgbClr val="C00000"/>
                </a:solidFill>
              </a:rPr>
              <a:t>/ I</a:t>
            </a:r>
            <a:r>
              <a:rPr lang="en-US" sz="4800" baseline="-25000" dirty="0" smtClean="0">
                <a:solidFill>
                  <a:srgbClr val="C00000"/>
                </a:solidFill>
              </a:rPr>
              <a:t>0</a:t>
            </a:r>
            <a:r>
              <a:rPr lang="en-US" sz="4800" dirty="0" smtClean="0">
                <a:solidFill>
                  <a:srgbClr val="C00000"/>
                </a:solidFill>
              </a:rPr>
              <a:t> </a:t>
            </a:r>
          </a:p>
          <a:p>
            <a:pPr marL="45720" indent="0">
              <a:buNone/>
            </a:pPr>
            <a:r>
              <a:rPr lang="en-US" sz="2400" dirty="0" smtClean="0"/>
              <a:t>Where</a:t>
            </a:r>
          </a:p>
          <a:p>
            <a:pPr algn="just"/>
            <a:r>
              <a:rPr lang="en-US" dirty="0" smtClean="0"/>
              <a:t>T is </a:t>
            </a:r>
            <a:r>
              <a:rPr lang="en-US" dirty="0"/>
              <a:t>the </a:t>
            </a:r>
            <a:r>
              <a:rPr lang="en-US" dirty="0" smtClean="0"/>
              <a:t>Transmittance </a:t>
            </a:r>
            <a:r>
              <a:rPr lang="en-US" dirty="0"/>
              <a:t>at a certain </a:t>
            </a:r>
            <a:r>
              <a:rPr lang="en-US" dirty="0" smtClean="0"/>
              <a:t>wavelength of </a:t>
            </a:r>
            <a:r>
              <a:rPr lang="en-US" dirty="0"/>
              <a:t>light </a:t>
            </a:r>
            <a:r>
              <a:rPr lang="en-US" dirty="0" smtClean="0"/>
              <a:t>(</a:t>
            </a:r>
            <a:r>
              <a:rPr lang="el-GR" dirty="0"/>
              <a:t>λ</a:t>
            </a:r>
            <a:r>
              <a:rPr lang="en-US" dirty="0" smtClean="0"/>
              <a:t>),</a:t>
            </a:r>
            <a:r>
              <a:rPr lang="en-US" dirty="0"/>
              <a:t>  </a:t>
            </a:r>
            <a:endParaRPr lang="en-US" dirty="0" smtClean="0"/>
          </a:p>
          <a:p>
            <a:pPr algn="just"/>
            <a:r>
              <a:rPr lang="en-US" dirty="0" smtClean="0"/>
              <a:t>I</a:t>
            </a:r>
            <a:r>
              <a:rPr lang="en-US" baseline="-25000" dirty="0" smtClean="0"/>
              <a:t>t  </a:t>
            </a:r>
            <a:r>
              <a:rPr lang="en-US" dirty="0" smtClean="0"/>
              <a:t>is </a:t>
            </a:r>
            <a:r>
              <a:rPr lang="en-US" dirty="0"/>
              <a:t>the intensity of the </a:t>
            </a:r>
            <a:r>
              <a:rPr lang="en-US" dirty="0" smtClean="0"/>
              <a:t>light </a:t>
            </a:r>
            <a:r>
              <a:rPr lang="en-US" dirty="0"/>
              <a:t>that has passed through the </a:t>
            </a:r>
            <a:r>
              <a:rPr lang="en-US" dirty="0" smtClean="0"/>
              <a:t>solution </a:t>
            </a:r>
            <a:r>
              <a:rPr lang="en-US" dirty="0"/>
              <a:t>(transmitted </a:t>
            </a:r>
            <a:r>
              <a:rPr lang="en-US" dirty="0" smtClean="0"/>
              <a:t>light), </a:t>
            </a:r>
          </a:p>
          <a:p>
            <a:pPr algn="just"/>
            <a:r>
              <a:rPr lang="en-US" dirty="0" smtClean="0"/>
              <a:t>I</a:t>
            </a:r>
            <a:r>
              <a:rPr lang="en-US" baseline="-25000" dirty="0" smtClean="0"/>
              <a:t>0</a:t>
            </a:r>
            <a:r>
              <a:rPr lang="en-US" dirty="0"/>
              <a:t>  is the intensity of the </a:t>
            </a:r>
            <a:r>
              <a:rPr lang="en-US" dirty="0" smtClean="0"/>
              <a:t>light </a:t>
            </a:r>
            <a:r>
              <a:rPr lang="en-US" dirty="0"/>
              <a:t>before it passes through the </a:t>
            </a:r>
            <a:r>
              <a:rPr lang="en-US" dirty="0" smtClean="0"/>
              <a:t>solution </a:t>
            </a:r>
            <a:r>
              <a:rPr lang="en-US" dirty="0"/>
              <a:t>(incident radiation).</a:t>
            </a:r>
          </a:p>
          <a:p>
            <a:pPr marL="45720" indent="0">
              <a:buNone/>
            </a:pPr>
            <a:endParaRPr lang="en-GB" sz="2400" dirty="0"/>
          </a:p>
        </p:txBody>
      </p:sp>
    </p:spTree>
    <p:extLst>
      <p:ext uri="{BB962C8B-B14F-4D97-AF65-F5344CB8AC3E}">
        <p14:creationId xmlns:p14="http://schemas.microsoft.com/office/powerpoint/2010/main" val="778736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noAutofit/>
          </a:bodyPr>
          <a:lstStyle/>
          <a:p>
            <a:r>
              <a:rPr lang="en-GB" sz="4000" dirty="0" smtClean="0">
                <a:latin typeface="+mn-lt"/>
              </a:rPr>
              <a:t>Absorbance and Transmittance</a:t>
            </a:r>
            <a:endParaRPr lang="en-GB" sz="40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5779536"/>
              </p:ext>
            </p:extLst>
          </p:nvPr>
        </p:nvGraphicFramePr>
        <p:xfrm>
          <a:off x="0" y="1219200"/>
          <a:ext cx="9296400" cy="6249120"/>
        </p:xfrm>
        <a:graphic>
          <a:graphicData uri="http://schemas.openxmlformats.org/drawingml/2006/table">
            <a:tbl>
              <a:tblPr/>
              <a:tblGrid>
                <a:gridCol w="4648200"/>
                <a:gridCol w="4648200"/>
              </a:tblGrid>
              <a:tr h="8534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C00000"/>
                          </a:solidFill>
                          <a:effectLst/>
                        </a:rPr>
                        <a:t>Absorbance (–Log I</a:t>
                      </a:r>
                      <a:r>
                        <a:rPr lang="en-US" sz="3200" b="1" baseline="-25000" dirty="0" smtClean="0">
                          <a:solidFill>
                            <a:srgbClr val="C00000"/>
                          </a:solidFill>
                          <a:effectLst/>
                        </a:rPr>
                        <a:t>t</a:t>
                      </a:r>
                      <a:r>
                        <a:rPr lang="en-US" sz="3200" b="1" dirty="0" smtClean="0">
                          <a:solidFill>
                            <a:srgbClr val="C00000"/>
                          </a:solidFill>
                          <a:effectLst/>
                        </a:rPr>
                        <a:t>/ I</a:t>
                      </a:r>
                      <a:r>
                        <a:rPr lang="en-US" sz="3200" b="1" baseline="-25000" dirty="0" smtClean="0">
                          <a:solidFill>
                            <a:srgbClr val="C00000"/>
                          </a:solidFill>
                          <a:effectLst/>
                        </a:rPr>
                        <a:t>0</a:t>
                      </a:r>
                      <a:r>
                        <a:rPr lang="en-US" sz="3200" b="1" dirty="0" smtClean="0">
                          <a:solidFill>
                            <a:srgbClr val="C00000"/>
                          </a:solidFill>
                          <a:effectLst/>
                        </a:rPr>
                        <a:t>)</a:t>
                      </a:r>
                    </a:p>
                    <a:p>
                      <a:pPr algn="ctr"/>
                      <a:endParaRPr lang="en-US" sz="3200" b="1" dirty="0">
                        <a:solidFill>
                          <a:srgbClr val="C00000"/>
                        </a:solidFill>
                        <a:effectLst/>
                      </a:endParaRPr>
                    </a:p>
                  </a:txBody>
                  <a:tcPr marL="88463" marR="193514"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3200" b="1" dirty="0">
                          <a:solidFill>
                            <a:srgbClr val="C00000"/>
                          </a:solidFill>
                          <a:effectLst/>
                        </a:rPr>
                        <a:t>Transmittance </a:t>
                      </a:r>
                      <a:r>
                        <a:rPr lang="en-US" sz="3200" b="1" dirty="0" smtClean="0">
                          <a:solidFill>
                            <a:srgbClr val="C00000"/>
                          </a:solidFill>
                          <a:effectLst/>
                        </a:rPr>
                        <a:t>(I</a:t>
                      </a:r>
                      <a:r>
                        <a:rPr lang="en-US" sz="3200" b="1" baseline="-25000" dirty="0" smtClean="0">
                          <a:solidFill>
                            <a:srgbClr val="C00000"/>
                          </a:solidFill>
                          <a:effectLst/>
                        </a:rPr>
                        <a:t>t</a:t>
                      </a:r>
                      <a:r>
                        <a:rPr lang="en-US" sz="3200" b="1" dirty="0" smtClean="0">
                          <a:solidFill>
                            <a:srgbClr val="C00000"/>
                          </a:solidFill>
                          <a:effectLst/>
                        </a:rPr>
                        <a:t>/ I</a:t>
                      </a:r>
                      <a:r>
                        <a:rPr lang="en-US" sz="3200" b="1" baseline="-25000" dirty="0" smtClean="0">
                          <a:solidFill>
                            <a:srgbClr val="C00000"/>
                          </a:solidFill>
                          <a:effectLst/>
                        </a:rPr>
                        <a:t>0</a:t>
                      </a:r>
                      <a:r>
                        <a:rPr lang="en-US" sz="3200" b="1" dirty="0" smtClean="0">
                          <a:solidFill>
                            <a:srgbClr val="C00000"/>
                          </a:solidFill>
                          <a:effectLst/>
                        </a:rPr>
                        <a:t>)</a:t>
                      </a:r>
                      <a:endParaRPr lang="en-US" sz="3200" b="1" dirty="0">
                        <a:solidFill>
                          <a:srgbClr val="C00000"/>
                        </a:solidFill>
                        <a:effectLst/>
                      </a:endParaRPr>
                    </a:p>
                  </a:txBody>
                  <a:tcPr marL="88463" marR="193514" marT="44232" marB="4423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497837">
                <a:tc>
                  <a:txBody>
                    <a:bodyPr/>
                    <a:lstStyle/>
                    <a:p>
                      <a:pPr algn="ctr"/>
                      <a:r>
                        <a:rPr lang="en-US" sz="3200" dirty="0" smtClean="0">
                          <a:solidFill>
                            <a:srgbClr val="C00000"/>
                          </a:solidFill>
                          <a:effectLst/>
                        </a:rPr>
                        <a:t>0</a:t>
                      </a:r>
                      <a:endParaRPr lang="en-US" sz="3200" dirty="0">
                        <a:solidFill>
                          <a:srgbClr val="C00000"/>
                        </a:solidFill>
                        <a:effectLst/>
                      </a:endParaRP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3200" dirty="0">
                          <a:solidFill>
                            <a:srgbClr val="C00000"/>
                          </a:solidFill>
                          <a:effectLst/>
                        </a:rPr>
                        <a:t>1</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3200" dirty="0">
                          <a:solidFill>
                            <a:srgbClr val="C00000"/>
                          </a:solidFill>
                          <a:effectLst/>
                        </a:rPr>
                        <a:t>0.1</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3200" dirty="0">
                          <a:solidFill>
                            <a:srgbClr val="C00000"/>
                          </a:solidFill>
                          <a:effectLst/>
                        </a:rPr>
                        <a:t>0.79</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3200" dirty="0">
                          <a:solidFill>
                            <a:srgbClr val="C00000"/>
                          </a:solidFill>
                          <a:effectLst/>
                        </a:rPr>
                        <a:t>0.25</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3200" dirty="0">
                          <a:solidFill>
                            <a:srgbClr val="C00000"/>
                          </a:solidFill>
                          <a:effectLst/>
                        </a:rPr>
                        <a:t>0.56</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3200">
                          <a:solidFill>
                            <a:srgbClr val="C00000"/>
                          </a:solidFill>
                          <a:effectLst/>
                        </a:rPr>
                        <a:t>0.5</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3200" dirty="0">
                          <a:solidFill>
                            <a:srgbClr val="C00000"/>
                          </a:solidFill>
                          <a:effectLst/>
                        </a:rPr>
                        <a:t>0.32</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3200">
                          <a:solidFill>
                            <a:srgbClr val="C00000"/>
                          </a:solidFill>
                          <a:effectLst/>
                        </a:rPr>
                        <a:t>0.75</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3200" dirty="0">
                          <a:solidFill>
                            <a:srgbClr val="C00000"/>
                          </a:solidFill>
                          <a:effectLst/>
                        </a:rPr>
                        <a:t>0.18</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3200">
                          <a:solidFill>
                            <a:srgbClr val="C00000"/>
                          </a:solidFill>
                          <a:effectLst/>
                        </a:rPr>
                        <a:t>0.9</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3200" dirty="0">
                          <a:solidFill>
                            <a:srgbClr val="C00000"/>
                          </a:solidFill>
                          <a:effectLst/>
                        </a:rPr>
                        <a:t>0.13</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3200">
                          <a:solidFill>
                            <a:srgbClr val="C00000"/>
                          </a:solidFill>
                          <a:effectLst/>
                        </a:rPr>
                        <a:t>1</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3200" dirty="0">
                          <a:solidFill>
                            <a:srgbClr val="C00000"/>
                          </a:solidFill>
                          <a:effectLst/>
                        </a:rPr>
                        <a:t>0.1</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3200">
                          <a:solidFill>
                            <a:srgbClr val="C00000"/>
                          </a:solidFill>
                          <a:effectLst/>
                        </a:rPr>
                        <a:t>2</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3200" dirty="0">
                          <a:solidFill>
                            <a:srgbClr val="C00000"/>
                          </a:solidFill>
                          <a:effectLst/>
                        </a:rPr>
                        <a:t>0.01</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3200">
                          <a:solidFill>
                            <a:srgbClr val="C00000"/>
                          </a:solidFill>
                          <a:effectLst/>
                        </a:rPr>
                        <a:t>3</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3200" dirty="0">
                          <a:solidFill>
                            <a:srgbClr val="C00000"/>
                          </a:solidFill>
                          <a:effectLst/>
                        </a:rPr>
                        <a:t>0.001</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1022108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4" name="Picture 2" descr="C:\Users\AAMIR IJAZ\Downloads\transmitt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 y="1371600"/>
            <a:ext cx="9143078"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457200"/>
            <a:ext cx="5715000" cy="830997"/>
          </a:xfrm>
          <a:prstGeom prst="rect">
            <a:avLst/>
          </a:prstGeom>
          <a:noFill/>
        </p:spPr>
        <p:txBody>
          <a:bodyPr wrap="square" rtlCol="0">
            <a:spAutoFit/>
          </a:bodyPr>
          <a:lstStyle/>
          <a:p>
            <a:pPr algn="ctr"/>
            <a:r>
              <a:rPr lang="en-US" sz="4800" dirty="0" smtClean="0">
                <a:cs typeface="Times New Roman" pitchFamily="18" charset="0"/>
              </a:rPr>
              <a:t>Transmittance</a:t>
            </a:r>
            <a:endParaRPr lang="en-GB" sz="4800" dirty="0"/>
          </a:p>
        </p:txBody>
      </p:sp>
    </p:spTree>
    <p:extLst>
      <p:ext uri="{BB962C8B-B14F-4D97-AF65-F5344CB8AC3E}">
        <p14:creationId xmlns:p14="http://schemas.microsoft.com/office/powerpoint/2010/main" val="2854577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781800" cy="1600200"/>
          </a:xfrm>
        </p:spPr>
        <p:txBody>
          <a:bodyPr>
            <a:normAutofit fontScale="90000"/>
          </a:bodyPr>
          <a:lstStyle/>
          <a:p>
            <a:pPr algn="ctr"/>
            <a:r>
              <a:rPr lang="en-GB" dirty="0" smtClean="0">
                <a:solidFill>
                  <a:schemeClr val="tx1"/>
                </a:solidFill>
                <a:latin typeface="+mn-lt"/>
              </a:rPr>
              <a:t>Percentage Transmittance </a:t>
            </a:r>
            <a:r>
              <a:rPr lang="en-GB" dirty="0" smtClean="0">
                <a:solidFill>
                  <a:srgbClr val="C00000"/>
                </a:solidFill>
                <a:latin typeface="+mn-lt"/>
              </a:rPr>
              <a:t>(%T)</a:t>
            </a:r>
            <a:endParaRPr lang="en-GB" dirty="0">
              <a:solidFill>
                <a:srgbClr val="C00000"/>
              </a:solidFill>
              <a:latin typeface="+mn-lt"/>
            </a:endParaRPr>
          </a:p>
        </p:txBody>
      </p:sp>
      <p:sp>
        <p:nvSpPr>
          <p:cNvPr id="3" name="Content Placeholder 2"/>
          <p:cNvSpPr>
            <a:spLocks noGrp="1"/>
          </p:cNvSpPr>
          <p:nvPr>
            <p:ph idx="1"/>
          </p:nvPr>
        </p:nvSpPr>
        <p:spPr>
          <a:xfrm>
            <a:off x="685800" y="2133600"/>
            <a:ext cx="7543800" cy="3886200"/>
          </a:xfrm>
        </p:spPr>
        <p:txBody>
          <a:bodyPr>
            <a:normAutofit/>
          </a:bodyPr>
          <a:lstStyle/>
          <a:p>
            <a:r>
              <a:rPr lang="en-GB" sz="3200" dirty="0" smtClean="0"/>
              <a:t>Commonly used in Labs e.g. Estimation of Haemoglobin</a:t>
            </a:r>
          </a:p>
          <a:p>
            <a:r>
              <a:rPr lang="en-GB" sz="3200" dirty="0" smtClean="0"/>
              <a:t>How to derive:</a:t>
            </a:r>
          </a:p>
          <a:p>
            <a:pPr lvl="1"/>
            <a:r>
              <a:rPr lang="en-GB" sz="2800" dirty="0" smtClean="0"/>
              <a:t>Transmittance x 100</a:t>
            </a:r>
          </a:p>
          <a:p>
            <a:endParaRPr lang="en-GB" sz="3200" dirty="0"/>
          </a:p>
        </p:txBody>
      </p:sp>
    </p:spTree>
    <p:extLst>
      <p:ext uri="{BB962C8B-B14F-4D97-AF65-F5344CB8AC3E}">
        <p14:creationId xmlns:p14="http://schemas.microsoft.com/office/powerpoint/2010/main" val="2338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154097"/>
          </a:xfrm>
        </p:spPr>
        <p:txBody>
          <a:bodyPr>
            <a:noAutofit/>
          </a:bodyPr>
          <a:lstStyle/>
          <a:p>
            <a:pPr algn="ctr"/>
            <a:r>
              <a:rPr lang="en-GB" sz="4000" dirty="0" smtClean="0">
                <a:latin typeface="+mn-lt"/>
              </a:rPr>
              <a:t>Transmittance and %T</a:t>
            </a:r>
            <a:endParaRPr lang="en-GB" sz="40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7078433"/>
              </p:ext>
            </p:extLst>
          </p:nvPr>
        </p:nvGraphicFramePr>
        <p:xfrm>
          <a:off x="0" y="1371600"/>
          <a:ext cx="9144000" cy="5333994"/>
        </p:xfrm>
        <a:graphic>
          <a:graphicData uri="http://schemas.openxmlformats.org/drawingml/2006/table">
            <a:tbl>
              <a:tblPr/>
              <a:tblGrid>
                <a:gridCol w="4572000"/>
                <a:gridCol w="4572000"/>
              </a:tblGrid>
              <a:tr h="853461">
                <a:tc>
                  <a:txBody>
                    <a:bodyPr/>
                    <a:lstStyle/>
                    <a:p>
                      <a:pPr algn="ctr"/>
                      <a:r>
                        <a:rPr lang="en-US" sz="1700" dirty="0">
                          <a:solidFill>
                            <a:srgbClr val="C00000"/>
                          </a:solidFill>
                          <a:effectLst/>
                        </a:rPr>
                        <a:t>Transmittance </a:t>
                      </a:r>
                      <a:r>
                        <a:rPr lang="en-US" sz="1700" dirty="0" smtClean="0">
                          <a:solidFill>
                            <a:srgbClr val="C00000"/>
                          </a:solidFill>
                          <a:effectLst/>
                        </a:rPr>
                        <a:t>(I</a:t>
                      </a:r>
                      <a:r>
                        <a:rPr lang="en-US" sz="1700" baseline="-25000" dirty="0" smtClean="0">
                          <a:solidFill>
                            <a:srgbClr val="C00000"/>
                          </a:solidFill>
                          <a:effectLst/>
                        </a:rPr>
                        <a:t>t</a:t>
                      </a:r>
                      <a:r>
                        <a:rPr lang="en-US" sz="1700" dirty="0" smtClean="0">
                          <a:solidFill>
                            <a:srgbClr val="C00000"/>
                          </a:solidFill>
                          <a:effectLst/>
                        </a:rPr>
                        <a:t>/ I</a:t>
                      </a:r>
                      <a:r>
                        <a:rPr lang="en-US" sz="1700" baseline="-25000" dirty="0" smtClean="0">
                          <a:solidFill>
                            <a:srgbClr val="C00000"/>
                          </a:solidFill>
                          <a:effectLst/>
                        </a:rPr>
                        <a:t>0</a:t>
                      </a:r>
                      <a:r>
                        <a:rPr lang="en-US" sz="1700" dirty="0" smtClean="0">
                          <a:solidFill>
                            <a:srgbClr val="C00000"/>
                          </a:solidFill>
                          <a:effectLst/>
                        </a:rPr>
                        <a:t>)</a:t>
                      </a:r>
                      <a:endParaRPr lang="en-US" sz="1700" dirty="0">
                        <a:solidFill>
                          <a:srgbClr val="C00000"/>
                        </a:solidFill>
                        <a:effectLst/>
                      </a:endParaRPr>
                    </a:p>
                  </a:txBody>
                  <a:tcPr marL="88463" marR="193514"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solidFill>
                            <a:srgbClr val="C00000"/>
                          </a:solidFill>
                          <a:effectLst/>
                        </a:rPr>
                        <a:t>Percentage Transmittance (%T)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solidFill>
                            <a:srgbClr val="C00000"/>
                          </a:solidFill>
                          <a:effectLst/>
                        </a:rPr>
                        <a:t>(Tx100)</a:t>
                      </a:r>
                      <a:endParaRPr lang="en-US" sz="1700" dirty="0">
                        <a:solidFill>
                          <a:srgbClr val="C00000"/>
                        </a:solidFill>
                        <a:effectLst/>
                      </a:endParaRPr>
                    </a:p>
                  </a:txBody>
                  <a:tcPr marL="88463" marR="193514"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497837">
                <a:tc>
                  <a:txBody>
                    <a:bodyPr/>
                    <a:lstStyle/>
                    <a:p>
                      <a:pPr algn="ctr"/>
                      <a:r>
                        <a:rPr lang="en-US" sz="1700" dirty="0">
                          <a:solidFill>
                            <a:srgbClr val="C00000"/>
                          </a:solidFill>
                          <a:effectLst/>
                        </a:rPr>
                        <a:t>1</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700" dirty="0" smtClean="0">
                          <a:solidFill>
                            <a:srgbClr val="C00000"/>
                          </a:solidFill>
                          <a:effectLst/>
                        </a:rPr>
                        <a:t>100</a:t>
                      </a:r>
                      <a:endParaRPr lang="en-US" sz="1700" dirty="0">
                        <a:solidFill>
                          <a:srgbClr val="C00000"/>
                        </a:solidFill>
                        <a:effectLst/>
                      </a:endParaRP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1700" dirty="0">
                          <a:solidFill>
                            <a:srgbClr val="C00000"/>
                          </a:solidFill>
                          <a:effectLst/>
                        </a:rPr>
                        <a:t>0.79</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700" dirty="0" smtClean="0">
                          <a:solidFill>
                            <a:srgbClr val="C00000"/>
                          </a:solidFill>
                          <a:effectLst/>
                        </a:rPr>
                        <a:t>79</a:t>
                      </a:r>
                      <a:endParaRPr lang="en-US" sz="1700" dirty="0">
                        <a:solidFill>
                          <a:srgbClr val="C00000"/>
                        </a:solidFill>
                        <a:effectLst/>
                      </a:endParaRP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1700" dirty="0">
                          <a:solidFill>
                            <a:srgbClr val="C00000"/>
                          </a:solidFill>
                          <a:effectLst/>
                        </a:rPr>
                        <a:t>0.56</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700" dirty="0" smtClean="0">
                          <a:solidFill>
                            <a:srgbClr val="C00000"/>
                          </a:solidFill>
                          <a:effectLst/>
                        </a:rPr>
                        <a:t>56</a:t>
                      </a:r>
                      <a:endParaRPr lang="en-US" sz="1700" dirty="0">
                        <a:solidFill>
                          <a:srgbClr val="C00000"/>
                        </a:solidFill>
                        <a:effectLst/>
                      </a:endParaRP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1700" dirty="0">
                          <a:solidFill>
                            <a:srgbClr val="C00000"/>
                          </a:solidFill>
                          <a:effectLst/>
                        </a:rPr>
                        <a:t>0.32</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700" dirty="0" smtClean="0">
                          <a:solidFill>
                            <a:srgbClr val="C00000"/>
                          </a:solidFill>
                          <a:effectLst/>
                        </a:rPr>
                        <a:t>50</a:t>
                      </a:r>
                      <a:endParaRPr lang="en-US" sz="1700" dirty="0">
                        <a:solidFill>
                          <a:srgbClr val="C00000"/>
                        </a:solidFill>
                        <a:effectLst/>
                      </a:endParaRP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1700" dirty="0">
                          <a:solidFill>
                            <a:srgbClr val="C00000"/>
                          </a:solidFill>
                          <a:effectLst/>
                        </a:rPr>
                        <a:t>0.18</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700" dirty="0" smtClean="0">
                          <a:solidFill>
                            <a:srgbClr val="C00000"/>
                          </a:solidFill>
                          <a:effectLst/>
                        </a:rPr>
                        <a:t>18</a:t>
                      </a:r>
                      <a:endParaRPr lang="en-US" sz="1700" dirty="0">
                        <a:solidFill>
                          <a:srgbClr val="C00000"/>
                        </a:solidFill>
                        <a:effectLst/>
                      </a:endParaRP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1700" dirty="0">
                          <a:solidFill>
                            <a:srgbClr val="C00000"/>
                          </a:solidFill>
                          <a:effectLst/>
                        </a:rPr>
                        <a:t>0.13</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700" dirty="0" smtClean="0">
                          <a:solidFill>
                            <a:srgbClr val="C00000"/>
                          </a:solidFill>
                          <a:effectLst/>
                        </a:rPr>
                        <a:t>13</a:t>
                      </a:r>
                      <a:endParaRPr lang="en-US" sz="1700" dirty="0">
                        <a:solidFill>
                          <a:srgbClr val="C00000"/>
                        </a:solidFill>
                        <a:effectLst/>
                      </a:endParaRP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1700" dirty="0">
                          <a:solidFill>
                            <a:srgbClr val="C00000"/>
                          </a:solidFill>
                          <a:effectLst/>
                        </a:rPr>
                        <a:t>0.1</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700" dirty="0" smtClean="0">
                          <a:solidFill>
                            <a:srgbClr val="C00000"/>
                          </a:solidFill>
                          <a:effectLst/>
                        </a:rPr>
                        <a:t>10</a:t>
                      </a:r>
                      <a:endParaRPr lang="en-US" sz="1700" dirty="0">
                        <a:solidFill>
                          <a:srgbClr val="C00000"/>
                        </a:solidFill>
                        <a:effectLst/>
                      </a:endParaRP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1700" dirty="0">
                          <a:solidFill>
                            <a:srgbClr val="C00000"/>
                          </a:solidFill>
                          <a:effectLst/>
                        </a:rPr>
                        <a:t>0.01</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700" dirty="0" smtClean="0">
                          <a:solidFill>
                            <a:srgbClr val="C00000"/>
                          </a:solidFill>
                          <a:effectLst/>
                        </a:rPr>
                        <a:t>1</a:t>
                      </a:r>
                      <a:endParaRPr lang="en-US" sz="1700" dirty="0">
                        <a:solidFill>
                          <a:srgbClr val="C00000"/>
                        </a:solidFill>
                        <a:effectLst/>
                      </a:endParaRP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97837">
                <a:tc>
                  <a:txBody>
                    <a:bodyPr/>
                    <a:lstStyle/>
                    <a:p>
                      <a:pPr algn="ctr"/>
                      <a:r>
                        <a:rPr lang="en-US" sz="1700" dirty="0">
                          <a:solidFill>
                            <a:srgbClr val="C00000"/>
                          </a:solidFill>
                          <a:effectLst/>
                        </a:rPr>
                        <a:t>0.001</a:t>
                      </a: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700" dirty="0" smtClean="0">
                          <a:solidFill>
                            <a:srgbClr val="C00000"/>
                          </a:solidFill>
                          <a:effectLst/>
                        </a:rPr>
                        <a:t>0.1</a:t>
                      </a:r>
                      <a:endParaRPr lang="en-US" sz="1700" dirty="0">
                        <a:solidFill>
                          <a:srgbClr val="C00000"/>
                        </a:solidFill>
                        <a:effectLst/>
                      </a:endParaRPr>
                    </a:p>
                  </a:txBody>
                  <a:tcPr marL="88463" marR="88463" marT="44232" marB="4423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3966265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781800" cy="1600200"/>
          </a:xfrm>
        </p:spPr>
        <p:txBody>
          <a:bodyPr/>
          <a:lstStyle/>
          <a:p>
            <a:pPr algn="ctr"/>
            <a:r>
              <a:rPr lang="en-GB" dirty="0" smtClean="0">
                <a:latin typeface="+mn-lt"/>
              </a:rPr>
              <a:t>Absorbance and %T</a:t>
            </a:r>
            <a:endParaRPr lang="en-GB" dirty="0">
              <a:latin typeface="+mn-lt"/>
            </a:endParaRPr>
          </a:p>
        </p:txBody>
      </p:sp>
      <p:sp>
        <p:nvSpPr>
          <p:cNvPr id="3" name="Content Placeholder 2"/>
          <p:cNvSpPr>
            <a:spLocks noGrp="1"/>
          </p:cNvSpPr>
          <p:nvPr>
            <p:ph idx="1"/>
          </p:nvPr>
        </p:nvSpPr>
        <p:spPr>
          <a:xfrm>
            <a:off x="762000" y="2286000"/>
            <a:ext cx="7543800" cy="3886200"/>
          </a:xfrm>
        </p:spPr>
        <p:txBody>
          <a:bodyPr>
            <a:normAutofit/>
          </a:bodyPr>
          <a:lstStyle/>
          <a:p>
            <a:pPr marL="0" indent="0">
              <a:buNone/>
            </a:pPr>
            <a:r>
              <a:rPr lang="en-GB" sz="2800" dirty="0" smtClean="0">
                <a:solidFill>
                  <a:srgbClr val="C00000"/>
                </a:solidFill>
              </a:rPr>
              <a:t>More commonly used on spectrophotometers</a:t>
            </a:r>
          </a:p>
          <a:p>
            <a:pPr marL="0" indent="0">
              <a:buNone/>
            </a:pPr>
            <a:r>
              <a:rPr lang="en-GB" sz="2800" dirty="0" smtClean="0">
                <a:solidFill>
                  <a:srgbClr val="C00000"/>
                </a:solidFill>
              </a:rPr>
              <a:t>Absorbance can be derived from %T as following:</a:t>
            </a:r>
          </a:p>
          <a:p>
            <a:r>
              <a:rPr lang="en-GB" sz="3200" dirty="0" smtClean="0">
                <a:solidFill>
                  <a:srgbClr val="C00000"/>
                </a:solidFill>
              </a:rPr>
              <a:t>A = 100 – %T</a:t>
            </a:r>
          </a:p>
          <a:p>
            <a:r>
              <a:rPr lang="en-GB" sz="3200" dirty="0" smtClean="0">
                <a:solidFill>
                  <a:srgbClr val="C00000"/>
                </a:solidFill>
              </a:rPr>
              <a:t>A =  Log 100 – Log %T</a:t>
            </a:r>
          </a:p>
          <a:p>
            <a:r>
              <a:rPr lang="en-GB" sz="3200" dirty="0">
                <a:solidFill>
                  <a:srgbClr val="C00000"/>
                </a:solidFill>
              </a:rPr>
              <a:t> </a:t>
            </a:r>
            <a:r>
              <a:rPr lang="en-GB" sz="3200" dirty="0" smtClean="0">
                <a:solidFill>
                  <a:srgbClr val="C00000"/>
                </a:solidFill>
              </a:rPr>
              <a:t>A =     2  -   </a:t>
            </a:r>
            <a:r>
              <a:rPr lang="en-GB" sz="3200" dirty="0" err="1" smtClean="0">
                <a:solidFill>
                  <a:srgbClr val="C00000"/>
                </a:solidFill>
              </a:rPr>
              <a:t>Log%T</a:t>
            </a:r>
            <a:r>
              <a:rPr lang="en-GB" sz="3200" dirty="0" smtClean="0">
                <a:solidFill>
                  <a:srgbClr val="C00000"/>
                </a:solidFill>
              </a:rPr>
              <a:t> </a:t>
            </a:r>
          </a:p>
          <a:p>
            <a:pPr marL="0" indent="0">
              <a:buNone/>
            </a:pPr>
            <a:r>
              <a:rPr lang="en-GB" sz="3200" dirty="0" smtClean="0">
                <a:solidFill>
                  <a:srgbClr val="C00000"/>
                </a:solidFill>
              </a:rPr>
              <a:t>So if you know %T you can calculate absorbance using this formula</a:t>
            </a:r>
            <a:endParaRPr lang="en-GB" sz="3200" dirty="0">
              <a:solidFill>
                <a:srgbClr val="C00000"/>
              </a:solidFill>
            </a:endParaRPr>
          </a:p>
        </p:txBody>
      </p:sp>
      <p:sp>
        <p:nvSpPr>
          <p:cNvPr id="4" name="Slide Number Placeholder 3"/>
          <p:cNvSpPr>
            <a:spLocks noGrp="1"/>
          </p:cNvSpPr>
          <p:nvPr>
            <p:ph type="sldNum" sz="quarter" idx="12"/>
          </p:nvPr>
        </p:nvSpPr>
        <p:spPr/>
        <p:txBody>
          <a:bodyPr/>
          <a:lstStyle/>
          <a:p>
            <a:fld id="{CC539783-BC3B-4869-9280-23039094CC31}" type="slidenum">
              <a:rPr lang="en-US" smtClean="0"/>
              <a:pPr/>
              <a:t>18</a:t>
            </a:fld>
            <a:endParaRPr lang="en-US"/>
          </a:p>
        </p:txBody>
      </p:sp>
    </p:spTree>
    <p:extLst>
      <p:ext uri="{BB962C8B-B14F-4D97-AF65-F5344CB8AC3E}">
        <p14:creationId xmlns:p14="http://schemas.microsoft.com/office/powerpoint/2010/main" val="3496749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810000"/>
            <a:ext cx="8229600" cy="1143000"/>
          </a:xfrm>
        </p:spPr>
        <p:txBody>
          <a:bodyPr>
            <a:normAutofit fontScale="90000"/>
          </a:bodyPr>
          <a:lstStyle/>
          <a:p>
            <a:pPr>
              <a:tabLst>
                <a:tab pos="396875" algn="l"/>
              </a:tabLst>
              <a:defRPr/>
            </a:pPr>
            <a:r>
              <a:rPr lang="en-US" sz="3200" dirty="0" smtClean="0">
                <a:solidFill>
                  <a:srgbClr val="00B0F0"/>
                </a:solidFill>
                <a:latin typeface="+mn-lt"/>
              </a:rPr>
              <a:t>Q 2.</a:t>
            </a:r>
            <a:r>
              <a:rPr lang="en-US" sz="3200" dirty="0" smtClean="0">
                <a:latin typeface="+mn-lt"/>
              </a:rPr>
              <a:t>	 </a:t>
            </a:r>
            <a:r>
              <a:rPr lang="en-US" sz="4000" dirty="0">
                <a:solidFill>
                  <a:srgbClr val="0070C0"/>
                </a:solidFill>
                <a:latin typeface="+mn-lt"/>
              </a:rPr>
              <a:t>According to Beer-</a:t>
            </a:r>
            <a:r>
              <a:rPr lang="en-US" sz="4000" dirty="0" err="1">
                <a:solidFill>
                  <a:srgbClr val="0070C0"/>
                </a:solidFill>
                <a:latin typeface="+mn-lt"/>
              </a:rPr>
              <a:t>Lambard`s</a:t>
            </a:r>
            <a:r>
              <a:rPr lang="en-US" sz="4000" dirty="0">
                <a:solidFill>
                  <a:srgbClr val="0070C0"/>
                </a:solidFill>
                <a:latin typeface="+mn-lt"/>
              </a:rPr>
              <a:t> Law absorbance of a solution increases with:</a:t>
            </a:r>
            <a:br>
              <a:rPr lang="en-US" sz="4000" dirty="0">
                <a:solidFill>
                  <a:srgbClr val="0070C0"/>
                </a:solidFill>
                <a:latin typeface="+mn-lt"/>
              </a:rPr>
            </a:br>
            <a:r>
              <a:rPr lang="en-US" sz="3200" dirty="0">
                <a:solidFill>
                  <a:srgbClr val="FFFF00"/>
                </a:solidFill>
                <a:latin typeface="+mn-lt"/>
              </a:rPr>
              <a:t/>
            </a:r>
            <a:br>
              <a:rPr lang="en-US" sz="3200" dirty="0">
                <a:solidFill>
                  <a:srgbClr val="FFFF00"/>
                </a:solidFill>
                <a:latin typeface="+mn-lt"/>
              </a:rPr>
            </a:br>
            <a:r>
              <a:rPr lang="en-US" sz="3200" dirty="0">
                <a:latin typeface="+mn-lt"/>
              </a:rPr>
              <a:t>a.	Intensity of the light source</a:t>
            </a:r>
            <a:br>
              <a:rPr lang="en-US" sz="3200" dirty="0">
                <a:latin typeface="+mn-lt"/>
              </a:rPr>
            </a:br>
            <a:r>
              <a:rPr lang="en-US" sz="3200" dirty="0">
                <a:latin typeface="+mn-lt"/>
              </a:rPr>
              <a:t>b.	Length of the light path</a:t>
            </a:r>
            <a:br>
              <a:rPr lang="en-US" sz="3200" dirty="0">
                <a:latin typeface="+mn-lt"/>
              </a:rPr>
            </a:br>
            <a:r>
              <a:rPr lang="en-US" sz="3200" dirty="0">
                <a:latin typeface="+mn-lt"/>
              </a:rPr>
              <a:t>c.	Number of light scattering particles</a:t>
            </a:r>
            <a:br>
              <a:rPr lang="en-US" sz="3200" dirty="0">
                <a:latin typeface="+mn-lt"/>
              </a:rPr>
            </a:br>
            <a:r>
              <a:rPr lang="en-US" sz="3200" dirty="0">
                <a:latin typeface="+mn-lt"/>
              </a:rPr>
              <a:t>d.	Percentage transmittance of the light</a:t>
            </a:r>
            <a:br>
              <a:rPr lang="en-US" sz="3200" dirty="0">
                <a:latin typeface="+mn-lt"/>
              </a:rPr>
            </a:br>
            <a:r>
              <a:rPr lang="en-US" sz="3200" dirty="0">
                <a:latin typeface="+mn-lt"/>
              </a:rPr>
              <a:t>e.	Reflectance of light</a:t>
            </a:r>
            <a:r>
              <a:rPr lang="en-US" sz="3200" dirty="0">
                <a:solidFill>
                  <a:srgbClr val="FFFF00"/>
                </a:solidFill>
                <a:latin typeface="+mn-lt"/>
              </a:rPr>
              <a:t/>
            </a:r>
            <a:br>
              <a:rPr lang="en-US" sz="3200" dirty="0">
                <a:solidFill>
                  <a:srgbClr val="FFFF00"/>
                </a:solidFill>
                <a:latin typeface="+mn-lt"/>
              </a:rPr>
            </a:br>
            <a:r>
              <a:rPr lang="en-US" sz="1600" dirty="0" smtClean="0">
                <a:effectLst/>
                <a:latin typeface="+mn-lt"/>
              </a:rPr>
              <a:t/>
            </a:r>
            <a:br>
              <a:rPr lang="en-US" sz="1600" dirty="0" smtClean="0">
                <a:effectLst/>
                <a:latin typeface="+mn-lt"/>
              </a:rPr>
            </a:br>
            <a:endParaRPr lang="en-GB" sz="1600" dirty="0">
              <a:effectLst/>
              <a:latin typeface="+mn-lt"/>
            </a:endParaRPr>
          </a:p>
        </p:txBody>
      </p:sp>
      <p:sp>
        <p:nvSpPr>
          <p:cNvPr id="6147" name="Rectangle 3"/>
          <p:cNvSpPr>
            <a:spLocks noGrp="1" noChangeArrowheads="1"/>
          </p:cNvSpPr>
          <p:nvPr>
            <p:ph idx="1"/>
          </p:nvPr>
        </p:nvSpPr>
        <p:spPr>
          <a:xfrm>
            <a:off x="0" y="5105400"/>
            <a:ext cx="8229600" cy="762000"/>
          </a:xfrm>
          <a:prstGeom prst="rect">
            <a:avLst/>
          </a:prstGeom>
        </p:spPr>
        <p:txBody>
          <a:bodyPr>
            <a:normAutofit fontScale="70000" lnSpcReduction="20000"/>
          </a:bodyPr>
          <a:lstStyle/>
          <a:p>
            <a:pPr marL="1371600" lvl="3" indent="0" algn="ctr">
              <a:buNone/>
            </a:pPr>
            <a:r>
              <a:rPr lang="en-US" sz="4400" dirty="0">
                <a:solidFill>
                  <a:srgbClr val="0070C0"/>
                </a:solidFill>
              </a:rPr>
              <a:t>b.	Length of the light path</a:t>
            </a:r>
            <a:br>
              <a:rPr lang="en-US" sz="4400" dirty="0">
                <a:solidFill>
                  <a:srgbClr val="0070C0"/>
                </a:solidFill>
              </a:rPr>
            </a:br>
            <a:endParaRPr lang="en-US" sz="2800" dirty="0">
              <a:solidFill>
                <a:srgbClr val="0070C0"/>
              </a:solidFill>
            </a:endParaRPr>
          </a:p>
        </p:txBody>
      </p:sp>
      <p:sp>
        <p:nvSpPr>
          <p:cNvPr id="2" name="Date Placeholder 1"/>
          <p:cNvSpPr>
            <a:spLocks noGrp="1"/>
          </p:cNvSpPr>
          <p:nvPr>
            <p:ph type="dt" sz="half" idx="10"/>
          </p:nvPr>
        </p:nvSpPr>
        <p:spPr/>
        <p:txBody>
          <a:bodyPr/>
          <a:lstStyle/>
          <a:p>
            <a:pPr>
              <a:defRPr/>
            </a:pPr>
            <a:fld id="{33A3738E-206C-41E1-B733-CEEFB47AE71F}" type="datetime8">
              <a:rPr lang="en-GB"/>
              <a:pPr>
                <a:defRPr/>
              </a:pPr>
              <a:t>27/01/2014 20:02</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latin typeface="+mn-lt"/>
              </a:rPr>
              <a:pPr>
                <a:defRPr/>
              </a:pPr>
              <a:t>19</a:t>
            </a:fld>
            <a:endParaRPr lang="en-US">
              <a:latin typeface="+mn-lt"/>
            </a:endParaRPr>
          </a:p>
        </p:txBody>
      </p:sp>
    </p:spTree>
    <p:extLst>
      <p:ext uri="{BB962C8B-B14F-4D97-AF65-F5344CB8AC3E}">
        <p14:creationId xmlns:p14="http://schemas.microsoft.com/office/powerpoint/2010/main" val="1473316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09600" y="3886200"/>
            <a:ext cx="7848600" cy="1143000"/>
          </a:xfrm>
        </p:spPr>
        <p:txBody>
          <a:bodyPr>
            <a:noAutofit/>
          </a:bodyPr>
          <a:lstStyle/>
          <a:p>
            <a:r>
              <a:rPr lang="en-US" sz="2400" i="1" dirty="0" smtClean="0">
                <a:solidFill>
                  <a:schemeClr val="tx1"/>
                </a:solidFill>
                <a:latin typeface="+mn-lt"/>
              </a:rPr>
              <a:t>Supplementary Question</a:t>
            </a:r>
            <a:r>
              <a:rPr lang="en-US" sz="2400" dirty="0" smtClean="0">
                <a:solidFill>
                  <a:srgbClr val="C00000"/>
                </a:solidFill>
                <a:latin typeface="+mn-lt"/>
              </a:rPr>
              <a:t/>
            </a:r>
            <a:br>
              <a:rPr lang="en-US" sz="2400" dirty="0" smtClean="0">
                <a:solidFill>
                  <a:srgbClr val="C00000"/>
                </a:solidFill>
                <a:latin typeface="+mn-lt"/>
              </a:rPr>
            </a:br>
            <a:r>
              <a:rPr lang="en-US" sz="2400" dirty="0">
                <a:solidFill>
                  <a:srgbClr val="C00000"/>
                </a:solidFill>
                <a:latin typeface="+mn-lt"/>
              </a:rPr>
              <a:t/>
            </a:r>
            <a:br>
              <a:rPr lang="en-US" sz="2400" dirty="0">
                <a:solidFill>
                  <a:srgbClr val="C00000"/>
                </a:solidFill>
                <a:latin typeface="+mn-lt"/>
              </a:rPr>
            </a:br>
            <a:r>
              <a:rPr lang="en-US" sz="2400" dirty="0" smtClean="0">
                <a:solidFill>
                  <a:srgbClr val="C00000"/>
                </a:solidFill>
                <a:latin typeface="+mn-lt"/>
              </a:rPr>
              <a:t>Out </a:t>
            </a:r>
            <a:r>
              <a:rPr lang="en-US" sz="2400" dirty="0">
                <a:solidFill>
                  <a:srgbClr val="C00000"/>
                </a:solidFill>
                <a:latin typeface="+mn-lt"/>
              </a:rPr>
              <a:t>of the white (sun) light human eyes can see </a:t>
            </a:r>
            <a:r>
              <a:rPr lang="en-US" sz="2400" dirty="0" smtClean="0">
                <a:solidFill>
                  <a:srgbClr val="C00000"/>
                </a:solidFill>
                <a:latin typeface="+mn-lt"/>
              </a:rPr>
              <a:t>:</a:t>
            </a:r>
            <a:br>
              <a:rPr lang="en-US" sz="2400" dirty="0" smtClean="0">
                <a:solidFill>
                  <a:srgbClr val="C00000"/>
                </a:solidFill>
                <a:latin typeface="+mn-lt"/>
              </a:rPr>
            </a:br>
            <a:r>
              <a:rPr lang="en-US" sz="2400" dirty="0">
                <a:solidFill>
                  <a:srgbClr val="C00000"/>
                </a:solidFill>
                <a:latin typeface="+mn-lt"/>
              </a:rPr>
              <a:t/>
            </a:r>
            <a:br>
              <a:rPr lang="en-US" sz="2400" dirty="0">
                <a:solidFill>
                  <a:srgbClr val="C00000"/>
                </a:solidFill>
                <a:latin typeface="+mn-lt"/>
              </a:rPr>
            </a:br>
            <a:r>
              <a:rPr lang="en-US" sz="2400" dirty="0">
                <a:solidFill>
                  <a:schemeClr val="tx1"/>
                </a:solidFill>
                <a:latin typeface="+mn-lt"/>
              </a:rPr>
              <a:t>a.	One hundred </a:t>
            </a:r>
            <a:r>
              <a:rPr lang="en-US" sz="2400" dirty="0" err="1">
                <a:solidFill>
                  <a:schemeClr val="tx1"/>
                </a:solidFill>
                <a:latin typeface="+mn-lt"/>
              </a:rPr>
              <a:t>colours</a:t>
            </a:r>
            <a:r>
              <a:rPr lang="en-US" sz="2400" dirty="0">
                <a:solidFill>
                  <a:schemeClr val="tx1"/>
                </a:solidFill>
                <a:latin typeface="+mn-lt"/>
              </a:rPr>
              <a:t> </a:t>
            </a:r>
            <a:br>
              <a:rPr lang="en-US" sz="2400" dirty="0">
                <a:solidFill>
                  <a:schemeClr val="tx1"/>
                </a:solidFill>
                <a:latin typeface="+mn-lt"/>
              </a:rPr>
            </a:br>
            <a:r>
              <a:rPr lang="en-US" sz="2400" dirty="0">
                <a:solidFill>
                  <a:schemeClr val="tx1"/>
                </a:solidFill>
                <a:latin typeface="+mn-lt"/>
              </a:rPr>
              <a:t>b.	Seven </a:t>
            </a:r>
            <a:r>
              <a:rPr lang="en-US" sz="2400" dirty="0" err="1">
                <a:solidFill>
                  <a:schemeClr val="tx1"/>
                </a:solidFill>
                <a:latin typeface="+mn-lt"/>
              </a:rPr>
              <a:t>colours</a:t>
            </a:r>
            <a:r>
              <a:rPr lang="en-US" sz="2400" dirty="0">
                <a:solidFill>
                  <a:schemeClr val="tx1"/>
                </a:solidFill>
                <a:latin typeface="+mn-lt"/>
              </a:rPr>
              <a:t/>
            </a:r>
            <a:br>
              <a:rPr lang="en-US" sz="2400" dirty="0">
                <a:solidFill>
                  <a:schemeClr val="tx1"/>
                </a:solidFill>
                <a:latin typeface="+mn-lt"/>
              </a:rPr>
            </a:br>
            <a:r>
              <a:rPr lang="en-US" sz="2400" dirty="0">
                <a:solidFill>
                  <a:schemeClr val="tx1"/>
                </a:solidFill>
                <a:latin typeface="+mn-lt"/>
              </a:rPr>
              <a:t>c.	Seven </a:t>
            </a:r>
            <a:r>
              <a:rPr lang="en-US" sz="2400" dirty="0" err="1">
                <a:solidFill>
                  <a:schemeClr val="tx1"/>
                </a:solidFill>
                <a:latin typeface="+mn-lt"/>
              </a:rPr>
              <a:t>colours</a:t>
            </a:r>
            <a:r>
              <a:rPr lang="en-US" sz="2400" dirty="0">
                <a:solidFill>
                  <a:schemeClr val="tx1"/>
                </a:solidFill>
                <a:latin typeface="+mn-lt"/>
              </a:rPr>
              <a:t> and infra-red</a:t>
            </a:r>
            <a:br>
              <a:rPr lang="en-US" sz="2400" dirty="0">
                <a:solidFill>
                  <a:schemeClr val="tx1"/>
                </a:solidFill>
                <a:latin typeface="+mn-lt"/>
              </a:rPr>
            </a:br>
            <a:r>
              <a:rPr lang="en-US" sz="2400" dirty="0">
                <a:solidFill>
                  <a:schemeClr val="tx1"/>
                </a:solidFill>
                <a:latin typeface="+mn-lt"/>
              </a:rPr>
              <a:t>d.	Seven </a:t>
            </a:r>
            <a:r>
              <a:rPr lang="en-US" sz="2400" dirty="0" err="1">
                <a:solidFill>
                  <a:schemeClr val="tx1"/>
                </a:solidFill>
                <a:latin typeface="+mn-lt"/>
              </a:rPr>
              <a:t>colours</a:t>
            </a:r>
            <a:r>
              <a:rPr lang="en-US" sz="2400" dirty="0">
                <a:solidFill>
                  <a:schemeClr val="tx1"/>
                </a:solidFill>
                <a:latin typeface="+mn-lt"/>
              </a:rPr>
              <a:t> and ultraviolet</a:t>
            </a:r>
            <a:br>
              <a:rPr lang="en-US" sz="2400" dirty="0">
                <a:solidFill>
                  <a:schemeClr val="tx1"/>
                </a:solidFill>
                <a:latin typeface="+mn-lt"/>
              </a:rPr>
            </a:br>
            <a:r>
              <a:rPr lang="en-US" sz="2400" dirty="0">
                <a:solidFill>
                  <a:schemeClr val="tx1"/>
                </a:solidFill>
                <a:latin typeface="+mn-lt"/>
              </a:rPr>
              <a:t>e.	Throughout the spectrum </a:t>
            </a:r>
            <a:br>
              <a:rPr lang="en-US" sz="2400" dirty="0">
                <a:solidFill>
                  <a:schemeClr val="tx1"/>
                </a:solidFill>
                <a:latin typeface="+mn-lt"/>
              </a:rPr>
            </a:br>
            <a:r>
              <a:rPr lang="en-US" sz="2400" dirty="0">
                <a:solidFill>
                  <a:srgbClr val="FFFF00"/>
                </a:solidFill>
                <a:latin typeface="+mn-lt"/>
              </a:rPr>
              <a:t/>
            </a:r>
            <a:br>
              <a:rPr lang="en-US" sz="2400" dirty="0">
                <a:solidFill>
                  <a:srgbClr val="FFFF00"/>
                </a:solidFill>
                <a:latin typeface="+mn-lt"/>
              </a:rPr>
            </a:br>
            <a:r>
              <a:rPr lang="en-US" sz="2400" dirty="0">
                <a:solidFill>
                  <a:srgbClr val="FFFF00"/>
                </a:solidFill>
                <a:latin typeface="+mn-lt"/>
              </a:rPr>
              <a:t/>
            </a:r>
            <a:br>
              <a:rPr lang="en-US" sz="2400" dirty="0">
                <a:solidFill>
                  <a:srgbClr val="FFFF00"/>
                </a:solidFill>
                <a:latin typeface="+mn-lt"/>
              </a:rPr>
            </a:br>
            <a:endParaRPr lang="en-US" sz="2400" dirty="0">
              <a:solidFill>
                <a:srgbClr val="FFFF00"/>
              </a:solidFill>
              <a:latin typeface="+mn-lt"/>
            </a:endParaRPr>
          </a:p>
        </p:txBody>
      </p:sp>
      <p:sp>
        <p:nvSpPr>
          <p:cNvPr id="4" name="Rectangle 3"/>
          <p:cNvSpPr txBox="1">
            <a:spLocks noChangeArrowheads="1"/>
          </p:cNvSpPr>
          <p:nvPr/>
        </p:nvSpPr>
        <p:spPr>
          <a:xfrm>
            <a:off x="838200" y="4876800"/>
            <a:ext cx="7391400" cy="1295400"/>
          </a:xfrm>
          <a:prstGeom prst="rect">
            <a:avLst/>
          </a:prstGeom>
        </p:spPr>
        <p:txBody>
          <a:bodyPr vert="horz" lIns="91440" tIns="45720" rIns="91440" bIns="45720" rtlCol="0">
            <a:noAutofit/>
          </a:bodyPr>
          <a:lstStyle/>
          <a:p>
            <a:pPr marL="0" marR="0" lvl="1" algn="ctr" defTabSz="914400" rtl="0" eaLnBrk="1" fontAlgn="auto" latinLnBrk="0" hangingPunct="1">
              <a:lnSpc>
                <a:spcPct val="100000"/>
              </a:lnSpc>
              <a:spcBef>
                <a:spcPct val="20000"/>
              </a:spcBef>
              <a:spcAft>
                <a:spcPts val="600"/>
              </a:spcAft>
              <a:buClr>
                <a:schemeClr val="accent2"/>
              </a:buClr>
              <a:buSzPct val="80000"/>
              <a:tabLst/>
              <a:defRPr/>
            </a:pPr>
            <a:r>
              <a:rPr kumimoji="0" lang="en-US" sz="3600" b="0" i="0" u="none" strike="noStrike" kern="1200" cap="none" spc="30" normalizeH="0" baseline="0" noProof="0" dirty="0" smtClean="0">
                <a:ln>
                  <a:noFill/>
                </a:ln>
                <a:effectLst/>
                <a:uLnTx/>
                <a:uFillTx/>
                <a:latin typeface="+mn-lt"/>
              </a:rPr>
              <a:t>Best Answer:                                                    </a:t>
            </a:r>
          </a:p>
          <a:p>
            <a:pPr marL="0" lvl="1" algn="ctr" fontAlgn="auto">
              <a:spcBef>
                <a:spcPct val="20000"/>
              </a:spcBef>
              <a:spcAft>
                <a:spcPts val="600"/>
              </a:spcAft>
              <a:buClr>
                <a:schemeClr val="accent2"/>
              </a:buClr>
              <a:buSzPct val="80000"/>
              <a:defRPr/>
            </a:pPr>
            <a:r>
              <a:rPr lang="en-US" sz="3600" dirty="0">
                <a:latin typeface="+mn-lt"/>
              </a:rPr>
              <a:t>a.	One hundred </a:t>
            </a:r>
            <a:r>
              <a:rPr lang="en-US" sz="3600" dirty="0" err="1">
                <a:latin typeface="+mn-lt"/>
              </a:rPr>
              <a:t>colours</a:t>
            </a:r>
            <a:r>
              <a:rPr lang="en-US" sz="3600" dirty="0">
                <a:latin typeface="+mn-lt"/>
              </a:rPr>
              <a:t> </a:t>
            </a:r>
            <a:br>
              <a:rPr lang="en-US" sz="3600" dirty="0">
                <a:latin typeface="+mn-lt"/>
              </a:rPr>
            </a:br>
            <a:endParaRPr kumimoji="0" lang="en-US" sz="3600" b="0" i="0" u="none" strike="noStrike" kern="1200" cap="none" spc="30" normalizeH="0" baseline="0" noProof="0" dirty="0" smtClean="0">
              <a:ln>
                <a:noFill/>
              </a:ln>
              <a:effectLst/>
              <a:uLnTx/>
              <a:uFillTx/>
              <a:latin typeface="+mn-lt"/>
            </a:endParaRPr>
          </a:p>
          <a:p>
            <a:pPr marR="0" lvl="0" algn="ctr" defTabSz="914400" rtl="0" eaLnBrk="1" fontAlgn="auto" latinLnBrk="0" hangingPunct="1">
              <a:lnSpc>
                <a:spcPct val="100000"/>
              </a:lnSpc>
              <a:spcBef>
                <a:spcPct val="20000"/>
              </a:spcBef>
              <a:spcAft>
                <a:spcPts val="600"/>
              </a:spcAft>
              <a:buClr>
                <a:schemeClr val="tx2"/>
              </a:buClr>
              <a:buSzTx/>
              <a:tabLst/>
              <a:defRPr/>
            </a:pPr>
            <a:endParaRPr kumimoji="0" lang="en-US" sz="3600" b="0" i="0" u="none" strike="noStrike" kern="1200" cap="none" spc="30" normalizeH="0" baseline="0" noProof="0" dirty="0">
              <a:ln>
                <a:noFill/>
              </a:ln>
              <a:effectLst/>
              <a:uLnTx/>
              <a:uFillTx/>
              <a:latin typeface="+mn-lt"/>
            </a:endParaRPr>
          </a:p>
        </p:txBody>
      </p:sp>
    </p:spTree>
    <p:extLst>
      <p:ext uri="{BB962C8B-B14F-4D97-AF65-F5344CB8AC3E}">
        <p14:creationId xmlns:p14="http://schemas.microsoft.com/office/powerpoint/2010/main" val="276175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781800" cy="1600200"/>
          </a:xfrm>
        </p:spPr>
        <p:txBody>
          <a:bodyPr/>
          <a:lstStyle/>
          <a:p>
            <a:r>
              <a:rPr lang="en-GB" dirty="0" smtClean="0">
                <a:latin typeface="+mn-lt"/>
              </a:rPr>
              <a:t>Beer-</a:t>
            </a:r>
            <a:r>
              <a:rPr lang="en-GB" dirty="0" err="1" smtClean="0">
                <a:latin typeface="+mn-lt"/>
              </a:rPr>
              <a:t>Lambard`s</a:t>
            </a:r>
            <a:r>
              <a:rPr lang="en-GB" dirty="0" smtClean="0">
                <a:latin typeface="+mn-lt"/>
              </a:rPr>
              <a:t> Law</a:t>
            </a:r>
            <a:endParaRPr lang="en-GB" dirty="0">
              <a:latin typeface="+mn-lt"/>
            </a:endParaRPr>
          </a:p>
        </p:txBody>
      </p:sp>
      <p:sp>
        <p:nvSpPr>
          <p:cNvPr id="3" name="Content Placeholder 2"/>
          <p:cNvSpPr>
            <a:spLocks noGrp="1"/>
          </p:cNvSpPr>
          <p:nvPr>
            <p:ph idx="1"/>
          </p:nvPr>
        </p:nvSpPr>
        <p:spPr>
          <a:xfrm>
            <a:off x="609600" y="1295400"/>
            <a:ext cx="7543800" cy="4495800"/>
          </a:xfrm>
          <a:ln>
            <a:solidFill>
              <a:schemeClr val="tx1"/>
            </a:solidFill>
          </a:ln>
        </p:spPr>
        <p:txBody>
          <a:bodyPr>
            <a:noAutofit/>
          </a:bodyPr>
          <a:lstStyle/>
          <a:p>
            <a:pPr algn="ctr"/>
            <a:r>
              <a:rPr lang="en-US" sz="3200" dirty="0" smtClean="0"/>
              <a:t>Absorption </a:t>
            </a:r>
            <a:r>
              <a:rPr lang="en-US" sz="3200" dirty="0"/>
              <a:t>of light is directly proportional </a:t>
            </a:r>
            <a:r>
              <a:rPr lang="en-US" sz="3200" dirty="0" smtClean="0"/>
              <a:t>to concentration </a:t>
            </a:r>
            <a:r>
              <a:rPr lang="en-US" sz="3200" dirty="0"/>
              <a:t>of the absorbing </a:t>
            </a:r>
            <a:r>
              <a:rPr lang="en-US" sz="3200" dirty="0" smtClean="0"/>
              <a:t>molecule or </a:t>
            </a:r>
            <a:endParaRPr lang="en-GB" sz="3200" dirty="0"/>
          </a:p>
          <a:p>
            <a:pPr marL="0" indent="0" algn="ctr">
              <a:buNone/>
            </a:pPr>
            <a:r>
              <a:rPr lang="en-GB" sz="4400" b="1" dirty="0" smtClean="0"/>
              <a:t>A </a:t>
            </a:r>
            <a:r>
              <a:rPr lang="en-GB" sz="4400" b="1" dirty="0"/>
              <a:t>= </a:t>
            </a:r>
            <a:r>
              <a:rPr lang="en-GB" sz="4400" dirty="0" err="1"/>
              <a:t>e</a:t>
            </a:r>
            <a:r>
              <a:rPr lang="en-GB" sz="4400" b="1" dirty="0" err="1"/>
              <a:t>lc</a:t>
            </a:r>
            <a:endParaRPr lang="en-GB" sz="4400" dirty="0"/>
          </a:p>
          <a:p>
            <a:pPr marL="0" indent="0">
              <a:buNone/>
            </a:pPr>
            <a:r>
              <a:rPr lang="en-US" sz="3200" b="1" dirty="0" smtClean="0"/>
              <a:t>e</a:t>
            </a:r>
            <a:r>
              <a:rPr lang="en-US" sz="3200" dirty="0" smtClean="0"/>
              <a:t> is Absorptivity  </a:t>
            </a:r>
            <a:r>
              <a:rPr lang="en-GB" sz="3200" dirty="0" smtClean="0"/>
              <a:t>(extinction coefficient),</a:t>
            </a:r>
          </a:p>
          <a:p>
            <a:pPr marL="0" indent="0">
              <a:buNone/>
            </a:pPr>
            <a:r>
              <a:rPr lang="en-GB" sz="3200" b="1" dirty="0" smtClean="0"/>
              <a:t>l </a:t>
            </a:r>
            <a:r>
              <a:rPr lang="en-GB" sz="3200" dirty="0" smtClean="0"/>
              <a:t>is </a:t>
            </a:r>
            <a:r>
              <a:rPr lang="en-GB" sz="3200" dirty="0"/>
              <a:t>the </a:t>
            </a:r>
            <a:r>
              <a:rPr lang="en-GB" sz="3200" dirty="0" smtClean="0"/>
              <a:t>path length, </a:t>
            </a:r>
          </a:p>
          <a:p>
            <a:pPr marL="0" indent="0">
              <a:buNone/>
            </a:pPr>
            <a:r>
              <a:rPr lang="en-GB" sz="3200" b="1" dirty="0" smtClean="0"/>
              <a:t>c </a:t>
            </a:r>
            <a:r>
              <a:rPr lang="en-GB" sz="3200" dirty="0" smtClean="0"/>
              <a:t>is the </a:t>
            </a:r>
            <a:r>
              <a:rPr lang="en-US" sz="3200" dirty="0" smtClean="0"/>
              <a:t>concentration </a:t>
            </a:r>
            <a:r>
              <a:rPr lang="en-US" sz="3200" dirty="0"/>
              <a:t>of the absorbing molecule</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CC539783-BC3B-4869-9280-23039094CC31}" type="slidenum">
              <a:rPr lang="en-US" smtClean="0"/>
              <a:pPr/>
              <a:t>20</a:t>
            </a:fld>
            <a:endParaRPr lang="en-US"/>
          </a:p>
        </p:txBody>
      </p:sp>
    </p:spTree>
    <p:extLst>
      <p:ext uri="{BB962C8B-B14F-4D97-AF65-F5344CB8AC3E}">
        <p14:creationId xmlns:p14="http://schemas.microsoft.com/office/powerpoint/2010/main" val="1628207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810000"/>
            <a:ext cx="8229600" cy="1143000"/>
          </a:xfrm>
        </p:spPr>
        <p:txBody>
          <a:bodyPr>
            <a:noAutofit/>
          </a:bodyPr>
          <a:lstStyle/>
          <a:p>
            <a:pPr>
              <a:tabLst>
                <a:tab pos="396875" algn="l"/>
              </a:tabLst>
              <a:defRPr/>
            </a:pPr>
            <a:r>
              <a:rPr lang="en-US" sz="2400" dirty="0" smtClean="0">
                <a:solidFill>
                  <a:srgbClr val="00B0F0"/>
                </a:solidFill>
              </a:rPr>
              <a:t>Q 3.</a:t>
            </a:r>
            <a:r>
              <a:rPr lang="en-US" sz="2400" dirty="0" smtClean="0"/>
              <a:t>	 </a:t>
            </a:r>
            <a:r>
              <a:rPr lang="en-US" sz="2800" dirty="0" smtClean="0">
                <a:solidFill>
                  <a:srgbClr val="0070C0"/>
                </a:solidFill>
              </a:rPr>
              <a:t>A </a:t>
            </a:r>
            <a:r>
              <a:rPr lang="en-US" sz="2800" dirty="0">
                <a:solidFill>
                  <a:srgbClr val="0070C0"/>
                </a:solidFill>
              </a:rPr>
              <a:t>lab technologist is testing glucose in the plasma by Glucose Oxidase method on a photometer. Which </a:t>
            </a:r>
            <a:r>
              <a:rPr lang="en-US" sz="2800" dirty="0" err="1">
                <a:solidFill>
                  <a:srgbClr val="0070C0"/>
                </a:solidFill>
              </a:rPr>
              <a:t>colour</a:t>
            </a:r>
            <a:r>
              <a:rPr lang="en-US" sz="2800" dirty="0">
                <a:solidFill>
                  <a:srgbClr val="0070C0"/>
                </a:solidFill>
              </a:rPr>
              <a:t> of light he should use for this colorimetric estimation of glucose:</a:t>
            </a:r>
            <a:br>
              <a:rPr lang="en-US" sz="2800" dirty="0">
                <a:solidFill>
                  <a:srgbClr val="0070C0"/>
                </a:solidFill>
              </a:rPr>
            </a:br>
            <a:r>
              <a:rPr lang="en-US" sz="2800" dirty="0">
                <a:solidFill>
                  <a:srgbClr val="0070C0"/>
                </a:solidFill>
              </a:rPr>
              <a:t/>
            </a:r>
            <a:br>
              <a:rPr lang="en-US" sz="2800" dirty="0">
                <a:solidFill>
                  <a:srgbClr val="0070C0"/>
                </a:solidFill>
              </a:rPr>
            </a:br>
            <a:r>
              <a:rPr lang="en-US" sz="2800" dirty="0">
                <a:solidFill>
                  <a:schemeClr val="tx1"/>
                </a:solidFill>
              </a:rPr>
              <a:t>a.	Black</a:t>
            </a:r>
            <a:br>
              <a:rPr lang="en-US" sz="2800" dirty="0">
                <a:solidFill>
                  <a:schemeClr val="tx1"/>
                </a:solidFill>
              </a:rPr>
            </a:br>
            <a:r>
              <a:rPr lang="en-US" sz="2800" dirty="0">
                <a:solidFill>
                  <a:srgbClr val="00B050"/>
                </a:solidFill>
              </a:rPr>
              <a:t>b.	Green</a:t>
            </a:r>
            <a:br>
              <a:rPr lang="en-US" sz="2800" dirty="0">
                <a:solidFill>
                  <a:srgbClr val="00B050"/>
                </a:solidFill>
              </a:rPr>
            </a:br>
            <a:r>
              <a:rPr lang="en-US" sz="2800" dirty="0">
                <a:solidFill>
                  <a:srgbClr val="FF0000"/>
                </a:solidFill>
              </a:rPr>
              <a:t>c.	Red</a:t>
            </a:r>
            <a:br>
              <a:rPr lang="en-US" sz="2800" dirty="0">
                <a:solidFill>
                  <a:srgbClr val="FF0000"/>
                </a:solidFill>
              </a:rPr>
            </a:br>
            <a:r>
              <a:rPr lang="en-US" sz="2800" dirty="0">
                <a:solidFill>
                  <a:schemeClr val="bg1">
                    <a:lumMod val="75000"/>
                  </a:schemeClr>
                </a:solidFill>
              </a:rPr>
              <a:t>d.	White </a:t>
            </a:r>
            <a:br>
              <a:rPr lang="en-US" sz="2800" dirty="0">
                <a:solidFill>
                  <a:schemeClr val="bg1">
                    <a:lumMod val="75000"/>
                  </a:schemeClr>
                </a:solidFill>
              </a:rPr>
            </a:br>
            <a:r>
              <a:rPr lang="en-US" sz="2800" dirty="0">
                <a:solidFill>
                  <a:srgbClr val="FFFF00"/>
                </a:solidFill>
              </a:rPr>
              <a:t>e.	Yellow</a:t>
            </a:r>
            <a:r>
              <a:rPr lang="en-US" sz="2800" dirty="0">
                <a:solidFill>
                  <a:schemeClr val="tx1"/>
                </a:solidFill>
              </a:rPr>
              <a:t/>
            </a:r>
            <a:br>
              <a:rPr lang="en-US" sz="2800" dirty="0">
                <a:solidFill>
                  <a:schemeClr val="tx1"/>
                </a:solidFill>
              </a:rPr>
            </a:br>
            <a:r>
              <a:rPr lang="en-US" sz="1050" dirty="0" smtClean="0">
                <a:effectLst/>
              </a:rPr>
              <a:t/>
            </a:r>
            <a:br>
              <a:rPr lang="en-US" sz="1050" dirty="0" smtClean="0">
                <a:effectLst/>
              </a:rPr>
            </a:br>
            <a:endParaRPr lang="en-GB" sz="1050" dirty="0">
              <a:effectLst/>
            </a:endParaRPr>
          </a:p>
        </p:txBody>
      </p:sp>
      <p:sp>
        <p:nvSpPr>
          <p:cNvPr id="6147" name="Rectangle 3"/>
          <p:cNvSpPr>
            <a:spLocks noGrp="1" noChangeArrowheads="1"/>
          </p:cNvSpPr>
          <p:nvPr>
            <p:ph idx="1"/>
          </p:nvPr>
        </p:nvSpPr>
        <p:spPr>
          <a:xfrm>
            <a:off x="0" y="5105400"/>
            <a:ext cx="8229600" cy="762000"/>
          </a:xfrm>
          <a:prstGeom prst="rect">
            <a:avLst/>
          </a:prstGeom>
        </p:spPr>
        <p:txBody>
          <a:bodyPr>
            <a:noAutofit/>
          </a:bodyPr>
          <a:lstStyle/>
          <a:p>
            <a:pPr marL="1371600" lvl="3" indent="0" algn="ctr">
              <a:buNone/>
            </a:pPr>
            <a:r>
              <a:rPr lang="en-US" sz="5400" dirty="0">
                <a:solidFill>
                  <a:srgbClr val="00B050"/>
                </a:solidFill>
              </a:rPr>
              <a:t>b.	Green</a:t>
            </a:r>
            <a:br>
              <a:rPr lang="en-US" sz="5400" dirty="0">
                <a:solidFill>
                  <a:srgbClr val="00B050"/>
                </a:solidFill>
              </a:rPr>
            </a:br>
            <a:endParaRPr lang="en-US" sz="4400" dirty="0">
              <a:solidFill>
                <a:srgbClr val="00B050"/>
              </a:solidFill>
            </a:endParaRPr>
          </a:p>
        </p:txBody>
      </p:sp>
      <p:sp>
        <p:nvSpPr>
          <p:cNvPr id="2" name="Date Placeholder 1"/>
          <p:cNvSpPr>
            <a:spLocks noGrp="1"/>
          </p:cNvSpPr>
          <p:nvPr>
            <p:ph type="dt" sz="half" idx="10"/>
          </p:nvPr>
        </p:nvSpPr>
        <p:spPr/>
        <p:txBody>
          <a:bodyPr/>
          <a:lstStyle/>
          <a:p>
            <a:pPr>
              <a:defRPr/>
            </a:pPr>
            <a:fld id="{33A3738E-206C-41E1-B733-CEEFB47AE71F}" type="datetime8">
              <a:rPr lang="en-GB"/>
              <a:pPr>
                <a:defRPr/>
              </a:pPr>
              <a:t>27/01/2014 20:02</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21</a:t>
            </a:fld>
            <a:endParaRPr lang="en-US"/>
          </a:p>
        </p:txBody>
      </p:sp>
    </p:spTree>
    <p:extLst>
      <p:ext uri="{BB962C8B-B14F-4D97-AF65-F5344CB8AC3E}">
        <p14:creationId xmlns:p14="http://schemas.microsoft.com/office/powerpoint/2010/main" val="4283010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7800"/>
            <a:ext cx="6781800" cy="1600200"/>
          </a:xfrm>
        </p:spPr>
        <p:txBody>
          <a:bodyPr>
            <a:noAutofit/>
          </a:bodyPr>
          <a:lstStyle/>
          <a:p>
            <a:r>
              <a:rPr lang="en-GB" sz="4000" dirty="0" smtClean="0"/>
              <a:t>Which wavelength is used for measurement of red-coloured glucose solution after GOD-PAP reaction?</a:t>
            </a:r>
            <a:endParaRPr lang="en-GB" sz="4000" dirty="0"/>
          </a:p>
        </p:txBody>
      </p:sp>
      <p:sp>
        <p:nvSpPr>
          <p:cNvPr id="3" name="Subtitle 2"/>
          <p:cNvSpPr>
            <a:spLocks noGrp="1"/>
          </p:cNvSpPr>
          <p:nvPr>
            <p:ph idx="1"/>
          </p:nvPr>
        </p:nvSpPr>
        <p:spPr>
          <a:xfrm>
            <a:off x="762000" y="3200400"/>
            <a:ext cx="7543800" cy="2743200"/>
          </a:xfrm>
        </p:spPr>
        <p:txBody>
          <a:bodyPr>
            <a:normAutofit/>
          </a:bodyPr>
          <a:lstStyle/>
          <a:p>
            <a:pPr algn="ctr"/>
            <a:r>
              <a:rPr lang="en-GB" sz="4400" dirty="0" smtClean="0">
                <a:solidFill>
                  <a:srgbClr val="C00000"/>
                </a:solidFill>
              </a:rPr>
              <a:t>500-520 nm !!</a:t>
            </a:r>
            <a:endParaRPr lang="en-GB" sz="4400" dirty="0">
              <a:solidFill>
                <a:srgbClr val="C00000"/>
              </a:solidFill>
            </a:endParaRPr>
          </a:p>
        </p:txBody>
      </p:sp>
    </p:spTree>
    <p:extLst>
      <p:ext uri="{BB962C8B-B14F-4D97-AF65-F5344CB8AC3E}">
        <p14:creationId xmlns:p14="http://schemas.microsoft.com/office/powerpoint/2010/main" val="8058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5200" cy="1154097"/>
          </a:xfrm>
        </p:spPr>
        <p:txBody>
          <a:bodyPr/>
          <a:lstStyle/>
          <a:p>
            <a:pPr algn="ctr"/>
            <a:r>
              <a:rPr lang="en-GB" dirty="0" smtClean="0"/>
              <a:t>The Colour Wheel</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752600"/>
            <a:ext cx="6400800" cy="5105400"/>
          </a:xfrm>
        </p:spPr>
      </p:pic>
    </p:spTree>
    <p:extLst>
      <p:ext uri="{BB962C8B-B14F-4D97-AF65-F5344CB8AC3E}">
        <p14:creationId xmlns:p14="http://schemas.microsoft.com/office/powerpoint/2010/main" val="1297638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5200" cy="1154097"/>
          </a:xfrm>
        </p:spPr>
        <p:txBody>
          <a:bodyPr/>
          <a:lstStyle/>
          <a:p>
            <a:pPr algn="ctr"/>
            <a:r>
              <a:rPr lang="en-GB" dirty="0" smtClean="0"/>
              <a:t>The Colour Wheel</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69720"/>
            <a:ext cx="7086600" cy="5257800"/>
          </a:xfrm>
        </p:spPr>
      </p:pic>
    </p:spTree>
    <p:extLst>
      <p:ext uri="{BB962C8B-B14F-4D97-AF65-F5344CB8AC3E}">
        <p14:creationId xmlns:p14="http://schemas.microsoft.com/office/powerpoint/2010/main" val="3224132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810000"/>
            <a:ext cx="8229600" cy="1143000"/>
          </a:xfrm>
        </p:spPr>
        <p:txBody>
          <a:bodyPr>
            <a:noAutofit/>
          </a:bodyPr>
          <a:lstStyle/>
          <a:p>
            <a:pPr>
              <a:tabLst>
                <a:tab pos="396875" algn="l"/>
              </a:tabLst>
              <a:defRPr/>
            </a:pPr>
            <a:r>
              <a:rPr lang="en-US" sz="2800" dirty="0" smtClean="0">
                <a:solidFill>
                  <a:srgbClr val="00B0F0"/>
                </a:solidFill>
              </a:rPr>
              <a:t>Q 4 : </a:t>
            </a:r>
            <a:r>
              <a:rPr lang="en-US" sz="3200" dirty="0" smtClean="0">
                <a:solidFill>
                  <a:srgbClr val="0070C0"/>
                </a:solidFill>
              </a:rPr>
              <a:t>Part </a:t>
            </a:r>
            <a:r>
              <a:rPr lang="en-US" sz="3200" dirty="0">
                <a:solidFill>
                  <a:srgbClr val="0070C0"/>
                </a:solidFill>
              </a:rPr>
              <a:t>of the spectrophotometer which selects wavelength of light for striking on a sample solution is:</a:t>
            </a:r>
            <a:br>
              <a:rPr lang="en-US" sz="3200" dirty="0">
                <a:solidFill>
                  <a:srgbClr val="0070C0"/>
                </a:solidFill>
              </a:rPr>
            </a:br>
            <a:r>
              <a:rPr lang="en-US" sz="3200" dirty="0">
                <a:solidFill>
                  <a:srgbClr val="0070C0"/>
                </a:solidFill>
              </a:rPr>
              <a:t/>
            </a:r>
            <a:br>
              <a:rPr lang="en-US" sz="3200" dirty="0">
                <a:solidFill>
                  <a:srgbClr val="0070C0"/>
                </a:solidFill>
              </a:rPr>
            </a:br>
            <a:r>
              <a:rPr lang="en-US" sz="3200" dirty="0">
                <a:solidFill>
                  <a:schemeClr val="tx1"/>
                </a:solidFill>
              </a:rPr>
              <a:t>a.	Diffraction grating </a:t>
            </a:r>
            <a:br>
              <a:rPr lang="en-US" sz="3200" dirty="0">
                <a:solidFill>
                  <a:schemeClr val="tx1"/>
                </a:solidFill>
              </a:rPr>
            </a:br>
            <a:r>
              <a:rPr lang="en-US" sz="3200" dirty="0">
                <a:solidFill>
                  <a:schemeClr val="tx1"/>
                </a:solidFill>
              </a:rPr>
              <a:t>b.	Lens</a:t>
            </a:r>
            <a:br>
              <a:rPr lang="en-US" sz="3200" dirty="0">
                <a:solidFill>
                  <a:schemeClr val="tx1"/>
                </a:solidFill>
              </a:rPr>
            </a:br>
            <a:r>
              <a:rPr lang="en-US" sz="3200" dirty="0">
                <a:solidFill>
                  <a:schemeClr val="tx1"/>
                </a:solidFill>
              </a:rPr>
              <a:t>c.	Photomultiplier tube</a:t>
            </a:r>
            <a:br>
              <a:rPr lang="en-US" sz="3200" dirty="0">
                <a:solidFill>
                  <a:schemeClr val="tx1"/>
                </a:solidFill>
              </a:rPr>
            </a:br>
            <a:r>
              <a:rPr lang="en-US" sz="3200" dirty="0">
                <a:solidFill>
                  <a:schemeClr val="tx1"/>
                </a:solidFill>
              </a:rPr>
              <a:t>d.	Prism</a:t>
            </a:r>
            <a:br>
              <a:rPr lang="en-US" sz="3200" dirty="0">
                <a:solidFill>
                  <a:schemeClr val="tx1"/>
                </a:solidFill>
              </a:rPr>
            </a:br>
            <a:r>
              <a:rPr lang="en-US" sz="3200" dirty="0">
                <a:solidFill>
                  <a:schemeClr val="tx1"/>
                </a:solidFill>
              </a:rPr>
              <a:t>e.	Slit</a:t>
            </a:r>
          </a:p>
        </p:txBody>
      </p:sp>
      <p:sp>
        <p:nvSpPr>
          <p:cNvPr id="6147" name="Rectangle 3"/>
          <p:cNvSpPr>
            <a:spLocks noGrp="1" noChangeArrowheads="1"/>
          </p:cNvSpPr>
          <p:nvPr>
            <p:ph idx="1"/>
          </p:nvPr>
        </p:nvSpPr>
        <p:spPr>
          <a:xfrm>
            <a:off x="0" y="5105400"/>
            <a:ext cx="8229600" cy="762000"/>
          </a:xfrm>
          <a:prstGeom prst="rect">
            <a:avLst/>
          </a:prstGeom>
        </p:spPr>
        <p:txBody>
          <a:bodyPr>
            <a:normAutofit/>
          </a:bodyPr>
          <a:lstStyle/>
          <a:p>
            <a:pPr marL="1371600" lvl="3" indent="0" algn="ctr">
              <a:buNone/>
            </a:pPr>
            <a:r>
              <a:rPr lang="en-US" sz="4400" dirty="0">
                <a:solidFill>
                  <a:srgbClr val="0070C0"/>
                </a:solidFill>
              </a:rPr>
              <a:t>e.	Slit</a:t>
            </a:r>
            <a:endParaRPr lang="en-US" sz="2800" dirty="0">
              <a:solidFill>
                <a:srgbClr val="FFFF00"/>
              </a:solidFill>
            </a:endParaRPr>
          </a:p>
        </p:txBody>
      </p:sp>
      <p:sp>
        <p:nvSpPr>
          <p:cNvPr id="2" name="Date Placeholder 1"/>
          <p:cNvSpPr>
            <a:spLocks noGrp="1"/>
          </p:cNvSpPr>
          <p:nvPr>
            <p:ph type="dt" sz="half" idx="10"/>
          </p:nvPr>
        </p:nvSpPr>
        <p:spPr/>
        <p:txBody>
          <a:bodyPr/>
          <a:lstStyle/>
          <a:p>
            <a:pPr>
              <a:defRPr/>
            </a:pPr>
            <a:fld id="{33A3738E-206C-41E1-B733-CEEFB47AE71F}" type="datetime8">
              <a:rPr lang="en-GB"/>
              <a:pPr>
                <a:defRPr/>
              </a:pPr>
              <a:t>27/01/2014 20:02</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25</a:t>
            </a:fld>
            <a:endParaRPr lang="en-US"/>
          </a:p>
        </p:txBody>
      </p:sp>
    </p:spTree>
    <p:extLst>
      <p:ext uri="{BB962C8B-B14F-4D97-AF65-F5344CB8AC3E}">
        <p14:creationId xmlns:p14="http://schemas.microsoft.com/office/powerpoint/2010/main" val="2605854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normAutofit fontScale="90000"/>
          </a:bodyPr>
          <a:lstStyle/>
          <a:p>
            <a:r>
              <a:rPr lang="en-GB" dirty="0" smtClean="0"/>
              <a:t>Parts of Spectrophotometer</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descr="C:\Users\AAMIR IJAZ\Downloads\spectrophotometer_stru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119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191000"/>
            <a:ext cx="8229600" cy="1143000"/>
          </a:xfrm>
        </p:spPr>
        <p:txBody>
          <a:bodyPr>
            <a:noAutofit/>
          </a:bodyPr>
          <a:lstStyle/>
          <a:p>
            <a:pPr>
              <a:tabLst>
                <a:tab pos="396875" algn="l"/>
              </a:tabLst>
              <a:defRPr/>
            </a:pPr>
            <a:r>
              <a:rPr lang="en-US" sz="2800" dirty="0" smtClean="0">
                <a:solidFill>
                  <a:srgbClr val="00B0F0"/>
                </a:solidFill>
              </a:rPr>
              <a:t>Q 5 :</a:t>
            </a:r>
            <a:r>
              <a:rPr lang="en-US" sz="3200" dirty="0">
                <a:solidFill>
                  <a:srgbClr val="0070C0"/>
                </a:solidFill>
              </a:rPr>
              <a:t>	Use of photodiodes is a technological advancement for </a:t>
            </a:r>
            <a:r>
              <a:rPr lang="en-US" sz="3200" dirty="0" err="1">
                <a:solidFill>
                  <a:srgbClr val="0070C0"/>
                </a:solidFill>
              </a:rPr>
              <a:t>photodection</a:t>
            </a:r>
            <a:r>
              <a:rPr lang="en-US" sz="3200" dirty="0">
                <a:solidFill>
                  <a:srgbClr val="0070C0"/>
                </a:solidFill>
              </a:rPr>
              <a:t> in spectrophotometry. Its major advantage over photomultiplier tube is:</a:t>
            </a:r>
            <a:br>
              <a:rPr lang="en-US" sz="3200" dirty="0">
                <a:solidFill>
                  <a:srgbClr val="0070C0"/>
                </a:solidFill>
              </a:rPr>
            </a:br>
            <a:r>
              <a:rPr lang="en-US" sz="3200" dirty="0">
                <a:solidFill>
                  <a:srgbClr val="0070C0"/>
                </a:solidFill>
              </a:rPr>
              <a:t/>
            </a:r>
            <a:br>
              <a:rPr lang="en-US" sz="3200" dirty="0">
                <a:solidFill>
                  <a:srgbClr val="0070C0"/>
                </a:solidFill>
              </a:rPr>
            </a:br>
            <a:r>
              <a:rPr lang="en-US" sz="3200" dirty="0">
                <a:solidFill>
                  <a:schemeClr val="tx1"/>
                </a:solidFill>
              </a:rPr>
              <a:t>a.	Continuous current draw</a:t>
            </a:r>
            <a:br>
              <a:rPr lang="en-US" sz="3200" dirty="0">
                <a:solidFill>
                  <a:schemeClr val="tx1"/>
                </a:solidFill>
              </a:rPr>
            </a:br>
            <a:r>
              <a:rPr lang="en-US" sz="3200" dirty="0">
                <a:solidFill>
                  <a:schemeClr val="tx1"/>
                </a:solidFill>
              </a:rPr>
              <a:t>b.	Glass enclosed tube</a:t>
            </a:r>
            <a:br>
              <a:rPr lang="en-US" sz="3200" dirty="0">
                <a:solidFill>
                  <a:schemeClr val="tx1"/>
                </a:solidFill>
              </a:rPr>
            </a:br>
            <a:r>
              <a:rPr lang="en-US" sz="3200" dirty="0">
                <a:solidFill>
                  <a:schemeClr val="tx1"/>
                </a:solidFill>
              </a:rPr>
              <a:t>c.	Higher sensitivity to magnetic field</a:t>
            </a:r>
            <a:br>
              <a:rPr lang="en-US" sz="3200" dirty="0">
                <a:solidFill>
                  <a:schemeClr val="tx1"/>
                </a:solidFill>
              </a:rPr>
            </a:br>
            <a:r>
              <a:rPr lang="en-US" sz="3200" dirty="0">
                <a:solidFill>
                  <a:schemeClr val="tx1"/>
                </a:solidFill>
              </a:rPr>
              <a:t>d.	Low generation of photoelectrons </a:t>
            </a:r>
            <a:br>
              <a:rPr lang="en-US" sz="3200" dirty="0">
                <a:solidFill>
                  <a:schemeClr val="tx1"/>
                </a:solidFill>
              </a:rPr>
            </a:br>
            <a:r>
              <a:rPr lang="en-US" sz="3200" dirty="0">
                <a:solidFill>
                  <a:schemeClr val="tx1"/>
                </a:solidFill>
              </a:rPr>
              <a:t>e.	Measurement at wide wavelength range </a:t>
            </a:r>
          </a:p>
        </p:txBody>
      </p:sp>
      <p:sp>
        <p:nvSpPr>
          <p:cNvPr id="6147" name="Rectangle 3"/>
          <p:cNvSpPr>
            <a:spLocks noGrp="1" noChangeArrowheads="1"/>
          </p:cNvSpPr>
          <p:nvPr>
            <p:ph idx="1"/>
          </p:nvPr>
        </p:nvSpPr>
        <p:spPr>
          <a:xfrm>
            <a:off x="0" y="5486400"/>
            <a:ext cx="8229600" cy="762000"/>
          </a:xfrm>
          <a:prstGeom prst="rect">
            <a:avLst/>
          </a:prstGeom>
        </p:spPr>
        <p:txBody>
          <a:bodyPr>
            <a:normAutofit fontScale="62500" lnSpcReduction="20000"/>
          </a:bodyPr>
          <a:lstStyle/>
          <a:p>
            <a:pPr marL="1371600" lvl="3" indent="0" algn="ctr">
              <a:buNone/>
            </a:pPr>
            <a:r>
              <a:rPr lang="en-US" sz="4400" dirty="0">
                <a:solidFill>
                  <a:srgbClr val="002060"/>
                </a:solidFill>
              </a:rPr>
              <a:t>e.	Measurement at wide wavelength range</a:t>
            </a:r>
            <a:endParaRPr lang="en-US" sz="2800" dirty="0">
              <a:solidFill>
                <a:srgbClr val="002060"/>
              </a:solidFill>
            </a:endParaRPr>
          </a:p>
        </p:txBody>
      </p:sp>
      <p:sp>
        <p:nvSpPr>
          <p:cNvPr id="2" name="Date Placeholder 1"/>
          <p:cNvSpPr>
            <a:spLocks noGrp="1"/>
          </p:cNvSpPr>
          <p:nvPr>
            <p:ph type="dt" sz="half" idx="10"/>
          </p:nvPr>
        </p:nvSpPr>
        <p:spPr/>
        <p:txBody>
          <a:bodyPr/>
          <a:lstStyle/>
          <a:p>
            <a:pPr>
              <a:defRPr/>
            </a:pPr>
            <a:fld id="{33A3738E-206C-41E1-B733-CEEFB47AE71F}" type="datetime8">
              <a:rPr lang="en-GB"/>
              <a:pPr>
                <a:defRPr/>
              </a:pPr>
              <a:t>27/01/2014 20:02</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27</a:t>
            </a:fld>
            <a:endParaRPr lang="en-US"/>
          </a:p>
        </p:txBody>
      </p:sp>
    </p:spTree>
    <p:extLst>
      <p:ext uri="{BB962C8B-B14F-4D97-AF65-F5344CB8AC3E}">
        <p14:creationId xmlns:p14="http://schemas.microsoft.com/office/powerpoint/2010/main" val="311232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781800" cy="1600200"/>
          </a:xfrm>
        </p:spPr>
        <p:txBody>
          <a:bodyPr>
            <a:normAutofit/>
          </a:bodyPr>
          <a:lstStyle/>
          <a:p>
            <a:r>
              <a:rPr lang="en-GB" dirty="0" smtClean="0">
                <a:latin typeface="+mn-lt"/>
              </a:rPr>
              <a:t>Types of </a:t>
            </a:r>
            <a:r>
              <a:rPr lang="en-GB" dirty="0" err="1" smtClean="0">
                <a:latin typeface="+mn-lt"/>
              </a:rPr>
              <a:t>Photodectors</a:t>
            </a:r>
            <a:endParaRPr lang="en-GB" dirty="0">
              <a:latin typeface="+mn-lt"/>
            </a:endParaRPr>
          </a:p>
        </p:txBody>
      </p:sp>
      <p:sp>
        <p:nvSpPr>
          <p:cNvPr id="3" name="Content Placeholder 2"/>
          <p:cNvSpPr>
            <a:spLocks noGrp="1"/>
          </p:cNvSpPr>
          <p:nvPr>
            <p:ph idx="1"/>
          </p:nvPr>
        </p:nvSpPr>
        <p:spPr>
          <a:xfrm>
            <a:off x="762000" y="2133600"/>
            <a:ext cx="7543800" cy="3886200"/>
          </a:xfrm>
        </p:spPr>
        <p:txBody>
          <a:bodyPr>
            <a:normAutofit/>
          </a:bodyPr>
          <a:lstStyle/>
          <a:p>
            <a:r>
              <a:rPr lang="en-GB" sz="3600" dirty="0" smtClean="0"/>
              <a:t>Photomultiplier </a:t>
            </a:r>
            <a:r>
              <a:rPr lang="en-GB" sz="3600" dirty="0" smtClean="0"/>
              <a:t>tube (PMT)</a:t>
            </a:r>
          </a:p>
          <a:p>
            <a:r>
              <a:rPr lang="en-GB" sz="3600" dirty="0" smtClean="0"/>
              <a:t>Photodiodes</a:t>
            </a:r>
            <a:endParaRPr lang="en-GB" sz="3600" dirty="0"/>
          </a:p>
        </p:txBody>
      </p:sp>
    </p:spTree>
    <p:extLst>
      <p:ext uri="{BB962C8B-B14F-4D97-AF65-F5344CB8AC3E}">
        <p14:creationId xmlns:p14="http://schemas.microsoft.com/office/powerpoint/2010/main" val="320249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781800" cy="1600200"/>
          </a:xfrm>
        </p:spPr>
        <p:txBody>
          <a:bodyPr>
            <a:normAutofit/>
          </a:bodyPr>
          <a:lstStyle/>
          <a:p>
            <a:pPr algn="ctr"/>
            <a:r>
              <a:rPr lang="en-GB" dirty="0"/>
              <a:t>Photodiodes</a:t>
            </a:r>
            <a:endParaRPr lang="en-GB" dirty="0"/>
          </a:p>
        </p:txBody>
      </p:sp>
      <p:sp>
        <p:nvSpPr>
          <p:cNvPr id="3" name="Content Placeholder 2"/>
          <p:cNvSpPr>
            <a:spLocks noGrp="1"/>
          </p:cNvSpPr>
          <p:nvPr>
            <p:ph idx="1"/>
          </p:nvPr>
        </p:nvSpPr>
        <p:spPr>
          <a:xfrm>
            <a:off x="762000" y="2133600"/>
            <a:ext cx="7543800" cy="3886200"/>
          </a:xfrm>
        </p:spPr>
        <p:txBody>
          <a:bodyPr>
            <a:normAutofit lnSpcReduction="10000"/>
          </a:bodyPr>
          <a:lstStyle/>
          <a:p>
            <a:r>
              <a:rPr lang="en-GB" sz="3600" dirty="0" smtClean="0"/>
              <a:t> </a:t>
            </a:r>
            <a:r>
              <a:rPr lang="en-US" sz="3600" dirty="0" smtClean="0"/>
              <a:t>This </a:t>
            </a:r>
            <a:r>
              <a:rPr lang="en-US" sz="3600" dirty="0"/>
              <a:t>is a class of </a:t>
            </a:r>
            <a:r>
              <a:rPr lang="en-US" sz="3600" dirty="0" smtClean="0"/>
              <a:t>solid-state </a:t>
            </a:r>
            <a:r>
              <a:rPr lang="en-US" sz="3600" dirty="0"/>
              <a:t>detectors that work on </a:t>
            </a:r>
            <a:r>
              <a:rPr lang="en-US" sz="3600" dirty="0" smtClean="0"/>
              <a:t>the principle </a:t>
            </a:r>
            <a:r>
              <a:rPr lang="en-US" sz="3600" dirty="0"/>
              <a:t>that they collect the </a:t>
            </a:r>
            <a:r>
              <a:rPr lang="en-US" sz="3600" dirty="0" smtClean="0"/>
              <a:t>charge generated </a:t>
            </a:r>
            <a:r>
              <a:rPr lang="en-US" sz="3600" dirty="0"/>
              <a:t>by ionizing radiation in a solid.</a:t>
            </a:r>
          </a:p>
          <a:p>
            <a:r>
              <a:rPr lang="en-US" sz="3600" dirty="0"/>
              <a:t>These detectors are made of </a:t>
            </a:r>
            <a:r>
              <a:rPr lang="en-US" sz="3600" dirty="0" smtClean="0"/>
              <a:t>semiconducting material </a:t>
            </a:r>
            <a:r>
              <a:rPr lang="en-US" sz="3600" dirty="0"/>
              <a:t>and are operated </a:t>
            </a:r>
            <a:r>
              <a:rPr lang="en-US" sz="3600" dirty="0" smtClean="0"/>
              <a:t>much like </a:t>
            </a:r>
            <a:r>
              <a:rPr lang="en-US" sz="3600" dirty="0"/>
              <a:t>a solid-state </a:t>
            </a:r>
            <a:r>
              <a:rPr lang="en-US" sz="3600" dirty="0" smtClean="0"/>
              <a:t>diode</a:t>
            </a:r>
            <a:endParaRPr lang="en-US" sz="3600" dirty="0"/>
          </a:p>
          <a:p>
            <a:endParaRPr lang="en-GB" sz="3600" dirty="0" smtClean="0"/>
          </a:p>
        </p:txBody>
      </p:sp>
    </p:spTree>
    <p:extLst>
      <p:ext uri="{BB962C8B-B14F-4D97-AF65-F5344CB8AC3E}">
        <p14:creationId xmlns:p14="http://schemas.microsoft.com/office/powerpoint/2010/main" val="24238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667000"/>
            <a:ext cx="6781800" cy="1600200"/>
          </a:xfrm>
        </p:spPr>
        <p:txBody>
          <a:bodyPr>
            <a:normAutofit fontScale="90000"/>
          </a:bodyPr>
          <a:lstStyle/>
          <a:p>
            <a:r>
              <a:rPr lang="en-GB" sz="6600" b="1" dirty="0" smtClean="0">
                <a:latin typeface="+mn-lt"/>
              </a:rPr>
              <a:t>“Chemical Pathology is nothing but </a:t>
            </a:r>
            <a:r>
              <a:rPr lang="en-GB" sz="6600" b="1" i="1" dirty="0" smtClean="0">
                <a:solidFill>
                  <a:srgbClr val="FF0000"/>
                </a:solidFill>
                <a:latin typeface="+mn-lt"/>
              </a:rPr>
              <a:t>colours</a:t>
            </a:r>
            <a:r>
              <a:rPr lang="en-GB" sz="6600" b="1" dirty="0" smtClean="0">
                <a:latin typeface="+mn-lt"/>
              </a:rPr>
              <a:t> and </a:t>
            </a:r>
            <a:r>
              <a:rPr lang="en-GB" sz="6600" b="1" i="1" dirty="0" smtClean="0">
                <a:solidFill>
                  <a:srgbClr val="C00000"/>
                </a:solidFill>
                <a:latin typeface="+mn-lt"/>
              </a:rPr>
              <a:t>electricity</a:t>
            </a:r>
            <a:r>
              <a:rPr lang="en-GB" sz="6600" b="1" dirty="0" smtClean="0">
                <a:latin typeface="+mn-lt"/>
              </a:rPr>
              <a:t>”</a:t>
            </a:r>
            <a:endParaRPr lang="en-GB" sz="6600" b="1" dirty="0">
              <a:latin typeface="+mn-lt"/>
            </a:endParaRPr>
          </a:p>
        </p:txBody>
      </p:sp>
    </p:spTree>
    <p:extLst>
      <p:ext uri="{BB962C8B-B14F-4D97-AF65-F5344CB8AC3E}">
        <p14:creationId xmlns:p14="http://schemas.microsoft.com/office/powerpoint/2010/main" val="2607689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781800" cy="1600200"/>
          </a:xfrm>
        </p:spPr>
        <p:txBody>
          <a:bodyPr>
            <a:normAutofit fontScale="90000"/>
          </a:bodyPr>
          <a:lstStyle/>
          <a:p>
            <a:pPr algn="ctr"/>
            <a:r>
              <a:rPr lang="en-GB" dirty="0" smtClean="0"/>
              <a:t>Advantages of Photodiodes over PMT</a:t>
            </a:r>
            <a:endParaRPr lang="en-GB" dirty="0"/>
          </a:p>
        </p:txBody>
      </p:sp>
      <p:sp>
        <p:nvSpPr>
          <p:cNvPr id="3" name="Content Placeholder 2"/>
          <p:cNvSpPr>
            <a:spLocks noGrp="1"/>
          </p:cNvSpPr>
          <p:nvPr>
            <p:ph idx="1"/>
          </p:nvPr>
        </p:nvSpPr>
        <p:spPr>
          <a:xfrm>
            <a:off x="762000" y="1828800"/>
            <a:ext cx="7543800" cy="3886200"/>
          </a:xfrm>
        </p:spPr>
        <p:txBody>
          <a:bodyPr>
            <a:normAutofit fontScale="77500" lnSpcReduction="20000"/>
          </a:bodyPr>
          <a:lstStyle/>
          <a:p>
            <a:r>
              <a:rPr lang="en-GB" sz="3600" dirty="0" smtClean="0"/>
              <a:t> </a:t>
            </a:r>
            <a:r>
              <a:rPr lang="en-US" sz="3600" dirty="0"/>
              <a:t>There are several advantages </a:t>
            </a:r>
            <a:r>
              <a:rPr lang="en-US" sz="3600" dirty="0" smtClean="0"/>
              <a:t>to replacing </a:t>
            </a:r>
            <a:r>
              <a:rPr lang="en-US" sz="3600" dirty="0"/>
              <a:t>vacuum tube technology with </a:t>
            </a:r>
            <a:r>
              <a:rPr lang="en-US" sz="3600" dirty="0" smtClean="0"/>
              <a:t>a solid-state </a:t>
            </a:r>
            <a:r>
              <a:rPr lang="en-US" sz="3600" dirty="0"/>
              <a:t>alternative.  </a:t>
            </a:r>
            <a:endParaRPr lang="en-US" sz="3600" dirty="0" smtClean="0"/>
          </a:p>
          <a:p>
            <a:r>
              <a:rPr lang="en-US" sz="3600" dirty="0" smtClean="0"/>
              <a:t>Compared </a:t>
            </a:r>
            <a:r>
              <a:rPr lang="en-US" sz="3600" dirty="0"/>
              <a:t>to </a:t>
            </a:r>
            <a:r>
              <a:rPr lang="en-US" sz="3600" dirty="0" smtClean="0"/>
              <a:t>the glass </a:t>
            </a:r>
            <a:r>
              <a:rPr lang="en-US" sz="3600" dirty="0"/>
              <a:t>enclosed photomultiplier tube, </a:t>
            </a:r>
            <a:r>
              <a:rPr lang="en-US" sz="3600" dirty="0" smtClean="0"/>
              <a:t>the solid-state </a:t>
            </a:r>
            <a:r>
              <a:rPr lang="en-US" sz="3600" dirty="0"/>
              <a:t>photodiode is much smaller </a:t>
            </a:r>
            <a:r>
              <a:rPr lang="en-US" sz="3600" dirty="0" smtClean="0"/>
              <a:t>and orders </a:t>
            </a:r>
            <a:r>
              <a:rPr lang="en-US" sz="3600" dirty="0"/>
              <a:t>of magnitude more rugged</a:t>
            </a:r>
            <a:r>
              <a:rPr lang="en-US" sz="3600" dirty="0" smtClean="0"/>
              <a:t>.</a:t>
            </a:r>
          </a:p>
          <a:p>
            <a:r>
              <a:rPr lang="en-US" sz="3600" dirty="0" smtClean="0"/>
              <a:t>They also </a:t>
            </a:r>
            <a:r>
              <a:rPr lang="en-US" sz="3600" dirty="0"/>
              <a:t>offers a much </a:t>
            </a:r>
            <a:r>
              <a:rPr lang="en-US" sz="3600" dirty="0" smtClean="0"/>
              <a:t>greater dynamic </a:t>
            </a:r>
            <a:r>
              <a:rPr lang="en-US" sz="3600" dirty="0"/>
              <a:t>range, with a linear response </a:t>
            </a:r>
            <a:r>
              <a:rPr lang="en-US" sz="3600" dirty="0" smtClean="0"/>
              <a:t>over </a:t>
            </a:r>
            <a:r>
              <a:rPr lang="en-GB" sz="3600" dirty="0" smtClean="0"/>
              <a:t>10</a:t>
            </a:r>
            <a:r>
              <a:rPr lang="en-GB" sz="3600" baseline="30000" dirty="0" smtClean="0"/>
              <a:t>6 </a:t>
            </a:r>
            <a:r>
              <a:rPr lang="en-US" sz="3600" dirty="0" smtClean="0"/>
              <a:t>. In </a:t>
            </a:r>
            <a:r>
              <a:rPr lang="en-US" sz="3600" dirty="0"/>
              <a:t>contrast the dynamic range of </a:t>
            </a:r>
            <a:r>
              <a:rPr lang="en-US" sz="3600" dirty="0" smtClean="0"/>
              <a:t>PMT is </a:t>
            </a:r>
            <a:r>
              <a:rPr lang="en-US" sz="3600" dirty="0"/>
              <a:t>limited to </a:t>
            </a:r>
            <a:r>
              <a:rPr lang="en-GB" sz="3600" dirty="0" smtClean="0"/>
              <a:t>10</a:t>
            </a:r>
            <a:r>
              <a:rPr lang="en-GB" sz="3600" baseline="30000" dirty="0" smtClean="0"/>
              <a:t>4 .</a:t>
            </a:r>
            <a:endParaRPr lang="en-GB" sz="3600" dirty="0" smtClean="0"/>
          </a:p>
        </p:txBody>
      </p:sp>
    </p:spTree>
    <p:extLst>
      <p:ext uri="{BB962C8B-B14F-4D97-AF65-F5344CB8AC3E}">
        <p14:creationId xmlns:p14="http://schemas.microsoft.com/office/powerpoint/2010/main" val="168912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191000"/>
            <a:ext cx="8229600" cy="1143000"/>
          </a:xfrm>
        </p:spPr>
        <p:txBody>
          <a:bodyPr>
            <a:noAutofit/>
          </a:bodyPr>
          <a:lstStyle/>
          <a:p>
            <a:pPr>
              <a:tabLst>
                <a:tab pos="396875" algn="l"/>
              </a:tabLst>
              <a:defRPr/>
            </a:pPr>
            <a:r>
              <a:rPr lang="en-US" sz="2800" dirty="0" smtClean="0">
                <a:solidFill>
                  <a:srgbClr val="00B0F0"/>
                </a:solidFill>
              </a:rPr>
              <a:t>Q 6 :</a:t>
            </a:r>
            <a:r>
              <a:rPr lang="en-US" sz="3200" dirty="0">
                <a:solidFill>
                  <a:srgbClr val="0070C0"/>
                </a:solidFill>
              </a:rPr>
              <a:t>	</a:t>
            </a:r>
            <a:r>
              <a:rPr lang="en-US" sz="3200" dirty="0" smtClean="0">
                <a:solidFill>
                  <a:srgbClr val="0070C0"/>
                </a:solidFill>
              </a:rPr>
              <a:t>The </a:t>
            </a:r>
            <a:r>
              <a:rPr lang="en-US" sz="3200" dirty="0">
                <a:solidFill>
                  <a:srgbClr val="0070C0"/>
                </a:solidFill>
              </a:rPr>
              <a:t>spectral technique with lowest detection limits used in Chemical Pathology Laboratories is:</a:t>
            </a:r>
            <a:br>
              <a:rPr lang="en-US" sz="3200" dirty="0">
                <a:solidFill>
                  <a:srgbClr val="0070C0"/>
                </a:solidFill>
              </a:rPr>
            </a:br>
            <a:r>
              <a:rPr lang="en-US" sz="3200" dirty="0">
                <a:solidFill>
                  <a:srgbClr val="0070C0"/>
                </a:solidFill>
              </a:rPr>
              <a:t/>
            </a:r>
            <a:br>
              <a:rPr lang="en-US" sz="3200" dirty="0">
                <a:solidFill>
                  <a:srgbClr val="0070C0"/>
                </a:solidFill>
              </a:rPr>
            </a:br>
            <a:r>
              <a:rPr lang="en-US" sz="3200" dirty="0">
                <a:solidFill>
                  <a:srgbClr val="002060"/>
                </a:solidFill>
              </a:rPr>
              <a:t>a.	Atomic Absorption Spectrophotometry</a:t>
            </a:r>
            <a:br>
              <a:rPr lang="en-US" sz="3200" dirty="0">
                <a:solidFill>
                  <a:srgbClr val="002060"/>
                </a:solidFill>
              </a:rPr>
            </a:br>
            <a:r>
              <a:rPr lang="en-US" sz="3200" dirty="0">
                <a:solidFill>
                  <a:srgbClr val="002060"/>
                </a:solidFill>
              </a:rPr>
              <a:t>b.	</a:t>
            </a:r>
            <a:r>
              <a:rPr lang="en-US" sz="3200" dirty="0" err="1">
                <a:solidFill>
                  <a:srgbClr val="002060"/>
                </a:solidFill>
              </a:rPr>
              <a:t>Chemiluminescence</a:t>
            </a:r>
            <a:r>
              <a:rPr lang="en-US" sz="3200" dirty="0">
                <a:solidFill>
                  <a:srgbClr val="002060"/>
                </a:solidFill>
              </a:rPr>
              <a:t/>
            </a:r>
            <a:br>
              <a:rPr lang="en-US" sz="3200" dirty="0">
                <a:solidFill>
                  <a:srgbClr val="002060"/>
                </a:solidFill>
              </a:rPr>
            </a:br>
            <a:r>
              <a:rPr lang="en-US" sz="3200" dirty="0">
                <a:solidFill>
                  <a:srgbClr val="002060"/>
                </a:solidFill>
              </a:rPr>
              <a:t>c.	</a:t>
            </a:r>
            <a:r>
              <a:rPr lang="en-US" sz="3200" dirty="0" err="1">
                <a:solidFill>
                  <a:srgbClr val="002060"/>
                </a:solidFill>
              </a:rPr>
              <a:t>Fluorometry</a:t>
            </a:r>
            <a:r>
              <a:rPr lang="en-US" sz="3200" dirty="0">
                <a:solidFill>
                  <a:srgbClr val="002060"/>
                </a:solidFill>
              </a:rPr>
              <a:t> </a:t>
            </a:r>
            <a:br>
              <a:rPr lang="en-US" sz="3200" dirty="0">
                <a:solidFill>
                  <a:srgbClr val="002060"/>
                </a:solidFill>
              </a:rPr>
            </a:br>
            <a:r>
              <a:rPr lang="en-US" sz="3200" dirty="0">
                <a:solidFill>
                  <a:srgbClr val="002060"/>
                </a:solidFill>
              </a:rPr>
              <a:t>d.	</a:t>
            </a:r>
            <a:r>
              <a:rPr lang="en-US" sz="3200" dirty="0" err="1">
                <a:solidFill>
                  <a:srgbClr val="002060"/>
                </a:solidFill>
              </a:rPr>
              <a:t>Nephelometry</a:t>
            </a:r>
            <a:r>
              <a:rPr lang="en-US" sz="3200" dirty="0">
                <a:solidFill>
                  <a:srgbClr val="002060"/>
                </a:solidFill>
              </a:rPr>
              <a:t/>
            </a:r>
            <a:br>
              <a:rPr lang="en-US" sz="3200" dirty="0">
                <a:solidFill>
                  <a:srgbClr val="002060"/>
                </a:solidFill>
              </a:rPr>
            </a:br>
            <a:r>
              <a:rPr lang="en-US" sz="3200" dirty="0">
                <a:solidFill>
                  <a:srgbClr val="002060"/>
                </a:solidFill>
              </a:rPr>
              <a:t>e.	UV Spectrophotometry</a:t>
            </a:r>
            <a:br>
              <a:rPr lang="en-US" sz="3200" dirty="0">
                <a:solidFill>
                  <a:srgbClr val="002060"/>
                </a:solidFill>
              </a:rPr>
            </a:br>
            <a:endParaRPr lang="en-US" sz="3200" dirty="0">
              <a:solidFill>
                <a:srgbClr val="002060"/>
              </a:solidFill>
            </a:endParaRPr>
          </a:p>
        </p:txBody>
      </p:sp>
      <p:sp>
        <p:nvSpPr>
          <p:cNvPr id="6147" name="Rectangle 3"/>
          <p:cNvSpPr>
            <a:spLocks noGrp="1" noChangeArrowheads="1"/>
          </p:cNvSpPr>
          <p:nvPr>
            <p:ph idx="1"/>
          </p:nvPr>
        </p:nvSpPr>
        <p:spPr>
          <a:xfrm>
            <a:off x="0" y="5486400"/>
            <a:ext cx="8229600" cy="762000"/>
          </a:xfrm>
          <a:prstGeom prst="rect">
            <a:avLst/>
          </a:prstGeom>
        </p:spPr>
        <p:txBody>
          <a:bodyPr>
            <a:normAutofit/>
          </a:bodyPr>
          <a:lstStyle/>
          <a:p>
            <a:pPr marL="1371600" lvl="3" indent="0" algn="ctr">
              <a:buNone/>
            </a:pPr>
            <a:r>
              <a:rPr lang="en-US" sz="4400" dirty="0">
                <a:solidFill>
                  <a:srgbClr val="002060"/>
                </a:solidFill>
              </a:rPr>
              <a:t>b.	</a:t>
            </a:r>
            <a:r>
              <a:rPr lang="en-US" sz="4400" dirty="0" err="1">
                <a:solidFill>
                  <a:srgbClr val="002060"/>
                </a:solidFill>
              </a:rPr>
              <a:t>Chemiluminescence</a:t>
            </a:r>
            <a:endParaRPr lang="en-US" sz="2800" dirty="0">
              <a:solidFill>
                <a:srgbClr val="002060"/>
              </a:solidFill>
            </a:endParaRPr>
          </a:p>
        </p:txBody>
      </p:sp>
      <p:sp>
        <p:nvSpPr>
          <p:cNvPr id="2" name="Date Placeholder 1"/>
          <p:cNvSpPr>
            <a:spLocks noGrp="1"/>
          </p:cNvSpPr>
          <p:nvPr>
            <p:ph type="dt" sz="half" idx="10"/>
          </p:nvPr>
        </p:nvSpPr>
        <p:spPr/>
        <p:txBody>
          <a:bodyPr/>
          <a:lstStyle/>
          <a:p>
            <a:pPr>
              <a:defRPr/>
            </a:pPr>
            <a:fld id="{33A3738E-206C-41E1-B733-CEEFB47AE71F}" type="datetime8">
              <a:rPr lang="en-GB"/>
              <a:pPr>
                <a:defRPr/>
              </a:pPr>
              <a:t>27/01/2014 20:02</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31</a:t>
            </a:fld>
            <a:endParaRPr lang="en-US"/>
          </a:p>
        </p:txBody>
      </p:sp>
    </p:spTree>
    <p:extLst>
      <p:ext uri="{BB962C8B-B14F-4D97-AF65-F5344CB8AC3E}">
        <p14:creationId xmlns:p14="http://schemas.microsoft.com/office/powerpoint/2010/main" val="1533554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124200"/>
            <a:ext cx="8229600" cy="1143000"/>
          </a:xfrm>
        </p:spPr>
        <p:txBody>
          <a:bodyPr>
            <a:noAutofit/>
          </a:bodyPr>
          <a:lstStyle/>
          <a:p>
            <a:pPr>
              <a:tabLst>
                <a:tab pos="396875" algn="l"/>
              </a:tabLst>
              <a:defRPr/>
            </a:pPr>
            <a:r>
              <a:rPr lang="en-US" sz="2000" dirty="0" smtClean="0">
                <a:solidFill>
                  <a:srgbClr val="00B0F0"/>
                </a:solidFill>
              </a:rPr>
              <a:t>Q 7 :</a:t>
            </a:r>
            <a:r>
              <a:rPr lang="en-US" sz="2400" dirty="0">
                <a:solidFill>
                  <a:srgbClr val="0070C0"/>
                </a:solidFill>
              </a:rPr>
              <a:t>	The phenomena of Raleigh Light Scattering is said to be the reason of blue </a:t>
            </a:r>
            <a:r>
              <a:rPr lang="en-US" sz="2400" dirty="0" err="1">
                <a:solidFill>
                  <a:srgbClr val="0070C0"/>
                </a:solidFill>
              </a:rPr>
              <a:t>colour</a:t>
            </a:r>
            <a:r>
              <a:rPr lang="en-US" sz="2400" dirty="0">
                <a:solidFill>
                  <a:srgbClr val="0070C0"/>
                </a:solidFill>
              </a:rPr>
              <a:t> of the sky. Which one of the following attributes is true for Raleigh Light Scattering:</a:t>
            </a:r>
            <a:br>
              <a:rPr lang="en-US" sz="2400" dirty="0">
                <a:solidFill>
                  <a:srgbClr val="0070C0"/>
                </a:solidFill>
              </a:rPr>
            </a:br>
            <a:r>
              <a:rPr lang="en-US" sz="2400" dirty="0">
                <a:solidFill>
                  <a:srgbClr val="0070C0"/>
                </a:solidFill>
              </a:rPr>
              <a:t/>
            </a:r>
            <a:br>
              <a:rPr lang="en-US" sz="2400" dirty="0">
                <a:solidFill>
                  <a:srgbClr val="0070C0"/>
                </a:solidFill>
              </a:rPr>
            </a:br>
            <a:r>
              <a:rPr lang="en-US" sz="2400" dirty="0">
                <a:solidFill>
                  <a:schemeClr val="tx1"/>
                </a:solidFill>
              </a:rPr>
              <a:t>a.	Deals only with polarized light</a:t>
            </a:r>
            <a:br>
              <a:rPr lang="en-US" sz="2400" dirty="0">
                <a:solidFill>
                  <a:schemeClr val="tx1"/>
                </a:solidFill>
              </a:rPr>
            </a:br>
            <a:r>
              <a:rPr lang="en-US" sz="2400" dirty="0">
                <a:solidFill>
                  <a:schemeClr val="tx1"/>
                </a:solidFill>
              </a:rPr>
              <a:t>b.	Particles equal in size to the wavelength of incident light</a:t>
            </a:r>
            <a:br>
              <a:rPr lang="en-US" sz="2400" dirty="0">
                <a:solidFill>
                  <a:schemeClr val="tx1"/>
                </a:solidFill>
              </a:rPr>
            </a:br>
            <a:r>
              <a:rPr lang="en-US" sz="2400" dirty="0">
                <a:solidFill>
                  <a:schemeClr val="tx1"/>
                </a:solidFill>
              </a:rPr>
              <a:t>c.	Reduction in incident light due to scattering</a:t>
            </a:r>
            <a:br>
              <a:rPr lang="en-US" sz="2400" dirty="0">
                <a:solidFill>
                  <a:schemeClr val="tx1"/>
                </a:solidFill>
              </a:rPr>
            </a:br>
            <a:r>
              <a:rPr lang="en-US" sz="2400" dirty="0">
                <a:solidFill>
                  <a:schemeClr val="tx1"/>
                </a:solidFill>
              </a:rPr>
              <a:t>d.	Scattering in angular region in forward direction</a:t>
            </a:r>
            <a:br>
              <a:rPr lang="en-US" sz="2400" dirty="0">
                <a:solidFill>
                  <a:schemeClr val="tx1"/>
                </a:solidFill>
              </a:rPr>
            </a:br>
            <a:r>
              <a:rPr lang="en-US" sz="2400" dirty="0">
                <a:solidFill>
                  <a:schemeClr val="tx1"/>
                </a:solidFill>
              </a:rPr>
              <a:t>e.	Symmetrical light scattering </a:t>
            </a:r>
          </a:p>
        </p:txBody>
      </p:sp>
      <p:sp>
        <p:nvSpPr>
          <p:cNvPr id="6147" name="Rectangle 3"/>
          <p:cNvSpPr>
            <a:spLocks noGrp="1" noChangeArrowheads="1"/>
          </p:cNvSpPr>
          <p:nvPr>
            <p:ph idx="1"/>
          </p:nvPr>
        </p:nvSpPr>
        <p:spPr>
          <a:xfrm>
            <a:off x="0" y="5486400"/>
            <a:ext cx="8229600" cy="762000"/>
          </a:xfrm>
          <a:prstGeom prst="rect">
            <a:avLst/>
          </a:prstGeom>
        </p:spPr>
        <p:txBody>
          <a:bodyPr>
            <a:normAutofit fontScale="92500"/>
          </a:bodyPr>
          <a:lstStyle/>
          <a:p>
            <a:pPr marL="1371600" lvl="3" indent="0" algn="ctr">
              <a:buNone/>
            </a:pPr>
            <a:r>
              <a:rPr lang="en-US" sz="4400" dirty="0">
                <a:solidFill>
                  <a:srgbClr val="0070C0"/>
                </a:solidFill>
              </a:rPr>
              <a:t>e.	Symmetrical light scattering</a:t>
            </a:r>
            <a:endParaRPr lang="en-US" sz="2800" dirty="0">
              <a:solidFill>
                <a:srgbClr val="002060"/>
              </a:solidFill>
            </a:endParaRPr>
          </a:p>
        </p:txBody>
      </p:sp>
      <p:sp>
        <p:nvSpPr>
          <p:cNvPr id="2" name="Date Placeholder 1"/>
          <p:cNvSpPr>
            <a:spLocks noGrp="1"/>
          </p:cNvSpPr>
          <p:nvPr>
            <p:ph type="dt" sz="half" idx="10"/>
          </p:nvPr>
        </p:nvSpPr>
        <p:spPr/>
        <p:txBody>
          <a:bodyPr/>
          <a:lstStyle/>
          <a:p>
            <a:pPr>
              <a:defRPr/>
            </a:pPr>
            <a:fld id="{33A3738E-206C-41E1-B733-CEEFB47AE71F}" type="datetime8">
              <a:rPr lang="en-GB"/>
              <a:pPr>
                <a:defRPr/>
              </a:pPr>
              <a:t>27/01/2014 20:02</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32</a:t>
            </a:fld>
            <a:endParaRPr lang="en-US"/>
          </a:p>
        </p:txBody>
      </p:sp>
    </p:spTree>
    <p:extLst>
      <p:ext uri="{BB962C8B-B14F-4D97-AF65-F5344CB8AC3E}">
        <p14:creationId xmlns:p14="http://schemas.microsoft.com/office/powerpoint/2010/main" val="430533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28600"/>
            <a:ext cx="6784848" cy="1600200"/>
          </a:xfrm>
        </p:spPr>
        <p:txBody>
          <a:bodyPr>
            <a:normAutofit fontScale="90000"/>
          </a:bodyPr>
          <a:lstStyle/>
          <a:p>
            <a:r>
              <a:rPr lang="en-US" dirty="0">
                <a:solidFill>
                  <a:srgbClr val="0070C0"/>
                </a:solidFill>
              </a:rPr>
              <a:t>Raleigh Light Scattering</a:t>
            </a:r>
            <a:endParaRPr lang="en-GB" dirty="0"/>
          </a:p>
        </p:txBody>
      </p:sp>
      <p:sp>
        <p:nvSpPr>
          <p:cNvPr id="7" name="Text Placeholder 6"/>
          <p:cNvSpPr>
            <a:spLocks noGrp="1"/>
          </p:cNvSpPr>
          <p:nvPr>
            <p:ph type="body" sz="half" idx="2"/>
          </p:nvPr>
        </p:nvSpPr>
        <p:spPr>
          <a:xfrm>
            <a:off x="152400" y="1676400"/>
            <a:ext cx="4267200" cy="4114800"/>
          </a:xfrm>
        </p:spPr>
        <p:txBody>
          <a:bodyPr>
            <a:normAutofit fontScale="92500" lnSpcReduction="10000"/>
          </a:bodyPr>
          <a:lstStyle/>
          <a:p>
            <a:pPr marL="571500" indent="-571500">
              <a:buFont typeface="Arial" pitchFamily="34" charset="0"/>
              <a:buChar char="•"/>
            </a:pPr>
            <a:r>
              <a:rPr lang="en-GB" sz="3600" dirty="0" smtClean="0"/>
              <a:t>It is a phenomena in which light scattering is symmetrical.</a:t>
            </a:r>
          </a:p>
          <a:p>
            <a:pPr marL="571500" indent="-571500">
              <a:buFont typeface="Arial" pitchFamily="34" charset="0"/>
              <a:buChar char="•"/>
            </a:pPr>
            <a:r>
              <a:rPr lang="en-GB" sz="3600" dirty="0" smtClean="0"/>
              <a:t>While </a:t>
            </a:r>
            <a:r>
              <a:rPr lang="en-GB" sz="3600" dirty="0" err="1" smtClean="0"/>
              <a:t>Releigh</a:t>
            </a:r>
            <a:r>
              <a:rPr lang="en-GB" sz="3600" dirty="0"/>
              <a:t>-</a:t>
            </a:r>
            <a:r>
              <a:rPr lang="en-GB" sz="3600" dirty="0" smtClean="0"/>
              <a:t>Debye is a non-symmetrical light scattering</a:t>
            </a:r>
          </a:p>
          <a:p>
            <a:pPr marL="571500" indent="-571500">
              <a:buFont typeface="Arial" pitchFamily="34" charset="0"/>
              <a:buChar char="•"/>
            </a:pPr>
            <a:endParaRPr lang="en-GB" sz="3600" dirty="0"/>
          </a:p>
        </p:txBody>
      </p:sp>
      <p:sp>
        <p:nvSpPr>
          <p:cNvPr id="4" name="Slide Number Placeholder 3"/>
          <p:cNvSpPr>
            <a:spLocks noGrp="1"/>
          </p:cNvSpPr>
          <p:nvPr>
            <p:ph type="sldNum" sz="quarter" idx="12"/>
          </p:nvPr>
        </p:nvSpPr>
        <p:spPr/>
        <p:txBody>
          <a:bodyPr/>
          <a:lstStyle/>
          <a:p>
            <a:fld id="{CC539783-BC3B-4869-9280-23039094CC31}" type="slidenum">
              <a:rPr lang="en-US" smtClean="0"/>
              <a:pPr/>
              <a:t>33</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4212" y="1600201"/>
            <a:ext cx="366528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659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124200"/>
            <a:ext cx="8229600" cy="1143000"/>
          </a:xfrm>
        </p:spPr>
        <p:txBody>
          <a:bodyPr>
            <a:noAutofit/>
          </a:bodyPr>
          <a:lstStyle/>
          <a:p>
            <a:pPr>
              <a:tabLst>
                <a:tab pos="396875" algn="l"/>
              </a:tabLst>
              <a:defRPr/>
            </a:pPr>
            <a:r>
              <a:rPr lang="en-US" sz="2000" dirty="0" smtClean="0">
                <a:solidFill>
                  <a:srgbClr val="00B0F0"/>
                </a:solidFill>
              </a:rPr>
              <a:t>Q 8 :</a:t>
            </a:r>
            <a:r>
              <a:rPr lang="en-US" sz="2400" dirty="0" smtClean="0">
                <a:solidFill>
                  <a:srgbClr val="0070C0"/>
                </a:solidFill>
              </a:rPr>
              <a:t>   In </a:t>
            </a:r>
            <a:r>
              <a:rPr lang="en-US" sz="2400" dirty="0">
                <a:solidFill>
                  <a:srgbClr val="0070C0"/>
                </a:solidFill>
              </a:rPr>
              <a:t>Atomic Absorption Spectrometry Advantage of using graphite furnace analysis over flame analysis include all EXCEPT:</a:t>
            </a:r>
            <a:br>
              <a:rPr lang="en-US" sz="2400" dirty="0">
                <a:solidFill>
                  <a:srgbClr val="0070C0"/>
                </a:solidFill>
              </a:rPr>
            </a:br>
            <a:r>
              <a:rPr lang="en-US" sz="2400" dirty="0">
                <a:solidFill>
                  <a:srgbClr val="0070C0"/>
                </a:solidFill>
              </a:rPr>
              <a:t/>
            </a:r>
            <a:br>
              <a:rPr lang="en-US" sz="2400" dirty="0">
                <a:solidFill>
                  <a:srgbClr val="0070C0"/>
                </a:solidFill>
              </a:rPr>
            </a:br>
            <a:r>
              <a:rPr lang="en-US" sz="2400" dirty="0">
                <a:solidFill>
                  <a:schemeClr val="tx1"/>
                </a:solidFill>
              </a:rPr>
              <a:t>a.	Entire sample is </a:t>
            </a:r>
            <a:r>
              <a:rPr lang="en-US" sz="2400" dirty="0" err="1">
                <a:solidFill>
                  <a:schemeClr val="tx1"/>
                </a:solidFill>
              </a:rPr>
              <a:t>atomised</a:t>
            </a:r>
            <a:r>
              <a:rPr lang="en-US" sz="2400" dirty="0">
                <a:solidFill>
                  <a:schemeClr val="tx1"/>
                </a:solidFill>
              </a:rPr>
              <a:t/>
            </a:r>
            <a:br>
              <a:rPr lang="en-US" sz="2400" dirty="0">
                <a:solidFill>
                  <a:schemeClr val="tx1"/>
                </a:solidFill>
              </a:rPr>
            </a:br>
            <a:r>
              <a:rPr lang="en-US" sz="2400" dirty="0">
                <a:solidFill>
                  <a:schemeClr val="tx1"/>
                </a:solidFill>
              </a:rPr>
              <a:t>b.	Low sample consumption </a:t>
            </a:r>
            <a:br>
              <a:rPr lang="en-US" sz="2400" dirty="0">
                <a:solidFill>
                  <a:schemeClr val="tx1"/>
                </a:solidFill>
              </a:rPr>
            </a:br>
            <a:r>
              <a:rPr lang="en-US" sz="2400" dirty="0">
                <a:solidFill>
                  <a:schemeClr val="tx1"/>
                </a:solidFill>
              </a:rPr>
              <a:t>c.	Lower limit of detection </a:t>
            </a:r>
            <a:br>
              <a:rPr lang="en-US" sz="2400" dirty="0">
                <a:solidFill>
                  <a:schemeClr val="tx1"/>
                </a:solidFill>
              </a:rPr>
            </a:br>
            <a:r>
              <a:rPr lang="en-US" sz="2400" dirty="0">
                <a:solidFill>
                  <a:schemeClr val="tx1"/>
                </a:solidFill>
              </a:rPr>
              <a:t>d.	Minimum matrix interferences </a:t>
            </a:r>
            <a:br>
              <a:rPr lang="en-US" sz="2400" dirty="0">
                <a:solidFill>
                  <a:schemeClr val="tx1"/>
                </a:solidFill>
              </a:rPr>
            </a:br>
            <a:r>
              <a:rPr lang="en-US" sz="2400" dirty="0">
                <a:solidFill>
                  <a:schemeClr val="tx1"/>
                </a:solidFill>
              </a:rPr>
              <a:t>e.	Short turnaround time</a:t>
            </a:r>
            <a:r>
              <a:rPr lang="en-US" sz="2400" dirty="0">
                <a:solidFill>
                  <a:srgbClr val="0070C0"/>
                </a:solidFill>
              </a:rPr>
              <a:t/>
            </a:r>
            <a:br>
              <a:rPr lang="en-US" sz="2400" dirty="0">
                <a:solidFill>
                  <a:srgbClr val="0070C0"/>
                </a:solidFill>
              </a:rPr>
            </a:br>
            <a:endParaRPr lang="en-US" sz="2400" dirty="0">
              <a:solidFill>
                <a:schemeClr val="tx1"/>
              </a:solidFill>
            </a:endParaRPr>
          </a:p>
        </p:txBody>
      </p:sp>
      <p:sp>
        <p:nvSpPr>
          <p:cNvPr id="6147" name="Rectangle 3"/>
          <p:cNvSpPr>
            <a:spLocks noGrp="1" noChangeArrowheads="1"/>
          </p:cNvSpPr>
          <p:nvPr>
            <p:ph idx="1"/>
          </p:nvPr>
        </p:nvSpPr>
        <p:spPr>
          <a:xfrm>
            <a:off x="0" y="5486400"/>
            <a:ext cx="8229600" cy="762000"/>
          </a:xfrm>
          <a:prstGeom prst="rect">
            <a:avLst/>
          </a:prstGeom>
        </p:spPr>
        <p:txBody>
          <a:bodyPr>
            <a:normAutofit fontScale="70000" lnSpcReduction="20000"/>
          </a:bodyPr>
          <a:lstStyle/>
          <a:p>
            <a:pPr marL="1371600" lvl="3" indent="0" algn="ctr">
              <a:buNone/>
            </a:pPr>
            <a:r>
              <a:rPr lang="en-US" sz="4400" dirty="0">
                <a:solidFill>
                  <a:srgbClr val="0070C0"/>
                </a:solidFill>
              </a:rPr>
              <a:t>e.	Short turnaround time</a:t>
            </a:r>
            <a:br>
              <a:rPr lang="en-US" sz="4400" dirty="0">
                <a:solidFill>
                  <a:srgbClr val="0070C0"/>
                </a:solidFill>
              </a:rPr>
            </a:br>
            <a:endParaRPr lang="en-US" sz="2800" dirty="0">
              <a:solidFill>
                <a:srgbClr val="002060"/>
              </a:solidFill>
            </a:endParaRPr>
          </a:p>
        </p:txBody>
      </p:sp>
      <p:sp>
        <p:nvSpPr>
          <p:cNvPr id="2" name="Date Placeholder 1"/>
          <p:cNvSpPr>
            <a:spLocks noGrp="1"/>
          </p:cNvSpPr>
          <p:nvPr>
            <p:ph type="dt" sz="half" idx="10"/>
          </p:nvPr>
        </p:nvSpPr>
        <p:spPr/>
        <p:txBody>
          <a:bodyPr/>
          <a:lstStyle/>
          <a:p>
            <a:pPr>
              <a:defRPr/>
            </a:pPr>
            <a:fld id="{33A3738E-206C-41E1-B733-CEEFB47AE71F}" type="datetime8">
              <a:rPr lang="en-GB"/>
              <a:pPr>
                <a:defRPr/>
              </a:pPr>
              <a:t>27/01/2014 20:02</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34</a:t>
            </a:fld>
            <a:endParaRPr lang="en-US"/>
          </a:p>
        </p:txBody>
      </p:sp>
    </p:spTree>
    <p:extLst>
      <p:ext uri="{BB962C8B-B14F-4D97-AF65-F5344CB8AC3E}">
        <p14:creationId xmlns:p14="http://schemas.microsoft.com/office/powerpoint/2010/main" val="1130457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pPr algn="ctr"/>
            <a:r>
              <a:rPr lang="en-GB" sz="4000" dirty="0" smtClean="0">
                <a:solidFill>
                  <a:schemeClr val="tx1"/>
                </a:solidFill>
              </a:rPr>
              <a:t>Atomic Absorption Photometry</a:t>
            </a:r>
            <a:endParaRPr lang="en-GB" sz="4000" dirty="0">
              <a:solidFill>
                <a:schemeClr val="tx1"/>
              </a:solidFill>
            </a:endParaRPr>
          </a:p>
        </p:txBody>
      </p:sp>
      <p:sp>
        <p:nvSpPr>
          <p:cNvPr id="3" name="Content Placeholder 2"/>
          <p:cNvSpPr>
            <a:spLocks noGrp="1"/>
          </p:cNvSpPr>
          <p:nvPr>
            <p:ph sz="quarter" idx="4294967295"/>
          </p:nvPr>
        </p:nvSpPr>
        <p:spPr>
          <a:xfrm>
            <a:off x="609600" y="1524000"/>
            <a:ext cx="7924800" cy="4114800"/>
          </a:xfrm>
          <a:prstGeom prst="rect">
            <a:avLst/>
          </a:prstGeom>
        </p:spPr>
        <p:txBody>
          <a:bodyPr>
            <a:normAutofit lnSpcReduction="10000"/>
          </a:bodyPr>
          <a:lstStyle/>
          <a:p>
            <a:r>
              <a:rPr lang="en-GB" sz="3600" u="sng" dirty="0" smtClean="0">
                <a:solidFill>
                  <a:srgbClr val="C00000"/>
                </a:solidFill>
              </a:rPr>
              <a:t>Very High Sensitivity </a:t>
            </a:r>
            <a:r>
              <a:rPr lang="en-GB" sz="2800" dirty="0" smtClean="0"/>
              <a:t>: About 95% atoms remain in ground state and are not excited. In AA the light is absorbed by these 95% atoms. So the ability of this technique to measure very small quantity of substances is very high i.e. high analytical sensitivity.  </a:t>
            </a:r>
          </a:p>
          <a:p>
            <a:pPr marL="0" lvl="1"/>
            <a:r>
              <a:rPr lang="en-GB" sz="3600" u="sng" dirty="0">
                <a:solidFill>
                  <a:srgbClr val="C00000"/>
                </a:solidFill>
              </a:rPr>
              <a:t>Very High Specificity: </a:t>
            </a:r>
            <a:r>
              <a:rPr lang="en-US" sz="2800" dirty="0"/>
              <a:t>Use of a hollow cathode lamp made of the material to be </a:t>
            </a:r>
            <a:r>
              <a:rPr lang="en-US" sz="2800" dirty="0" err="1" smtClean="0"/>
              <a:t>analysed</a:t>
            </a:r>
            <a:r>
              <a:rPr lang="en-US" sz="2800" dirty="0" smtClean="0"/>
              <a:t> is the reason of very high specificity of this technique.</a:t>
            </a:r>
            <a:endParaRPr lang="en-US" sz="2800" dirty="0"/>
          </a:p>
        </p:txBody>
      </p:sp>
    </p:spTree>
    <p:extLst>
      <p:ext uri="{BB962C8B-B14F-4D97-AF65-F5344CB8AC3E}">
        <p14:creationId xmlns:p14="http://schemas.microsoft.com/office/powerpoint/2010/main" val="3437181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124200"/>
            <a:ext cx="8229600" cy="1143000"/>
          </a:xfrm>
        </p:spPr>
        <p:txBody>
          <a:bodyPr>
            <a:noAutofit/>
          </a:bodyPr>
          <a:lstStyle/>
          <a:p>
            <a:pPr>
              <a:tabLst>
                <a:tab pos="396875" algn="l"/>
              </a:tabLst>
              <a:defRPr/>
            </a:pPr>
            <a:r>
              <a:rPr lang="en-US" sz="2000" dirty="0" smtClean="0">
                <a:solidFill>
                  <a:srgbClr val="00B0F0"/>
                </a:solidFill>
                <a:latin typeface="+mn-lt"/>
              </a:rPr>
              <a:t>Q 9 :</a:t>
            </a:r>
            <a:r>
              <a:rPr lang="en-US" sz="2400" dirty="0" smtClean="0">
                <a:solidFill>
                  <a:srgbClr val="0070C0"/>
                </a:solidFill>
                <a:latin typeface="+mn-lt"/>
              </a:rPr>
              <a:t>   In </a:t>
            </a:r>
            <a:r>
              <a:rPr lang="en-US" sz="2400" dirty="0">
                <a:solidFill>
                  <a:srgbClr val="0070C0"/>
                </a:solidFill>
                <a:latin typeface="+mn-lt"/>
              </a:rPr>
              <a:t>Atomic Absorption Spectrometry, least type of interference is:</a:t>
            </a:r>
            <a:br>
              <a:rPr lang="en-US" sz="2400" dirty="0">
                <a:solidFill>
                  <a:srgbClr val="0070C0"/>
                </a:solidFill>
                <a:latin typeface="+mn-lt"/>
              </a:rPr>
            </a:br>
            <a:r>
              <a:rPr lang="en-US" sz="2400" dirty="0">
                <a:solidFill>
                  <a:srgbClr val="0070C0"/>
                </a:solidFill>
                <a:latin typeface="+mn-lt"/>
              </a:rPr>
              <a:t/>
            </a:r>
            <a:br>
              <a:rPr lang="en-US" sz="2400" dirty="0">
                <a:solidFill>
                  <a:srgbClr val="0070C0"/>
                </a:solidFill>
                <a:latin typeface="+mn-lt"/>
              </a:rPr>
            </a:br>
            <a:r>
              <a:rPr lang="en-US" sz="2400" dirty="0">
                <a:solidFill>
                  <a:schemeClr val="tx1"/>
                </a:solidFill>
                <a:latin typeface="+mn-lt"/>
              </a:rPr>
              <a:t>a.	Chemical interference</a:t>
            </a:r>
            <a:br>
              <a:rPr lang="en-US" sz="2400" dirty="0">
                <a:solidFill>
                  <a:schemeClr val="tx1"/>
                </a:solidFill>
                <a:latin typeface="+mn-lt"/>
              </a:rPr>
            </a:br>
            <a:r>
              <a:rPr lang="en-US" sz="2400" dirty="0">
                <a:solidFill>
                  <a:schemeClr val="tx1"/>
                </a:solidFill>
                <a:latin typeface="+mn-lt"/>
              </a:rPr>
              <a:t>b.	Dissociation interference</a:t>
            </a:r>
            <a:br>
              <a:rPr lang="en-US" sz="2400" dirty="0">
                <a:solidFill>
                  <a:schemeClr val="tx1"/>
                </a:solidFill>
                <a:latin typeface="+mn-lt"/>
              </a:rPr>
            </a:br>
            <a:r>
              <a:rPr lang="en-US" sz="2400" dirty="0">
                <a:solidFill>
                  <a:schemeClr val="tx1"/>
                </a:solidFill>
                <a:latin typeface="+mn-lt"/>
              </a:rPr>
              <a:t>c.	</a:t>
            </a:r>
            <a:r>
              <a:rPr lang="en-US" sz="2400" dirty="0" smtClean="0">
                <a:solidFill>
                  <a:schemeClr val="tx1"/>
                </a:solidFill>
                <a:latin typeface="+mn-lt"/>
              </a:rPr>
              <a:t>Ionization </a:t>
            </a:r>
            <a:r>
              <a:rPr lang="en-US" sz="2400" dirty="0">
                <a:solidFill>
                  <a:schemeClr val="tx1"/>
                </a:solidFill>
                <a:latin typeface="+mn-lt"/>
              </a:rPr>
              <a:t>interference</a:t>
            </a:r>
            <a:br>
              <a:rPr lang="en-US" sz="2400" dirty="0">
                <a:solidFill>
                  <a:schemeClr val="tx1"/>
                </a:solidFill>
                <a:latin typeface="+mn-lt"/>
              </a:rPr>
            </a:br>
            <a:r>
              <a:rPr lang="en-US" sz="2400" dirty="0">
                <a:solidFill>
                  <a:schemeClr val="tx1"/>
                </a:solidFill>
                <a:latin typeface="+mn-lt"/>
              </a:rPr>
              <a:t>d.	Non-specific interference</a:t>
            </a:r>
            <a:br>
              <a:rPr lang="en-US" sz="2400" dirty="0">
                <a:solidFill>
                  <a:schemeClr val="tx1"/>
                </a:solidFill>
                <a:latin typeface="+mn-lt"/>
              </a:rPr>
            </a:br>
            <a:r>
              <a:rPr lang="en-US" sz="2400" dirty="0">
                <a:solidFill>
                  <a:schemeClr val="tx1"/>
                </a:solidFill>
                <a:latin typeface="+mn-lt"/>
              </a:rPr>
              <a:t>e.	</a:t>
            </a:r>
            <a:r>
              <a:rPr lang="en-US" sz="2400" dirty="0" smtClean="0">
                <a:solidFill>
                  <a:schemeClr val="tx1"/>
                </a:solidFill>
                <a:latin typeface="+mn-lt"/>
              </a:rPr>
              <a:t>Spectral </a:t>
            </a:r>
            <a:r>
              <a:rPr lang="en-US" sz="2400" dirty="0">
                <a:solidFill>
                  <a:schemeClr val="tx1"/>
                </a:solidFill>
                <a:latin typeface="+mn-lt"/>
              </a:rPr>
              <a:t>interference</a:t>
            </a:r>
            <a:r>
              <a:rPr lang="en-US" sz="2400" dirty="0">
                <a:solidFill>
                  <a:srgbClr val="0070C0"/>
                </a:solidFill>
                <a:latin typeface="+mn-lt"/>
              </a:rPr>
              <a:t/>
            </a:r>
            <a:br>
              <a:rPr lang="en-US" sz="2400" dirty="0">
                <a:solidFill>
                  <a:srgbClr val="0070C0"/>
                </a:solidFill>
                <a:latin typeface="+mn-lt"/>
              </a:rPr>
            </a:br>
            <a:endParaRPr lang="en-US" sz="2400" dirty="0">
              <a:solidFill>
                <a:schemeClr val="tx1"/>
              </a:solidFill>
              <a:latin typeface="+mn-lt"/>
            </a:endParaRPr>
          </a:p>
        </p:txBody>
      </p:sp>
      <p:sp>
        <p:nvSpPr>
          <p:cNvPr id="6147" name="Rectangle 3"/>
          <p:cNvSpPr>
            <a:spLocks noGrp="1" noChangeArrowheads="1"/>
          </p:cNvSpPr>
          <p:nvPr>
            <p:ph idx="1"/>
          </p:nvPr>
        </p:nvSpPr>
        <p:spPr>
          <a:xfrm>
            <a:off x="0" y="5486400"/>
            <a:ext cx="8229600" cy="762000"/>
          </a:xfrm>
          <a:prstGeom prst="rect">
            <a:avLst/>
          </a:prstGeom>
        </p:spPr>
        <p:txBody>
          <a:bodyPr>
            <a:normAutofit/>
          </a:bodyPr>
          <a:lstStyle/>
          <a:p>
            <a:pPr marL="1371600" lvl="3" indent="0" algn="ctr">
              <a:buNone/>
            </a:pPr>
            <a:r>
              <a:rPr lang="en-US" sz="4400" dirty="0">
                <a:solidFill>
                  <a:srgbClr val="0070C0"/>
                </a:solidFill>
              </a:rPr>
              <a:t>e.	 Spectral interference</a:t>
            </a:r>
            <a:endParaRPr lang="en-US" sz="2800" dirty="0">
              <a:solidFill>
                <a:srgbClr val="002060"/>
              </a:solidFill>
            </a:endParaRPr>
          </a:p>
        </p:txBody>
      </p:sp>
      <p:sp>
        <p:nvSpPr>
          <p:cNvPr id="2" name="Date Placeholder 1"/>
          <p:cNvSpPr>
            <a:spLocks noGrp="1"/>
          </p:cNvSpPr>
          <p:nvPr>
            <p:ph type="dt" sz="half" idx="10"/>
          </p:nvPr>
        </p:nvSpPr>
        <p:spPr/>
        <p:txBody>
          <a:bodyPr/>
          <a:lstStyle/>
          <a:p>
            <a:pPr>
              <a:defRPr/>
            </a:pPr>
            <a:fld id="{33A3738E-206C-41E1-B733-CEEFB47AE71F}" type="datetime8">
              <a:rPr lang="en-GB"/>
              <a:pPr>
                <a:defRPr/>
              </a:pPr>
              <a:t>27/01/2014 20:03</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36</a:t>
            </a:fld>
            <a:endParaRPr lang="en-US"/>
          </a:p>
        </p:txBody>
      </p:sp>
    </p:spTree>
    <p:extLst>
      <p:ext uri="{BB962C8B-B14F-4D97-AF65-F5344CB8AC3E}">
        <p14:creationId xmlns:p14="http://schemas.microsoft.com/office/powerpoint/2010/main" val="152667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124200"/>
            <a:ext cx="8229600" cy="1143000"/>
          </a:xfrm>
        </p:spPr>
        <p:txBody>
          <a:bodyPr>
            <a:noAutofit/>
          </a:bodyPr>
          <a:lstStyle/>
          <a:p>
            <a:pPr>
              <a:tabLst>
                <a:tab pos="396875" algn="l"/>
              </a:tabLst>
              <a:defRPr/>
            </a:pPr>
            <a:r>
              <a:rPr lang="en-US" sz="2000" dirty="0" smtClean="0">
                <a:solidFill>
                  <a:srgbClr val="00B0F0"/>
                </a:solidFill>
              </a:rPr>
              <a:t>Q 10 :</a:t>
            </a:r>
            <a:r>
              <a:rPr lang="en-US" sz="2400" dirty="0" smtClean="0">
                <a:solidFill>
                  <a:srgbClr val="0070C0"/>
                </a:solidFill>
              </a:rPr>
              <a:t> </a:t>
            </a:r>
            <a:r>
              <a:rPr lang="en-US" sz="2400" dirty="0">
                <a:solidFill>
                  <a:srgbClr val="0070C0"/>
                </a:solidFill>
              </a:rPr>
              <a:t>	Luminescence has a great advantage over absorbance. The reason of this advantage is that luminescence is:</a:t>
            </a:r>
            <a:br>
              <a:rPr lang="en-US" sz="2400" dirty="0">
                <a:solidFill>
                  <a:srgbClr val="0070C0"/>
                </a:solidFill>
              </a:rPr>
            </a:br>
            <a:r>
              <a:rPr lang="en-US" sz="2400" dirty="0">
                <a:solidFill>
                  <a:srgbClr val="0070C0"/>
                </a:solidFill>
              </a:rPr>
              <a:t/>
            </a:r>
            <a:br>
              <a:rPr lang="en-US" sz="2400" dirty="0">
                <a:solidFill>
                  <a:srgbClr val="0070C0"/>
                </a:solidFill>
              </a:rPr>
            </a:br>
            <a:r>
              <a:rPr lang="en-US" sz="2400" dirty="0">
                <a:solidFill>
                  <a:schemeClr val="tx1"/>
                </a:solidFill>
              </a:rPr>
              <a:t>a.	Abundant in natural substances.</a:t>
            </a:r>
            <a:br>
              <a:rPr lang="en-US" sz="2400" dirty="0">
                <a:solidFill>
                  <a:schemeClr val="tx1"/>
                </a:solidFill>
              </a:rPr>
            </a:br>
            <a:r>
              <a:rPr lang="en-US" sz="2400" dirty="0">
                <a:solidFill>
                  <a:schemeClr val="tx1"/>
                </a:solidFill>
              </a:rPr>
              <a:t>b.	Carried out on less complicated equipment </a:t>
            </a:r>
            <a:br>
              <a:rPr lang="en-US" sz="2400" dirty="0">
                <a:solidFill>
                  <a:schemeClr val="tx1"/>
                </a:solidFill>
              </a:rPr>
            </a:br>
            <a:r>
              <a:rPr lang="en-US" sz="2400" dirty="0">
                <a:solidFill>
                  <a:schemeClr val="tx1"/>
                </a:solidFill>
              </a:rPr>
              <a:t>c.	Measurement of absolute light </a:t>
            </a:r>
            <a:br>
              <a:rPr lang="en-US" sz="2400" dirty="0">
                <a:solidFill>
                  <a:schemeClr val="tx1"/>
                </a:solidFill>
              </a:rPr>
            </a:br>
            <a:r>
              <a:rPr lang="en-US" sz="2400" dirty="0">
                <a:solidFill>
                  <a:schemeClr val="tx1"/>
                </a:solidFill>
              </a:rPr>
              <a:t>d.	Not dependent on condition of the solution</a:t>
            </a:r>
            <a:br>
              <a:rPr lang="en-US" sz="2400" dirty="0">
                <a:solidFill>
                  <a:schemeClr val="tx1"/>
                </a:solidFill>
              </a:rPr>
            </a:br>
            <a:r>
              <a:rPr lang="en-US" sz="2400" dirty="0">
                <a:solidFill>
                  <a:schemeClr val="tx1"/>
                </a:solidFill>
              </a:rPr>
              <a:t>e.	Related to energy produced by cathode rays</a:t>
            </a:r>
            <a:br>
              <a:rPr lang="en-US" sz="2400" dirty="0">
                <a:solidFill>
                  <a:schemeClr val="tx1"/>
                </a:solidFill>
              </a:rPr>
            </a:br>
            <a:endParaRPr lang="en-US" sz="2400" dirty="0">
              <a:solidFill>
                <a:schemeClr val="tx1"/>
              </a:solidFill>
            </a:endParaRPr>
          </a:p>
        </p:txBody>
      </p:sp>
      <p:sp>
        <p:nvSpPr>
          <p:cNvPr id="6147" name="Rectangle 3"/>
          <p:cNvSpPr>
            <a:spLocks noGrp="1" noChangeArrowheads="1"/>
          </p:cNvSpPr>
          <p:nvPr>
            <p:ph idx="1"/>
          </p:nvPr>
        </p:nvSpPr>
        <p:spPr>
          <a:xfrm>
            <a:off x="0" y="5486400"/>
            <a:ext cx="8229600" cy="762000"/>
          </a:xfrm>
          <a:prstGeom prst="rect">
            <a:avLst/>
          </a:prstGeom>
        </p:spPr>
        <p:txBody>
          <a:bodyPr>
            <a:normAutofit fontScale="85000" lnSpcReduction="10000"/>
          </a:bodyPr>
          <a:lstStyle/>
          <a:p>
            <a:pPr marL="1371600" lvl="3" indent="0" algn="ctr">
              <a:buNone/>
            </a:pPr>
            <a:r>
              <a:rPr lang="en-US" sz="4400" dirty="0">
                <a:solidFill>
                  <a:srgbClr val="0070C0"/>
                </a:solidFill>
              </a:rPr>
              <a:t>c.	Measurement of absolute light </a:t>
            </a:r>
            <a:endParaRPr lang="en-US" sz="2800" dirty="0">
              <a:solidFill>
                <a:srgbClr val="002060"/>
              </a:solidFill>
            </a:endParaRPr>
          </a:p>
        </p:txBody>
      </p:sp>
      <p:sp>
        <p:nvSpPr>
          <p:cNvPr id="2" name="Date Placeholder 1"/>
          <p:cNvSpPr>
            <a:spLocks noGrp="1"/>
          </p:cNvSpPr>
          <p:nvPr>
            <p:ph type="dt" sz="half" idx="10"/>
          </p:nvPr>
        </p:nvSpPr>
        <p:spPr/>
        <p:txBody>
          <a:bodyPr/>
          <a:lstStyle/>
          <a:p>
            <a:pPr>
              <a:defRPr/>
            </a:pPr>
            <a:fld id="{33A3738E-206C-41E1-B733-CEEFB47AE71F}" type="datetime8">
              <a:rPr lang="en-GB"/>
              <a:pPr>
                <a:defRPr/>
              </a:pPr>
              <a:t>27/01/2014 20:03</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37</a:t>
            </a:fld>
            <a:endParaRPr lang="en-US"/>
          </a:p>
        </p:txBody>
      </p:sp>
    </p:spTree>
    <p:extLst>
      <p:ext uri="{BB962C8B-B14F-4D97-AF65-F5344CB8AC3E}">
        <p14:creationId xmlns:p14="http://schemas.microsoft.com/office/powerpoint/2010/main" val="1587225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09600" y="685800"/>
            <a:ext cx="8534400" cy="6172200"/>
          </a:xfrm>
          <a:prstGeom prst="rect">
            <a:avLst/>
          </a:prstGeom>
        </p:spPr>
        <p:txBody>
          <a:bodyPr>
            <a:noAutofit/>
          </a:bodyPr>
          <a:lstStyle/>
          <a:p>
            <a:pPr marL="0" lvl="0" indent="0">
              <a:buNone/>
            </a:pPr>
            <a:r>
              <a:rPr lang="en-US" sz="4400" dirty="0" smtClean="0">
                <a:solidFill>
                  <a:schemeClr val="tx1"/>
                </a:solidFill>
              </a:rPr>
              <a:t>Q:11: </a:t>
            </a:r>
            <a:r>
              <a:rPr lang="en-GB" sz="3200" dirty="0"/>
              <a:t>Optical techniques used in Chemical Pathology and other biological sciences use following characteristics of light:</a:t>
            </a:r>
            <a:endParaRPr lang="en-US" dirty="0"/>
          </a:p>
          <a:p>
            <a:endParaRPr lang="en-US" dirty="0"/>
          </a:p>
          <a:p>
            <a:pPr lvl="3"/>
            <a:r>
              <a:rPr lang="en-GB" sz="3200" dirty="0"/>
              <a:t>Emission</a:t>
            </a:r>
            <a:endParaRPr lang="en-US" sz="2400" dirty="0"/>
          </a:p>
          <a:p>
            <a:pPr lvl="3"/>
            <a:r>
              <a:rPr lang="en-GB" sz="3200" dirty="0"/>
              <a:t>Absorbance</a:t>
            </a:r>
            <a:endParaRPr lang="en-US" sz="2400" dirty="0"/>
          </a:p>
          <a:p>
            <a:pPr lvl="3"/>
            <a:r>
              <a:rPr lang="en-GB" sz="3200" dirty="0"/>
              <a:t>Scattering</a:t>
            </a:r>
            <a:endParaRPr lang="en-US" sz="2400" dirty="0"/>
          </a:p>
          <a:p>
            <a:pPr lvl="3"/>
            <a:r>
              <a:rPr lang="en-GB" sz="3200" dirty="0"/>
              <a:t>Transmittance</a:t>
            </a:r>
            <a:endParaRPr lang="en-US" sz="2400" dirty="0"/>
          </a:p>
          <a:p>
            <a:pPr lvl="3"/>
            <a:r>
              <a:rPr lang="en-GB" sz="3200" dirty="0"/>
              <a:t>Reflectance</a:t>
            </a:r>
            <a:endParaRPr lang="en-US" sz="2400" dirty="0"/>
          </a:p>
          <a:p>
            <a:pPr marL="0" indent="0">
              <a:buNone/>
            </a:pPr>
            <a:r>
              <a:rPr lang="en-GB" sz="3200" dirty="0"/>
              <a:t> </a:t>
            </a:r>
            <a:endParaRPr lang="en-US" dirty="0"/>
          </a:p>
          <a:p>
            <a:pPr marL="0" indent="0">
              <a:buNone/>
            </a:pPr>
            <a:r>
              <a:rPr lang="en-GB" sz="3200" dirty="0">
                <a:solidFill>
                  <a:schemeClr val="tx1"/>
                </a:solidFill>
              </a:rPr>
              <a:t> </a:t>
            </a:r>
            <a:endParaRPr lang="en-US" dirty="0">
              <a:solidFill>
                <a:schemeClr val="tx1"/>
              </a:solidFill>
            </a:endParaRPr>
          </a:p>
          <a:p>
            <a:pPr marL="0" indent="0">
              <a:buNone/>
            </a:pPr>
            <a:r>
              <a:rPr lang="en-US" sz="3600" dirty="0" smtClean="0">
                <a:solidFill>
                  <a:schemeClr val="tx1"/>
                </a:solidFill>
              </a:rPr>
              <a:t> </a:t>
            </a:r>
            <a:endParaRPr lang="en-GB" sz="3600" dirty="0">
              <a:solidFill>
                <a:schemeClr val="tx1"/>
              </a:solidFill>
            </a:endParaRPr>
          </a:p>
        </p:txBody>
      </p:sp>
    </p:spTree>
    <p:extLst>
      <p:ext uri="{BB962C8B-B14F-4D97-AF65-F5344CB8AC3E}">
        <p14:creationId xmlns:p14="http://schemas.microsoft.com/office/powerpoint/2010/main" val="1915424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162800" cy="990600"/>
          </a:xfrm>
        </p:spPr>
        <p:txBody>
          <a:bodyPr>
            <a:noAutofit/>
          </a:bodyPr>
          <a:lstStyle/>
          <a:p>
            <a:pPr lvl="3" algn="ctr" rtl="0">
              <a:spcBef>
                <a:spcPct val="0"/>
              </a:spcBef>
            </a:pPr>
            <a:r>
              <a:rPr lang="en-GB" sz="2800" dirty="0" smtClean="0"/>
              <a:t>a. </a:t>
            </a:r>
            <a:r>
              <a:rPr lang="en-GB" sz="2800" dirty="0" smtClean="0"/>
              <a:t>Definition of Basic </a:t>
            </a:r>
            <a:r>
              <a:rPr lang="en-GB" sz="2800" dirty="0" smtClean="0"/>
              <a:t>Characteristics of Light</a:t>
            </a:r>
            <a:r>
              <a:rPr lang="en-GB" sz="2800" dirty="0" smtClean="0">
                <a:solidFill>
                  <a:schemeClr val="tx1"/>
                </a:solidFill>
              </a:rPr>
              <a:t> </a:t>
            </a:r>
            <a:endParaRPr lang="en-GB" sz="2800" b="1" dirty="0">
              <a:solidFill>
                <a:schemeClr val="tx1"/>
              </a:solidFill>
            </a:endParaRPr>
          </a:p>
        </p:txBody>
      </p:sp>
      <p:sp>
        <p:nvSpPr>
          <p:cNvPr id="3" name="Content Placeholder 2"/>
          <p:cNvSpPr>
            <a:spLocks noGrp="1"/>
          </p:cNvSpPr>
          <p:nvPr>
            <p:ph sz="quarter" idx="4294967295"/>
          </p:nvPr>
        </p:nvSpPr>
        <p:spPr>
          <a:xfrm>
            <a:off x="609600" y="2667000"/>
            <a:ext cx="8229600" cy="5029200"/>
          </a:xfrm>
          <a:prstGeom prst="rect">
            <a:avLst/>
          </a:prstGeom>
        </p:spPr>
        <p:txBody>
          <a:bodyPr>
            <a:noAutofit/>
          </a:bodyPr>
          <a:lstStyle/>
          <a:p>
            <a:r>
              <a:rPr lang="en-GB" sz="2000" u="sng" dirty="0">
                <a:solidFill>
                  <a:srgbClr val="C00000"/>
                </a:solidFill>
              </a:rPr>
              <a:t>Emission: </a:t>
            </a:r>
            <a:r>
              <a:rPr lang="en-GB" sz="2000" dirty="0" smtClean="0">
                <a:solidFill>
                  <a:schemeClr val="tx1"/>
                </a:solidFill>
              </a:rPr>
              <a:t>The dissipation of energy when electron return from higher energy state to lower energy state. Some elements possess this property</a:t>
            </a:r>
            <a:r>
              <a:rPr lang="en-GB" sz="2000" dirty="0" smtClean="0">
                <a:solidFill>
                  <a:schemeClr val="tx1"/>
                </a:solidFill>
              </a:rPr>
              <a:t>.</a:t>
            </a:r>
            <a:endParaRPr lang="en-US" sz="1600" dirty="0">
              <a:solidFill>
                <a:schemeClr val="tx1"/>
              </a:solidFill>
            </a:endParaRPr>
          </a:p>
          <a:p>
            <a:r>
              <a:rPr lang="en-GB" sz="2000" u="sng" dirty="0">
                <a:solidFill>
                  <a:srgbClr val="C00000"/>
                </a:solidFill>
              </a:rPr>
              <a:t>Absorbance</a:t>
            </a:r>
            <a:r>
              <a:rPr lang="en-GB" sz="2000" u="sng" dirty="0">
                <a:solidFill>
                  <a:srgbClr val="C00000"/>
                </a:solidFill>
              </a:rPr>
              <a:t>:</a:t>
            </a:r>
            <a:r>
              <a:rPr lang="en-GB" sz="2000" dirty="0" smtClean="0">
                <a:solidFill>
                  <a:schemeClr val="tx1"/>
                </a:solidFill>
              </a:rPr>
              <a:t> </a:t>
            </a:r>
            <a:r>
              <a:rPr lang="en-GB" sz="2000" dirty="0">
                <a:solidFill>
                  <a:schemeClr val="tx1"/>
                </a:solidFill>
              </a:rPr>
              <a:t>Mathematical expression of absorbed energy (light). It is the capacity of a substance to absorb radiation, expressed as logarithm(log) of the reciprocal of transmittance(T) of the substance</a:t>
            </a:r>
            <a:r>
              <a:rPr lang="en-GB" sz="2000" dirty="0" smtClean="0">
                <a:solidFill>
                  <a:schemeClr val="tx1"/>
                </a:solidFill>
              </a:rPr>
              <a:t>.</a:t>
            </a:r>
            <a:r>
              <a:rPr lang="en-GB" sz="2000" dirty="0">
                <a:solidFill>
                  <a:schemeClr val="tx1"/>
                </a:solidFill>
              </a:rPr>
              <a:t> </a:t>
            </a:r>
            <a:endParaRPr lang="en-US" sz="1600" dirty="0">
              <a:solidFill>
                <a:schemeClr val="tx1"/>
              </a:solidFill>
            </a:endParaRPr>
          </a:p>
          <a:p>
            <a:r>
              <a:rPr lang="en-GB" sz="2000" u="sng" dirty="0">
                <a:solidFill>
                  <a:srgbClr val="C00000"/>
                </a:solidFill>
              </a:rPr>
              <a:t>Scattering</a:t>
            </a:r>
            <a:r>
              <a:rPr lang="en-GB" sz="2000" dirty="0" smtClean="0">
                <a:solidFill>
                  <a:schemeClr val="tx1"/>
                </a:solidFill>
              </a:rPr>
              <a:t>: </a:t>
            </a:r>
            <a:r>
              <a:rPr lang="en-GB" sz="2000" dirty="0">
                <a:solidFill>
                  <a:schemeClr val="tx1"/>
                </a:solidFill>
              </a:rPr>
              <a:t>This is scattering of light in all direction as a result of collision of light with some molecules</a:t>
            </a:r>
            <a:endParaRPr lang="en-US" sz="2000" dirty="0">
              <a:solidFill>
                <a:schemeClr val="tx1"/>
              </a:solidFill>
            </a:endParaRPr>
          </a:p>
          <a:p>
            <a:r>
              <a:rPr lang="en-GB" sz="2000" u="sng" dirty="0">
                <a:solidFill>
                  <a:srgbClr val="C00000"/>
                </a:solidFill>
              </a:rPr>
              <a:t>Transmittance:</a:t>
            </a:r>
            <a:r>
              <a:rPr lang="en-GB" sz="2000" dirty="0" smtClean="0">
                <a:solidFill>
                  <a:schemeClr val="tx1"/>
                </a:solidFill>
              </a:rPr>
              <a:t> </a:t>
            </a:r>
            <a:r>
              <a:rPr lang="en-GB" sz="2000" dirty="0">
                <a:solidFill>
                  <a:schemeClr val="tx1"/>
                </a:solidFill>
              </a:rPr>
              <a:t>The ratio of the intensity of light entering the sample to that exiting the sample at a particular wavelength is defined as the transmittance. </a:t>
            </a:r>
            <a:endParaRPr lang="en-US" sz="2000" dirty="0">
              <a:solidFill>
                <a:schemeClr val="tx1"/>
              </a:solidFill>
            </a:endParaRPr>
          </a:p>
          <a:p>
            <a:r>
              <a:rPr lang="en-GB" sz="2000" u="sng" dirty="0">
                <a:solidFill>
                  <a:srgbClr val="C00000"/>
                </a:solidFill>
              </a:rPr>
              <a:t>Reflectance:</a:t>
            </a:r>
            <a:r>
              <a:rPr lang="en-GB" sz="2000" dirty="0" smtClean="0">
                <a:solidFill>
                  <a:schemeClr val="tx1"/>
                </a:solidFill>
              </a:rPr>
              <a:t> </a:t>
            </a:r>
            <a:r>
              <a:rPr lang="en-GB" sz="2000" dirty="0">
                <a:solidFill>
                  <a:schemeClr val="tx1"/>
                </a:solidFill>
              </a:rPr>
              <a:t>The ratio of the total amount of light reflected from a surface to the amount of light incident on the surface.</a:t>
            </a:r>
            <a:endParaRPr lang="en-US" sz="2000" dirty="0">
              <a:solidFill>
                <a:schemeClr val="tx1"/>
              </a:solidFill>
            </a:endParaRPr>
          </a:p>
          <a:p>
            <a:endParaRPr lang="en-US" sz="1600" dirty="0">
              <a:solidFill>
                <a:schemeClr val="tx1"/>
              </a:solidFill>
            </a:endParaRPr>
          </a:p>
          <a:p>
            <a:pPr lvl="1"/>
            <a:endParaRPr lang="en-US" sz="2400" dirty="0">
              <a:solidFill>
                <a:schemeClr val="tx1"/>
              </a:solidFill>
            </a:endParaRPr>
          </a:p>
          <a:p>
            <a:pPr marL="834390" lvl="1" indent="-514350">
              <a:buFont typeface="+mj-lt"/>
              <a:buAutoNum type="alphaLcPeriod"/>
            </a:pPr>
            <a:endParaRPr lang="en-US" sz="2400" dirty="0">
              <a:solidFill>
                <a:schemeClr val="tx1"/>
              </a:solidFill>
            </a:endParaRPr>
          </a:p>
          <a:p>
            <a:r>
              <a:rPr lang="en-US" dirty="0">
                <a:solidFill>
                  <a:schemeClr val="tx1"/>
                </a:solidFill>
              </a:rPr>
              <a:t> </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72243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648200"/>
            <a:ext cx="6781800" cy="1600200"/>
          </a:xfrm>
        </p:spPr>
        <p:txBody>
          <a:bodyPr/>
          <a:lstStyle/>
          <a:p>
            <a:r>
              <a:rPr lang="en-GB" dirty="0" smtClean="0"/>
              <a:t>Dispersion of Light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143000"/>
            <a:ext cx="6248399" cy="4114800"/>
          </a:xfrm>
        </p:spPr>
      </p:pic>
    </p:spTree>
    <p:extLst>
      <p:ext uri="{BB962C8B-B14F-4D97-AF65-F5344CB8AC3E}">
        <p14:creationId xmlns:p14="http://schemas.microsoft.com/office/powerpoint/2010/main" val="172370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14400"/>
            <a:ext cx="6781800" cy="990600"/>
          </a:xfrm>
        </p:spPr>
        <p:txBody>
          <a:bodyPr>
            <a:noAutofit/>
          </a:bodyPr>
          <a:lstStyle/>
          <a:p>
            <a:pPr lvl="3" algn="ctr" rtl="0">
              <a:spcBef>
                <a:spcPct val="0"/>
              </a:spcBef>
            </a:pPr>
            <a:r>
              <a:rPr lang="en-GB" sz="3200" dirty="0" smtClean="0"/>
              <a:t>b. </a:t>
            </a:r>
            <a:r>
              <a:rPr lang="en-GB" sz="3200" dirty="0">
                <a:solidFill>
                  <a:schemeClr val="tx1"/>
                </a:solidFill>
              </a:rPr>
              <a:t>T</a:t>
            </a:r>
            <a:r>
              <a:rPr lang="en-GB" sz="3200" b="1" dirty="0"/>
              <a:t>echniques</a:t>
            </a:r>
            <a:r>
              <a:rPr lang="en-GB" sz="3200" dirty="0"/>
              <a:t> based on characteristic of Light</a:t>
            </a:r>
            <a:endParaRPr lang="en-GB" sz="3200" dirty="0">
              <a:solidFill>
                <a:schemeClr val="tx1"/>
              </a:solidFill>
            </a:endParaRPr>
          </a:p>
        </p:txBody>
      </p:sp>
      <p:sp>
        <p:nvSpPr>
          <p:cNvPr id="3" name="Content Placeholder 2"/>
          <p:cNvSpPr>
            <a:spLocks noGrp="1"/>
          </p:cNvSpPr>
          <p:nvPr>
            <p:ph sz="quarter" idx="4294967295"/>
          </p:nvPr>
        </p:nvSpPr>
        <p:spPr>
          <a:xfrm>
            <a:off x="609600" y="2819400"/>
            <a:ext cx="8229600" cy="5029200"/>
          </a:xfrm>
          <a:prstGeom prst="rect">
            <a:avLst/>
          </a:prstGeom>
        </p:spPr>
        <p:txBody>
          <a:bodyPr>
            <a:noAutofit/>
          </a:bodyPr>
          <a:lstStyle/>
          <a:p>
            <a:r>
              <a:rPr lang="en-GB" sz="3200" u="sng" dirty="0">
                <a:solidFill>
                  <a:srgbClr val="C00000"/>
                </a:solidFill>
              </a:rPr>
              <a:t>Emission:</a:t>
            </a:r>
            <a:r>
              <a:rPr lang="en-GB" dirty="0"/>
              <a:t> </a:t>
            </a:r>
            <a:r>
              <a:rPr lang="en-GB" dirty="0" smtClean="0"/>
              <a:t>a. </a:t>
            </a:r>
            <a:r>
              <a:rPr lang="en-GB" dirty="0" err="1" smtClean="0"/>
              <a:t>Fluorometery</a:t>
            </a:r>
            <a:r>
              <a:rPr lang="en-GB" dirty="0" smtClean="0"/>
              <a:t> </a:t>
            </a:r>
            <a:r>
              <a:rPr lang="en-GB" dirty="0" smtClean="0"/>
              <a:t> </a:t>
            </a:r>
            <a:r>
              <a:rPr lang="en-GB" dirty="0" err="1" smtClean="0"/>
              <a:t>b.Chemiluminescence</a:t>
            </a:r>
            <a:r>
              <a:rPr lang="en-GB" dirty="0" smtClean="0"/>
              <a:t>   c. </a:t>
            </a:r>
            <a:r>
              <a:rPr lang="en-GB" dirty="0" err="1" smtClean="0"/>
              <a:t>Electrochemiluminescence</a:t>
            </a:r>
            <a:r>
              <a:rPr lang="en-GB" dirty="0" smtClean="0"/>
              <a:t> d. </a:t>
            </a:r>
            <a:r>
              <a:rPr lang="en-GB" dirty="0" err="1" smtClean="0"/>
              <a:t>Flourescence</a:t>
            </a:r>
            <a:r>
              <a:rPr lang="en-GB" dirty="0" smtClean="0"/>
              <a:t> Polarization</a:t>
            </a:r>
            <a:endParaRPr lang="en-US" sz="1800" dirty="0"/>
          </a:p>
          <a:p>
            <a:r>
              <a:rPr lang="en-GB" sz="3200" u="sng" dirty="0">
                <a:solidFill>
                  <a:srgbClr val="C00000"/>
                </a:solidFill>
              </a:rPr>
              <a:t>Absorbance</a:t>
            </a:r>
            <a:r>
              <a:rPr lang="en-GB" sz="3200" u="sng" dirty="0">
                <a:solidFill>
                  <a:srgbClr val="C00000"/>
                </a:solidFill>
              </a:rPr>
              <a:t>:</a:t>
            </a:r>
            <a:r>
              <a:rPr lang="en-GB" dirty="0" smtClean="0"/>
              <a:t>  a. Spectrophotometry   b. Atomic absorption</a:t>
            </a:r>
            <a:endParaRPr lang="en-US" sz="1800" dirty="0"/>
          </a:p>
          <a:p>
            <a:pPr marL="0" indent="0">
              <a:buNone/>
            </a:pPr>
            <a:r>
              <a:rPr lang="en-GB" dirty="0"/>
              <a:t> </a:t>
            </a:r>
            <a:r>
              <a:rPr lang="en-GB" dirty="0" smtClean="0"/>
              <a:t>c. </a:t>
            </a:r>
            <a:r>
              <a:rPr lang="en-GB" dirty="0" smtClean="0"/>
              <a:t>Detection Systems in HPLC</a:t>
            </a:r>
            <a:endParaRPr lang="en-US" sz="1800" dirty="0"/>
          </a:p>
          <a:p>
            <a:r>
              <a:rPr lang="en-GB" sz="3200" u="sng" dirty="0">
                <a:solidFill>
                  <a:srgbClr val="C00000"/>
                </a:solidFill>
              </a:rPr>
              <a:t>Scattering</a:t>
            </a:r>
            <a:r>
              <a:rPr lang="en-GB" sz="3200" u="sng" dirty="0">
                <a:solidFill>
                  <a:srgbClr val="C00000"/>
                </a:solidFill>
              </a:rPr>
              <a:t>:</a:t>
            </a:r>
            <a:r>
              <a:rPr lang="en-GB" dirty="0" smtClean="0"/>
              <a:t> a. </a:t>
            </a:r>
            <a:r>
              <a:rPr lang="en-GB" dirty="0" err="1" smtClean="0"/>
              <a:t>Nephalometry</a:t>
            </a:r>
            <a:r>
              <a:rPr lang="en-GB" dirty="0" smtClean="0"/>
              <a:t> b. </a:t>
            </a:r>
            <a:r>
              <a:rPr lang="en-GB" dirty="0" err="1" smtClean="0"/>
              <a:t>Turbidimetry</a:t>
            </a:r>
            <a:r>
              <a:rPr lang="en-GB" dirty="0" smtClean="0"/>
              <a:t> c. </a:t>
            </a:r>
            <a:r>
              <a:rPr lang="en-GB" dirty="0" smtClean="0"/>
              <a:t>Flow </a:t>
            </a:r>
            <a:r>
              <a:rPr lang="en-GB" dirty="0" err="1" smtClean="0"/>
              <a:t>Cytometry</a:t>
            </a:r>
            <a:endParaRPr lang="en-US" sz="1800" dirty="0"/>
          </a:p>
          <a:p>
            <a:r>
              <a:rPr lang="en-GB" sz="3200" u="sng" dirty="0" smtClean="0">
                <a:solidFill>
                  <a:srgbClr val="C00000"/>
                </a:solidFill>
              </a:rPr>
              <a:t>Reflectance</a:t>
            </a:r>
            <a:r>
              <a:rPr lang="en-GB" sz="3200" u="sng" dirty="0">
                <a:solidFill>
                  <a:srgbClr val="C00000"/>
                </a:solidFill>
              </a:rPr>
              <a:t>:</a:t>
            </a:r>
            <a:r>
              <a:rPr lang="en-GB" dirty="0" smtClean="0"/>
              <a:t> a. POCT testing b. FTIR</a:t>
            </a:r>
            <a:endParaRPr lang="en-US" sz="1800" dirty="0"/>
          </a:p>
          <a:p>
            <a:pPr lvl="1"/>
            <a:endParaRPr lang="en-US" sz="2400" dirty="0">
              <a:solidFill>
                <a:schemeClr val="tx1"/>
              </a:solidFill>
            </a:endParaRPr>
          </a:p>
          <a:p>
            <a:pPr marL="834390" lvl="1" indent="-514350">
              <a:buFont typeface="+mj-lt"/>
              <a:buAutoNum type="alphaLcPeriod"/>
            </a:pPr>
            <a:endParaRPr lang="en-US" sz="2400" dirty="0">
              <a:solidFill>
                <a:schemeClr val="tx1"/>
              </a:solidFill>
            </a:endParaRPr>
          </a:p>
          <a:p>
            <a:r>
              <a:rPr lang="en-US" sz="2800" dirty="0">
                <a:solidFill>
                  <a:schemeClr val="tx1"/>
                </a:solidFill>
              </a:rPr>
              <a:t> </a:t>
            </a:r>
          </a:p>
          <a:p>
            <a:endParaRPr lang="en-US" sz="28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34035619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6781800" cy="1143000"/>
          </a:xfrm>
        </p:spPr>
        <p:txBody>
          <a:bodyPr>
            <a:normAutofit fontScale="90000"/>
          </a:bodyPr>
          <a:lstStyle/>
          <a:p>
            <a:r>
              <a:rPr lang="en-GB" sz="3600" dirty="0" smtClean="0">
                <a:solidFill>
                  <a:srgbClr val="002060"/>
                </a:solidFill>
              </a:rPr>
              <a:t>Great advantage of Emission (Luminescence) over Absorption</a:t>
            </a:r>
            <a:endParaRPr lang="en-GB" sz="3600" dirty="0">
              <a:solidFill>
                <a:srgbClr val="002060"/>
              </a:solidFill>
            </a:endParaRPr>
          </a:p>
        </p:txBody>
      </p:sp>
      <p:sp>
        <p:nvSpPr>
          <p:cNvPr id="4" name="Slide Number Placeholder 3"/>
          <p:cNvSpPr>
            <a:spLocks noGrp="1"/>
          </p:cNvSpPr>
          <p:nvPr>
            <p:ph type="sldNum" sz="quarter" idx="12"/>
          </p:nvPr>
        </p:nvSpPr>
        <p:spPr/>
        <p:txBody>
          <a:bodyPr/>
          <a:lstStyle/>
          <a:p>
            <a:fld id="{CC539783-BC3B-4869-9280-23039094CC31}" type="slidenum">
              <a:rPr lang="en-US" smtClean="0"/>
              <a:pPr/>
              <a:t>41</a:t>
            </a:fld>
            <a:endParaRPr lang="en-US"/>
          </a:p>
        </p:txBody>
      </p:sp>
      <p:sp>
        <p:nvSpPr>
          <p:cNvPr id="5" name="Content Placeholder 4"/>
          <p:cNvSpPr>
            <a:spLocks noGrp="1"/>
          </p:cNvSpPr>
          <p:nvPr>
            <p:ph idx="1"/>
          </p:nvPr>
        </p:nvSpPr>
        <p:spPr>
          <a:xfrm>
            <a:off x="762000" y="1600200"/>
            <a:ext cx="7543800" cy="3048000"/>
          </a:xfrm>
        </p:spPr>
        <p:txBody>
          <a:bodyPr>
            <a:noAutofit/>
          </a:bodyPr>
          <a:lstStyle/>
          <a:p>
            <a:endParaRPr lang="en-GB" sz="3200" dirty="0"/>
          </a:p>
          <a:p>
            <a:endParaRPr lang="en-GB" sz="3200" dirty="0"/>
          </a:p>
          <a:p>
            <a:pPr marL="0" indent="0">
              <a:buNone/>
            </a:pPr>
            <a:r>
              <a:rPr lang="en-US" sz="3200" dirty="0" smtClean="0"/>
              <a:t>Luminescence </a:t>
            </a:r>
            <a:r>
              <a:rPr lang="en-US" sz="3200" dirty="0"/>
              <a:t>is generally more sensitive than </a:t>
            </a:r>
            <a:r>
              <a:rPr lang="en-US" sz="3200" dirty="0" smtClean="0"/>
              <a:t>absorption because </a:t>
            </a:r>
            <a:r>
              <a:rPr lang="en-US" sz="3200" dirty="0"/>
              <a:t>it is easier to accurately measure a small amount </a:t>
            </a:r>
            <a:r>
              <a:rPr lang="en-US" sz="3200" dirty="0" smtClean="0"/>
              <a:t>of </a:t>
            </a:r>
            <a:r>
              <a:rPr lang="en-GB" sz="3200" dirty="0" smtClean="0"/>
              <a:t>absolute </a:t>
            </a:r>
            <a:r>
              <a:rPr lang="en-US" sz="3200" dirty="0" smtClean="0"/>
              <a:t>light </a:t>
            </a:r>
            <a:r>
              <a:rPr lang="en-US" sz="3200" dirty="0"/>
              <a:t>than to accurately detect a small decrease </a:t>
            </a:r>
            <a:r>
              <a:rPr lang="en-US" sz="3200" dirty="0" smtClean="0"/>
              <a:t>in </a:t>
            </a:r>
            <a:r>
              <a:rPr lang="en-GB" sz="3200" dirty="0" smtClean="0"/>
              <a:t>relative energy</a:t>
            </a:r>
            <a:r>
              <a:rPr lang="en-GB" sz="3200" dirty="0"/>
              <a:t>. </a:t>
            </a:r>
          </a:p>
          <a:p>
            <a:pPr marL="0" indent="0">
              <a:buNone/>
            </a:pPr>
            <a:endParaRPr lang="en-GB" sz="3200" dirty="0"/>
          </a:p>
        </p:txBody>
      </p:sp>
    </p:spTree>
    <p:extLst>
      <p:ext uri="{BB962C8B-B14F-4D97-AF65-F5344CB8AC3E}">
        <p14:creationId xmlns:p14="http://schemas.microsoft.com/office/powerpoint/2010/main" val="330901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781800" cy="1600200"/>
          </a:xfrm>
        </p:spPr>
        <p:txBody>
          <a:bodyPr>
            <a:normAutofit/>
          </a:bodyPr>
          <a:lstStyle/>
          <a:p>
            <a:r>
              <a:rPr lang="en-GB" sz="3600" dirty="0" err="1" smtClean="0"/>
              <a:t>Flourescence</a:t>
            </a:r>
            <a:r>
              <a:rPr lang="en-GB" sz="3600" dirty="0" smtClean="0"/>
              <a:t> and Phosphorescence</a:t>
            </a:r>
            <a:endParaRPr lang="en-GB" sz="3600" dirty="0"/>
          </a:p>
        </p:txBody>
      </p:sp>
      <p:sp>
        <p:nvSpPr>
          <p:cNvPr id="4" name="Slide Number Placeholder 3"/>
          <p:cNvSpPr>
            <a:spLocks noGrp="1"/>
          </p:cNvSpPr>
          <p:nvPr>
            <p:ph type="sldNum" sz="quarter" idx="12"/>
          </p:nvPr>
        </p:nvSpPr>
        <p:spPr/>
        <p:txBody>
          <a:bodyPr/>
          <a:lstStyle/>
          <a:p>
            <a:fld id="{CC539783-BC3B-4869-9280-23039094CC31}" type="slidenum">
              <a:rPr lang="en-US" smtClean="0"/>
              <a:pPr/>
              <a:t>42</a:t>
            </a:fld>
            <a:endParaRPr lang="en-US"/>
          </a:p>
        </p:txBody>
      </p:sp>
      <p:sp>
        <p:nvSpPr>
          <p:cNvPr id="5" name="Content Placeholder 4"/>
          <p:cNvSpPr>
            <a:spLocks noGrp="1"/>
          </p:cNvSpPr>
          <p:nvPr>
            <p:ph idx="1"/>
          </p:nvPr>
        </p:nvSpPr>
        <p:spPr>
          <a:xfrm>
            <a:off x="838200" y="1828800"/>
            <a:ext cx="7543800" cy="3886200"/>
          </a:xfrm>
        </p:spPr>
        <p:txBody>
          <a:bodyPr>
            <a:noAutofit/>
          </a:bodyPr>
          <a:lstStyle/>
          <a:p>
            <a:endParaRPr lang="en-GB" dirty="0"/>
          </a:p>
          <a:p>
            <a:endParaRPr lang="en-GB" dirty="0"/>
          </a:p>
          <a:p>
            <a:r>
              <a:rPr lang="en-GB" dirty="0" err="1"/>
              <a:t>Flourescence</a:t>
            </a:r>
            <a:r>
              <a:rPr lang="en-GB" dirty="0"/>
              <a:t> and </a:t>
            </a:r>
            <a:r>
              <a:rPr lang="en-GB" dirty="0" smtClean="0"/>
              <a:t>Phosphorescence are two examples of Emission (luminescence).</a:t>
            </a:r>
          </a:p>
          <a:p>
            <a:r>
              <a:rPr lang="en-US" dirty="0" smtClean="0"/>
              <a:t>In these techniques the </a:t>
            </a:r>
            <a:r>
              <a:rPr lang="en-US" dirty="0"/>
              <a:t>emitted light is best detected at a right angle to </a:t>
            </a:r>
            <a:r>
              <a:rPr lang="en-US" dirty="0" smtClean="0"/>
              <a:t>the incident </a:t>
            </a:r>
            <a:r>
              <a:rPr lang="en-US" dirty="0"/>
              <a:t>light</a:t>
            </a:r>
            <a:r>
              <a:rPr lang="en-US" dirty="0" smtClean="0"/>
              <a:t>.</a:t>
            </a:r>
          </a:p>
          <a:p>
            <a:r>
              <a:rPr lang="en-US" dirty="0" smtClean="0"/>
              <a:t> </a:t>
            </a:r>
            <a:r>
              <a:rPr lang="en-GB" dirty="0" err="1" smtClean="0"/>
              <a:t>Fluorescene</a:t>
            </a:r>
            <a:r>
              <a:rPr lang="en-GB" dirty="0" smtClean="0"/>
              <a:t> </a:t>
            </a:r>
            <a:r>
              <a:rPr lang="en-US" dirty="0" smtClean="0"/>
              <a:t>and </a:t>
            </a:r>
            <a:r>
              <a:rPr lang="en-US" dirty="0"/>
              <a:t>phosphorescence differ in their </a:t>
            </a:r>
            <a:r>
              <a:rPr lang="en-US" dirty="0" smtClean="0"/>
              <a:t>quantum mechanical </a:t>
            </a:r>
            <a:r>
              <a:rPr lang="en-US" dirty="0"/>
              <a:t>mechanism for the dissipation of the </a:t>
            </a:r>
            <a:r>
              <a:rPr lang="en-US" dirty="0" smtClean="0"/>
              <a:t>stored energy.</a:t>
            </a:r>
            <a:endParaRPr lang="en-US" dirty="0"/>
          </a:p>
          <a:p>
            <a:r>
              <a:rPr lang="en-US" dirty="0" smtClean="0"/>
              <a:t>Generally</a:t>
            </a:r>
            <a:r>
              <a:rPr lang="en-US" dirty="0"/>
              <a:t>, fluorescence emits UV light and phosphorescence </a:t>
            </a:r>
            <a:r>
              <a:rPr lang="en-US" dirty="0" smtClean="0"/>
              <a:t>emits </a:t>
            </a:r>
            <a:r>
              <a:rPr lang="en-GB" dirty="0" smtClean="0"/>
              <a:t>visible </a:t>
            </a:r>
            <a:r>
              <a:rPr lang="en-GB" dirty="0"/>
              <a:t>light.</a:t>
            </a:r>
          </a:p>
          <a:p>
            <a:r>
              <a:rPr lang="en-US" dirty="0" smtClean="0"/>
              <a:t>However</a:t>
            </a:r>
            <a:r>
              <a:rPr lang="en-US" dirty="0"/>
              <a:t>, most importantly, in both cases the emitted light </a:t>
            </a:r>
            <a:r>
              <a:rPr lang="en-US" dirty="0" smtClean="0"/>
              <a:t>is generally </a:t>
            </a:r>
            <a:r>
              <a:rPr lang="en-US" dirty="0"/>
              <a:t>linearly proportional to </a:t>
            </a:r>
            <a:r>
              <a:rPr lang="en-US" dirty="0" smtClean="0"/>
              <a:t>the </a:t>
            </a:r>
            <a:r>
              <a:rPr lang="en-GB" dirty="0" err="1" smtClean="0"/>
              <a:t>analyte</a:t>
            </a:r>
            <a:r>
              <a:rPr lang="en-GB" dirty="0" smtClean="0"/>
              <a:t> concentration</a:t>
            </a:r>
            <a:r>
              <a:rPr lang="en-GB" dirty="0"/>
              <a:t>.</a:t>
            </a:r>
          </a:p>
          <a:p>
            <a:pPr marL="0" indent="0">
              <a:buNone/>
            </a:pPr>
            <a:endParaRPr lang="en-GB" dirty="0"/>
          </a:p>
        </p:txBody>
      </p:sp>
    </p:spTree>
    <p:extLst>
      <p:ext uri="{BB962C8B-B14F-4D97-AF65-F5344CB8AC3E}">
        <p14:creationId xmlns:p14="http://schemas.microsoft.com/office/powerpoint/2010/main" val="303848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arn(inVertical)">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66800"/>
            <a:ext cx="7162800" cy="990600"/>
          </a:xfrm>
        </p:spPr>
        <p:txBody>
          <a:bodyPr>
            <a:noAutofit/>
          </a:bodyPr>
          <a:lstStyle/>
          <a:p>
            <a:pPr lvl="3" algn="ctr" rtl="0">
              <a:spcBef>
                <a:spcPct val="0"/>
              </a:spcBef>
            </a:pPr>
            <a:r>
              <a:rPr lang="en-GB" sz="2400" dirty="0" smtClean="0"/>
              <a:t>c.</a:t>
            </a:r>
            <a:r>
              <a:rPr lang="en-GB" sz="2400" dirty="0" smtClean="0">
                <a:solidFill>
                  <a:schemeClr val="tx1"/>
                </a:solidFill>
              </a:rPr>
              <a:t> </a:t>
            </a:r>
            <a:r>
              <a:rPr lang="en-GB" sz="2400" b="1" dirty="0"/>
              <a:t>ONE</a:t>
            </a:r>
            <a:r>
              <a:rPr lang="en-GB" sz="2400" dirty="0"/>
              <a:t> technique in which more than one of the </a:t>
            </a:r>
            <a:r>
              <a:rPr lang="en-GB" sz="2400" dirty="0" smtClean="0"/>
              <a:t>characteristics </a:t>
            </a:r>
            <a:r>
              <a:rPr lang="en-GB" sz="2400" dirty="0"/>
              <a:t>of light are utilized:</a:t>
            </a:r>
            <a:r>
              <a:rPr lang="en-US" sz="2400" dirty="0"/>
              <a:t/>
            </a:r>
            <a:br>
              <a:rPr lang="en-US" sz="2400" dirty="0"/>
            </a:br>
            <a:endParaRPr lang="en-GB" sz="2400" b="1" dirty="0">
              <a:solidFill>
                <a:schemeClr val="tx1"/>
              </a:solidFill>
            </a:endParaRPr>
          </a:p>
        </p:txBody>
      </p:sp>
      <p:sp>
        <p:nvSpPr>
          <p:cNvPr id="3" name="Content Placeholder 2"/>
          <p:cNvSpPr>
            <a:spLocks noGrp="1"/>
          </p:cNvSpPr>
          <p:nvPr>
            <p:ph sz="quarter" idx="4294967295"/>
          </p:nvPr>
        </p:nvSpPr>
        <p:spPr>
          <a:xfrm>
            <a:off x="609600" y="2438400"/>
            <a:ext cx="8229600" cy="5029200"/>
          </a:xfrm>
          <a:prstGeom prst="rect">
            <a:avLst/>
          </a:prstGeom>
        </p:spPr>
        <p:txBody>
          <a:bodyPr>
            <a:noAutofit/>
          </a:bodyPr>
          <a:lstStyle/>
          <a:p>
            <a:pPr lvl="1"/>
            <a:r>
              <a:rPr lang="en-US" sz="3600" dirty="0" smtClean="0">
                <a:solidFill>
                  <a:srgbClr val="C00000"/>
                </a:solidFill>
              </a:rPr>
              <a:t>Flow Cytometery</a:t>
            </a:r>
            <a:endParaRPr lang="en-US" sz="3600" dirty="0">
              <a:solidFill>
                <a:srgbClr val="C00000"/>
              </a:solidFill>
            </a:endParaRPr>
          </a:p>
          <a:p>
            <a:pPr marL="834390" lvl="1" indent="-514350">
              <a:buFont typeface="+mj-lt"/>
              <a:buAutoNum type="alphaLcPeriod"/>
            </a:pPr>
            <a:endParaRPr lang="en-US" sz="3600" dirty="0">
              <a:solidFill>
                <a:srgbClr val="C00000"/>
              </a:solidFill>
            </a:endParaRPr>
          </a:p>
          <a:p>
            <a:pPr marL="0" indent="0">
              <a:buNone/>
            </a:pPr>
            <a:endParaRPr lang="en-US" sz="4000" dirty="0">
              <a:solidFill>
                <a:srgbClr val="C00000"/>
              </a:solidFill>
            </a:endParaRPr>
          </a:p>
          <a:p>
            <a:endParaRPr lang="en-US" sz="4000" dirty="0">
              <a:solidFill>
                <a:srgbClr val="C00000"/>
              </a:solidFill>
            </a:endParaRPr>
          </a:p>
          <a:p>
            <a:endParaRPr lang="en-US" sz="4000" dirty="0">
              <a:solidFill>
                <a:srgbClr val="C00000"/>
              </a:solidFill>
            </a:endParaRPr>
          </a:p>
        </p:txBody>
      </p:sp>
    </p:spTree>
    <p:extLst>
      <p:ext uri="{BB962C8B-B14F-4D97-AF65-F5344CB8AC3E}">
        <p14:creationId xmlns:p14="http://schemas.microsoft.com/office/powerpoint/2010/main" val="350069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6400"/>
            <a:ext cx="7162800" cy="2057400"/>
          </a:xfrm>
        </p:spPr>
        <p:txBody>
          <a:bodyPr>
            <a:noAutofit/>
          </a:bodyPr>
          <a:lstStyle/>
          <a:p>
            <a:pPr lvl="3" algn="l" rtl="0">
              <a:spcBef>
                <a:spcPct val="0"/>
              </a:spcBef>
            </a:pPr>
            <a:r>
              <a:rPr lang="en-US" sz="2400" dirty="0" smtClean="0"/>
              <a:t>Q 12</a:t>
            </a:r>
            <a:r>
              <a:rPr lang="en-US" sz="2400" dirty="0"/>
              <a:t>.	A protein in a solution has concentration of 4 g/L. The length of cuvette is 2 cm and only 50% of certain light beam is </a:t>
            </a:r>
            <a:r>
              <a:rPr lang="en-US" sz="2400" dirty="0" smtClean="0"/>
              <a:t>transmitted</a:t>
            </a:r>
            <a:br>
              <a:rPr lang="en-US" sz="2400" dirty="0" smtClean="0"/>
            </a:br>
            <a:r>
              <a:rPr lang="en-US" sz="2400" dirty="0" smtClean="0"/>
              <a:t>a. </a:t>
            </a:r>
            <a:r>
              <a:rPr lang="en-GB" sz="2400" dirty="0" smtClean="0"/>
              <a:t>Using </a:t>
            </a:r>
            <a:r>
              <a:rPr lang="en-GB" sz="2400" dirty="0"/>
              <a:t>Beer-Lambert Law, calculate </a:t>
            </a:r>
            <a:r>
              <a:rPr lang="en-GB" sz="2400" b="1" i="1" dirty="0"/>
              <a:t>absorbance</a:t>
            </a:r>
            <a:r>
              <a:rPr lang="en-GB" sz="2400" dirty="0"/>
              <a:t> of the solution (Please give equation(s) as well as value of absorbance).</a:t>
            </a:r>
            <a:r>
              <a:rPr lang="en-US" sz="2400" dirty="0"/>
              <a:t/>
            </a:r>
            <a:br>
              <a:rPr lang="en-US" sz="2400" dirty="0"/>
            </a:br>
            <a:endParaRPr lang="en-GB" sz="2400" b="1" dirty="0">
              <a:solidFill>
                <a:schemeClr val="tx1"/>
              </a:solidFill>
            </a:endParaRPr>
          </a:p>
        </p:txBody>
      </p:sp>
      <p:sp>
        <p:nvSpPr>
          <p:cNvPr id="3" name="Content Placeholder 2"/>
          <p:cNvSpPr>
            <a:spLocks noGrp="1"/>
          </p:cNvSpPr>
          <p:nvPr>
            <p:ph sz="quarter" idx="4294967295"/>
          </p:nvPr>
        </p:nvSpPr>
        <p:spPr>
          <a:xfrm>
            <a:off x="1676400" y="3429000"/>
            <a:ext cx="8229600" cy="4343400"/>
          </a:xfrm>
          <a:prstGeom prst="rect">
            <a:avLst/>
          </a:prstGeom>
        </p:spPr>
        <p:txBody>
          <a:bodyPr>
            <a:noAutofit/>
          </a:bodyPr>
          <a:lstStyle/>
          <a:p>
            <a:r>
              <a:rPr lang="en-GB" sz="3200" dirty="0">
                <a:solidFill>
                  <a:srgbClr val="C00000"/>
                </a:solidFill>
              </a:rPr>
              <a:t>A = 2 – log 50</a:t>
            </a:r>
            <a:endParaRPr lang="en-US" sz="2800" dirty="0">
              <a:solidFill>
                <a:srgbClr val="C00000"/>
              </a:solidFill>
            </a:endParaRPr>
          </a:p>
          <a:p>
            <a:r>
              <a:rPr lang="en-GB" sz="3200" dirty="0">
                <a:solidFill>
                  <a:srgbClr val="C00000"/>
                </a:solidFill>
              </a:rPr>
              <a:t>A = 2 - 1.698</a:t>
            </a:r>
            <a:endParaRPr lang="en-US" sz="2800" dirty="0">
              <a:solidFill>
                <a:srgbClr val="C00000"/>
              </a:solidFill>
            </a:endParaRPr>
          </a:p>
          <a:p>
            <a:r>
              <a:rPr lang="en-GB" sz="3200" dirty="0">
                <a:solidFill>
                  <a:srgbClr val="C00000"/>
                </a:solidFill>
              </a:rPr>
              <a:t>A = 0.302</a:t>
            </a:r>
            <a:endParaRPr lang="en-US" sz="6600" dirty="0">
              <a:solidFill>
                <a:srgbClr val="C00000"/>
              </a:solidFill>
            </a:endParaRPr>
          </a:p>
          <a:p>
            <a:pPr marL="0" indent="0">
              <a:buNone/>
            </a:pPr>
            <a:endParaRPr lang="en-US" sz="4800" dirty="0">
              <a:solidFill>
                <a:srgbClr val="C00000"/>
              </a:solidFill>
            </a:endParaRPr>
          </a:p>
          <a:p>
            <a:endParaRPr lang="en-US" sz="4800" dirty="0">
              <a:solidFill>
                <a:srgbClr val="C00000"/>
              </a:solidFill>
            </a:endParaRPr>
          </a:p>
          <a:p>
            <a:endParaRPr lang="en-US" sz="4800" dirty="0">
              <a:solidFill>
                <a:srgbClr val="C00000"/>
              </a:solidFill>
            </a:endParaRPr>
          </a:p>
        </p:txBody>
      </p:sp>
    </p:spTree>
    <p:extLst>
      <p:ext uri="{BB962C8B-B14F-4D97-AF65-F5344CB8AC3E}">
        <p14:creationId xmlns:p14="http://schemas.microsoft.com/office/powerpoint/2010/main" val="336763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162800" cy="2057400"/>
          </a:xfrm>
        </p:spPr>
        <p:txBody>
          <a:bodyPr>
            <a:noAutofit/>
          </a:bodyPr>
          <a:lstStyle/>
          <a:p>
            <a:pPr lvl="3" algn="l" rtl="0">
              <a:spcBef>
                <a:spcPct val="0"/>
              </a:spcBef>
            </a:pPr>
            <a:r>
              <a:rPr lang="en-US" sz="2400" dirty="0"/>
              <a:t>b. </a:t>
            </a:r>
            <a:r>
              <a:rPr lang="en-US" sz="2400" dirty="0" smtClean="0"/>
              <a:t>How </a:t>
            </a:r>
            <a:r>
              <a:rPr lang="en-US" sz="2400" dirty="0"/>
              <a:t>will you calculate absorbance of light when concentration of this protein solution is 8 g/L? (Please give formula and value of absorbance).</a:t>
            </a:r>
            <a:endParaRPr lang="en-GB" sz="2400" b="1" dirty="0">
              <a:solidFill>
                <a:schemeClr val="tx1"/>
              </a:solidFill>
            </a:endParaRPr>
          </a:p>
        </p:txBody>
      </p:sp>
      <p:sp>
        <p:nvSpPr>
          <p:cNvPr id="3" name="Content Placeholder 2"/>
          <p:cNvSpPr>
            <a:spLocks noGrp="1"/>
          </p:cNvSpPr>
          <p:nvPr>
            <p:ph sz="quarter" idx="4294967295"/>
          </p:nvPr>
        </p:nvSpPr>
        <p:spPr>
          <a:xfrm>
            <a:off x="1676400" y="3733800"/>
            <a:ext cx="8229600" cy="4343400"/>
          </a:xfrm>
          <a:prstGeom prst="rect">
            <a:avLst/>
          </a:prstGeom>
        </p:spPr>
        <p:txBody>
          <a:bodyPr>
            <a:noAutofit/>
          </a:bodyPr>
          <a:lstStyle/>
          <a:p>
            <a:r>
              <a:rPr lang="en-GB" sz="3200" dirty="0">
                <a:solidFill>
                  <a:srgbClr val="C00000"/>
                </a:solidFill>
              </a:rPr>
              <a:t>Molar Absorptivity (ε ) = A / l x c (from previous question)</a:t>
            </a:r>
            <a:endParaRPr lang="en-US" sz="3200" dirty="0">
              <a:solidFill>
                <a:srgbClr val="C00000"/>
              </a:solidFill>
            </a:endParaRPr>
          </a:p>
          <a:p>
            <a:r>
              <a:rPr lang="en-GB" sz="3200" dirty="0">
                <a:solidFill>
                  <a:srgbClr val="C00000"/>
                </a:solidFill>
              </a:rPr>
              <a:t>ε =  0.302 /2x 4 = 0.0376 L/</a:t>
            </a:r>
            <a:r>
              <a:rPr lang="en-GB" sz="3200" dirty="0" err="1">
                <a:solidFill>
                  <a:srgbClr val="C00000"/>
                </a:solidFill>
              </a:rPr>
              <a:t>mol</a:t>
            </a:r>
            <a:r>
              <a:rPr lang="en-GB" sz="3200" dirty="0">
                <a:solidFill>
                  <a:srgbClr val="C00000"/>
                </a:solidFill>
              </a:rPr>
              <a:t>/cm</a:t>
            </a:r>
            <a:endParaRPr lang="en-US" sz="3200" dirty="0">
              <a:solidFill>
                <a:srgbClr val="C00000"/>
              </a:solidFill>
            </a:endParaRPr>
          </a:p>
          <a:p>
            <a:r>
              <a:rPr lang="en-GB" sz="3200" dirty="0">
                <a:solidFill>
                  <a:srgbClr val="C00000"/>
                </a:solidFill>
              </a:rPr>
              <a:t>Now applying equation </a:t>
            </a:r>
            <a:endParaRPr lang="en-US" sz="3200" dirty="0">
              <a:solidFill>
                <a:srgbClr val="C00000"/>
              </a:solidFill>
            </a:endParaRPr>
          </a:p>
          <a:p>
            <a:r>
              <a:rPr lang="en-GB" sz="3200" dirty="0">
                <a:solidFill>
                  <a:srgbClr val="C00000"/>
                </a:solidFill>
              </a:rPr>
              <a:t>A = ε x l x c</a:t>
            </a:r>
            <a:endParaRPr lang="en-US" sz="3200" dirty="0">
              <a:solidFill>
                <a:srgbClr val="C00000"/>
              </a:solidFill>
            </a:endParaRPr>
          </a:p>
          <a:p>
            <a:r>
              <a:rPr lang="en-GB" sz="3200" dirty="0">
                <a:solidFill>
                  <a:srgbClr val="C00000"/>
                </a:solidFill>
              </a:rPr>
              <a:t>A = 0.0376 x 2 x 8 = 0.6016</a:t>
            </a:r>
            <a:endParaRPr lang="en-US" sz="3200" dirty="0">
              <a:solidFill>
                <a:srgbClr val="C00000"/>
              </a:solidFill>
            </a:endParaRPr>
          </a:p>
          <a:p>
            <a:pPr marL="0" indent="0">
              <a:buNone/>
            </a:pPr>
            <a:endParaRPr lang="en-US" sz="4800" dirty="0">
              <a:solidFill>
                <a:srgbClr val="C00000"/>
              </a:solidFill>
            </a:endParaRPr>
          </a:p>
          <a:p>
            <a:endParaRPr lang="en-US" sz="4800" dirty="0">
              <a:solidFill>
                <a:srgbClr val="C00000"/>
              </a:solidFill>
            </a:endParaRPr>
          </a:p>
          <a:p>
            <a:endParaRPr lang="en-US" sz="4800" dirty="0">
              <a:solidFill>
                <a:srgbClr val="C00000"/>
              </a:solidFill>
            </a:endParaRPr>
          </a:p>
        </p:txBody>
      </p:sp>
    </p:spTree>
    <p:extLst>
      <p:ext uri="{BB962C8B-B14F-4D97-AF65-F5344CB8AC3E}">
        <p14:creationId xmlns:p14="http://schemas.microsoft.com/office/powerpoint/2010/main" val="171360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162800" cy="2057400"/>
          </a:xfrm>
        </p:spPr>
        <p:txBody>
          <a:bodyPr>
            <a:noAutofit/>
          </a:bodyPr>
          <a:lstStyle/>
          <a:p>
            <a:pPr lvl="3" algn="l" rtl="0">
              <a:spcBef>
                <a:spcPct val="0"/>
              </a:spcBef>
            </a:pPr>
            <a:r>
              <a:rPr lang="en-US" sz="2400" dirty="0" smtClean="0"/>
              <a:t>c. To </a:t>
            </a:r>
            <a:r>
              <a:rPr lang="en-US" sz="2400" dirty="0"/>
              <a:t>calibrate the measuring instrument of this solution (e.g. spectrophotometer) what is the highest per cent transmittance (%T) and highest absorbance (A) you can use?</a:t>
            </a:r>
            <a:endParaRPr lang="en-GB" sz="2400" b="1" dirty="0">
              <a:solidFill>
                <a:schemeClr val="tx1"/>
              </a:solidFill>
            </a:endParaRPr>
          </a:p>
        </p:txBody>
      </p:sp>
      <p:sp>
        <p:nvSpPr>
          <p:cNvPr id="3" name="Content Placeholder 2"/>
          <p:cNvSpPr>
            <a:spLocks noGrp="1"/>
          </p:cNvSpPr>
          <p:nvPr>
            <p:ph sz="quarter" idx="4294967295"/>
          </p:nvPr>
        </p:nvSpPr>
        <p:spPr>
          <a:xfrm>
            <a:off x="1219200" y="3124200"/>
            <a:ext cx="8229600" cy="4343400"/>
          </a:xfrm>
          <a:prstGeom prst="rect">
            <a:avLst/>
          </a:prstGeom>
        </p:spPr>
        <p:txBody>
          <a:bodyPr>
            <a:noAutofit/>
          </a:bodyPr>
          <a:lstStyle/>
          <a:p>
            <a:r>
              <a:rPr lang="en-GB" sz="3200" dirty="0">
                <a:solidFill>
                  <a:srgbClr val="C00000"/>
                </a:solidFill>
              </a:rPr>
              <a:t>Highest transmittance: 100% T</a:t>
            </a:r>
          </a:p>
          <a:p>
            <a:pPr marL="0" indent="0">
              <a:buNone/>
            </a:pPr>
            <a:r>
              <a:rPr lang="en-GB" sz="3200" dirty="0">
                <a:solidFill>
                  <a:srgbClr val="C00000"/>
                </a:solidFill>
              </a:rPr>
              <a:t>(0-log 100T i.e. 100% transmittance and zero absorbance)</a:t>
            </a:r>
          </a:p>
          <a:p>
            <a:r>
              <a:rPr lang="en-GB" sz="3200" dirty="0">
                <a:solidFill>
                  <a:srgbClr val="C00000"/>
                </a:solidFill>
              </a:rPr>
              <a:t>Highest Absorbance:  2</a:t>
            </a:r>
          </a:p>
          <a:p>
            <a:pPr marL="0" indent="0">
              <a:buNone/>
            </a:pPr>
            <a:r>
              <a:rPr lang="en-GB" sz="3200" dirty="0">
                <a:solidFill>
                  <a:srgbClr val="C00000"/>
                </a:solidFill>
              </a:rPr>
              <a:t> (</a:t>
            </a:r>
            <a:r>
              <a:rPr lang="en-GB" sz="3200" dirty="0" smtClean="0">
                <a:solidFill>
                  <a:srgbClr val="C00000"/>
                </a:solidFill>
              </a:rPr>
              <a:t>2 - 0 </a:t>
            </a:r>
            <a:r>
              <a:rPr lang="en-GB" sz="3200" dirty="0">
                <a:solidFill>
                  <a:srgbClr val="C00000"/>
                </a:solidFill>
              </a:rPr>
              <a:t>i.e. 100% absorbance and zero transmittance)</a:t>
            </a:r>
          </a:p>
          <a:p>
            <a:pPr marL="0" indent="0">
              <a:buNone/>
            </a:pPr>
            <a:endParaRPr lang="en-US" sz="4800" dirty="0">
              <a:solidFill>
                <a:srgbClr val="C00000"/>
              </a:solidFill>
            </a:endParaRPr>
          </a:p>
          <a:p>
            <a:endParaRPr lang="en-US" sz="4800" dirty="0">
              <a:solidFill>
                <a:srgbClr val="C00000"/>
              </a:solidFill>
            </a:endParaRPr>
          </a:p>
          <a:p>
            <a:endParaRPr lang="en-US" sz="4800" dirty="0">
              <a:solidFill>
                <a:srgbClr val="C00000"/>
              </a:solidFill>
            </a:endParaRPr>
          </a:p>
        </p:txBody>
      </p:sp>
    </p:spTree>
    <p:extLst>
      <p:ext uri="{BB962C8B-B14F-4D97-AF65-F5344CB8AC3E}">
        <p14:creationId xmlns:p14="http://schemas.microsoft.com/office/powerpoint/2010/main" val="1567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7800"/>
            <a:ext cx="7162800" cy="2057400"/>
          </a:xfrm>
        </p:spPr>
        <p:txBody>
          <a:bodyPr>
            <a:noAutofit/>
          </a:bodyPr>
          <a:lstStyle/>
          <a:p>
            <a:pPr lvl="3" algn="l" rtl="0">
              <a:spcBef>
                <a:spcPct val="0"/>
              </a:spcBef>
            </a:pPr>
            <a:r>
              <a:rPr lang="en-US" sz="2400" dirty="0" smtClean="0"/>
              <a:t>Q 13.</a:t>
            </a:r>
            <a:r>
              <a:rPr lang="en-US" sz="2400" dirty="0"/>
              <a:t>	</a:t>
            </a:r>
            <a:r>
              <a:rPr lang="en-GB" sz="2400" dirty="0"/>
              <a:t>A scientist is developing a reaction mixture for a clinically important </a:t>
            </a:r>
            <a:r>
              <a:rPr lang="en-GB" sz="2400" dirty="0" err="1"/>
              <a:t>analyte</a:t>
            </a:r>
            <a:r>
              <a:rPr lang="en-GB" sz="2400" dirty="0"/>
              <a:t>. Please answer following queries regarding </a:t>
            </a:r>
            <a:r>
              <a:rPr lang="en-GB" sz="2400" b="1" dirty="0"/>
              <a:t>‘molar absorptivity</a:t>
            </a:r>
            <a:r>
              <a:rPr lang="en-GB" sz="2400" b="1" dirty="0" smtClean="0"/>
              <a:t>’</a:t>
            </a:r>
            <a:br>
              <a:rPr lang="en-GB" sz="2400" b="1" dirty="0" smtClean="0"/>
            </a:br>
            <a:r>
              <a:rPr lang="en-GB" sz="2400" b="1" dirty="0" smtClean="0"/>
              <a:t/>
            </a:r>
            <a:br>
              <a:rPr lang="en-GB" sz="2400" b="1" dirty="0" smtClean="0"/>
            </a:br>
            <a:r>
              <a:rPr lang="en-GB" sz="2400" dirty="0"/>
              <a:t>a. The concept of </a:t>
            </a:r>
            <a:r>
              <a:rPr lang="en-GB" sz="2400" b="1" dirty="0"/>
              <a:t>molar absorptivity.</a:t>
            </a:r>
            <a:r>
              <a:rPr lang="en-US" sz="2000" dirty="0"/>
              <a:t/>
            </a:r>
            <a:br>
              <a:rPr lang="en-US" sz="2000" dirty="0"/>
            </a:br>
            <a:r>
              <a:rPr lang="en-US" sz="2400" dirty="0"/>
              <a:t/>
            </a:r>
            <a:br>
              <a:rPr lang="en-US" sz="2400" dirty="0"/>
            </a:br>
            <a:endParaRPr lang="en-GB" sz="2400" b="1" dirty="0">
              <a:solidFill>
                <a:schemeClr val="tx1"/>
              </a:solidFill>
            </a:endParaRPr>
          </a:p>
        </p:txBody>
      </p:sp>
      <p:sp>
        <p:nvSpPr>
          <p:cNvPr id="3" name="Content Placeholder 2"/>
          <p:cNvSpPr>
            <a:spLocks noGrp="1"/>
          </p:cNvSpPr>
          <p:nvPr>
            <p:ph sz="quarter" idx="4294967295"/>
          </p:nvPr>
        </p:nvSpPr>
        <p:spPr>
          <a:xfrm>
            <a:off x="1066800" y="1981200"/>
            <a:ext cx="8229600" cy="4343400"/>
          </a:xfrm>
          <a:prstGeom prst="rect">
            <a:avLst/>
          </a:prstGeom>
        </p:spPr>
        <p:txBody>
          <a:bodyPr>
            <a:noAutofit/>
          </a:bodyPr>
          <a:lstStyle/>
          <a:p>
            <a:pPr marL="0" indent="0">
              <a:buNone/>
            </a:pPr>
            <a:endParaRPr lang="en-US" sz="4800" dirty="0">
              <a:solidFill>
                <a:srgbClr val="C00000"/>
              </a:solidFill>
            </a:endParaRPr>
          </a:p>
          <a:p>
            <a:endParaRPr lang="en-US" sz="4800" dirty="0">
              <a:solidFill>
                <a:srgbClr val="C00000"/>
              </a:solidFill>
            </a:endParaRPr>
          </a:p>
          <a:p>
            <a:endParaRPr lang="en-US" sz="4800" dirty="0">
              <a:solidFill>
                <a:srgbClr val="C00000"/>
              </a:solidFill>
            </a:endParaRPr>
          </a:p>
        </p:txBody>
      </p:sp>
      <p:sp>
        <p:nvSpPr>
          <p:cNvPr id="4" name="Content Placeholder 2"/>
          <p:cNvSpPr>
            <a:spLocks noGrp="1"/>
          </p:cNvSpPr>
          <p:nvPr>
            <p:ph sz="quarter" idx="4294967295"/>
          </p:nvPr>
        </p:nvSpPr>
        <p:spPr>
          <a:xfrm>
            <a:off x="685800" y="3048000"/>
            <a:ext cx="8229600" cy="4343400"/>
          </a:xfrm>
          <a:prstGeom prst="rect">
            <a:avLst/>
          </a:prstGeom>
        </p:spPr>
        <p:txBody>
          <a:bodyPr>
            <a:noAutofit/>
          </a:bodyPr>
          <a:lstStyle/>
          <a:p>
            <a:r>
              <a:rPr lang="en-GB" sz="3200" dirty="0">
                <a:solidFill>
                  <a:srgbClr val="C00000"/>
                </a:solidFill>
              </a:rPr>
              <a:t>Molar absorptivity is a measure of how strongly a chemical species absorbs light at a particular wavelength. </a:t>
            </a:r>
            <a:endParaRPr lang="en-GB" sz="3200" dirty="0" smtClean="0">
              <a:solidFill>
                <a:srgbClr val="C00000"/>
              </a:solidFill>
            </a:endParaRPr>
          </a:p>
          <a:p>
            <a:r>
              <a:rPr lang="en-GB" sz="3200" dirty="0" smtClean="0">
                <a:solidFill>
                  <a:srgbClr val="C00000"/>
                </a:solidFill>
              </a:rPr>
              <a:t>It </a:t>
            </a:r>
            <a:r>
              <a:rPr lang="en-GB" sz="3200" dirty="0">
                <a:solidFill>
                  <a:srgbClr val="C00000"/>
                </a:solidFill>
              </a:rPr>
              <a:t>is </a:t>
            </a:r>
            <a:r>
              <a:rPr lang="en-GB" sz="3200" dirty="0" smtClean="0">
                <a:solidFill>
                  <a:srgbClr val="C00000"/>
                </a:solidFill>
              </a:rPr>
              <a:t>a constant </a:t>
            </a:r>
            <a:r>
              <a:rPr lang="en-GB" sz="3200" dirty="0">
                <a:solidFill>
                  <a:srgbClr val="C00000"/>
                </a:solidFill>
              </a:rPr>
              <a:t>for a given compound at a given wavelength under specified conditions of solvent, pH </a:t>
            </a:r>
            <a:r>
              <a:rPr lang="en-GB" sz="3200" dirty="0" smtClean="0">
                <a:solidFill>
                  <a:srgbClr val="C00000"/>
                </a:solidFill>
              </a:rPr>
              <a:t>and </a:t>
            </a:r>
            <a:r>
              <a:rPr lang="en-GB" sz="3200" dirty="0">
                <a:solidFill>
                  <a:srgbClr val="C00000"/>
                </a:solidFill>
              </a:rPr>
              <a:t>temperature </a:t>
            </a:r>
            <a:r>
              <a:rPr lang="en-GB" sz="3200" dirty="0" smtClean="0">
                <a:solidFill>
                  <a:srgbClr val="C00000"/>
                </a:solidFill>
              </a:rPr>
              <a:t>etc.</a:t>
            </a:r>
            <a:endParaRPr lang="en-US" sz="4800" dirty="0">
              <a:solidFill>
                <a:srgbClr val="C00000"/>
              </a:solidFill>
            </a:endParaRPr>
          </a:p>
          <a:p>
            <a:endParaRPr lang="en-US" sz="4800" dirty="0">
              <a:solidFill>
                <a:srgbClr val="C00000"/>
              </a:solidFill>
            </a:endParaRPr>
          </a:p>
          <a:p>
            <a:endParaRPr lang="en-US" sz="4800" dirty="0">
              <a:solidFill>
                <a:srgbClr val="C00000"/>
              </a:solidFill>
            </a:endParaRPr>
          </a:p>
        </p:txBody>
      </p:sp>
    </p:spTree>
    <p:extLst>
      <p:ext uri="{BB962C8B-B14F-4D97-AF65-F5344CB8AC3E}">
        <p14:creationId xmlns:p14="http://schemas.microsoft.com/office/powerpoint/2010/main" val="29737843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162800" cy="2057400"/>
          </a:xfrm>
        </p:spPr>
        <p:txBody>
          <a:bodyPr>
            <a:noAutofit/>
          </a:bodyPr>
          <a:lstStyle/>
          <a:p>
            <a:pPr lvl="1" rtl="0"/>
            <a:r>
              <a:rPr lang="en-GB" sz="3200" dirty="0" smtClean="0"/>
              <a:t>b. </a:t>
            </a:r>
            <a:r>
              <a:rPr lang="en-GB" sz="2400" dirty="0"/>
              <a:t>He has short-listed two reaction mixtures:</a:t>
            </a:r>
            <a:r>
              <a:rPr lang="en-US" sz="2000" dirty="0"/>
              <a:t/>
            </a:r>
            <a:br>
              <a:rPr lang="en-US" sz="2000" dirty="0"/>
            </a:br>
            <a:r>
              <a:rPr lang="en-GB" sz="2400" dirty="0"/>
              <a:t>Mixture A with molar absorptivity =  100, 000 </a:t>
            </a:r>
            <a:r>
              <a:rPr lang="en-US" sz="2000" dirty="0"/>
              <a:t/>
            </a:r>
            <a:br>
              <a:rPr lang="en-US" sz="2000" dirty="0"/>
            </a:br>
            <a:r>
              <a:rPr lang="en-GB" sz="2400" dirty="0"/>
              <a:t>Mixture B with molar absorptivity =  50,000. </a:t>
            </a:r>
            <a:r>
              <a:rPr lang="en-US" sz="2000" dirty="0"/>
              <a:t/>
            </a:r>
            <a:br>
              <a:rPr lang="en-US" sz="2000" dirty="0"/>
            </a:br>
            <a:r>
              <a:rPr lang="en-GB" sz="2800" i="1" dirty="0"/>
              <a:t>Which mixture he should </a:t>
            </a:r>
            <a:r>
              <a:rPr lang="en-GB" sz="2800" b="1" i="1" dirty="0"/>
              <a:t>select</a:t>
            </a:r>
            <a:r>
              <a:rPr lang="en-GB" sz="2800" i="1" dirty="0"/>
              <a:t>?</a:t>
            </a:r>
            <a:r>
              <a:rPr lang="en-US" sz="2000" dirty="0"/>
              <a:t/>
            </a:r>
            <a:br>
              <a:rPr lang="en-US" sz="2000" dirty="0"/>
            </a:br>
            <a:endParaRPr lang="en-GB" sz="4000" b="1" dirty="0">
              <a:solidFill>
                <a:schemeClr val="tx1"/>
              </a:solidFill>
            </a:endParaRPr>
          </a:p>
        </p:txBody>
      </p:sp>
      <p:sp>
        <p:nvSpPr>
          <p:cNvPr id="3" name="Content Placeholder 2"/>
          <p:cNvSpPr>
            <a:spLocks noGrp="1"/>
          </p:cNvSpPr>
          <p:nvPr>
            <p:ph sz="quarter" idx="4294967295"/>
          </p:nvPr>
        </p:nvSpPr>
        <p:spPr>
          <a:xfrm>
            <a:off x="1066800" y="1981200"/>
            <a:ext cx="8229600" cy="4343400"/>
          </a:xfrm>
          <a:prstGeom prst="rect">
            <a:avLst/>
          </a:prstGeom>
        </p:spPr>
        <p:txBody>
          <a:bodyPr>
            <a:noAutofit/>
          </a:bodyPr>
          <a:lstStyle/>
          <a:p>
            <a:pPr marL="0" indent="0">
              <a:buNone/>
            </a:pPr>
            <a:endParaRPr lang="en-US" sz="4800" dirty="0">
              <a:solidFill>
                <a:srgbClr val="C00000"/>
              </a:solidFill>
            </a:endParaRPr>
          </a:p>
          <a:p>
            <a:endParaRPr lang="en-US" sz="4800" dirty="0">
              <a:solidFill>
                <a:srgbClr val="C00000"/>
              </a:solidFill>
            </a:endParaRPr>
          </a:p>
          <a:p>
            <a:endParaRPr lang="en-US" sz="4800" dirty="0">
              <a:solidFill>
                <a:srgbClr val="C00000"/>
              </a:solidFill>
            </a:endParaRPr>
          </a:p>
        </p:txBody>
      </p:sp>
      <p:sp>
        <p:nvSpPr>
          <p:cNvPr id="4" name="Content Placeholder 2"/>
          <p:cNvSpPr>
            <a:spLocks noGrp="1"/>
          </p:cNvSpPr>
          <p:nvPr>
            <p:ph sz="quarter" idx="4294967295"/>
          </p:nvPr>
        </p:nvSpPr>
        <p:spPr>
          <a:xfrm>
            <a:off x="685800" y="2819400"/>
            <a:ext cx="8229600" cy="4343400"/>
          </a:xfrm>
          <a:prstGeom prst="rect">
            <a:avLst/>
          </a:prstGeom>
        </p:spPr>
        <p:txBody>
          <a:bodyPr>
            <a:noAutofit/>
          </a:bodyPr>
          <a:lstStyle/>
          <a:p>
            <a:r>
              <a:rPr lang="en-GB" sz="3200" dirty="0">
                <a:solidFill>
                  <a:srgbClr val="C00000"/>
                </a:solidFill>
              </a:rPr>
              <a:t>Mixture A with molar absorptivity =  100, 000 </a:t>
            </a:r>
            <a:endParaRPr lang="en-US" sz="3200" dirty="0">
              <a:solidFill>
                <a:srgbClr val="C00000"/>
              </a:solidFill>
            </a:endParaRPr>
          </a:p>
          <a:p>
            <a:pPr marL="0" indent="0">
              <a:buNone/>
            </a:pPr>
            <a:endParaRPr lang="en-US" sz="4800" dirty="0">
              <a:solidFill>
                <a:srgbClr val="C00000"/>
              </a:solidFill>
            </a:endParaRPr>
          </a:p>
          <a:p>
            <a:endParaRPr lang="en-US" sz="4800" dirty="0">
              <a:solidFill>
                <a:srgbClr val="C00000"/>
              </a:solidFill>
            </a:endParaRPr>
          </a:p>
          <a:p>
            <a:endParaRPr lang="en-US" sz="4800" dirty="0">
              <a:solidFill>
                <a:srgbClr val="C00000"/>
              </a:solidFill>
            </a:endParaRPr>
          </a:p>
        </p:txBody>
      </p:sp>
    </p:spTree>
    <p:extLst>
      <p:ext uri="{BB962C8B-B14F-4D97-AF65-F5344CB8AC3E}">
        <p14:creationId xmlns:p14="http://schemas.microsoft.com/office/powerpoint/2010/main" val="2287579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162800" cy="2057400"/>
          </a:xfrm>
        </p:spPr>
        <p:txBody>
          <a:bodyPr>
            <a:noAutofit/>
          </a:bodyPr>
          <a:lstStyle/>
          <a:p>
            <a:pPr lvl="1" rtl="0"/>
            <a:r>
              <a:rPr lang="en-US" sz="2000" dirty="0"/>
              <a:t/>
            </a:r>
            <a:br>
              <a:rPr lang="en-US" sz="2000" dirty="0"/>
            </a:br>
            <a:endParaRPr lang="en-GB" sz="4000" b="1" dirty="0">
              <a:solidFill>
                <a:schemeClr val="tx1"/>
              </a:solidFill>
            </a:endParaRPr>
          </a:p>
        </p:txBody>
      </p:sp>
      <p:sp>
        <p:nvSpPr>
          <p:cNvPr id="3" name="Content Placeholder 2"/>
          <p:cNvSpPr>
            <a:spLocks noGrp="1"/>
          </p:cNvSpPr>
          <p:nvPr>
            <p:ph sz="quarter" idx="4294967295"/>
          </p:nvPr>
        </p:nvSpPr>
        <p:spPr>
          <a:xfrm>
            <a:off x="1066800" y="1981200"/>
            <a:ext cx="8229600" cy="4343400"/>
          </a:xfrm>
          <a:prstGeom prst="rect">
            <a:avLst/>
          </a:prstGeom>
        </p:spPr>
        <p:txBody>
          <a:bodyPr>
            <a:noAutofit/>
          </a:bodyPr>
          <a:lstStyle/>
          <a:p>
            <a:pPr marL="0" indent="0">
              <a:buNone/>
            </a:pPr>
            <a:endParaRPr lang="en-US" sz="4800" dirty="0">
              <a:solidFill>
                <a:srgbClr val="C00000"/>
              </a:solidFill>
            </a:endParaRPr>
          </a:p>
          <a:p>
            <a:endParaRPr lang="en-US" sz="4800" dirty="0">
              <a:solidFill>
                <a:srgbClr val="C00000"/>
              </a:solidFill>
            </a:endParaRPr>
          </a:p>
          <a:p>
            <a:endParaRPr lang="en-US" sz="4800" dirty="0">
              <a:solidFill>
                <a:srgbClr val="C00000"/>
              </a:solidFill>
            </a:endParaRPr>
          </a:p>
        </p:txBody>
      </p:sp>
      <p:sp>
        <p:nvSpPr>
          <p:cNvPr id="4" name="Content Placeholder 2"/>
          <p:cNvSpPr>
            <a:spLocks noGrp="1"/>
          </p:cNvSpPr>
          <p:nvPr>
            <p:ph sz="quarter" idx="4294967295"/>
          </p:nvPr>
        </p:nvSpPr>
        <p:spPr>
          <a:xfrm>
            <a:off x="685800" y="3810000"/>
            <a:ext cx="8229600" cy="4343400"/>
          </a:xfrm>
          <a:prstGeom prst="rect">
            <a:avLst/>
          </a:prstGeom>
        </p:spPr>
        <p:txBody>
          <a:bodyPr>
            <a:noAutofit/>
          </a:bodyPr>
          <a:lstStyle/>
          <a:p>
            <a:r>
              <a:rPr lang="en-GB" sz="3200" dirty="0">
                <a:solidFill>
                  <a:srgbClr val="C00000"/>
                </a:solidFill>
              </a:rPr>
              <a:t>Wavelength B	380</a:t>
            </a:r>
            <a:endParaRPr lang="en-US" sz="3200" dirty="0">
              <a:solidFill>
                <a:srgbClr val="C00000"/>
              </a:solidFill>
            </a:endParaRPr>
          </a:p>
          <a:p>
            <a:endParaRPr lang="en-US" sz="4800" dirty="0">
              <a:solidFill>
                <a:srgbClr val="C00000"/>
              </a:solidFill>
            </a:endParaRPr>
          </a:p>
          <a:p>
            <a:endParaRPr lang="en-US" sz="4800" dirty="0">
              <a:solidFill>
                <a:srgbClr val="C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139133942"/>
              </p:ext>
            </p:extLst>
          </p:nvPr>
        </p:nvGraphicFramePr>
        <p:xfrm>
          <a:off x="914400" y="2743200"/>
          <a:ext cx="6553199" cy="1524000"/>
        </p:xfrm>
        <a:graphic>
          <a:graphicData uri="http://schemas.openxmlformats.org/drawingml/2006/table">
            <a:tbl>
              <a:tblPr firstRow="1" firstCol="1" bandRow="1">
                <a:tableStyleId>{5C22544A-7EE6-4342-B048-85BDC9FD1C3A}</a:tableStyleId>
              </a:tblPr>
              <a:tblGrid>
                <a:gridCol w="2264473"/>
                <a:gridCol w="2144363"/>
                <a:gridCol w="2144363"/>
              </a:tblGrid>
              <a:tr h="711200">
                <a:tc>
                  <a:txBody>
                    <a:bodyPr/>
                    <a:lstStyle/>
                    <a:p>
                      <a:pPr marL="0" marR="0" algn="just">
                        <a:spcBef>
                          <a:spcPts val="300"/>
                        </a:spcBef>
                      </a:pPr>
                      <a:r>
                        <a:rPr lang="en-GB" sz="1400" dirty="0">
                          <a:effectLst/>
                        </a:rPr>
                        <a:t> </a:t>
                      </a:r>
                      <a:endParaRPr lang="en-US" sz="1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GB" sz="1100">
                          <a:effectLst/>
                        </a:rPr>
                        <a:t>wavelength of maximum absorption (nm)</a:t>
                      </a:r>
                      <a:endParaRPr lang="en-US" sz="110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GB" sz="1100" dirty="0">
                          <a:effectLst/>
                        </a:rPr>
                        <a:t>molar absorptivity</a:t>
                      </a:r>
                      <a:endParaRPr lang="en-US" sz="1100" dirty="0">
                        <a:effectLst/>
                        <a:latin typeface="Calibri"/>
                        <a:ea typeface="Calibri"/>
                        <a:cs typeface="Arial"/>
                      </a:endParaRPr>
                    </a:p>
                  </a:txBody>
                  <a:tcPr marL="68580" marR="68580" marT="0" marB="0" anchor="ctr"/>
                </a:tc>
              </a:tr>
              <a:tr h="406400">
                <a:tc>
                  <a:txBody>
                    <a:bodyPr/>
                    <a:lstStyle/>
                    <a:p>
                      <a:pPr marL="0" marR="0" algn="just">
                        <a:spcBef>
                          <a:spcPts val="300"/>
                        </a:spcBef>
                      </a:pPr>
                      <a:r>
                        <a:rPr lang="en-GB" sz="1400">
                          <a:effectLst/>
                        </a:rPr>
                        <a:t>Wavelength A</a:t>
                      </a:r>
                      <a:endParaRPr lang="en-US" sz="1200">
                        <a:effectLst/>
                        <a:latin typeface="Times New Roman"/>
                        <a:ea typeface="Times New Roman"/>
                      </a:endParaRPr>
                    </a:p>
                  </a:txBody>
                  <a:tcPr marL="68580" marR="68580" marT="0" marB="0"/>
                </a:tc>
                <a:tc>
                  <a:txBody>
                    <a:bodyPr/>
                    <a:lstStyle/>
                    <a:p>
                      <a:pPr marL="0" marR="0" algn="just">
                        <a:spcBef>
                          <a:spcPts val="300"/>
                        </a:spcBef>
                      </a:pPr>
                      <a:r>
                        <a:rPr lang="en-GB" sz="1400">
                          <a:effectLst/>
                        </a:rPr>
                        <a:t>410</a:t>
                      </a:r>
                      <a:endParaRPr lang="en-US" sz="1200">
                        <a:effectLst/>
                        <a:latin typeface="Times New Roman"/>
                        <a:ea typeface="Times New Roman"/>
                      </a:endParaRPr>
                    </a:p>
                  </a:txBody>
                  <a:tcPr marL="68580" marR="68580" marT="0" marB="0"/>
                </a:tc>
                <a:tc>
                  <a:txBody>
                    <a:bodyPr/>
                    <a:lstStyle/>
                    <a:p>
                      <a:pPr marL="0" marR="0" algn="just">
                        <a:spcBef>
                          <a:spcPts val="300"/>
                        </a:spcBef>
                      </a:pPr>
                      <a:r>
                        <a:rPr lang="en-GB" sz="1400">
                          <a:effectLst/>
                        </a:rPr>
                        <a:t>15</a:t>
                      </a:r>
                      <a:endParaRPr lang="en-US" sz="1200">
                        <a:effectLst/>
                        <a:latin typeface="Times New Roman"/>
                        <a:ea typeface="Times New Roman"/>
                      </a:endParaRPr>
                    </a:p>
                  </a:txBody>
                  <a:tcPr marL="68580" marR="68580" marT="0" marB="0"/>
                </a:tc>
              </a:tr>
              <a:tr h="406400">
                <a:tc>
                  <a:txBody>
                    <a:bodyPr/>
                    <a:lstStyle/>
                    <a:p>
                      <a:pPr marL="0" marR="0" algn="just">
                        <a:spcBef>
                          <a:spcPts val="300"/>
                        </a:spcBef>
                      </a:pPr>
                      <a:r>
                        <a:rPr lang="en-GB" sz="1400">
                          <a:effectLst/>
                        </a:rPr>
                        <a:t>Wavelength B</a:t>
                      </a:r>
                      <a:endParaRPr lang="en-US" sz="1200">
                        <a:effectLst/>
                        <a:latin typeface="Times New Roman"/>
                        <a:ea typeface="Times New Roman"/>
                      </a:endParaRPr>
                    </a:p>
                  </a:txBody>
                  <a:tcPr marL="68580" marR="68580" marT="0" marB="0"/>
                </a:tc>
                <a:tc>
                  <a:txBody>
                    <a:bodyPr/>
                    <a:lstStyle/>
                    <a:p>
                      <a:pPr marL="0" marR="0" algn="just">
                        <a:spcBef>
                          <a:spcPts val="300"/>
                        </a:spcBef>
                      </a:pPr>
                      <a:r>
                        <a:rPr lang="en-GB" sz="1400">
                          <a:effectLst/>
                        </a:rPr>
                        <a:t>380</a:t>
                      </a:r>
                      <a:endParaRPr lang="en-US" sz="1200">
                        <a:effectLst/>
                        <a:latin typeface="Times New Roman"/>
                        <a:ea typeface="Times New Roman"/>
                      </a:endParaRPr>
                    </a:p>
                  </a:txBody>
                  <a:tcPr marL="68580" marR="68580" marT="0" marB="0"/>
                </a:tc>
                <a:tc>
                  <a:txBody>
                    <a:bodyPr/>
                    <a:lstStyle/>
                    <a:p>
                      <a:pPr marL="0" marR="0" algn="just">
                        <a:spcBef>
                          <a:spcPts val="300"/>
                        </a:spcBef>
                      </a:pPr>
                      <a:r>
                        <a:rPr lang="en-GB" sz="1400" dirty="0">
                          <a:effectLst/>
                        </a:rPr>
                        <a:t>1000</a:t>
                      </a:r>
                      <a:endParaRPr lang="en-US" sz="1200" dirty="0">
                        <a:effectLst/>
                        <a:latin typeface="Times New Roman"/>
                        <a:ea typeface="Times New Roman"/>
                      </a:endParaRPr>
                    </a:p>
                  </a:txBody>
                  <a:tcPr marL="68580" marR="68580" marT="0" marB="0"/>
                </a:tc>
              </a:tr>
            </a:tbl>
          </a:graphicData>
        </a:graphic>
      </p:graphicFrame>
      <p:sp>
        <p:nvSpPr>
          <p:cNvPr id="10" name="Rectangle 3"/>
          <p:cNvSpPr>
            <a:spLocks noChangeArrowheads="1"/>
          </p:cNvSpPr>
          <p:nvPr/>
        </p:nvSpPr>
        <p:spPr bwMode="auto">
          <a:xfrm>
            <a:off x="-148184" y="659250"/>
            <a:ext cx="921598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ct val="0"/>
              </a:spcAft>
              <a:buClrTx/>
              <a:buSzTx/>
              <a:tabLst/>
            </a:pPr>
            <a:r>
              <a:rPr kumimoji="0" lang="en-GB" sz="1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c. He wants to select wavelength for a solvent which have two peaks of </a:t>
            </a:r>
          </a:p>
          <a:p>
            <a:pPr marL="457200" marR="0" lvl="1" indent="0" defTabSz="914400" rtl="0" eaLnBrk="1" fontAlgn="base" latinLnBrk="0" hangingPunct="1">
              <a:lnSpc>
                <a:spcPct val="100000"/>
              </a:lnSpc>
              <a:spcBef>
                <a:spcPct val="0"/>
              </a:spcBef>
              <a:spcAft>
                <a:spcPct val="0"/>
              </a:spcAft>
              <a:buClrTx/>
              <a:buSzTx/>
              <a:tabLst/>
            </a:pPr>
            <a:r>
              <a:rPr lang="en-GB" sz="1800" dirty="0">
                <a:latin typeface="Verdana" pitchFamily="34" charset="0"/>
                <a:ea typeface="Calibri" pitchFamily="34" charset="0"/>
                <a:cs typeface="Times New Roman" pitchFamily="18" charset="0"/>
              </a:rPr>
              <a:t> </a:t>
            </a:r>
            <a:r>
              <a:rPr lang="en-GB" sz="1800" dirty="0" smtClean="0">
                <a:latin typeface="Verdana" pitchFamily="34" charset="0"/>
                <a:ea typeface="Calibri" pitchFamily="34" charset="0"/>
                <a:cs typeface="Times New Roman" pitchFamily="18" charset="0"/>
              </a:rPr>
              <a:t>   </a:t>
            </a:r>
            <a:r>
              <a:rPr kumimoji="0" lang="en-GB" sz="1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maximum absorbance. The </a:t>
            </a:r>
            <a:r>
              <a:rPr kumimoji="0" lang="en-GB" sz="18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wavelengths of maximum absorbance</a:t>
            </a:r>
            <a:r>
              <a:rPr kumimoji="0" lang="en-GB" sz="1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t>
            </a:r>
          </a:p>
          <a:p>
            <a:pPr marL="457200" marR="0" lvl="1" indent="0" defTabSz="914400" rtl="0" eaLnBrk="1" fontAlgn="base" latinLnBrk="0" hangingPunct="1">
              <a:lnSpc>
                <a:spcPct val="100000"/>
              </a:lnSpc>
              <a:spcBef>
                <a:spcPct val="0"/>
              </a:spcBef>
              <a:spcAft>
                <a:spcPct val="0"/>
              </a:spcAft>
              <a:buClrTx/>
              <a:buSzTx/>
              <a:tabLst/>
            </a:pPr>
            <a:r>
              <a:rPr lang="en-GB" sz="1800" dirty="0">
                <a:latin typeface="Verdana" pitchFamily="34" charset="0"/>
                <a:ea typeface="Calibri" pitchFamily="34" charset="0"/>
                <a:cs typeface="Times New Roman" pitchFamily="18" charset="0"/>
              </a:rPr>
              <a:t> </a:t>
            </a:r>
            <a:r>
              <a:rPr lang="en-GB" sz="1800" dirty="0" smtClean="0">
                <a:latin typeface="Verdana" pitchFamily="34" charset="0"/>
                <a:ea typeface="Calibri" pitchFamily="34" charset="0"/>
                <a:cs typeface="Times New Roman" pitchFamily="18" charset="0"/>
              </a:rPr>
              <a:t>   </a:t>
            </a:r>
            <a:r>
              <a:rPr kumimoji="0" lang="en-GB" sz="1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with molar absorptivity of this solvent are: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Which wavelength he should </a:t>
            </a:r>
            <a:r>
              <a:rPr kumimoji="0" lang="en-GB" sz="2000" b="1" i="1"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select?</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09589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15200" cy="1154097"/>
          </a:xfrm>
        </p:spPr>
        <p:txBody>
          <a:bodyPr/>
          <a:lstStyle/>
          <a:p>
            <a:pPr algn="ctr"/>
            <a:r>
              <a:rPr lang="en-GB" b="1" dirty="0" smtClean="0">
                <a:latin typeface="+mn-lt"/>
              </a:rPr>
              <a:t>The Spectrum</a:t>
            </a:r>
            <a:endParaRPr lang="en-GB" b="1" dirty="0">
              <a:latin typeface="+mn-lt"/>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 y="1676400"/>
            <a:ext cx="9128760" cy="3352800"/>
          </a:xfrm>
        </p:spPr>
      </p:pic>
    </p:spTree>
    <p:extLst>
      <p:ext uri="{BB962C8B-B14F-4D97-AF65-F5344CB8AC3E}">
        <p14:creationId xmlns:p14="http://schemas.microsoft.com/office/powerpoint/2010/main" val="14050626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162800" cy="2057400"/>
          </a:xfrm>
        </p:spPr>
        <p:txBody>
          <a:bodyPr>
            <a:noAutofit/>
          </a:bodyPr>
          <a:lstStyle/>
          <a:p>
            <a:pPr lvl="1" rtl="0"/>
            <a:r>
              <a:rPr lang="en-GB" sz="3200" dirty="0" smtClean="0"/>
              <a:t>d. </a:t>
            </a:r>
            <a:r>
              <a:rPr lang="en-GB" sz="2400" dirty="0"/>
              <a:t>Comment on the trueness of the statement </a:t>
            </a:r>
            <a:r>
              <a:rPr lang="en-GB" sz="2400" b="1" i="1" dirty="0"/>
              <a:t>“Molar absorptivity increases with concentration of the solute”</a:t>
            </a:r>
            <a:r>
              <a:rPr lang="en-GB" sz="2400" dirty="0"/>
              <a:t>.</a:t>
            </a:r>
            <a:r>
              <a:rPr lang="en-US" sz="2400" dirty="0"/>
              <a:t/>
            </a:r>
            <a:br>
              <a:rPr lang="en-US" sz="2400" dirty="0"/>
            </a:br>
            <a:endParaRPr lang="en-GB" sz="4000" b="1" dirty="0">
              <a:solidFill>
                <a:schemeClr val="tx1"/>
              </a:solidFill>
            </a:endParaRPr>
          </a:p>
        </p:txBody>
      </p:sp>
      <p:sp>
        <p:nvSpPr>
          <p:cNvPr id="3" name="Content Placeholder 2"/>
          <p:cNvSpPr>
            <a:spLocks noGrp="1"/>
          </p:cNvSpPr>
          <p:nvPr>
            <p:ph sz="quarter" idx="4294967295"/>
          </p:nvPr>
        </p:nvSpPr>
        <p:spPr>
          <a:xfrm>
            <a:off x="1066800" y="1981200"/>
            <a:ext cx="8229600" cy="4343400"/>
          </a:xfrm>
          <a:prstGeom prst="rect">
            <a:avLst/>
          </a:prstGeom>
        </p:spPr>
        <p:txBody>
          <a:bodyPr>
            <a:noAutofit/>
          </a:bodyPr>
          <a:lstStyle/>
          <a:p>
            <a:pPr marL="0" indent="0">
              <a:buNone/>
            </a:pPr>
            <a:endParaRPr lang="en-US" sz="4800" dirty="0">
              <a:solidFill>
                <a:srgbClr val="C00000"/>
              </a:solidFill>
            </a:endParaRPr>
          </a:p>
          <a:p>
            <a:endParaRPr lang="en-US" sz="4800" dirty="0">
              <a:solidFill>
                <a:srgbClr val="C00000"/>
              </a:solidFill>
            </a:endParaRPr>
          </a:p>
          <a:p>
            <a:endParaRPr lang="en-US" sz="4800" dirty="0">
              <a:solidFill>
                <a:srgbClr val="C00000"/>
              </a:solidFill>
            </a:endParaRPr>
          </a:p>
        </p:txBody>
      </p:sp>
      <p:sp>
        <p:nvSpPr>
          <p:cNvPr id="4" name="Content Placeholder 2"/>
          <p:cNvSpPr>
            <a:spLocks noGrp="1"/>
          </p:cNvSpPr>
          <p:nvPr>
            <p:ph sz="quarter" idx="4294967295"/>
          </p:nvPr>
        </p:nvSpPr>
        <p:spPr>
          <a:xfrm>
            <a:off x="685800" y="2819400"/>
            <a:ext cx="8229600" cy="4343400"/>
          </a:xfrm>
          <a:prstGeom prst="rect">
            <a:avLst/>
          </a:prstGeom>
        </p:spPr>
        <p:txBody>
          <a:bodyPr>
            <a:noAutofit/>
          </a:bodyPr>
          <a:lstStyle/>
          <a:p>
            <a:r>
              <a:rPr lang="en-US" sz="3200" dirty="0" smtClean="0">
                <a:solidFill>
                  <a:srgbClr val="C00000"/>
                </a:solidFill>
              </a:rPr>
              <a:t>False</a:t>
            </a:r>
          </a:p>
          <a:p>
            <a:r>
              <a:rPr lang="en-GB" sz="3200" dirty="0">
                <a:solidFill>
                  <a:srgbClr val="C00000"/>
                </a:solidFill>
              </a:rPr>
              <a:t>Molar absorptivity is constant and does not increase with the concentration of the solute</a:t>
            </a:r>
            <a:endParaRPr lang="en-US" sz="3200" dirty="0">
              <a:solidFill>
                <a:srgbClr val="C00000"/>
              </a:solidFill>
            </a:endParaRPr>
          </a:p>
          <a:p>
            <a:pPr marL="0" indent="0">
              <a:buNone/>
            </a:pPr>
            <a:endParaRPr lang="en-US" sz="4800" dirty="0">
              <a:solidFill>
                <a:srgbClr val="C00000"/>
              </a:solidFill>
            </a:endParaRPr>
          </a:p>
          <a:p>
            <a:endParaRPr lang="en-US" sz="4800" dirty="0">
              <a:solidFill>
                <a:srgbClr val="C00000"/>
              </a:solidFill>
            </a:endParaRPr>
          </a:p>
          <a:p>
            <a:endParaRPr lang="en-US" sz="4800" dirty="0">
              <a:solidFill>
                <a:srgbClr val="C00000"/>
              </a:solidFill>
            </a:endParaRPr>
          </a:p>
        </p:txBody>
      </p:sp>
    </p:spTree>
    <p:extLst>
      <p:ext uri="{BB962C8B-B14F-4D97-AF65-F5344CB8AC3E}">
        <p14:creationId xmlns:p14="http://schemas.microsoft.com/office/powerpoint/2010/main" val="1486319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GB" sz="4800" cap="none" dirty="0" smtClean="0">
                <a:solidFill>
                  <a:schemeClr val="tx1"/>
                </a:solidFill>
              </a:rPr>
              <a:t>Thank You and Best Of Luck</a:t>
            </a:r>
            <a:endParaRPr lang="en-GB" sz="4800" cap="none" dirty="0">
              <a:solidFill>
                <a:schemeClr val="tx1"/>
              </a:solidFill>
            </a:endParaRPr>
          </a:p>
        </p:txBody>
      </p:sp>
      <p:sp>
        <p:nvSpPr>
          <p:cNvPr id="2" name="Subtitle 1"/>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fld id="{D4BEB56A-8646-4B67-9334-B88082B381B0}" type="slidenum">
              <a:rPr lang="en-US" smtClean="0"/>
              <a:pPr/>
              <a:t>51</a:t>
            </a:fld>
            <a:endParaRPr lang="en-US"/>
          </a:p>
        </p:txBody>
      </p:sp>
    </p:spTree>
    <p:extLst>
      <p:ext uri="{BB962C8B-B14F-4D97-AF65-F5344CB8AC3E}">
        <p14:creationId xmlns:p14="http://schemas.microsoft.com/office/powerpoint/2010/main" val="766939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315200" cy="1154097"/>
          </a:xfrm>
        </p:spPr>
        <p:txBody>
          <a:bodyPr>
            <a:normAutofit fontScale="90000"/>
          </a:bodyPr>
          <a:lstStyle/>
          <a:p>
            <a:r>
              <a:rPr lang="en-GB" dirty="0" smtClean="0">
                <a:latin typeface="+mn-lt"/>
              </a:rPr>
              <a:t>Wavelength and Frequency</a:t>
            </a:r>
            <a:endParaRPr lang="en-GB"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 y="1447800"/>
            <a:ext cx="9113520" cy="3429000"/>
          </a:xfrm>
          <a:prstGeom prst="rect">
            <a:avLst/>
          </a:prstGeom>
        </p:spPr>
      </p:pic>
      <p:sp>
        <p:nvSpPr>
          <p:cNvPr id="5" name="TextBox 4"/>
          <p:cNvSpPr txBox="1"/>
          <p:nvPr/>
        </p:nvSpPr>
        <p:spPr>
          <a:xfrm>
            <a:off x="762000" y="5638800"/>
            <a:ext cx="8305800" cy="461665"/>
          </a:xfrm>
          <a:prstGeom prst="rect">
            <a:avLst/>
          </a:prstGeom>
          <a:noFill/>
        </p:spPr>
        <p:txBody>
          <a:bodyPr wrap="square" rtlCol="0">
            <a:spAutoFit/>
          </a:bodyPr>
          <a:lstStyle/>
          <a:p>
            <a:r>
              <a:rPr lang="en-GB" dirty="0" smtClean="0"/>
              <a:t>Wavelength: </a:t>
            </a:r>
            <a:r>
              <a:rPr lang="en-GB" dirty="0" err="1" smtClean="0"/>
              <a:t>nanometers</a:t>
            </a:r>
            <a:r>
              <a:rPr lang="en-GB" dirty="0" smtClean="0"/>
              <a:t> (nm); Frequency: Hertz (Hz)</a:t>
            </a:r>
            <a:endParaRPr lang="en-GB" dirty="0"/>
          </a:p>
        </p:txBody>
      </p:sp>
    </p:spTree>
    <p:extLst>
      <p:ext uri="{BB962C8B-B14F-4D97-AF65-F5344CB8AC3E}">
        <p14:creationId xmlns:p14="http://schemas.microsoft.com/office/powerpoint/2010/main" val="1623459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154097"/>
          </a:xfrm>
        </p:spPr>
        <p:txBody>
          <a:bodyPr>
            <a:normAutofit/>
          </a:bodyPr>
          <a:lstStyle/>
          <a:p>
            <a:pPr algn="ctr"/>
            <a:r>
              <a:rPr lang="en-GB" sz="4400" dirty="0" smtClean="0"/>
              <a:t>The VIBGYOR</a:t>
            </a:r>
            <a:endParaRPr lang="en-GB" sz="4400" dirty="0"/>
          </a:p>
        </p:txBody>
      </p:sp>
      <p:sp>
        <p:nvSpPr>
          <p:cNvPr id="3" name="Content Placeholder 2"/>
          <p:cNvSpPr>
            <a:spLocks noGrp="1"/>
          </p:cNvSpPr>
          <p:nvPr>
            <p:ph idx="1"/>
          </p:nvPr>
        </p:nvSpPr>
        <p:spPr>
          <a:xfrm>
            <a:off x="914400" y="2438400"/>
            <a:ext cx="7315200" cy="3539527"/>
          </a:xfrm>
        </p:spPr>
        <p:txBody>
          <a:bodyPr>
            <a:noAutofit/>
          </a:bodyPr>
          <a:lstStyle/>
          <a:p>
            <a:pPr marL="0" marR="0" lvl="0" indent="0" algn="ctr">
              <a:lnSpc>
                <a:spcPct val="115000"/>
              </a:lnSpc>
              <a:spcBef>
                <a:spcPts val="0"/>
              </a:spcBef>
              <a:spcAft>
                <a:spcPts val="1000"/>
              </a:spcAft>
              <a:buSzPts val="1000"/>
              <a:buNone/>
              <a:tabLst>
                <a:tab pos="457200" algn="l"/>
              </a:tabLst>
            </a:pPr>
            <a:r>
              <a:rPr lang="en-US" sz="3200" b="1" dirty="0">
                <a:solidFill>
                  <a:srgbClr val="FF00FF"/>
                </a:solidFill>
                <a:ea typeface="Times New Roman"/>
                <a:cs typeface="Arial"/>
              </a:rPr>
              <a:t>Violet:</a:t>
            </a:r>
            <a:r>
              <a:rPr lang="en-US" sz="3200" dirty="0">
                <a:solidFill>
                  <a:srgbClr val="000000"/>
                </a:solidFill>
                <a:ea typeface="Times New Roman"/>
                <a:cs typeface="Arial"/>
              </a:rPr>
              <a:t>   400 - 420 nm </a:t>
            </a:r>
            <a:endParaRPr lang="en-US" sz="3200" dirty="0">
              <a:solidFill>
                <a:srgbClr val="000000"/>
              </a:solidFill>
              <a:latin typeface="Calibri"/>
              <a:ea typeface="Calibri"/>
              <a:cs typeface="Arial"/>
            </a:endParaRPr>
          </a:p>
          <a:p>
            <a:pPr marL="0" marR="0" lvl="0" indent="0" algn="ctr">
              <a:lnSpc>
                <a:spcPct val="115000"/>
              </a:lnSpc>
              <a:spcBef>
                <a:spcPts val="0"/>
              </a:spcBef>
              <a:spcAft>
                <a:spcPts val="1000"/>
              </a:spcAft>
              <a:buSzPts val="1000"/>
              <a:buNone/>
              <a:tabLst>
                <a:tab pos="457200" algn="l"/>
              </a:tabLst>
            </a:pPr>
            <a:r>
              <a:rPr lang="en-US" sz="3200" b="1" dirty="0">
                <a:solidFill>
                  <a:srgbClr val="5511DD"/>
                </a:solidFill>
                <a:ea typeface="Times New Roman"/>
                <a:cs typeface="Arial"/>
              </a:rPr>
              <a:t>Indigo:</a:t>
            </a:r>
            <a:r>
              <a:rPr lang="en-US" sz="3200" dirty="0">
                <a:solidFill>
                  <a:srgbClr val="000000"/>
                </a:solidFill>
                <a:ea typeface="Times New Roman"/>
                <a:cs typeface="Arial"/>
              </a:rPr>
              <a:t>   420 - 440 nm </a:t>
            </a:r>
            <a:endParaRPr lang="en-US" sz="3200" dirty="0">
              <a:solidFill>
                <a:srgbClr val="000000"/>
              </a:solidFill>
              <a:latin typeface="Calibri"/>
              <a:ea typeface="Calibri"/>
              <a:cs typeface="Arial"/>
            </a:endParaRPr>
          </a:p>
          <a:p>
            <a:pPr marL="0" marR="0" lvl="0" indent="0" algn="ctr">
              <a:lnSpc>
                <a:spcPct val="115000"/>
              </a:lnSpc>
              <a:spcBef>
                <a:spcPts val="0"/>
              </a:spcBef>
              <a:spcAft>
                <a:spcPts val="1000"/>
              </a:spcAft>
              <a:buSzPts val="1000"/>
              <a:buNone/>
              <a:tabLst>
                <a:tab pos="457200" algn="l"/>
              </a:tabLst>
            </a:pPr>
            <a:r>
              <a:rPr lang="en-US" sz="3200" b="1" dirty="0">
                <a:solidFill>
                  <a:srgbClr val="3333FF"/>
                </a:solidFill>
                <a:ea typeface="Times New Roman"/>
                <a:cs typeface="Arial"/>
              </a:rPr>
              <a:t>Blue:</a:t>
            </a:r>
            <a:r>
              <a:rPr lang="en-US" sz="3200" dirty="0">
                <a:solidFill>
                  <a:srgbClr val="000000"/>
                </a:solidFill>
                <a:ea typeface="Times New Roman"/>
                <a:cs typeface="Arial"/>
              </a:rPr>
              <a:t>   440 - 490 nm </a:t>
            </a:r>
            <a:endParaRPr lang="en-US" sz="3200" dirty="0">
              <a:solidFill>
                <a:srgbClr val="000000"/>
              </a:solidFill>
              <a:latin typeface="Calibri"/>
              <a:ea typeface="Calibri"/>
              <a:cs typeface="Arial"/>
            </a:endParaRPr>
          </a:p>
          <a:p>
            <a:pPr marL="0" marR="0" lvl="0" indent="0" algn="ctr">
              <a:lnSpc>
                <a:spcPct val="115000"/>
              </a:lnSpc>
              <a:spcBef>
                <a:spcPts val="0"/>
              </a:spcBef>
              <a:spcAft>
                <a:spcPts val="1000"/>
              </a:spcAft>
              <a:buSzPts val="1000"/>
              <a:buNone/>
              <a:tabLst>
                <a:tab pos="457200" algn="l"/>
              </a:tabLst>
            </a:pPr>
            <a:r>
              <a:rPr lang="en-US" sz="3200" b="1" dirty="0">
                <a:solidFill>
                  <a:srgbClr val="008000"/>
                </a:solidFill>
                <a:ea typeface="Times New Roman"/>
                <a:cs typeface="Arial"/>
              </a:rPr>
              <a:t>Green:</a:t>
            </a:r>
            <a:r>
              <a:rPr lang="en-US" sz="3200" dirty="0">
                <a:solidFill>
                  <a:srgbClr val="000000"/>
                </a:solidFill>
                <a:ea typeface="Times New Roman"/>
                <a:cs typeface="Arial"/>
              </a:rPr>
              <a:t>   490 - 570 nm </a:t>
            </a:r>
            <a:endParaRPr lang="en-US" sz="3200" dirty="0">
              <a:solidFill>
                <a:srgbClr val="000000"/>
              </a:solidFill>
              <a:latin typeface="Calibri"/>
              <a:ea typeface="Calibri"/>
              <a:cs typeface="Arial"/>
            </a:endParaRPr>
          </a:p>
          <a:p>
            <a:pPr marL="0" marR="0" lvl="0" indent="0" algn="ctr">
              <a:lnSpc>
                <a:spcPct val="115000"/>
              </a:lnSpc>
              <a:spcBef>
                <a:spcPts val="0"/>
              </a:spcBef>
              <a:spcAft>
                <a:spcPts val="1000"/>
              </a:spcAft>
              <a:buSzPts val="1000"/>
              <a:buNone/>
              <a:tabLst>
                <a:tab pos="457200" algn="l"/>
              </a:tabLst>
            </a:pPr>
            <a:r>
              <a:rPr lang="en-US" sz="3200" b="1" dirty="0">
                <a:solidFill>
                  <a:srgbClr val="E8CB00"/>
                </a:solidFill>
                <a:ea typeface="Times New Roman"/>
                <a:cs typeface="Arial"/>
              </a:rPr>
              <a:t>Yellow:</a:t>
            </a:r>
            <a:r>
              <a:rPr lang="en-US" sz="3200" dirty="0">
                <a:solidFill>
                  <a:srgbClr val="000000"/>
                </a:solidFill>
                <a:ea typeface="Times New Roman"/>
                <a:cs typeface="Arial"/>
              </a:rPr>
              <a:t>   570 - 585 nm </a:t>
            </a:r>
            <a:endParaRPr lang="en-US" sz="3200" dirty="0">
              <a:solidFill>
                <a:srgbClr val="000000"/>
              </a:solidFill>
              <a:latin typeface="Calibri"/>
              <a:ea typeface="Calibri"/>
              <a:cs typeface="Arial"/>
            </a:endParaRPr>
          </a:p>
          <a:p>
            <a:pPr marL="0" marR="0" lvl="0" indent="0" algn="ctr">
              <a:lnSpc>
                <a:spcPct val="115000"/>
              </a:lnSpc>
              <a:spcBef>
                <a:spcPts val="0"/>
              </a:spcBef>
              <a:spcAft>
                <a:spcPts val="1000"/>
              </a:spcAft>
              <a:buSzPts val="1000"/>
              <a:buNone/>
              <a:tabLst>
                <a:tab pos="457200" algn="l"/>
              </a:tabLst>
            </a:pPr>
            <a:r>
              <a:rPr lang="en-US" sz="3200" b="1" dirty="0">
                <a:solidFill>
                  <a:srgbClr val="FF8000"/>
                </a:solidFill>
                <a:ea typeface="Times New Roman"/>
                <a:cs typeface="Arial"/>
              </a:rPr>
              <a:t>Orange:</a:t>
            </a:r>
            <a:r>
              <a:rPr lang="en-US" sz="3200" dirty="0">
                <a:solidFill>
                  <a:srgbClr val="000000"/>
                </a:solidFill>
                <a:ea typeface="Times New Roman"/>
                <a:cs typeface="Arial"/>
              </a:rPr>
              <a:t>   585 - 620 nm </a:t>
            </a:r>
            <a:endParaRPr lang="en-US" sz="3200" dirty="0">
              <a:solidFill>
                <a:srgbClr val="000000"/>
              </a:solidFill>
              <a:latin typeface="Calibri"/>
              <a:ea typeface="Calibri"/>
              <a:cs typeface="Arial"/>
            </a:endParaRPr>
          </a:p>
          <a:p>
            <a:pPr marL="0" marR="0" lvl="0" indent="0" algn="ctr">
              <a:lnSpc>
                <a:spcPct val="115000"/>
              </a:lnSpc>
              <a:spcBef>
                <a:spcPts val="0"/>
              </a:spcBef>
              <a:spcAft>
                <a:spcPts val="1000"/>
              </a:spcAft>
              <a:buSzPts val="1000"/>
              <a:buNone/>
              <a:tabLst>
                <a:tab pos="457200" algn="l"/>
              </a:tabLst>
            </a:pPr>
            <a:r>
              <a:rPr lang="en-US" sz="3200" b="1" dirty="0">
                <a:solidFill>
                  <a:srgbClr val="FF0000"/>
                </a:solidFill>
                <a:ea typeface="Times New Roman"/>
                <a:cs typeface="Arial"/>
              </a:rPr>
              <a:t>Red:</a:t>
            </a:r>
            <a:r>
              <a:rPr lang="en-US" sz="3200" dirty="0">
                <a:solidFill>
                  <a:srgbClr val="000000"/>
                </a:solidFill>
                <a:ea typeface="Times New Roman"/>
                <a:cs typeface="Arial"/>
              </a:rPr>
              <a:t>   620 - 780 nm</a:t>
            </a:r>
            <a:endParaRPr lang="en-US" sz="3200" dirty="0">
              <a:solidFill>
                <a:srgbClr val="000000"/>
              </a:solidFill>
              <a:latin typeface="Calibri"/>
              <a:ea typeface="Calibri"/>
              <a:cs typeface="Arial"/>
            </a:endParaRPr>
          </a:p>
          <a:p>
            <a:pPr marL="45720" indent="0" algn="ctr">
              <a:buNone/>
            </a:pPr>
            <a:endParaRPr lang="en-GB" sz="3200" dirty="0"/>
          </a:p>
        </p:txBody>
      </p:sp>
    </p:spTree>
    <p:extLst>
      <p:ext uri="{BB962C8B-B14F-4D97-AF65-F5344CB8AC3E}">
        <p14:creationId xmlns:p14="http://schemas.microsoft.com/office/powerpoint/2010/main" val="823553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062309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810000"/>
            <a:ext cx="8229600" cy="1143000"/>
          </a:xfrm>
        </p:spPr>
        <p:txBody>
          <a:bodyPr>
            <a:normAutofit fontScale="90000"/>
          </a:bodyPr>
          <a:lstStyle/>
          <a:p>
            <a:pPr>
              <a:tabLst>
                <a:tab pos="396875" algn="l"/>
              </a:tabLst>
              <a:defRPr/>
            </a:pPr>
            <a:r>
              <a:rPr lang="en-US" sz="4400" dirty="0" smtClean="0">
                <a:solidFill>
                  <a:srgbClr val="00B0F0"/>
                </a:solidFill>
                <a:latin typeface="+mn-lt"/>
              </a:rPr>
              <a:t>Q 1.</a:t>
            </a:r>
            <a:r>
              <a:rPr lang="en-US" sz="4400" dirty="0">
                <a:latin typeface="+mn-lt"/>
              </a:rPr>
              <a:t>	</a:t>
            </a:r>
            <a:r>
              <a:rPr lang="en-US" sz="4400" dirty="0" smtClean="0">
                <a:solidFill>
                  <a:srgbClr val="0070C0"/>
                </a:solidFill>
                <a:latin typeface="+mn-lt"/>
              </a:rPr>
              <a:t>Absorbance </a:t>
            </a:r>
            <a:r>
              <a:rPr lang="en-US" sz="4400" dirty="0">
                <a:solidFill>
                  <a:srgbClr val="0070C0"/>
                </a:solidFill>
                <a:latin typeface="+mn-lt"/>
              </a:rPr>
              <a:t>of light is</a:t>
            </a:r>
            <a:r>
              <a:rPr lang="en-US" sz="4400" dirty="0" smtClean="0">
                <a:solidFill>
                  <a:srgbClr val="002060"/>
                </a:solidFill>
                <a:latin typeface="+mn-lt"/>
              </a:rPr>
              <a:t>:</a:t>
            </a:r>
            <a:br>
              <a:rPr lang="en-US" sz="4400" dirty="0" smtClean="0">
                <a:solidFill>
                  <a:srgbClr val="002060"/>
                </a:solidFill>
                <a:latin typeface="+mn-lt"/>
              </a:rPr>
            </a:br>
            <a:r>
              <a:rPr lang="en-US" sz="2400" dirty="0">
                <a:solidFill>
                  <a:srgbClr val="FFFF00"/>
                </a:solidFill>
                <a:latin typeface="+mn-lt"/>
              </a:rPr>
              <a:t/>
            </a:r>
            <a:br>
              <a:rPr lang="en-US" sz="2400" dirty="0">
                <a:solidFill>
                  <a:srgbClr val="FFFF00"/>
                </a:solidFill>
                <a:latin typeface="+mn-lt"/>
              </a:rPr>
            </a:br>
            <a:r>
              <a:rPr lang="en-US" sz="2400" dirty="0">
                <a:solidFill>
                  <a:srgbClr val="FFFF00"/>
                </a:solidFill>
                <a:latin typeface="+mn-lt"/>
              </a:rPr>
              <a:t/>
            </a:r>
            <a:br>
              <a:rPr lang="en-US" sz="2400" dirty="0">
                <a:solidFill>
                  <a:srgbClr val="FFFF00"/>
                </a:solidFill>
                <a:latin typeface="+mn-lt"/>
              </a:rPr>
            </a:br>
            <a:r>
              <a:rPr lang="en-US" sz="3200" dirty="0">
                <a:latin typeface="+mn-lt"/>
              </a:rPr>
              <a:t>a.	Difference between incident and transmitted light</a:t>
            </a:r>
            <a:br>
              <a:rPr lang="en-US" sz="3200" dirty="0">
                <a:latin typeface="+mn-lt"/>
              </a:rPr>
            </a:br>
            <a:r>
              <a:rPr lang="en-US" sz="3200" dirty="0">
                <a:latin typeface="+mn-lt"/>
              </a:rPr>
              <a:t>b.	Light absorbed in a solution after striking it</a:t>
            </a:r>
            <a:br>
              <a:rPr lang="en-US" sz="3200" dirty="0">
                <a:latin typeface="+mn-lt"/>
              </a:rPr>
            </a:br>
            <a:r>
              <a:rPr lang="en-US" sz="3200" dirty="0">
                <a:latin typeface="+mn-lt"/>
              </a:rPr>
              <a:t>c.	Negative Log of incident and transmitted light</a:t>
            </a:r>
            <a:br>
              <a:rPr lang="en-US" sz="3200" dirty="0">
                <a:latin typeface="+mn-lt"/>
              </a:rPr>
            </a:br>
            <a:r>
              <a:rPr lang="en-US" sz="3200" dirty="0">
                <a:latin typeface="+mn-lt"/>
              </a:rPr>
              <a:t>d.	Molar absorption of light by the solution</a:t>
            </a:r>
            <a:br>
              <a:rPr lang="en-US" sz="3200" dirty="0">
                <a:latin typeface="+mn-lt"/>
              </a:rPr>
            </a:br>
            <a:r>
              <a:rPr lang="en-US" sz="3200" dirty="0">
                <a:latin typeface="+mn-lt"/>
              </a:rPr>
              <a:t>e.	Ratio of incident and transmitted light</a:t>
            </a:r>
            <a:br>
              <a:rPr lang="en-US" sz="3200" dirty="0">
                <a:latin typeface="+mn-lt"/>
              </a:rPr>
            </a:br>
            <a:r>
              <a:rPr lang="en-US" sz="2400" dirty="0" smtClean="0">
                <a:effectLst/>
                <a:latin typeface="+mn-lt"/>
              </a:rPr>
              <a:t/>
            </a:r>
            <a:br>
              <a:rPr lang="en-US" sz="2400" dirty="0" smtClean="0">
                <a:effectLst/>
                <a:latin typeface="+mn-lt"/>
              </a:rPr>
            </a:br>
            <a:endParaRPr lang="en-GB" sz="2400" dirty="0">
              <a:effectLst/>
              <a:latin typeface="+mn-lt"/>
            </a:endParaRPr>
          </a:p>
        </p:txBody>
      </p:sp>
      <p:sp>
        <p:nvSpPr>
          <p:cNvPr id="6147" name="Rectangle 3"/>
          <p:cNvSpPr>
            <a:spLocks noGrp="1" noChangeArrowheads="1"/>
          </p:cNvSpPr>
          <p:nvPr>
            <p:ph idx="1"/>
          </p:nvPr>
        </p:nvSpPr>
        <p:spPr>
          <a:xfrm>
            <a:off x="0" y="5105400"/>
            <a:ext cx="8229600" cy="762000"/>
          </a:xfrm>
          <a:prstGeom prst="rect">
            <a:avLst/>
          </a:prstGeom>
        </p:spPr>
        <p:txBody>
          <a:bodyPr>
            <a:normAutofit fontScale="55000" lnSpcReduction="20000"/>
          </a:bodyPr>
          <a:lstStyle/>
          <a:p>
            <a:pPr marL="1371600" lvl="3" indent="0" algn="ctr">
              <a:buNone/>
            </a:pPr>
            <a:r>
              <a:rPr lang="en-US" sz="4400" dirty="0">
                <a:solidFill>
                  <a:srgbClr val="002060"/>
                </a:solidFill>
              </a:rPr>
              <a:t>c.	Negative Log of incident and transmitted light</a:t>
            </a:r>
            <a:br>
              <a:rPr lang="en-US" sz="4400" dirty="0">
                <a:solidFill>
                  <a:srgbClr val="002060"/>
                </a:solidFill>
              </a:rPr>
            </a:br>
            <a:endParaRPr lang="en-US" sz="2800" dirty="0">
              <a:solidFill>
                <a:srgbClr val="002060"/>
              </a:solidFill>
            </a:endParaRPr>
          </a:p>
        </p:txBody>
      </p:sp>
      <p:sp>
        <p:nvSpPr>
          <p:cNvPr id="2" name="Date Placeholder 1"/>
          <p:cNvSpPr>
            <a:spLocks noGrp="1"/>
          </p:cNvSpPr>
          <p:nvPr>
            <p:ph type="dt" sz="half" idx="10"/>
          </p:nvPr>
        </p:nvSpPr>
        <p:spPr/>
        <p:txBody>
          <a:bodyPr/>
          <a:lstStyle/>
          <a:p>
            <a:pPr>
              <a:defRPr/>
            </a:pPr>
            <a:fld id="{33A3738E-206C-41E1-B733-CEEFB47AE71F}" type="datetime8">
              <a:rPr lang="en-GB"/>
              <a:pPr>
                <a:defRPr/>
              </a:pPr>
              <a:t>27/01/2014 20:02</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9</a:t>
            </a:fld>
            <a:endParaRPr lang="en-US"/>
          </a:p>
        </p:txBody>
      </p:sp>
    </p:spTree>
    <p:extLst>
      <p:ext uri="{BB962C8B-B14F-4D97-AF65-F5344CB8AC3E}">
        <p14:creationId xmlns:p14="http://schemas.microsoft.com/office/powerpoint/2010/main" val="3714507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24100</TotalTime>
  <Words>1340</Words>
  <Application>Microsoft Office PowerPoint</Application>
  <PresentationFormat>On-screen Show (4:3)</PresentationFormat>
  <Paragraphs>270</Paragraphs>
  <Slides>51</Slides>
  <Notes>10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NewsPrint</vt:lpstr>
      <vt:lpstr>Pakistan Society Of Chemical Pathologists Distance Learning Programme In Chemical Pathology (DLP-2)  Lesson No 1 Optical Techniques  By  Brig Aamir Ijaz MCPS, FCPS, FRCP (Edin)   Professor Of Pathology /  Consultant Chemical Pathologist AFIP Rawalpindi </vt:lpstr>
      <vt:lpstr>Supplementary Question  Out of the white (sun) light human eyes can see :  a. One hundred colours  b. Seven colours c. Seven colours and infra-red d. Seven colours and ultraviolet e. Throughout the spectrum    </vt:lpstr>
      <vt:lpstr>“Chemical Pathology is nothing but colours and electricity”</vt:lpstr>
      <vt:lpstr>Dispersion of Light</vt:lpstr>
      <vt:lpstr>The Spectrum</vt:lpstr>
      <vt:lpstr>Wavelength and Frequency</vt:lpstr>
      <vt:lpstr>The VIBGYOR</vt:lpstr>
      <vt:lpstr>PowerPoint Presentation</vt:lpstr>
      <vt:lpstr>Q 1. Absorbance of light is:   a. Difference between incident and transmitted light b. Light absorbed in a solution after striking it c. Negative Log of incident and transmitted light d. Molar absorption of light by the solution e. Ratio of incident and transmitted light  </vt:lpstr>
      <vt:lpstr>Difference between Absorption  and Absorbance</vt:lpstr>
      <vt:lpstr>Absorbance</vt:lpstr>
      <vt:lpstr>What is the unit of Absorbance?</vt:lpstr>
      <vt:lpstr>What is Transmittance? </vt:lpstr>
      <vt:lpstr>Absorbance and Transmittance</vt:lpstr>
      <vt:lpstr>PowerPoint Presentation</vt:lpstr>
      <vt:lpstr>Percentage Transmittance (%T)</vt:lpstr>
      <vt:lpstr>Transmittance and %T</vt:lpstr>
      <vt:lpstr>Absorbance and %T</vt:lpstr>
      <vt:lpstr>Q 2.  According to Beer-Lambard`s Law absorbance of a solution increases with:  a. Intensity of the light source b. Length of the light path c. Number of light scattering particles d. Percentage transmittance of the light e. Reflectance of light  </vt:lpstr>
      <vt:lpstr>Beer-Lambard`s Law</vt:lpstr>
      <vt:lpstr>Q 3.  A lab technologist is testing glucose in the plasma by Glucose Oxidase method on a photometer. Which colour of light he should use for this colorimetric estimation of glucose:  a. Black b. Green c. Red d. White  e. Yellow  </vt:lpstr>
      <vt:lpstr>Which wavelength is used for measurement of red-coloured glucose solution after GOD-PAP reaction?</vt:lpstr>
      <vt:lpstr>The Colour Wheel</vt:lpstr>
      <vt:lpstr>The Colour Wheel</vt:lpstr>
      <vt:lpstr>Q 4 : Part of the spectrophotometer which selects wavelength of light for striking on a sample solution is:  a. Diffraction grating  b. Lens c. Photomultiplier tube d. Prism e. Slit</vt:lpstr>
      <vt:lpstr>Parts of Spectrophotometer</vt:lpstr>
      <vt:lpstr>Q 5 : Use of photodiodes is a technological advancement for photodection in spectrophotometry. Its major advantage over photomultiplier tube is:  a. Continuous current draw b. Glass enclosed tube c. Higher sensitivity to magnetic field d. Low generation of photoelectrons  e. Measurement at wide wavelength range </vt:lpstr>
      <vt:lpstr>Types of Photodectors</vt:lpstr>
      <vt:lpstr>Photodiodes</vt:lpstr>
      <vt:lpstr>Advantages of Photodiodes over PMT</vt:lpstr>
      <vt:lpstr>Q 6 : The spectral technique with lowest detection limits used in Chemical Pathology Laboratories is:  a. Atomic Absorption Spectrophotometry b. Chemiluminescence c. Fluorometry  d. Nephelometry e. UV Spectrophotometry </vt:lpstr>
      <vt:lpstr>Q 7 : The phenomena of Raleigh Light Scattering is said to be the reason of blue colour of the sky. Which one of the following attributes is true for Raleigh Light Scattering:  a. Deals only with polarized light b. Particles equal in size to the wavelength of incident light c. Reduction in incident light due to scattering d. Scattering in angular region in forward direction e. Symmetrical light scattering </vt:lpstr>
      <vt:lpstr>Raleigh Light Scattering</vt:lpstr>
      <vt:lpstr>Q 8 :   In Atomic Absorption Spectrometry Advantage of using graphite furnace analysis over flame analysis include all EXCEPT:  a. Entire sample is atomised b. Low sample consumption  c. Lower limit of detection  d. Minimum matrix interferences  e. Short turnaround time </vt:lpstr>
      <vt:lpstr>Atomic Absorption Photometry</vt:lpstr>
      <vt:lpstr>Q 9 :   In Atomic Absorption Spectrometry, least type of interference is:  a. Chemical interference b. Dissociation interference c. Ionization interference d. Non-specific interference e. Spectral interference </vt:lpstr>
      <vt:lpstr>Q 10 :  Luminescence has a great advantage over absorbance. The reason of this advantage is that luminescence is:  a. Abundant in natural substances. b. Carried out on less complicated equipment  c. Measurement of absolute light  d. Not dependent on condition of the solution e. Related to energy produced by cathode rays </vt:lpstr>
      <vt:lpstr>PowerPoint Presentation</vt:lpstr>
      <vt:lpstr>a. Definition of Basic Characteristics of Light </vt:lpstr>
      <vt:lpstr>b. Techniques based on characteristic of Light</vt:lpstr>
      <vt:lpstr>Great advantage of Emission (Luminescence) over Absorption</vt:lpstr>
      <vt:lpstr>Flourescence and Phosphorescence</vt:lpstr>
      <vt:lpstr>c. ONE technique in which more than one of the characteristics of light are utilized: </vt:lpstr>
      <vt:lpstr>Q 12. A protein in a solution has concentration of 4 g/L. The length of cuvette is 2 cm and only 50% of certain light beam is transmitted a. Using Beer-Lambert Law, calculate absorbance of the solution (Please give equation(s) as well as value of absorbance). </vt:lpstr>
      <vt:lpstr>b. How will you calculate absorbance of light when concentration of this protein solution is 8 g/L? (Please give formula and value of absorbance).</vt:lpstr>
      <vt:lpstr>c. To calibrate the measuring instrument of this solution (e.g. spectrophotometer) what is the highest per cent transmittance (%T) and highest absorbance (A) you can use?</vt:lpstr>
      <vt:lpstr>Q 13. A scientist is developing a reaction mixture for a clinically important analyte. Please answer following queries regarding ‘molar absorptivity’  a. The concept of molar absorptivity.  </vt:lpstr>
      <vt:lpstr>b. He has short-listed two reaction mixtures: Mixture A with molar absorptivity =  100, 000  Mixture B with molar absorptivity =  50,000.  Which mixture he should select? </vt:lpstr>
      <vt:lpstr> </vt:lpstr>
      <vt:lpstr>d. Comment on the trueness of the statement “Molar absorptivity increases with concentration of the solute”. </vt:lpstr>
      <vt:lpstr>Thank You and Best Of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dc:title>
  <dc:creator>COSMO</dc:creator>
  <cp:lastModifiedBy>AAMIR IJAZ</cp:lastModifiedBy>
  <cp:revision>1185</cp:revision>
  <dcterms:created xsi:type="dcterms:W3CDTF">2003-07-05T14:02:04Z</dcterms:created>
  <dcterms:modified xsi:type="dcterms:W3CDTF">2014-01-27T16:15:59Z</dcterms:modified>
</cp:coreProperties>
</file>