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9" r:id="rId1"/>
    <p:sldMasterId id="2147483881" r:id="rId2"/>
  </p:sldMasterIdLst>
  <p:notesMasterIdLst>
    <p:notesMasterId r:id="rId64"/>
  </p:notesMasterIdLst>
  <p:sldIdLst>
    <p:sldId id="475" r:id="rId3"/>
    <p:sldId id="1055" r:id="rId4"/>
    <p:sldId id="1074" r:id="rId5"/>
    <p:sldId id="825" r:id="rId6"/>
    <p:sldId id="1071" r:id="rId7"/>
    <p:sldId id="870" r:id="rId8"/>
    <p:sldId id="1072" r:id="rId9"/>
    <p:sldId id="828" r:id="rId10"/>
    <p:sldId id="879" r:id="rId11"/>
    <p:sldId id="1073" r:id="rId12"/>
    <p:sldId id="1076" r:id="rId13"/>
    <p:sldId id="1075" r:id="rId14"/>
    <p:sldId id="829" r:id="rId15"/>
    <p:sldId id="1106" r:id="rId16"/>
    <p:sldId id="1056" r:id="rId17"/>
    <p:sldId id="907" r:id="rId18"/>
    <p:sldId id="1101" r:id="rId19"/>
    <p:sldId id="1095" r:id="rId20"/>
    <p:sldId id="1096" r:id="rId21"/>
    <p:sldId id="1097" r:id="rId22"/>
    <p:sldId id="1051" r:id="rId23"/>
    <p:sldId id="1094" r:id="rId24"/>
    <p:sldId id="1091" r:id="rId25"/>
    <p:sldId id="1093" r:id="rId26"/>
    <p:sldId id="1052" r:id="rId27"/>
    <p:sldId id="1107" r:id="rId28"/>
    <p:sldId id="1108" r:id="rId29"/>
    <p:sldId id="1053" r:id="rId30"/>
    <p:sldId id="1088" r:id="rId31"/>
    <p:sldId id="1084" r:id="rId32"/>
    <p:sldId id="1085" r:id="rId33"/>
    <p:sldId id="1086" r:id="rId34"/>
    <p:sldId id="1100" r:id="rId35"/>
    <p:sldId id="1087" r:id="rId36"/>
    <p:sldId id="1054" r:id="rId37"/>
    <p:sldId id="1089" r:id="rId38"/>
    <p:sldId id="1080" r:id="rId39"/>
    <p:sldId id="1081" r:id="rId40"/>
    <p:sldId id="1082" r:id="rId41"/>
    <p:sldId id="1083" r:id="rId42"/>
    <p:sldId id="1057" r:id="rId43"/>
    <p:sldId id="1090" r:id="rId44"/>
    <p:sldId id="1077" r:id="rId45"/>
    <p:sldId id="1105" r:id="rId46"/>
    <p:sldId id="1104" r:id="rId47"/>
    <p:sldId id="1060" r:id="rId48"/>
    <p:sldId id="1061" r:id="rId49"/>
    <p:sldId id="1062" r:id="rId50"/>
    <p:sldId id="1063" r:id="rId51"/>
    <p:sldId id="1064" r:id="rId52"/>
    <p:sldId id="1058" r:id="rId53"/>
    <p:sldId id="1059" r:id="rId54"/>
    <p:sldId id="1066" r:id="rId55"/>
    <p:sldId id="1098" r:id="rId56"/>
    <p:sldId id="1099" r:id="rId57"/>
    <p:sldId id="1067" r:id="rId58"/>
    <p:sldId id="1068" r:id="rId59"/>
    <p:sldId id="1079" r:id="rId60"/>
    <p:sldId id="1069" r:id="rId61"/>
    <p:sldId id="1070" r:id="rId62"/>
    <p:sldId id="407" r:id="rId6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C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3" d="100"/>
          <a:sy n="63" d="100"/>
        </p:scale>
        <p:origin x="-12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178C36-17A8-4C69-9CA1-18C9DE3663FB}" type="datetimeFigureOut">
              <a:rPr lang="en-GB" smtClean="0"/>
              <a:pPr/>
              <a:t>10/04/2014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C70E8-3962-437C-BE62-25DC581BC62D}" type="slidenum">
              <a:rPr lang="en-GB" smtClean="0"/>
              <a:pPr/>
              <a:t>‹#›</a:t>
            </a:fld>
            <a:endParaRPr lang="en-GB"/>
          </a:p>
        </p:txBody>
      </p:sp>
    </p:spTree>
    <p:extLst>
      <p:ext uri="{BB962C8B-B14F-4D97-AF65-F5344CB8AC3E}">
        <p14:creationId xmlns:p14="http://schemas.microsoft.com/office/powerpoint/2010/main" val="47586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4</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C70E8-3962-437C-BE62-25DC581BC62D}" type="slidenum">
              <a:rPr lang="en-GB" smtClean="0"/>
              <a:pPr/>
              <a:t>31</a:t>
            </a:fld>
            <a:endParaRPr lang="en-GB"/>
          </a:p>
        </p:txBody>
      </p:sp>
    </p:spTree>
    <p:extLst>
      <p:ext uri="{BB962C8B-B14F-4D97-AF65-F5344CB8AC3E}">
        <p14:creationId xmlns:p14="http://schemas.microsoft.com/office/powerpoint/2010/main" val="224830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35</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6</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8</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9</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13</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16</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21</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25</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28</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8C3B13-DBF4-4615-9228-014B3105144E}" type="datetime1">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EB56A-8646-4B67-9334-B88082B381B0}"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B106E7-BE9F-421C-8C45-0867D2BEA5E3}" type="datetime1">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6F39-5084-4355-B431-C51EB88440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3B18E-35CF-4CCA-862E-B149B90EFF3F}" type="datetime1">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3127B-E836-4A15-91A5-A0D1E55351C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88C3B13-DBF4-4615-9228-014B3105144E}" type="datetime1">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EB56A-8646-4B67-9334-B88082B381B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39783-BC3B-4869-9280-23039094CC3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610095-9AE0-45F3-AD03-C783BD814E52}" type="datetime1">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E62A6-D3BB-42B7-97EA-6F839A4410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37E42A-FCBE-472E-B4EF-AE0A3CE883F3}" type="datetime1">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75E40-4BD0-45AC-ABB0-1F4411C1D0E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521CD7-D2E7-4B4D-AD7A-A7836F6D0C78}" type="datetime1">
              <a:rPr lang="en-US" smtClean="0"/>
              <a:t>4/10/2014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D502B-DA4C-4685-BC54-DBB4F60B7C9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DD20F0-80A6-4881-A77D-4B5DBC0306C2}" type="datetime1">
              <a:rPr lang="en-US" smtClean="0"/>
              <a:t>4/10/2014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4F228-3855-4448-8B69-146886D918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2CDBE-6C55-468A-812C-15B3006FF43F}" type="datetime1">
              <a:rPr lang="en-US" smtClean="0"/>
              <a:t>4/10/2014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DDE21-F290-443C-8E9A-843E77C5D47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69389C-A6B5-4598-857F-512499F21BF3}" type="datetime1">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A94D7-9FC6-4B0C-B62A-D0F439BBC70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39783-BC3B-4869-9280-23039094CC3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0321289-C174-44D4-A11A-36E4BF6B2B4C}" type="datetime1">
              <a:rPr lang="en-US" smtClean="0"/>
              <a:t>4/10/2014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A63D1DF-18D3-4B5B-9166-2C408F2907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B106E7-BE9F-421C-8C45-0867D2BEA5E3}" type="datetime1">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6F39-5084-4355-B431-C51EB88440E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23B18E-35CF-4CCA-862E-B149B90EFF3F}" type="datetime1">
              <a:rPr lang="en-US" smtClean="0"/>
              <a:t>4/10/2014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593127B-E836-4A15-91A5-A0D1E55351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10095-9AE0-45F3-AD03-C783BD814E52}" type="datetime1">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E62A6-D3BB-42B7-97EA-6F839A4410C5}"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7E42A-FCBE-472E-B4EF-AE0A3CE883F3}" type="datetime1">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75E40-4BD0-45AC-ABB0-1F4411C1D0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521CD7-D2E7-4B4D-AD7A-A7836F6D0C78}" type="datetime1">
              <a:rPr lang="en-US" smtClean="0"/>
              <a:t>4/10/2014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D502B-DA4C-4685-BC54-DBB4F60B7C9C}"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DD20F0-80A6-4881-A77D-4B5DBC0306C2}" type="datetime1">
              <a:rPr lang="en-US" smtClean="0"/>
              <a:t>4/10/2014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4F228-3855-4448-8B69-146886D91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2CDBE-6C55-468A-812C-15B3006FF43F}" type="datetime1">
              <a:rPr lang="en-US" smtClean="0"/>
              <a:t>4/10/2014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DDE21-F290-443C-8E9A-843E77C5D4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9389C-A6B5-4598-857F-512499F21BF3}" type="datetime1">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A94D7-9FC6-4B0C-B62A-D0F439BBC70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21289-C174-44D4-A11A-36E4BF6B2B4C}" type="datetime1">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3D1DF-18D3-4B5B-9166-2C408F2907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C2D3BBD-5418-4A5E-9EE3-41EC972D4216}" type="datetime1">
              <a:rPr lang="en-US" smtClean="0"/>
              <a:t>4/10/2014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AE099C9-56F5-40D3-89E6-65303E9284BA}"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ftr="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C2D3BBD-5418-4A5E-9EE3-41EC972D4216}" type="datetime1">
              <a:rPr lang="en-US" smtClean="0"/>
              <a:t>4/10/2014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AE099C9-56F5-40D3-89E6-65303E9284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ft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quizlet.com/4388803/cp_serum-proteins-flash-cards/origina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8.xml.rels><?xml version="1.0" encoding="UTF-8" standalone="yes"?>
<Relationships xmlns="http://schemas.openxmlformats.org/package/2006/relationships"><Relationship Id="rId3" Type="http://schemas.openxmlformats.org/officeDocument/2006/relationships/hyperlink" Target="http://www.jove.com/video/3923/agarose-gel-electrophoresis-for-the-separation-of-dna-fragments"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654675"/>
            <a:ext cx="7772400" cy="1736725"/>
          </a:xfrm>
        </p:spPr>
        <p:txBody>
          <a:bodyPr>
            <a:noAutofit/>
          </a:bodyPr>
          <a:lstStyle/>
          <a:p>
            <a:pPr algn="ctr"/>
            <a:r>
              <a:rPr lang="en-US" sz="2400" cap="none" dirty="0" smtClean="0">
                <a:solidFill>
                  <a:srgbClr val="FF0000"/>
                </a:solidFill>
                <a:latin typeface="+mn-lt"/>
              </a:rPr>
              <a:t>Pakistan Society Of Chemical Pathologists</a:t>
            </a:r>
            <a:br>
              <a:rPr lang="en-US" sz="2400" cap="none" dirty="0" smtClean="0">
                <a:solidFill>
                  <a:srgbClr val="FF0000"/>
                </a:solidFill>
                <a:latin typeface="+mn-lt"/>
              </a:rPr>
            </a:br>
            <a:r>
              <a:rPr lang="en-US" sz="2000" cap="none" dirty="0" smtClean="0">
                <a:solidFill>
                  <a:srgbClr val="FF0000"/>
                </a:solidFill>
                <a:latin typeface="+mn-lt"/>
              </a:rPr>
              <a:t>Distance Learning </a:t>
            </a:r>
            <a:r>
              <a:rPr lang="en-US" sz="2000" cap="none" dirty="0" err="1" smtClean="0">
                <a:solidFill>
                  <a:srgbClr val="FF0000"/>
                </a:solidFill>
                <a:latin typeface="+mn-lt"/>
              </a:rPr>
              <a:t>Programme</a:t>
            </a:r>
            <a:r>
              <a:rPr lang="en-US" sz="2000" cap="none" dirty="0" smtClean="0">
                <a:solidFill>
                  <a:srgbClr val="FF0000"/>
                </a:solidFill>
                <a:latin typeface="+mn-lt"/>
              </a:rPr>
              <a:t> In Chemical Pathology</a:t>
            </a:r>
            <a:br>
              <a:rPr lang="en-US" sz="2000" cap="none" dirty="0" smtClean="0">
                <a:solidFill>
                  <a:srgbClr val="FF0000"/>
                </a:solidFill>
                <a:latin typeface="+mn-lt"/>
              </a:rPr>
            </a:br>
            <a:r>
              <a:rPr lang="en-US" sz="2800" cap="none" dirty="0" smtClean="0">
                <a:solidFill>
                  <a:srgbClr val="FF0000"/>
                </a:solidFill>
                <a:latin typeface="+mn-lt"/>
              </a:rPr>
              <a:t>(DLP-2)</a:t>
            </a:r>
            <a:br>
              <a:rPr lang="en-US" sz="2800" cap="none" dirty="0" smtClean="0">
                <a:solidFill>
                  <a:srgbClr val="FF0000"/>
                </a:solidFill>
                <a:latin typeface="+mn-lt"/>
              </a:rPr>
            </a:br>
            <a:r>
              <a:rPr lang="en-US" sz="2400" cap="none" dirty="0" smtClean="0">
                <a:solidFill>
                  <a:srgbClr val="FF0000"/>
                </a:solidFill>
                <a:latin typeface="+mn-lt"/>
              </a:rPr>
              <a:t/>
            </a:r>
            <a:br>
              <a:rPr lang="en-US" sz="2400" cap="none" dirty="0" smtClean="0">
                <a:solidFill>
                  <a:srgbClr val="FF0000"/>
                </a:solidFill>
                <a:latin typeface="+mn-lt"/>
              </a:rPr>
            </a:br>
            <a:r>
              <a:rPr lang="en-US" sz="2800" u="sng" dirty="0">
                <a:solidFill>
                  <a:schemeClr val="accent1"/>
                </a:solidFill>
                <a:latin typeface="+mn-lt"/>
              </a:rPr>
              <a:t>Lesson No </a:t>
            </a:r>
            <a:r>
              <a:rPr lang="en-US" sz="2800" u="sng" dirty="0" smtClean="0">
                <a:solidFill>
                  <a:schemeClr val="accent1"/>
                </a:solidFill>
                <a:latin typeface="+mn-lt"/>
              </a:rPr>
              <a:t>6</a:t>
            </a:r>
            <a:r>
              <a:rPr lang="en-US" sz="2800" u="sng" dirty="0">
                <a:solidFill>
                  <a:schemeClr val="accent1"/>
                </a:solidFill>
                <a:latin typeface="+mn-lt"/>
              </a:rPr>
              <a:t/>
            </a:r>
            <a:br>
              <a:rPr lang="en-US" sz="2800" u="sng" dirty="0">
                <a:solidFill>
                  <a:schemeClr val="accent1"/>
                </a:solidFill>
                <a:latin typeface="+mn-lt"/>
              </a:rPr>
            </a:br>
            <a:r>
              <a:rPr lang="en-US" sz="2800" u="sng" dirty="0" smtClean="0">
                <a:solidFill>
                  <a:schemeClr val="accent1"/>
                </a:solidFill>
                <a:latin typeface="+mn-lt"/>
              </a:rPr>
              <a:t>Electrophoresis</a:t>
            </a:r>
            <a:r>
              <a:rPr lang="en-US" sz="2800" b="1" dirty="0"/>
              <a:t/>
            </a:r>
            <a:br>
              <a:rPr lang="en-US" sz="2800" b="1" dirty="0"/>
            </a:br>
            <a:r>
              <a:rPr lang="en-US" sz="1800" cap="none" dirty="0" smtClean="0">
                <a:solidFill>
                  <a:srgbClr val="0070C0"/>
                </a:solidFill>
                <a:latin typeface="+mn-lt"/>
              </a:rPr>
              <a:t/>
            </a:r>
            <a:br>
              <a:rPr lang="en-US" sz="1800" cap="none" dirty="0" smtClean="0">
                <a:solidFill>
                  <a:srgbClr val="0070C0"/>
                </a:solidFill>
                <a:latin typeface="+mn-lt"/>
              </a:rPr>
            </a:br>
            <a:r>
              <a:rPr lang="en-US" sz="2000" dirty="0" smtClean="0">
                <a:solidFill>
                  <a:srgbClr val="0070C0"/>
                </a:solidFill>
                <a:latin typeface="+mn-lt"/>
              </a:rPr>
              <a:t>By </a:t>
            </a:r>
            <a:r>
              <a:rPr lang="en-GB" sz="2000" dirty="0" smtClean="0">
                <a:solidFill>
                  <a:srgbClr val="0070C0"/>
                </a:solidFill>
                <a:latin typeface="+mn-lt"/>
              </a:rPr>
              <a:t/>
            </a:r>
            <a:br>
              <a:rPr lang="en-GB" sz="2000" dirty="0" smtClean="0">
                <a:solidFill>
                  <a:srgbClr val="0070C0"/>
                </a:solidFill>
                <a:latin typeface="+mn-lt"/>
              </a:rPr>
            </a:br>
            <a:r>
              <a:rPr lang="en-US" sz="3200" cap="none" dirty="0" smtClean="0">
                <a:solidFill>
                  <a:srgbClr val="0070C0"/>
                </a:solidFill>
                <a:latin typeface="+mn-lt"/>
              </a:rPr>
              <a:t>Brig Aamir Ijaz</a:t>
            </a:r>
            <a:r>
              <a:rPr lang="en-US" sz="4000" cap="none" dirty="0" smtClean="0">
                <a:solidFill>
                  <a:srgbClr val="0070C0"/>
                </a:solidFill>
                <a:latin typeface="+mn-lt"/>
              </a:rPr>
              <a:t/>
            </a:r>
            <a:br>
              <a:rPr lang="en-US" sz="4000" cap="none" dirty="0" smtClean="0">
                <a:solidFill>
                  <a:srgbClr val="0070C0"/>
                </a:solidFill>
                <a:latin typeface="+mn-lt"/>
              </a:rPr>
            </a:br>
            <a:r>
              <a:rPr lang="en-US" sz="1600" dirty="0" smtClean="0">
                <a:solidFill>
                  <a:srgbClr val="0070C0"/>
                </a:solidFill>
                <a:latin typeface="+mn-lt"/>
              </a:rPr>
              <a:t>MCPS, FCPS, FRCP (</a:t>
            </a:r>
            <a:r>
              <a:rPr lang="en-US" sz="1600" dirty="0" err="1" smtClean="0">
                <a:solidFill>
                  <a:srgbClr val="0070C0"/>
                </a:solidFill>
                <a:latin typeface="+mn-lt"/>
              </a:rPr>
              <a:t>Edin</a:t>
            </a:r>
            <a:r>
              <a:rPr lang="en-US" sz="1600" dirty="0" smtClean="0">
                <a:solidFill>
                  <a:srgbClr val="0070C0"/>
                </a:solidFill>
                <a:latin typeface="+mn-lt"/>
              </a:rPr>
              <a:t>)</a:t>
            </a:r>
            <a:r>
              <a:rPr lang="en-GB" sz="1600" dirty="0" smtClean="0">
                <a:solidFill>
                  <a:srgbClr val="0070C0"/>
                </a:solidFill>
                <a:latin typeface="+mn-lt"/>
              </a:rPr>
              <a:t/>
            </a:r>
            <a:br>
              <a:rPr lang="en-GB" sz="1600" dirty="0" smtClean="0">
                <a:solidFill>
                  <a:srgbClr val="0070C0"/>
                </a:solidFill>
                <a:latin typeface="+mn-lt"/>
              </a:rPr>
            </a:br>
            <a:r>
              <a:rPr lang="en-GB" sz="1100" dirty="0" smtClean="0">
                <a:solidFill>
                  <a:srgbClr val="0070C0"/>
                </a:solidFill>
                <a:latin typeface="+mn-lt"/>
              </a:rPr>
              <a:t/>
            </a:r>
            <a:br>
              <a:rPr lang="en-GB" sz="1100" dirty="0" smtClean="0">
                <a:solidFill>
                  <a:srgbClr val="0070C0"/>
                </a:solidFill>
                <a:latin typeface="+mn-lt"/>
              </a:rPr>
            </a:br>
            <a:r>
              <a:rPr lang="en-GB" sz="1100" dirty="0" smtClean="0">
                <a:solidFill>
                  <a:srgbClr val="0070C0"/>
                </a:solidFill>
                <a:latin typeface="+mn-lt"/>
              </a:rPr>
              <a:t/>
            </a:r>
            <a:br>
              <a:rPr lang="en-GB" sz="1100" dirty="0" smtClean="0">
                <a:solidFill>
                  <a:srgbClr val="0070C0"/>
                </a:solidFill>
                <a:latin typeface="+mn-lt"/>
              </a:rPr>
            </a:br>
            <a:r>
              <a:rPr lang="en-US" sz="2000" cap="none" dirty="0" smtClean="0">
                <a:solidFill>
                  <a:srgbClr val="FF0000"/>
                </a:solidFill>
                <a:latin typeface="+mn-lt"/>
              </a:rPr>
              <a:t>Professor Of Pathology / </a:t>
            </a:r>
            <a:br>
              <a:rPr lang="en-US" sz="2000" cap="none" dirty="0" smtClean="0">
                <a:solidFill>
                  <a:srgbClr val="FF0000"/>
                </a:solidFill>
                <a:latin typeface="+mn-lt"/>
              </a:rPr>
            </a:br>
            <a:r>
              <a:rPr lang="en-US" sz="2000" cap="none" dirty="0" smtClean="0">
                <a:solidFill>
                  <a:srgbClr val="FF0000"/>
                </a:solidFill>
                <a:latin typeface="+mn-lt"/>
              </a:rPr>
              <a:t>Consultant Chemical Pathologist</a:t>
            </a:r>
            <a:r>
              <a:rPr lang="en-GB" sz="2000" cap="none" dirty="0" smtClean="0">
                <a:solidFill>
                  <a:srgbClr val="FF0000"/>
                </a:solidFill>
                <a:latin typeface="+mn-lt"/>
              </a:rPr>
              <a:t/>
            </a:r>
            <a:br>
              <a:rPr lang="en-GB" sz="2000" cap="none" dirty="0" smtClean="0">
                <a:solidFill>
                  <a:srgbClr val="FF0000"/>
                </a:solidFill>
                <a:latin typeface="+mn-lt"/>
              </a:rPr>
            </a:br>
            <a:r>
              <a:rPr lang="en-US" sz="2000" cap="none" dirty="0" smtClean="0">
                <a:solidFill>
                  <a:srgbClr val="FF0000"/>
                </a:solidFill>
                <a:latin typeface="+mn-lt"/>
              </a:rPr>
              <a:t>AFIP Rawalpindi</a:t>
            </a:r>
            <a:r>
              <a:rPr lang="en-US" sz="1400" baseline="30000" dirty="0" smtClean="0">
                <a:solidFill>
                  <a:srgbClr val="FF0000"/>
                </a:solidFill>
                <a:latin typeface="+mn-lt"/>
              </a:rPr>
              <a:t/>
            </a:r>
            <a:br>
              <a:rPr lang="en-US" sz="1400" baseline="30000" dirty="0" smtClean="0">
                <a:solidFill>
                  <a:srgbClr val="FF0000"/>
                </a:solidFill>
                <a:latin typeface="+mn-lt"/>
              </a:rPr>
            </a:br>
            <a:endParaRPr lang="en-US" dirty="0" smtClean="0">
              <a:solidFill>
                <a:srgbClr val="FF0000"/>
              </a:solidFill>
              <a:latin typeface="+mn-lt"/>
            </a:endParaRPr>
          </a:p>
        </p:txBody>
      </p:sp>
      <p:pic>
        <p:nvPicPr>
          <p:cNvPr id="4" name="Picture 3" descr="G:\AI-02 Sep 12\DLP-2\DLP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04800"/>
            <a:ext cx="1381760" cy="138176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 y="228600"/>
            <a:ext cx="1356360" cy="1457960"/>
          </a:xfrm>
          <a:prstGeom prst="rect">
            <a:avLst/>
          </a:prstGeom>
          <a:noFill/>
          <a:ln>
            <a:noFill/>
          </a:ln>
        </p:spPr>
      </p:pic>
    </p:spTree>
    <p:extLst>
      <p:ext uri="{BB962C8B-B14F-4D97-AF65-F5344CB8AC3E}">
        <p14:creationId xmlns:p14="http://schemas.microsoft.com/office/powerpoint/2010/main" val="31235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6781800" cy="1600200"/>
          </a:xfrm>
        </p:spPr>
        <p:txBody>
          <a:bodyPr>
            <a:noAutofit/>
          </a:bodyPr>
          <a:lstStyle/>
          <a:p>
            <a:pPr algn="ctr"/>
            <a:r>
              <a:rPr lang="en-GB" sz="4400" dirty="0">
                <a:solidFill>
                  <a:srgbClr val="002060"/>
                </a:solidFill>
                <a:latin typeface="+mj-lt"/>
              </a:rPr>
              <a:t>Two Forces on a Molecule in Electrophoresis</a:t>
            </a:r>
          </a:p>
        </p:txBody>
      </p:sp>
      <p:sp>
        <p:nvSpPr>
          <p:cNvPr id="3" name="Content Placeholder 2"/>
          <p:cNvSpPr>
            <a:spLocks noGrp="1"/>
          </p:cNvSpPr>
          <p:nvPr>
            <p:ph idx="1"/>
          </p:nvPr>
        </p:nvSpPr>
        <p:spPr>
          <a:xfrm>
            <a:off x="762000" y="2286000"/>
            <a:ext cx="7543800" cy="3886200"/>
          </a:xfrm>
        </p:spPr>
        <p:txBody>
          <a:bodyPr>
            <a:normAutofit/>
          </a:bodyPr>
          <a:lstStyle/>
          <a:p>
            <a:r>
              <a:rPr lang="en-US" sz="6000" dirty="0" smtClean="0"/>
              <a:t>Electromotive force</a:t>
            </a:r>
          </a:p>
          <a:p>
            <a:r>
              <a:rPr lang="en-US" sz="6000" dirty="0" smtClean="0"/>
              <a:t>Endosmosis</a:t>
            </a:r>
            <a:endParaRPr lang="en-US" sz="6000" dirty="0"/>
          </a:p>
          <a:p>
            <a:pPr marL="0" indent="0">
              <a:buNone/>
            </a:pPr>
            <a:endParaRPr lang="en-GB" sz="6000"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10</a:t>
            </a:fld>
            <a:endParaRPr lang="en-US"/>
          </a:p>
        </p:txBody>
      </p:sp>
    </p:spTree>
    <p:extLst>
      <p:ext uri="{BB962C8B-B14F-4D97-AF65-F5344CB8AC3E}">
        <p14:creationId xmlns:p14="http://schemas.microsoft.com/office/powerpoint/2010/main" val="36700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6781800" cy="1600200"/>
          </a:xfrm>
        </p:spPr>
        <p:txBody>
          <a:bodyPr vert="horz" lIns="91440" tIns="45720" rIns="91440" bIns="45720" rtlCol="0" anchor="b" anchorCtr="0">
            <a:noAutofit/>
          </a:bodyPr>
          <a:lstStyle/>
          <a:p>
            <a:pPr algn="ctr"/>
            <a:r>
              <a:rPr lang="en-US" sz="4400" dirty="0">
                <a:solidFill>
                  <a:srgbClr val="002060"/>
                </a:solidFill>
                <a:latin typeface="+mj-lt"/>
              </a:rPr>
              <a:t>Electromotive force</a:t>
            </a:r>
          </a:p>
        </p:txBody>
      </p:sp>
      <p:sp>
        <p:nvSpPr>
          <p:cNvPr id="3" name="Content Placeholder 2"/>
          <p:cNvSpPr>
            <a:spLocks noGrp="1"/>
          </p:cNvSpPr>
          <p:nvPr>
            <p:ph idx="1"/>
          </p:nvPr>
        </p:nvSpPr>
        <p:spPr>
          <a:xfrm>
            <a:off x="762000" y="2286000"/>
            <a:ext cx="7543800" cy="3886200"/>
          </a:xfrm>
        </p:spPr>
        <p:txBody>
          <a:bodyPr>
            <a:normAutofit/>
          </a:bodyPr>
          <a:lstStyle/>
          <a:p>
            <a:r>
              <a:rPr lang="en-US" sz="3600" dirty="0" smtClean="0"/>
              <a:t> This force is created when charge is applied to a protein (or other compound) in support medium with a fluid buffer</a:t>
            </a:r>
            <a:endParaRPr lang="en-US" sz="3600" dirty="0"/>
          </a:p>
          <a:p>
            <a:pPr marL="0" indent="0">
              <a:buNone/>
            </a:pPr>
            <a:endParaRPr lang="en-GB" sz="3600"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11</a:t>
            </a:fld>
            <a:endParaRPr lang="en-US"/>
          </a:p>
        </p:txBody>
      </p:sp>
    </p:spTree>
    <p:extLst>
      <p:ext uri="{BB962C8B-B14F-4D97-AF65-F5344CB8AC3E}">
        <p14:creationId xmlns:p14="http://schemas.microsoft.com/office/powerpoint/2010/main" val="163628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1600200"/>
          </a:xfrm>
        </p:spPr>
        <p:txBody>
          <a:bodyPr vert="horz" lIns="91440" tIns="45720" rIns="91440" bIns="45720" rtlCol="0" anchor="b" anchorCtr="0">
            <a:noAutofit/>
          </a:bodyPr>
          <a:lstStyle/>
          <a:p>
            <a:pPr algn="ctr"/>
            <a:r>
              <a:rPr lang="en-GB" sz="6000" dirty="0">
                <a:solidFill>
                  <a:srgbClr val="002060"/>
                </a:solidFill>
                <a:latin typeface="+mj-lt"/>
              </a:rPr>
              <a:t>Endosmosis </a:t>
            </a:r>
          </a:p>
        </p:txBody>
      </p:sp>
      <p:sp>
        <p:nvSpPr>
          <p:cNvPr id="3" name="Content Placeholder 2"/>
          <p:cNvSpPr>
            <a:spLocks noGrp="1"/>
          </p:cNvSpPr>
          <p:nvPr>
            <p:ph idx="1"/>
          </p:nvPr>
        </p:nvSpPr>
        <p:spPr>
          <a:xfrm>
            <a:off x="762000" y="2286000"/>
            <a:ext cx="7543800" cy="3886200"/>
          </a:xfrm>
        </p:spPr>
        <p:txBody>
          <a:bodyPr>
            <a:normAutofit/>
          </a:bodyPr>
          <a:lstStyle/>
          <a:p>
            <a:r>
              <a:rPr lang="en-US" sz="3200" dirty="0" smtClean="0"/>
              <a:t>This is a </a:t>
            </a:r>
            <a:r>
              <a:rPr lang="en-US" sz="3200" dirty="0"/>
              <a:t>compensatory flow of the fluid buffer towards the negative pole (cathode).</a:t>
            </a:r>
          </a:p>
          <a:p>
            <a:r>
              <a:rPr lang="en-US" sz="3200" dirty="0" smtClean="0"/>
              <a:t>The </a:t>
            </a:r>
            <a:r>
              <a:rPr lang="en-US" sz="3200" dirty="0"/>
              <a:t>solid support has a slight negative charge and is drawn towards the positive pole (anode), but, being a solid support, it cannot move. </a:t>
            </a:r>
            <a:endParaRPr lang="en-US" sz="3200" dirty="0" smtClean="0"/>
          </a:p>
          <a:p>
            <a:pPr marL="0" indent="0">
              <a:buNone/>
            </a:pPr>
            <a:endParaRPr lang="en-GB" sz="3200"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12</a:t>
            </a:fld>
            <a:endParaRPr lang="en-US"/>
          </a:p>
        </p:txBody>
      </p:sp>
    </p:spTree>
    <p:extLst>
      <p:ext uri="{BB962C8B-B14F-4D97-AF65-F5344CB8AC3E}">
        <p14:creationId xmlns:p14="http://schemas.microsoft.com/office/powerpoint/2010/main" val="23473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191000"/>
            <a:ext cx="8229600" cy="1143000"/>
          </a:xfrm>
        </p:spPr>
        <p:txBody>
          <a:bodyPr>
            <a:noAutofit/>
          </a:bodyPr>
          <a:lstStyle/>
          <a:p>
            <a:pPr>
              <a:tabLst>
                <a:tab pos="396875" algn="l"/>
              </a:tabLst>
              <a:defRPr/>
            </a:pPr>
            <a:r>
              <a:rPr lang="en-US" sz="2400" dirty="0" smtClean="0">
                <a:solidFill>
                  <a:srgbClr val="00B0F0"/>
                </a:solidFill>
              </a:rPr>
              <a:t>Q 5 :</a:t>
            </a:r>
            <a:r>
              <a:rPr lang="en-US" sz="2800" dirty="0">
                <a:solidFill>
                  <a:srgbClr val="0070C0"/>
                </a:solidFill>
              </a:rPr>
              <a:t>	</a:t>
            </a:r>
            <a:r>
              <a:rPr lang="en-US" sz="2800" dirty="0" smtClean="0">
                <a:solidFill>
                  <a:srgbClr val="0070C0"/>
                </a:solidFill>
              </a:rPr>
              <a:t>Protein </a:t>
            </a:r>
            <a:r>
              <a:rPr lang="en-US" sz="2800" dirty="0">
                <a:solidFill>
                  <a:srgbClr val="0070C0"/>
                </a:solidFill>
              </a:rPr>
              <a:t>electrophoresis of a serum sample showed a wide band n Albumin region. What could be the most probable cause:</a:t>
            </a:r>
            <a:br>
              <a:rPr lang="en-US" sz="2800" dirty="0">
                <a:solidFill>
                  <a:srgbClr val="0070C0"/>
                </a:solidFill>
              </a:rPr>
            </a:br>
            <a:r>
              <a:rPr lang="en-US" sz="2800" dirty="0">
                <a:solidFill>
                  <a:srgbClr val="0070C0"/>
                </a:solidFill>
              </a:rPr>
              <a:t/>
            </a:r>
            <a:br>
              <a:rPr lang="en-US" sz="2800" dirty="0">
                <a:solidFill>
                  <a:srgbClr val="0070C0"/>
                </a:solidFill>
              </a:rPr>
            </a:br>
            <a:r>
              <a:rPr lang="en-US" sz="2800" dirty="0">
                <a:solidFill>
                  <a:schemeClr val="tx1"/>
                </a:solidFill>
              </a:rPr>
              <a:t>a.	Bent applicator</a:t>
            </a:r>
            <a:br>
              <a:rPr lang="en-US" sz="2800" dirty="0">
                <a:solidFill>
                  <a:schemeClr val="tx1"/>
                </a:solidFill>
              </a:rPr>
            </a:br>
            <a:r>
              <a:rPr lang="en-US" sz="2800" dirty="0">
                <a:solidFill>
                  <a:schemeClr val="tx1"/>
                </a:solidFill>
              </a:rPr>
              <a:t>b.	</a:t>
            </a:r>
            <a:r>
              <a:rPr lang="en-US" sz="2800" dirty="0" err="1">
                <a:solidFill>
                  <a:schemeClr val="tx1"/>
                </a:solidFill>
              </a:rPr>
              <a:t>Bis-albuminaemia</a:t>
            </a:r>
            <a:r>
              <a:rPr lang="en-US" sz="2800" dirty="0">
                <a:solidFill>
                  <a:schemeClr val="tx1"/>
                </a:solidFill>
              </a:rPr>
              <a:t/>
            </a:r>
            <a:br>
              <a:rPr lang="en-US" sz="2800" dirty="0">
                <a:solidFill>
                  <a:schemeClr val="tx1"/>
                </a:solidFill>
              </a:rPr>
            </a:br>
            <a:r>
              <a:rPr lang="en-US" sz="2800" dirty="0">
                <a:solidFill>
                  <a:schemeClr val="tx1"/>
                </a:solidFill>
              </a:rPr>
              <a:t>c.	Fibrinogen</a:t>
            </a:r>
            <a:br>
              <a:rPr lang="en-US" sz="2800" dirty="0">
                <a:solidFill>
                  <a:schemeClr val="tx1"/>
                </a:solidFill>
              </a:rPr>
            </a:br>
            <a:r>
              <a:rPr lang="en-US" sz="2800" dirty="0">
                <a:solidFill>
                  <a:schemeClr val="tx1"/>
                </a:solidFill>
              </a:rPr>
              <a:t>d.	</a:t>
            </a:r>
            <a:r>
              <a:rPr lang="en-US" sz="2800" dirty="0" err="1">
                <a:solidFill>
                  <a:schemeClr val="tx1"/>
                </a:solidFill>
              </a:rPr>
              <a:t>Haemolytic</a:t>
            </a:r>
            <a:r>
              <a:rPr lang="en-US" sz="2800" dirty="0">
                <a:solidFill>
                  <a:schemeClr val="tx1"/>
                </a:solidFill>
              </a:rPr>
              <a:t> Sample</a:t>
            </a:r>
            <a:br>
              <a:rPr lang="en-US" sz="2800" dirty="0">
                <a:solidFill>
                  <a:schemeClr val="tx1"/>
                </a:solidFill>
              </a:rPr>
            </a:br>
            <a:r>
              <a:rPr lang="en-US" sz="2800" dirty="0">
                <a:solidFill>
                  <a:schemeClr val="tx1"/>
                </a:solidFill>
              </a:rPr>
              <a:t>e.	Medication by the patient</a:t>
            </a:r>
            <a:r>
              <a:rPr lang="en-US" sz="2800" dirty="0">
                <a:solidFill>
                  <a:srgbClr val="0070C0"/>
                </a:solidFill>
              </a:rPr>
              <a:t/>
            </a:r>
            <a:br>
              <a:rPr lang="en-US" sz="2800" dirty="0">
                <a:solidFill>
                  <a:srgbClr val="0070C0"/>
                </a:solidFill>
              </a:rPr>
            </a:br>
            <a:r>
              <a:rPr lang="en-US" sz="3600" dirty="0" smtClean="0">
                <a:solidFill>
                  <a:schemeClr val="tx1"/>
                </a:solidFill>
              </a:rPr>
              <a:t/>
            </a:r>
            <a:br>
              <a:rPr lang="en-US" sz="3600" dirty="0" smtClean="0">
                <a:solidFill>
                  <a:schemeClr val="tx1"/>
                </a:solidFill>
              </a:rPr>
            </a:br>
            <a:endParaRPr lang="en-US" sz="2800" dirty="0">
              <a:solidFill>
                <a:schemeClr val="tx1"/>
              </a:solidFill>
            </a:endParaRPr>
          </a:p>
        </p:txBody>
      </p:sp>
      <p:sp>
        <p:nvSpPr>
          <p:cNvPr id="6147" name="Rectangle 3"/>
          <p:cNvSpPr>
            <a:spLocks noGrp="1" noChangeArrowheads="1"/>
          </p:cNvSpPr>
          <p:nvPr>
            <p:ph idx="1"/>
          </p:nvPr>
        </p:nvSpPr>
        <p:spPr>
          <a:xfrm>
            <a:off x="0" y="5486400"/>
            <a:ext cx="8229600" cy="762000"/>
          </a:xfrm>
          <a:prstGeom prst="rect">
            <a:avLst/>
          </a:prstGeom>
        </p:spPr>
        <p:txBody>
          <a:bodyPr>
            <a:noAutofit/>
          </a:bodyPr>
          <a:lstStyle/>
          <a:p>
            <a:pPr marL="1371600" lvl="3" indent="0" algn="ctr">
              <a:buNone/>
            </a:pPr>
            <a:r>
              <a:rPr lang="en-US" sz="4000" dirty="0">
                <a:solidFill>
                  <a:schemeClr val="tx1"/>
                </a:solidFill>
              </a:rPr>
              <a:t>e.	Medication by the patient</a:t>
            </a:r>
            <a:endParaRPr lang="en-US" sz="3200" dirty="0">
              <a:solidFill>
                <a:srgbClr val="00206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4/10/2014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13</a:t>
            </a:fld>
            <a:endParaRPr lang="en-US"/>
          </a:p>
        </p:txBody>
      </p:sp>
    </p:spTree>
    <p:extLst>
      <p:ext uri="{BB962C8B-B14F-4D97-AF65-F5344CB8AC3E}">
        <p14:creationId xmlns:p14="http://schemas.microsoft.com/office/powerpoint/2010/main" val="311232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1600200"/>
          </a:xfrm>
        </p:spPr>
        <p:txBody>
          <a:bodyPr vert="horz" lIns="91440" tIns="45720" rIns="91440" bIns="45720" rtlCol="0" anchor="b" anchorCtr="0">
            <a:noAutofit/>
          </a:bodyPr>
          <a:lstStyle/>
          <a:p>
            <a:pPr algn="ctr"/>
            <a:r>
              <a:rPr lang="en-GB" sz="4800" dirty="0" smtClean="0">
                <a:solidFill>
                  <a:srgbClr val="002060"/>
                </a:solidFill>
                <a:latin typeface="+mj-lt"/>
              </a:rPr>
              <a:t>Artefacts and</a:t>
            </a:r>
            <a:br>
              <a:rPr lang="en-GB" sz="4800" dirty="0" smtClean="0">
                <a:solidFill>
                  <a:srgbClr val="002060"/>
                </a:solidFill>
                <a:latin typeface="+mj-lt"/>
              </a:rPr>
            </a:br>
            <a:r>
              <a:rPr lang="en-GB" sz="4800" dirty="0" smtClean="0">
                <a:solidFill>
                  <a:srgbClr val="002060"/>
                </a:solidFill>
                <a:latin typeface="+mj-lt"/>
              </a:rPr>
              <a:t> non-significant Findings </a:t>
            </a:r>
            <a:endParaRPr lang="en-GB" sz="4800" dirty="0">
              <a:solidFill>
                <a:srgbClr val="002060"/>
              </a:solidFill>
              <a:latin typeface="+mj-lt"/>
            </a:endParaRPr>
          </a:p>
        </p:txBody>
      </p:sp>
      <p:sp>
        <p:nvSpPr>
          <p:cNvPr id="3" name="Content Placeholder 2"/>
          <p:cNvSpPr>
            <a:spLocks noGrp="1"/>
          </p:cNvSpPr>
          <p:nvPr>
            <p:ph idx="1"/>
          </p:nvPr>
        </p:nvSpPr>
        <p:spPr>
          <a:xfrm>
            <a:off x="762000" y="2514600"/>
            <a:ext cx="7543800" cy="3886200"/>
          </a:xfrm>
        </p:spPr>
        <p:txBody>
          <a:bodyPr>
            <a:normAutofit fontScale="85000" lnSpcReduction="10000"/>
          </a:bodyPr>
          <a:lstStyle/>
          <a:p>
            <a:r>
              <a:rPr lang="en-US" sz="3200" dirty="0" smtClean="0"/>
              <a:t>Faulty application techniques may cause </a:t>
            </a:r>
            <a:r>
              <a:rPr lang="en-GB" sz="3200" dirty="0" smtClean="0"/>
              <a:t>artefacts</a:t>
            </a:r>
            <a:r>
              <a:rPr lang="en-US" sz="3200" dirty="0" smtClean="0"/>
              <a:t> in manual electrophoresis</a:t>
            </a:r>
          </a:p>
          <a:p>
            <a:r>
              <a:rPr lang="en-US" sz="3200" dirty="0" smtClean="0"/>
              <a:t>If plasma is used as sample, fibrinogen band may appear near point of application</a:t>
            </a:r>
          </a:p>
          <a:p>
            <a:r>
              <a:rPr lang="en-US" sz="3200" dirty="0" smtClean="0"/>
              <a:t>Presence of two types of albumin in one patient may show as duplicate bands in albumin region i.e. </a:t>
            </a:r>
            <a:r>
              <a:rPr lang="en-US" sz="3200" dirty="0" err="1" smtClean="0"/>
              <a:t>bis-albuminanaemia</a:t>
            </a:r>
            <a:endParaRPr lang="en-US" sz="3200" dirty="0" smtClean="0"/>
          </a:p>
          <a:p>
            <a:r>
              <a:rPr lang="en-US" sz="3200" dirty="0" smtClean="0"/>
              <a:t>Albumin bound drugs may appear as wide band</a:t>
            </a:r>
          </a:p>
          <a:p>
            <a:r>
              <a:rPr lang="en-US" sz="3200" dirty="0" err="1" smtClean="0"/>
              <a:t>Haemolytic</a:t>
            </a:r>
            <a:r>
              <a:rPr lang="en-US" sz="3200" dirty="0" smtClean="0"/>
              <a:t> sample may show a band in alpha-2 </a:t>
            </a:r>
          </a:p>
          <a:p>
            <a:endParaRPr lang="en-US" sz="3200" dirty="0" smtClean="0"/>
          </a:p>
          <a:p>
            <a:pPr marL="0" indent="0">
              <a:buNone/>
            </a:pPr>
            <a:endParaRPr lang="en-GB" sz="3200"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14</a:t>
            </a:fld>
            <a:endParaRPr lang="en-US"/>
          </a:p>
        </p:txBody>
      </p:sp>
    </p:spTree>
    <p:extLst>
      <p:ext uri="{BB962C8B-B14F-4D97-AF65-F5344CB8AC3E}">
        <p14:creationId xmlns:p14="http://schemas.microsoft.com/office/powerpoint/2010/main" val="406845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81400"/>
            <a:ext cx="7543800" cy="1524000"/>
          </a:xfrm>
        </p:spPr>
        <p:txBody>
          <a:bodyPr/>
          <a:lstStyle/>
          <a:p>
            <a:pPr algn="ctr"/>
            <a:r>
              <a:rPr lang="en-US" sz="4400" dirty="0"/>
              <a:t>Part II</a:t>
            </a:r>
            <a:br>
              <a:rPr lang="en-US" sz="4400" dirty="0"/>
            </a:br>
            <a:r>
              <a:rPr lang="en-US" sz="4400" dirty="0"/>
              <a:t>Match the answers </a:t>
            </a:r>
            <a:r>
              <a:rPr lang="en-US" sz="4400" dirty="0" smtClean="0"/>
              <a:t/>
            </a:r>
            <a:br>
              <a:rPr lang="en-US" sz="4400" dirty="0" smtClean="0"/>
            </a:br>
            <a:r>
              <a:rPr lang="en-US" sz="4400" dirty="0" smtClean="0"/>
              <a:t>(</a:t>
            </a:r>
            <a:r>
              <a:rPr lang="en-US" sz="4400" dirty="0"/>
              <a:t>Extended Matching Questions)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51448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0040" y="4800600"/>
            <a:ext cx="8229600" cy="1143000"/>
          </a:xfrm>
        </p:spPr>
        <p:txBody>
          <a:bodyPr>
            <a:noAutofit/>
          </a:bodyPr>
          <a:lstStyle/>
          <a:p>
            <a:pPr lvl="0"/>
            <a:r>
              <a:rPr lang="en-US" sz="2800" dirty="0" smtClean="0">
                <a:solidFill>
                  <a:srgbClr val="00B0F0"/>
                </a:solidFill>
              </a:rPr>
              <a:t/>
            </a:r>
            <a:br>
              <a:rPr lang="en-US" sz="2800" dirty="0" smtClean="0">
                <a:solidFill>
                  <a:srgbClr val="00B0F0"/>
                </a:solidFill>
              </a:rPr>
            </a:br>
            <a:r>
              <a:rPr lang="en-US" sz="2800" dirty="0" smtClean="0">
                <a:solidFill>
                  <a:srgbClr val="00B0F0"/>
                </a:solidFill>
              </a:rPr>
              <a:t>Q 6 :</a:t>
            </a:r>
            <a:r>
              <a:rPr lang="en-US" sz="3200" dirty="0">
                <a:solidFill>
                  <a:srgbClr val="0070C0"/>
                </a:solidFill>
              </a:rPr>
              <a:t>	</a:t>
            </a:r>
            <a:r>
              <a:rPr lang="en-GB" sz="3200" dirty="0"/>
              <a:t> </a:t>
            </a:r>
            <a:r>
              <a:rPr lang="en-GB" sz="3200" dirty="0">
                <a:solidFill>
                  <a:srgbClr val="0070C0"/>
                </a:solidFill>
              </a:rPr>
              <a:t>Proteins and other molecules move to cathode or anode depending on charge on their surface but at a </a:t>
            </a:r>
            <a:r>
              <a:rPr lang="en-GB" sz="3200" b="1" dirty="0">
                <a:solidFill>
                  <a:srgbClr val="0070C0"/>
                </a:solidFill>
              </a:rPr>
              <a:t>very specific pH</a:t>
            </a:r>
            <a:r>
              <a:rPr lang="en-GB" sz="3200" dirty="0">
                <a:solidFill>
                  <a:srgbClr val="0070C0"/>
                </a:solidFill>
              </a:rPr>
              <a:t>, proteins and other molecules become absolutely neutral and stop migration. Ordinary diffusion is also counteracted.</a:t>
            </a:r>
            <a:r>
              <a:rPr lang="en-US" sz="3200" dirty="0">
                <a:solidFill>
                  <a:srgbClr val="0070C0"/>
                </a:solidFill>
              </a:rPr>
              <a:t/>
            </a:r>
            <a:br>
              <a:rPr lang="en-US" sz="3200" dirty="0">
                <a:solidFill>
                  <a:srgbClr val="0070C0"/>
                </a:solidFill>
              </a:rPr>
            </a:br>
            <a:r>
              <a:rPr lang="en-GB" sz="3200" dirty="0">
                <a:solidFill>
                  <a:srgbClr val="0070C0"/>
                </a:solidFill>
              </a:rPr>
              <a:t> </a:t>
            </a:r>
            <a:r>
              <a:rPr lang="en-US" sz="3200" dirty="0">
                <a:solidFill>
                  <a:srgbClr val="0070C0"/>
                </a:solidFill>
              </a:rPr>
              <a:t/>
            </a:r>
            <a:br>
              <a:rPr lang="en-US" sz="3200" dirty="0">
                <a:solidFill>
                  <a:srgbClr val="0070C0"/>
                </a:solidFill>
              </a:rPr>
            </a:br>
            <a:r>
              <a:rPr lang="en-GB" sz="3200" dirty="0">
                <a:solidFill>
                  <a:srgbClr val="0070C0"/>
                </a:solidFill>
              </a:rPr>
              <a:t>These characteristics are indicative of which electrophoresis technique / support media?</a:t>
            </a:r>
            <a:r>
              <a:rPr lang="en-US" sz="3200" dirty="0">
                <a:solidFill>
                  <a:srgbClr val="0070C0"/>
                </a:solidFill>
              </a:rPr>
              <a:t/>
            </a:r>
            <a:br>
              <a:rPr lang="en-US" sz="3200" dirty="0">
                <a:solidFill>
                  <a:srgbClr val="0070C0"/>
                </a:solidFill>
              </a:rPr>
            </a:br>
            <a:r>
              <a:rPr lang="en-US" sz="3200" dirty="0">
                <a:solidFill>
                  <a:srgbClr val="0070C0"/>
                </a:solidFill>
              </a:rPr>
              <a:t/>
            </a:r>
            <a:br>
              <a:rPr lang="en-US" sz="3200" dirty="0">
                <a:solidFill>
                  <a:srgbClr val="0070C0"/>
                </a:solidFill>
              </a:rPr>
            </a:br>
            <a:endParaRPr lang="en-US" sz="3200" dirty="0">
              <a:solidFill>
                <a:schemeClr val="tx1"/>
              </a:solidFill>
            </a:endParaRPr>
          </a:p>
        </p:txBody>
      </p:sp>
      <p:sp>
        <p:nvSpPr>
          <p:cNvPr id="6147" name="Rectangle 3"/>
          <p:cNvSpPr>
            <a:spLocks noGrp="1" noChangeArrowheads="1"/>
          </p:cNvSpPr>
          <p:nvPr>
            <p:ph idx="1"/>
          </p:nvPr>
        </p:nvSpPr>
        <p:spPr>
          <a:xfrm>
            <a:off x="0" y="5867400"/>
            <a:ext cx="8229600" cy="762000"/>
          </a:xfrm>
          <a:prstGeom prst="rect">
            <a:avLst/>
          </a:prstGeom>
        </p:spPr>
        <p:txBody>
          <a:bodyPr>
            <a:noAutofit/>
          </a:bodyPr>
          <a:lstStyle/>
          <a:p>
            <a:pPr marL="1371600" lvl="3" indent="0" algn="ctr">
              <a:buNone/>
            </a:pPr>
            <a:r>
              <a:rPr lang="en-US" sz="4000" dirty="0" smtClean="0">
                <a:solidFill>
                  <a:schemeClr val="tx1"/>
                </a:solidFill>
              </a:rPr>
              <a:t>e. </a:t>
            </a:r>
            <a:r>
              <a:rPr lang="en-GB" sz="4000" dirty="0"/>
              <a:t>Isoelectric focusing</a:t>
            </a:r>
            <a:endParaRPr lang="en-US" sz="4000" dirty="0"/>
          </a:p>
          <a:p>
            <a:pPr marL="1371600" lvl="3" indent="0" algn="ctr">
              <a:buNone/>
            </a:pPr>
            <a:r>
              <a:rPr lang="en-US" sz="4000" dirty="0">
                <a:solidFill>
                  <a:schemeClr val="tx1"/>
                </a:solidFill>
              </a:rPr>
              <a:t/>
            </a:r>
            <a:br>
              <a:rPr lang="en-US" sz="4000" dirty="0">
                <a:solidFill>
                  <a:schemeClr val="tx1"/>
                </a:solidFill>
              </a:rPr>
            </a:br>
            <a:endParaRPr lang="en-US" sz="3200" dirty="0">
              <a:solidFill>
                <a:srgbClr val="002060"/>
              </a:solidFill>
            </a:endParaRPr>
          </a:p>
        </p:txBody>
      </p:sp>
      <p:sp>
        <p:nvSpPr>
          <p:cNvPr id="2" name="Date Placeholder 1"/>
          <p:cNvSpPr>
            <a:spLocks noGrp="1"/>
          </p:cNvSpPr>
          <p:nvPr>
            <p:ph type="dt" sz="half" idx="10"/>
          </p:nvPr>
        </p:nvSpPr>
        <p:spPr/>
        <p:txBody>
          <a:bodyPr/>
          <a:lstStyle/>
          <a:p>
            <a:pPr>
              <a:defRPr/>
            </a:pPr>
            <a:fld id="{029871B5-4EBD-4AD4-9C32-B4B263C0EDD7}" type="datetime1">
              <a:rPr lang="en-US" smtClean="0"/>
              <a:t>4/10/2014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16</a:t>
            </a:fld>
            <a:endParaRPr lang="en-US"/>
          </a:p>
        </p:txBody>
      </p:sp>
    </p:spTree>
    <p:extLst>
      <p:ext uri="{BB962C8B-B14F-4D97-AF65-F5344CB8AC3E}">
        <p14:creationId xmlns:p14="http://schemas.microsoft.com/office/powerpoint/2010/main" val="2557464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barn(inVertical)">
                                      <p:cBhvr>
                                        <p:cTn id="10"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5400" dirty="0" smtClean="0">
                <a:solidFill>
                  <a:srgbClr val="002060"/>
                </a:solidFill>
              </a:rPr>
              <a:t>Isoelectric Focusing (IEF)</a:t>
            </a:r>
            <a:endParaRPr lang="en-GB" sz="5400" dirty="0">
              <a:solidFill>
                <a:srgbClr val="002060"/>
              </a:solidFill>
            </a:endParaRPr>
          </a:p>
        </p:txBody>
      </p:sp>
      <p:sp>
        <p:nvSpPr>
          <p:cNvPr id="3" name="Subtitle 2"/>
          <p:cNvSpPr>
            <a:spLocks noGrp="1"/>
          </p:cNvSpPr>
          <p:nvPr>
            <p:ph type="subTitle" idx="1"/>
          </p:nvPr>
        </p:nvSpPr>
        <p:spPr>
          <a:xfrm>
            <a:off x="762000" y="4724400"/>
            <a:ext cx="7391400" cy="990600"/>
          </a:xfrm>
        </p:spPr>
        <p:txBody>
          <a:bodyPr/>
          <a:lstStyle/>
          <a:p>
            <a:r>
              <a:rPr lang="en-GB" dirty="0" smtClean="0"/>
              <a:t>Slides courtesy of Dr </a:t>
            </a:r>
            <a:r>
              <a:rPr lang="en-GB" dirty="0" err="1" smtClean="0"/>
              <a:t>Sobia</a:t>
            </a:r>
            <a:r>
              <a:rPr lang="en-GB" dirty="0" smtClean="0"/>
              <a:t> </a:t>
            </a:r>
            <a:r>
              <a:rPr lang="en-GB" dirty="0" err="1" smtClean="0"/>
              <a:t>Irum</a:t>
            </a:r>
            <a:r>
              <a:rPr lang="en-GB" dirty="0" smtClean="0"/>
              <a:t> (AFIP </a:t>
            </a:r>
            <a:r>
              <a:rPr lang="en-GB" dirty="0" err="1" smtClean="0"/>
              <a:t>Rwp</a:t>
            </a:r>
            <a:r>
              <a:rPr lang="en-GB" dirty="0" smtClean="0"/>
              <a:t>)</a:t>
            </a:r>
            <a:endParaRPr lang="en-GB" dirty="0"/>
          </a:p>
        </p:txBody>
      </p:sp>
    </p:spTree>
    <p:extLst>
      <p:ext uri="{BB962C8B-B14F-4D97-AF65-F5344CB8AC3E}">
        <p14:creationId xmlns:p14="http://schemas.microsoft.com/office/powerpoint/2010/main" val="3847357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600200"/>
          </a:xfrm>
        </p:spPr>
        <p:txBody>
          <a:bodyPr vert="horz" lIns="91440" tIns="45720" rIns="91440" bIns="45720" rtlCol="0" anchor="b" anchorCtr="0">
            <a:noAutofit/>
          </a:bodyPr>
          <a:lstStyle/>
          <a:p>
            <a:pPr algn="ctr"/>
            <a:r>
              <a:rPr lang="en-US" sz="4800" dirty="0" smtClean="0">
                <a:solidFill>
                  <a:srgbClr val="002060"/>
                </a:solidFill>
                <a:latin typeface="+mj-lt"/>
              </a:rPr>
              <a:t>Principle of IEF</a:t>
            </a:r>
            <a:endParaRPr lang="en-US" sz="4800" dirty="0">
              <a:solidFill>
                <a:srgbClr val="002060"/>
              </a:solidFill>
              <a:latin typeface="+mj-lt"/>
            </a:endParaRPr>
          </a:p>
        </p:txBody>
      </p:sp>
      <p:sp>
        <p:nvSpPr>
          <p:cNvPr id="3" name="Content Placeholder 2"/>
          <p:cNvSpPr>
            <a:spLocks noGrp="1"/>
          </p:cNvSpPr>
          <p:nvPr>
            <p:ph idx="1"/>
          </p:nvPr>
        </p:nvSpPr>
        <p:spPr>
          <a:xfrm>
            <a:off x="762000" y="2133600"/>
            <a:ext cx="7543800" cy="3886200"/>
          </a:xfrm>
        </p:spPr>
        <p:txBody>
          <a:bodyPr>
            <a:noAutofit/>
          </a:bodyPr>
          <a:lstStyle/>
          <a:p>
            <a:r>
              <a:rPr lang="en-US" sz="2400" dirty="0" smtClean="0"/>
              <a:t>IEF is a technique for separating different biomolecules on the basis of their </a:t>
            </a:r>
            <a:r>
              <a:rPr lang="en-US" sz="2400" dirty="0" err="1" smtClean="0"/>
              <a:t>isoelcetric</a:t>
            </a:r>
            <a:r>
              <a:rPr lang="en-US" sz="2400" dirty="0" smtClean="0"/>
              <a:t> points in a stabilized pH gradient.</a:t>
            </a:r>
          </a:p>
          <a:p>
            <a:r>
              <a:rPr lang="en-US" sz="2400" dirty="0" smtClean="0">
                <a:solidFill>
                  <a:srgbClr val="FF0000"/>
                </a:solidFill>
              </a:rPr>
              <a:t>Isoelectric point (</a:t>
            </a:r>
            <a:r>
              <a:rPr lang="en-US" sz="2400" dirty="0" err="1" smtClean="0">
                <a:solidFill>
                  <a:srgbClr val="FF0000"/>
                </a:solidFill>
              </a:rPr>
              <a:t>pI</a:t>
            </a:r>
            <a:r>
              <a:rPr lang="en-US" sz="2400" dirty="0" smtClean="0">
                <a:solidFill>
                  <a:srgbClr val="FF0000"/>
                </a:solidFill>
              </a:rPr>
              <a:t>): </a:t>
            </a:r>
            <a:r>
              <a:rPr lang="en-US" sz="2400" dirty="0" smtClean="0"/>
              <a:t> It is the pH of a solution at which the net charge of protein is zero. In electrophoresis there is no motion of the particles in an electric field at the </a:t>
            </a:r>
            <a:r>
              <a:rPr lang="en-US" sz="2400" dirty="0" err="1" smtClean="0"/>
              <a:t>pI</a:t>
            </a:r>
            <a:r>
              <a:rPr lang="en-US" sz="2400" dirty="0" smtClean="0"/>
              <a:t>.</a:t>
            </a:r>
          </a:p>
          <a:p>
            <a:r>
              <a:rPr lang="en-US" sz="2400" dirty="0" smtClean="0"/>
              <a:t>The pH gradient forces a protein to remain in its </a:t>
            </a:r>
            <a:r>
              <a:rPr lang="en-US" sz="2400" dirty="0" err="1" smtClean="0"/>
              <a:t>pI</a:t>
            </a:r>
            <a:r>
              <a:rPr lang="en-US" sz="2400" dirty="0" smtClean="0"/>
              <a:t>. Thus this concentrating effect is called </a:t>
            </a:r>
            <a:r>
              <a:rPr lang="en-US" sz="2400" dirty="0" smtClean="0">
                <a:solidFill>
                  <a:srgbClr val="C00000"/>
                </a:solidFill>
              </a:rPr>
              <a:t>focusing.</a:t>
            </a:r>
            <a:endParaRPr lang="en-US" sz="2400" dirty="0">
              <a:solidFill>
                <a:srgbClr val="C00000"/>
              </a:solidFill>
            </a:endParaRPr>
          </a:p>
        </p:txBody>
      </p:sp>
    </p:spTree>
    <p:extLst>
      <p:ext uri="{BB962C8B-B14F-4D97-AF65-F5344CB8AC3E}">
        <p14:creationId xmlns:p14="http://schemas.microsoft.com/office/powerpoint/2010/main" val="2686045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781800" cy="1600200"/>
          </a:xfrm>
        </p:spPr>
        <p:txBody>
          <a:bodyPr vert="horz" lIns="91440" tIns="45720" rIns="91440" bIns="45720" rtlCol="0" anchor="b" anchorCtr="0">
            <a:noAutofit/>
          </a:bodyPr>
          <a:lstStyle/>
          <a:p>
            <a:pPr algn="ctr"/>
            <a:r>
              <a:rPr lang="en-US" sz="4800" dirty="0" smtClean="0">
                <a:solidFill>
                  <a:srgbClr val="002060"/>
                </a:solidFill>
                <a:latin typeface="+mj-lt"/>
              </a:rPr>
              <a:t>Procedure of IEF</a:t>
            </a:r>
            <a:endParaRPr lang="en-US" sz="4800" dirty="0">
              <a:solidFill>
                <a:srgbClr val="002060"/>
              </a:solidFill>
              <a:latin typeface="+mj-lt"/>
            </a:endParaRPr>
          </a:p>
        </p:txBody>
      </p:sp>
      <p:sp>
        <p:nvSpPr>
          <p:cNvPr id="3" name="Content Placeholder 2"/>
          <p:cNvSpPr>
            <a:spLocks noGrp="1"/>
          </p:cNvSpPr>
          <p:nvPr>
            <p:ph idx="1"/>
          </p:nvPr>
        </p:nvSpPr>
        <p:spPr>
          <a:xfrm>
            <a:off x="762000" y="2209800"/>
            <a:ext cx="7543800" cy="3886200"/>
          </a:xfrm>
        </p:spPr>
        <p:txBody>
          <a:bodyPr>
            <a:normAutofit fontScale="92500" lnSpcReduction="10000"/>
          </a:bodyPr>
          <a:lstStyle/>
          <a:p>
            <a:r>
              <a:rPr lang="en-US" sz="2400" dirty="0" smtClean="0"/>
              <a:t>IEF requires stable pH gradient which is created with carrier </a:t>
            </a:r>
            <a:r>
              <a:rPr lang="en-US" sz="2400" dirty="0" err="1" smtClean="0"/>
              <a:t>ampholytes</a:t>
            </a:r>
            <a:r>
              <a:rPr lang="en-US" sz="2400" dirty="0" smtClean="0"/>
              <a:t>, a group of amphoteric </a:t>
            </a:r>
            <a:r>
              <a:rPr lang="en-US" sz="2400" dirty="0" err="1" smtClean="0"/>
              <a:t>polyaminocarboxylic</a:t>
            </a:r>
            <a:r>
              <a:rPr lang="en-US" sz="2400" dirty="0" smtClean="0"/>
              <a:t> acid. Mixtures of 50 to 100 </a:t>
            </a:r>
            <a:r>
              <a:rPr lang="en-US" sz="2400" dirty="0" err="1" smtClean="0"/>
              <a:t>ampholytes</a:t>
            </a:r>
            <a:r>
              <a:rPr lang="en-US" sz="2400" dirty="0" smtClean="0"/>
              <a:t> are added to the medium and when electric field is applied a natural pH gradient  establishes, that is negatively charged </a:t>
            </a:r>
            <a:r>
              <a:rPr lang="en-US" sz="2400" dirty="0" err="1" smtClean="0"/>
              <a:t>ampholytes</a:t>
            </a:r>
            <a:r>
              <a:rPr lang="en-US" sz="2400" dirty="0" smtClean="0"/>
              <a:t> moves towards anode and positively charged towards cathode and align themselves according to their </a:t>
            </a:r>
            <a:r>
              <a:rPr lang="en-US" sz="2400" dirty="0" err="1" smtClean="0"/>
              <a:t>pI</a:t>
            </a:r>
            <a:r>
              <a:rPr lang="en-US" sz="2400" dirty="0" smtClean="0"/>
              <a:t> values during electrophoresis .</a:t>
            </a:r>
          </a:p>
          <a:p>
            <a:r>
              <a:rPr lang="en-US" sz="2400" dirty="0" smtClean="0"/>
              <a:t>When a protein has reached its isoelectric point, it will stop migrating through the gel at a certain point. </a:t>
            </a:r>
          </a:p>
          <a:p>
            <a:r>
              <a:rPr lang="en-US" sz="2400" dirty="0" smtClean="0"/>
              <a:t>Some of its uses are new born screening, </a:t>
            </a:r>
            <a:r>
              <a:rPr lang="en-US" sz="2400" dirty="0" err="1" smtClean="0"/>
              <a:t>oligoclonal</a:t>
            </a:r>
            <a:r>
              <a:rPr lang="en-US" sz="2400" dirty="0"/>
              <a:t> </a:t>
            </a:r>
            <a:r>
              <a:rPr lang="en-US" sz="2400" dirty="0" smtClean="0"/>
              <a:t>band and ALP </a:t>
            </a:r>
            <a:r>
              <a:rPr lang="en-US" sz="2400" dirty="0" err="1" smtClean="0"/>
              <a:t>isoenzyme</a:t>
            </a:r>
            <a:endParaRPr lang="en-US" sz="2400" dirty="0"/>
          </a:p>
        </p:txBody>
      </p:sp>
    </p:spTree>
    <p:extLst>
      <p:ext uri="{BB962C8B-B14F-4D97-AF65-F5344CB8AC3E}">
        <p14:creationId xmlns:p14="http://schemas.microsoft.com/office/powerpoint/2010/main" val="263149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81400"/>
            <a:ext cx="7543800" cy="1524000"/>
          </a:xfrm>
        </p:spPr>
        <p:txBody>
          <a:bodyPr/>
          <a:lstStyle/>
          <a:p>
            <a:pPr algn="ctr"/>
            <a:r>
              <a:rPr lang="en-US" sz="4400" dirty="0"/>
              <a:t>Part I</a:t>
            </a:r>
            <a:br>
              <a:rPr lang="en-US" sz="4400" dirty="0"/>
            </a:br>
            <a:r>
              <a:rPr lang="en-US" sz="4400" dirty="0"/>
              <a:t>MCQs (One Best Type)</a:t>
            </a:r>
            <a:br>
              <a:rPr lang="en-US" sz="4400" dirty="0"/>
            </a:br>
            <a:endParaRPr lang="en-GB" sz="44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0327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76" t="12303" r="38533" b="23412"/>
          <a:stretch/>
        </p:blipFill>
        <p:spPr bwMode="auto">
          <a:xfrm>
            <a:off x="457200" y="381000"/>
            <a:ext cx="8305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71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0040" y="4800600"/>
            <a:ext cx="8229600" cy="1143000"/>
          </a:xfrm>
        </p:spPr>
        <p:txBody>
          <a:bodyPr>
            <a:noAutofit/>
          </a:bodyPr>
          <a:lstStyle/>
          <a:p>
            <a:pPr lvl="0"/>
            <a:r>
              <a:rPr lang="en-US" sz="2800" dirty="0" smtClean="0">
                <a:solidFill>
                  <a:srgbClr val="0070C0"/>
                </a:solidFill>
              </a:rPr>
              <a:t/>
            </a:r>
            <a:br>
              <a:rPr lang="en-US" sz="2800" dirty="0" smtClean="0">
                <a:solidFill>
                  <a:srgbClr val="0070C0"/>
                </a:solidFill>
              </a:rPr>
            </a:br>
            <a:r>
              <a:rPr lang="en-US" sz="2800" dirty="0" smtClean="0">
                <a:solidFill>
                  <a:srgbClr val="0070C0"/>
                </a:solidFill>
              </a:rPr>
              <a:t>Q 7 :</a:t>
            </a:r>
            <a:r>
              <a:rPr lang="en-US" sz="3200" dirty="0">
                <a:solidFill>
                  <a:srgbClr val="0070C0"/>
                </a:solidFill>
              </a:rPr>
              <a:t>	</a:t>
            </a:r>
            <a:r>
              <a:rPr lang="en-GB" sz="3200" dirty="0">
                <a:solidFill>
                  <a:srgbClr val="0070C0"/>
                </a:solidFill>
              </a:rPr>
              <a:t> Electrophoretic separation based on </a:t>
            </a:r>
            <a:r>
              <a:rPr lang="en-GB" sz="3200" b="1" dirty="0">
                <a:solidFill>
                  <a:srgbClr val="0070C0"/>
                </a:solidFill>
              </a:rPr>
              <a:t>mass-to-charge ratio and molecular size</a:t>
            </a:r>
            <a:r>
              <a:rPr lang="en-GB" sz="3200" dirty="0">
                <a:solidFill>
                  <a:srgbClr val="0070C0"/>
                </a:solidFill>
              </a:rPr>
              <a:t> of the compounds resulting in improvement in resolution e.g. separation of proteins.</a:t>
            </a:r>
            <a:r>
              <a:rPr lang="en-US" sz="3200" dirty="0">
                <a:solidFill>
                  <a:srgbClr val="0070C0"/>
                </a:solidFill>
              </a:rPr>
              <a:t/>
            </a:r>
            <a:br>
              <a:rPr lang="en-US" sz="3200" dirty="0">
                <a:solidFill>
                  <a:srgbClr val="0070C0"/>
                </a:solidFill>
              </a:rPr>
            </a:br>
            <a:r>
              <a:rPr lang="en-GB" sz="3200" dirty="0">
                <a:solidFill>
                  <a:srgbClr val="0070C0"/>
                </a:solidFill>
              </a:rPr>
              <a:t> </a:t>
            </a:r>
            <a:r>
              <a:rPr lang="en-US" sz="3200" dirty="0">
                <a:solidFill>
                  <a:srgbClr val="0070C0"/>
                </a:solidFill>
              </a:rPr>
              <a:t/>
            </a:r>
            <a:br>
              <a:rPr lang="en-US" sz="3200" dirty="0">
                <a:solidFill>
                  <a:srgbClr val="0070C0"/>
                </a:solidFill>
              </a:rPr>
            </a:br>
            <a:r>
              <a:rPr lang="en-GB" sz="3200" dirty="0">
                <a:solidFill>
                  <a:srgbClr val="0070C0"/>
                </a:solidFill>
              </a:rPr>
              <a:t> </a:t>
            </a:r>
            <a:r>
              <a:rPr lang="en-US" sz="3200" dirty="0">
                <a:solidFill>
                  <a:srgbClr val="0070C0"/>
                </a:solidFill>
              </a:rPr>
              <a:t/>
            </a:r>
            <a:br>
              <a:rPr lang="en-US" sz="3200" dirty="0">
                <a:solidFill>
                  <a:srgbClr val="0070C0"/>
                </a:solidFill>
              </a:rPr>
            </a:br>
            <a:r>
              <a:rPr lang="en-GB" sz="3200" dirty="0">
                <a:solidFill>
                  <a:srgbClr val="0070C0"/>
                </a:solidFill>
              </a:rPr>
              <a:t>These characteristics are indicative of which electrophoresis technique / support media?</a:t>
            </a:r>
            <a:r>
              <a:rPr lang="en-US" sz="3200" dirty="0">
                <a:solidFill>
                  <a:srgbClr val="0070C0"/>
                </a:solidFill>
              </a:rPr>
              <a:t/>
            </a:r>
            <a:br>
              <a:rPr lang="en-US" sz="3200" dirty="0">
                <a:solidFill>
                  <a:srgbClr val="0070C0"/>
                </a:solidFill>
              </a:rPr>
            </a:br>
            <a:r>
              <a:rPr lang="en-US" sz="3200" dirty="0">
                <a:solidFill>
                  <a:srgbClr val="0070C0"/>
                </a:solidFill>
              </a:rPr>
              <a:t/>
            </a:r>
            <a:br>
              <a:rPr lang="en-US" sz="3200" dirty="0">
                <a:solidFill>
                  <a:srgbClr val="0070C0"/>
                </a:solidFill>
              </a:rPr>
            </a:br>
            <a:endParaRPr lang="en-US" sz="3200" dirty="0">
              <a:solidFill>
                <a:srgbClr val="0070C0"/>
              </a:solidFill>
            </a:endParaRPr>
          </a:p>
        </p:txBody>
      </p:sp>
      <p:sp>
        <p:nvSpPr>
          <p:cNvPr id="6147" name="Rectangle 3"/>
          <p:cNvSpPr>
            <a:spLocks noGrp="1" noChangeArrowheads="1"/>
          </p:cNvSpPr>
          <p:nvPr>
            <p:ph idx="1"/>
          </p:nvPr>
        </p:nvSpPr>
        <p:spPr>
          <a:xfrm>
            <a:off x="0" y="5638800"/>
            <a:ext cx="8229600" cy="762000"/>
          </a:xfrm>
          <a:prstGeom prst="rect">
            <a:avLst/>
          </a:prstGeom>
        </p:spPr>
        <p:txBody>
          <a:bodyPr>
            <a:noAutofit/>
          </a:bodyPr>
          <a:lstStyle/>
          <a:p>
            <a:pPr marL="1371600" lvl="3" indent="0" algn="ctr">
              <a:buNone/>
            </a:pPr>
            <a:r>
              <a:rPr lang="en-US" sz="4000" dirty="0">
                <a:solidFill>
                  <a:schemeClr val="tx1"/>
                </a:solidFill>
              </a:rPr>
              <a:t>j.	Polyacrylamide gel</a:t>
            </a:r>
            <a:r>
              <a:rPr lang="en-US" sz="4000" dirty="0" smtClean="0">
                <a:solidFill>
                  <a:schemeClr val="tx1"/>
                </a:solidFill>
              </a:rPr>
              <a:t/>
            </a:r>
            <a:br>
              <a:rPr lang="en-US" sz="4000" dirty="0" smtClean="0">
                <a:solidFill>
                  <a:schemeClr val="tx1"/>
                </a:solidFill>
              </a:rPr>
            </a:br>
            <a:endParaRPr lang="en-US" sz="3200" dirty="0">
              <a:solidFill>
                <a:srgbClr val="002060"/>
              </a:solidFill>
            </a:endParaRPr>
          </a:p>
        </p:txBody>
      </p:sp>
      <p:sp>
        <p:nvSpPr>
          <p:cNvPr id="2" name="Date Placeholder 1"/>
          <p:cNvSpPr>
            <a:spLocks noGrp="1"/>
          </p:cNvSpPr>
          <p:nvPr>
            <p:ph type="dt" sz="half" idx="10"/>
          </p:nvPr>
        </p:nvSpPr>
        <p:spPr/>
        <p:txBody>
          <a:bodyPr/>
          <a:lstStyle/>
          <a:p>
            <a:pPr>
              <a:defRPr/>
            </a:pPr>
            <a:fld id="{029871B5-4EBD-4AD4-9C32-B4B263C0EDD7}" type="datetime1">
              <a:rPr lang="en-US" smtClean="0"/>
              <a:t>4/10/2014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21</a:t>
            </a:fld>
            <a:endParaRPr lang="en-US"/>
          </a:p>
        </p:txBody>
      </p:sp>
    </p:spTree>
    <p:extLst>
      <p:ext uri="{BB962C8B-B14F-4D97-AF65-F5344CB8AC3E}">
        <p14:creationId xmlns:p14="http://schemas.microsoft.com/office/powerpoint/2010/main" val="342954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5400" dirty="0">
                <a:solidFill>
                  <a:schemeClr val="tx1"/>
                </a:solidFill>
              </a:rPr>
              <a:t>Polyacrylamide gel</a:t>
            </a:r>
            <a:endParaRPr lang="en-GB" sz="5400" dirty="0"/>
          </a:p>
        </p:txBody>
      </p:sp>
      <p:sp>
        <p:nvSpPr>
          <p:cNvPr id="3" name="Subtitle 2"/>
          <p:cNvSpPr>
            <a:spLocks noGrp="1"/>
          </p:cNvSpPr>
          <p:nvPr>
            <p:ph type="subTitle" idx="1"/>
          </p:nvPr>
        </p:nvSpPr>
        <p:spPr>
          <a:xfrm>
            <a:off x="762000" y="4724400"/>
            <a:ext cx="7391400" cy="990600"/>
          </a:xfrm>
        </p:spPr>
        <p:txBody>
          <a:bodyPr/>
          <a:lstStyle/>
          <a:p>
            <a:r>
              <a:rPr lang="en-GB" dirty="0" smtClean="0"/>
              <a:t>Slides courtesy of Dr </a:t>
            </a:r>
            <a:r>
              <a:rPr lang="en-GB" dirty="0" err="1" smtClean="0"/>
              <a:t>Majid</a:t>
            </a:r>
            <a:r>
              <a:rPr lang="en-GB" dirty="0" smtClean="0"/>
              <a:t> </a:t>
            </a:r>
            <a:r>
              <a:rPr lang="en-GB" dirty="0" err="1" smtClean="0"/>
              <a:t>Latif</a:t>
            </a:r>
            <a:r>
              <a:rPr lang="en-GB" dirty="0" smtClean="0"/>
              <a:t> (AFIP </a:t>
            </a:r>
            <a:r>
              <a:rPr lang="en-GB" dirty="0" err="1" smtClean="0"/>
              <a:t>Rwp</a:t>
            </a:r>
            <a:r>
              <a:rPr lang="en-GB" dirty="0" smtClean="0"/>
              <a:t>)</a:t>
            </a:r>
            <a:endParaRPr lang="en-GB" dirty="0"/>
          </a:p>
        </p:txBody>
      </p:sp>
    </p:spTree>
    <p:extLst>
      <p:ext uri="{BB962C8B-B14F-4D97-AF65-F5344CB8AC3E}">
        <p14:creationId xmlns:p14="http://schemas.microsoft.com/office/powerpoint/2010/main" val="1628210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781800" cy="1600200"/>
          </a:xfrm>
        </p:spPr>
        <p:txBody>
          <a:bodyPr vert="horz" lIns="91440" tIns="45720" rIns="91440" bIns="45720" rtlCol="0" anchor="b" anchorCtr="0">
            <a:noAutofit/>
          </a:bodyPr>
          <a:lstStyle/>
          <a:p>
            <a:pPr algn="ctr"/>
            <a:r>
              <a:rPr lang="en-US" sz="4000" dirty="0">
                <a:solidFill>
                  <a:srgbClr val="002060"/>
                </a:solidFill>
                <a:latin typeface="+mj-lt"/>
              </a:rPr>
              <a:t>Polyacrylamide gel </a:t>
            </a:r>
            <a:r>
              <a:rPr lang="en-US" sz="4000" dirty="0" smtClean="0">
                <a:solidFill>
                  <a:srgbClr val="002060"/>
                </a:solidFill>
                <a:latin typeface="+mj-lt"/>
              </a:rPr>
              <a:t>electrophoresis (PAGE)</a:t>
            </a:r>
            <a:endParaRPr lang="en-US" sz="4000" dirty="0">
              <a:solidFill>
                <a:srgbClr val="002060"/>
              </a:solidFill>
              <a:latin typeface="+mj-lt"/>
            </a:endParaRPr>
          </a:p>
        </p:txBody>
      </p:sp>
      <p:sp>
        <p:nvSpPr>
          <p:cNvPr id="3" name="Content Placeholder 2"/>
          <p:cNvSpPr>
            <a:spLocks noGrp="1"/>
          </p:cNvSpPr>
          <p:nvPr>
            <p:ph idx="1"/>
          </p:nvPr>
        </p:nvSpPr>
        <p:spPr>
          <a:xfrm>
            <a:off x="762000" y="2209800"/>
            <a:ext cx="7543800" cy="3886200"/>
          </a:xfrm>
        </p:spPr>
        <p:txBody>
          <a:bodyPr>
            <a:normAutofit/>
          </a:bodyPr>
          <a:lstStyle/>
          <a:p>
            <a:pPr algn="just"/>
            <a:r>
              <a:rPr lang="en-US" dirty="0" smtClean="0"/>
              <a:t>This technique uses </a:t>
            </a:r>
            <a:r>
              <a:rPr lang="en-US" dirty="0" err="1" smtClean="0"/>
              <a:t>thermostable</a:t>
            </a:r>
            <a:r>
              <a:rPr lang="en-US" dirty="0" smtClean="0"/>
              <a:t>, transparent, strong and relatively chemically inert </a:t>
            </a:r>
            <a:r>
              <a:rPr lang="en-US" dirty="0" err="1" smtClean="0"/>
              <a:t>polyacrylamide</a:t>
            </a:r>
            <a:r>
              <a:rPr lang="en-US" dirty="0" smtClean="0"/>
              <a:t> gel which can be made in a wide range of pore sizes</a:t>
            </a:r>
          </a:p>
          <a:p>
            <a:pPr algn="just"/>
            <a:r>
              <a:rPr lang="en-US" dirty="0" smtClean="0"/>
              <a:t>Separation is based on both charge-to-mass ratio and molecular size (molecular sieving)</a:t>
            </a:r>
          </a:p>
          <a:p>
            <a:pPr algn="just"/>
            <a:r>
              <a:rPr lang="en-US" dirty="0" smtClean="0"/>
              <a:t>No endosmosis</a:t>
            </a:r>
          </a:p>
          <a:p>
            <a:pPr algn="just"/>
            <a:r>
              <a:rPr lang="en-US" dirty="0" smtClean="0"/>
              <a:t>Pre cast mini-gels are available in a variety of concentrations for most protein or nucleic acid separations</a:t>
            </a:r>
            <a:endParaRPr lang="en-US" dirty="0"/>
          </a:p>
        </p:txBody>
      </p:sp>
    </p:spTree>
    <p:extLst>
      <p:ext uri="{BB962C8B-B14F-4D97-AF65-F5344CB8AC3E}">
        <p14:creationId xmlns:p14="http://schemas.microsoft.com/office/powerpoint/2010/main" val="161914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DELL\Desktop\Untitled.png"/>
          <p:cNvPicPr>
            <a:picLocks noGrp="1" noChangeAspect="1" noChangeArrowheads="1"/>
          </p:cNvPicPr>
          <p:nvPr>
            <p:ph idx="1"/>
          </p:nvPr>
        </p:nvPicPr>
        <p:blipFill>
          <a:blip r:embed="rId2"/>
          <a:srcRect/>
          <a:stretch>
            <a:fillRect/>
          </a:stretch>
        </p:blipFill>
        <p:spPr bwMode="auto">
          <a:xfrm>
            <a:off x="0" y="1948094"/>
            <a:ext cx="9144000" cy="4909906"/>
          </a:xfrm>
          <a:prstGeom prst="rect">
            <a:avLst/>
          </a:prstGeom>
          <a:noFill/>
        </p:spPr>
      </p:pic>
      <p:sp>
        <p:nvSpPr>
          <p:cNvPr id="5" name="TextBox 4"/>
          <p:cNvSpPr txBox="1"/>
          <p:nvPr/>
        </p:nvSpPr>
        <p:spPr>
          <a:xfrm>
            <a:off x="0" y="-152400"/>
            <a:ext cx="8534400" cy="1938992"/>
          </a:xfrm>
          <a:prstGeom prst="rect">
            <a:avLst/>
          </a:prstGeom>
        </p:spPr>
        <p:txBody>
          <a:bodyPr vert="horz" lIns="91440" tIns="45720" rIns="91440" bIns="45720" rtlCol="0" anchor="b" anchorCtr="0">
            <a:noAutofit/>
          </a:bodyPr>
          <a:lstStyle>
            <a:lvl1pPr algn="ctr" defTabSz="914400" eaLnBrk="1" latinLnBrk="0" hangingPunct="1">
              <a:buNone/>
              <a:defRPr sz="40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smtClean="0"/>
              <a:t>Scheme </a:t>
            </a:r>
            <a:r>
              <a:rPr lang="en-US" dirty="0"/>
              <a:t>of electrophoretic protein separation in a PAGE</a:t>
            </a:r>
          </a:p>
        </p:txBody>
      </p:sp>
    </p:spTree>
    <p:extLst>
      <p:ext uri="{BB962C8B-B14F-4D97-AF65-F5344CB8AC3E}">
        <p14:creationId xmlns:p14="http://schemas.microsoft.com/office/powerpoint/2010/main" val="3484545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0040" y="4800600"/>
            <a:ext cx="8229600" cy="1143000"/>
          </a:xfrm>
        </p:spPr>
        <p:txBody>
          <a:bodyPr>
            <a:noAutofit/>
          </a:bodyPr>
          <a:lstStyle/>
          <a:p>
            <a:pPr lvl="0"/>
            <a:r>
              <a:rPr lang="en-US" sz="2800" dirty="0" smtClean="0">
                <a:solidFill>
                  <a:srgbClr val="0070C0"/>
                </a:solidFill>
              </a:rPr>
              <a:t/>
            </a:r>
            <a:br>
              <a:rPr lang="en-US" sz="2800" dirty="0" smtClean="0">
                <a:solidFill>
                  <a:srgbClr val="0070C0"/>
                </a:solidFill>
              </a:rPr>
            </a:br>
            <a:r>
              <a:rPr lang="en-US" sz="2800" dirty="0" smtClean="0">
                <a:solidFill>
                  <a:srgbClr val="0070C0"/>
                </a:solidFill>
              </a:rPr>
              <a:t>Q 8 :</a:t>
            </a:r>
            <a:r>
              <a:rPr lang="en-US" sz="3200" dirty="0" smtClean="0">
                <a:solidFill>
                  <a:srgbClr val="0070C0"/>
                </a:solidFill>
              </a:rPr>
              <a:t>	</a:t>
            </a:r>
            <a:r>
              <a:rPr lang="en-GB" sz="3200" dirty="0" smtClean="0">
                <a:solidFill>
                  <a:srgbClr val="0070C0"/>
                </a:solidFill>
              </a:rPr>
              <a:t> </a:t>
            </a:r>
            <a:r>
              <a:rPr lang="en-US" sz="3200" dirty="0" smtClean="0">
                <a:solidFill>
                  <a:srgbClr val="0070C0"/>
                </a:solidFill>
              </a:rPr>
              <a:t>Proteins </a:t>
            </a:r>
            <a:r>
              <a:rPr lang="en-US" sz="3200" dirty="0">
                <a:solidFill>
                  <a:srgbClr val="0070C0"/>
                </a:solidFill>
              </a:rPr>
              <a:t>are stacked before separation and there is no need to carry out step of pre-concentration of specimens with low protein.</a:t>
            </a:r>
            <a:br>
              <a:rPr lang="en-US" sz="3200" dirty="0">
                <a:solidFill>
                  <a:srgbClr val="0070C0"/>
                </a:solidFill>
              </a:rPr>
            </a:br>
            <a:r>
              <a:rPr lang="en-US" sz="3200" dirty="0">
                <a:solidFill>
                  <a:srgbClr val="0070C0"/>
                </a:solidFill>
              </a:rPr>
              <a:t>Resolution is much improved.</a:t>
            </a:r>
            <a:br>
              <a:rPr lang="en-US" sz="3200" dirty="0">
                <a:solidFill>
                  <a:srgbClr val="0070C0"/>
                </a:solidFill>
              </a:rPr>
            </a:br>
            <a:r>
              <a:rPr lang="en-US" sz="3200" dirty="0">
                <a:solidFill>
                  <a:srgbClr val="0070C0"/>
                </a:solidFill>
              </a:rPr>
              <a:t/>
            </a:r>
            <a:br>
              <a:rPr lang="en-US" sz="3200" dirty="0">
                <a:solidFill>
                  <a:srgbClr val="0070C0"/>
                </a:solidFill>
              </a:rPr>
            </a:br>
            <a:r>
              <a:rPr lang="en-US" sz="3200" dirty="0">
                <a:solidFill>
                  <a:srgbClr val="0070C0"/>
                </a:solidFill>
              </a:rPr>
              <a:t>These characteristics are indicative of which electrophoresis technique / support media?</a:t>
            </a:r>
            <a:br>
              <a:rPr lang="en-US" sz="3200" dirty="0">
                <a:solidFill>
                  <a:srgbClr val="0070C0"/>
                </a:solidFill>
              </a:rPr>
            </a:br>
            <a:r>
              <a:rPr lang="en-US" sz="3200" dirty="0" smtClean="0">
                <a:solidFill>
                  <a:srgbClr val="0070C0"/>
                </a:solidFill>
              </a:rPr>
              <a:t/>
            </a:r>
            <a:br>
              <a:rPr lang="en-US" sz="3200" dirty="0" smtClean="0">
                <a:solidFill>
                  <a:srgbClr val="0070C0"/>
                </a:solidFill>
              </a:rPr>
            </a:br>
            <a:endParaRPr lang="en-US" sz="3200" dirty="0">
              <a:solidFill>
                <a:srgbClr val="0070C0"/>
              </a:solidFill>
            </a:endParaRPr>
          </a:p>
        </p:txBody>
      </p:sp>
      <p:sp>
        <p:nvSpPr>
          <p:cNvPr id="6147" name="Rectangle 3"/>
          <p:cNvSpPr>
            <a:spLocks noGrp="1" noChangeArrowheads="1"/>
          </p:cNvSpPr>
          <p:nvPr>
            <p:ph idx="1"/>
          </p:nvPr>
        </p:nvSpPr>
        <p:spPr>
          <a:xfrm>
            <a:off x="0" y="5638800"/>
            <a:ext cx="8229600" cy="762000"/>
          </a:xfrm>
          <a:prstGeom prst="rect">
            <a:avLst/>
          </a:prstGeom>
        </p:spPr>
        <p:txBody>
          <a:bodyPr>
            <a:noAutofit/>
          </a:bodyPr>
          <a:lstStyle/>
          <a:p>
            <a:pPr marL="1371600" lvl="3" indent="0" algn="ctr">
              <a:buNone/>
            </a:pPr>
            <a:r>
              <a:rPr lang="en-US" sz="4000" dirty="0">
                <a:solidFill>
                  <a:schemeClr val="tx1"/>
                </a:solidFill>
              </a:rPr>
              <a:t>d.	Disc electrophoresis</a:t>
            </a:r>
            <a:br>
              <a:rPr lang="en-US" sz="4000" dirty="0">
                <a:solidFill>
                  <a:schemeClr val="tx1"/>
                </a:solidFill>
              </a:rPr>
            </a:br>
            <a:endParaRPr lang="en-US" sz="3200" dirty="0">
              <a:solidFill>
                <a:srgbClr val="002060"/>
              </a:solidFill>
            </a:endParaRPr>
          </a:p>
        </p:txBody>
      </p:sp>
      <p:sp>
        <p:nvSpPr>
          <p:cNvPr id="2" name="Date Placeholder 1"/>
          <p:cNvSpPr>
            <a:spLocks noGrp="1"/>
          </p:cNvSpPr>
          <p:nvPr>
            <p:ph type="dt" sz="half" idx="10"/>
          </p:nvPr>
        </p:nvSpPr>
        <p:spPr/>
        <p:txBody>
          <a:bodyPr/>
          <a:lstStyle/>
          <a:p>
            <a:pPr>
              <a:defRPr/>
            </a:pPr>
            <a:fld id="{029871B5-4EBD-4AD4-9C32-B4B263C0EDD7}" type="datetime1">
              <a:rPr lang="en-US" smtClean="0"/>
              <a:t>4/10/2014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25</a:t>
            </a:fld>
            <a:endParaRPr lang="en-US"/>
          </a:p>
        </p:txBody>
      </p:sp>
    </p:spTree>
    <p:extLst>
      <p:ext uri="{BB962C8B-B14F-4D97-AF65-F5344CB8AC3E}">
        <p14:creationId xmlns:p14="http://schemas.microsoft.com/office/powerpoint/2010/main" val="224886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781800" cy="1600200"/>
          </a:xfrm>
        </p:spPr>
        <p:txBody>
          <a:bodyPr vert="horz" lIns="91440" tIns="45720" rIns="91440" bIns="45720" rtlCol="0" anchor="b" anchorCtr="0">
            <a:noAutofit/>
          </a:bodyPr>
          <a:lstStyle/>
          <a:p>
            <a:pPr algn="ctr"/>
            <a:r>
              <a:rPr lang="en-US" sz="4000" dirty="0" smtClean="0">
                <a:solidFill>
                  <a:srgbClr val="002060"/>
                </a:solidFill>
                <a:latin typeface="+mj-lt"/>
              </a:rPr>
              <a:t>Disc Electrophoresis</a:t>
            </a:r>
            <a:endParaRPr lang="en-US" sz="4000" dirty="0">
              <a:solidFill>
                <a:srgbClr val="002060"/>
              </a:solidFill>
              <a:latin typeface="+mj-lt"/>
            </a:endParaRPr>
          </a:p>
        </p:txBody>
      </p:sp>
      <p:sp>
        <p:nvSpPr>
          <p:cNvPr id="3" name="Content Placeholder 2"/>
          <p:cNvSpPr>
            <a:spLocks noGrp="1"/>
          </p:cNvSpPr>
          <p:nvPr>
            <p:ph idx="1"/>
          </p:nvPr>
        </p:nvSpPr>
        <p:spPr>
          <a:xfrm>
            <a:off x="762000" y="2209800"/>
            <a:ext cx="7543800" cy="3886200"/>
          </a:xfrm>
        </p:spPr>
        <p:txBody>
          <a:bodyPr>
            <a:normAutofit/>
          </a:bodyPr>
          <a:lstStyle/>
          <a:p>
            <a:pPr algn="just"/>
            <a:r>
              <a:rPr lang="en-US" dirty="0" smtClean="0"/>
              <a:t>Discontinuous (Disc) </a:t>
            </a:r>
            <a:r>
              <a:rPr lang="en-US" dirty="0"/>
              <a:t>electrophoresis uses two gels that are buffered at different </a:t>
            </a:r>
            <a:r>
              <a:rPr lang="en-US" dirty="0" err="1"/>
              <a:t>pHs</a:t>
            </a:r>
            <a:r>
              <a:rPr lang="en-US" dirty="0"/>
              <a:t>. </a:t>
            </a:r>
            <a:endParaRPr lang="en-US" dirty="0" smtClean="0"/>
          </a:p>
          <a:p>
            <a:pPr algn="just"/>
            <a:r>
              <a:rPr lang="en-US" dirty="0" smtClean="0"/>
              <a:t>When </a:t>
            </a:r>
            <a:r>
              <a:rPr lang="en-US" dirty="0"/>
              <a:t>proteins migrate from one gel to the other they become concentrated into sharp bands, which produce higher resolution than in conventional electrophoresis</a:t>
            </a:r>
            <a:r>
              <a:rPr lang="en-US" dirty="0" smtClean="0"/>
              <a:t>.</a:t>
            </a:r>
          </a:p>
          <a:p>
            <a:pPr algn="just"/>
            <a:r>
              <a:rPr lang="en-US" dirty="0" smtClean="0"/>
              <a:t>Used in samples with small quantities of protein e.g. CSF</a:t>
            </a:r>
            <a:endParaRPr lang="en-US" dirty="0"/>
          </a:p>
        </p:txBody>
      </p:sp>
    </p:spTree>
    <p:extLst>
      <p:ext uri="{BB962C8B-B14F-4D97-AF65-F5344CB8AC3E}">
        <p14:creationId xmlns:p14="http://schemas.microsoft.com/office/powerpoint/2010/main" val="23014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781800" cy="1600200"/>
          </a:xfrm>
        </p:spPr>
        <p:txBody>
          <a:bodyPr vert="horz" lIns="91440" tIns="45720" rIns="91440" bIns="45720" rtlCol="0" anchor="b" anchorCtr="0">
            <a:noAutofit/>
          </a:bodyPr>
          <a:lstStyle/>
          <a:p>
            <a:pPr algn="ctr"/>
            <a:r>
              <a:rPr lang="en-US" sz="4000" dirty="0" smtClean="0">
                <a:solidFill>
                  <a:srgbClr val="002060"/>
                </a:solidFill>
                <a:latin typeface="+mj-lt"/>
              </a:rPr>
              <a:t>Disc Electrophoresis</a:t>
            </a:r>
            <a:endParaRPr lang="en-US" sz="4000" dirty="0">
              <a:solidFill>
                <a:srgbClr val="002060"/>
              </a:solidFill>
              <a:latin typeface="+mj-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655632"/>
            <a:ext cx="5867400" cy="4461038"/>
          </a:xfrm>
        </p:spPr>
      </p:pic>
    </p:spTree>
    <p:extLst>
      <p:ext uri="{BB962C8B-B14F-4D97-AF65-F5344CB8AC3E}">
        <p14:creationId xmlns:p14="http://schemas.microsoft.com/office/powerpoint/2010/main" val="1205303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0040" y="4800600"/>
            <a:ext cx="8229600" cy="1143000"/>
          </a:xfrm>
        </p:spPr>
        <p:txBody>
          <a:bodyPr>
            <a:noAutofit/>
          </a:bodyPr>
          <a:lstStyle/>
          <a:p>
            <a:pPr lvl="0"/>
            <a:r>
              <a:rPr lang="en-US" sz="2800" dirty="0" smtClean="0">
                <a:solidFill>
                  <a:srgbClr val="0070C0"/>
                </a:solidFill>
              </a:rPr>
              <a:t/>
            </a:r>
            <a:br>
              <a:rPr lang="en-US" sz="2800" dirty="0" smtClean="0">
                <a:solidFill>
                  <a:srgbClr val="0070C0"/>
                </a:solidFill>
              </a:rPr>
            </a:br>
            <a:r>
              <a:rPr lang="en-US" sz="2800" dirty="0" smtClean="0">
                <a:solidFill>
                  <a:srgbClr val="0070C0"/>
                </a:solidFill>
              </a:rPr>
              <a:t>Q 9 :</a:t>
            </a:r>
            <a:r>
              <a:rPr lang="en-US" sz="3200" dirty="0" smtClean="0">
                <a:solidFill>
                  <a:srgbClr val="0070C0"/>
                </a:solidFill>
              </a:rPr>
              <a:t>	</a:t>
            </a:r>
            <a:r>
              <a:rPr lang="en-GB" sz="3200" dirty="0" smtClean="0">
                <a:solidFill>
                  <a:srgbClr val="0070C0"/>
                </a:solidFill>
              </a:rPr>
              <a:t> </a:t>
            </a:r>
            <a:r>
              <a:rPr lang="en-US" sz="3200" dirty="0" smtClean="0">
                <a:solidFill>
                  <a:srgbClr val="0070C0"/>
                </a:solidFill>
              </a:rPr>
              <a:t>High </a:t>
            </a:r>
            <a:r>
              <a:rPr lang="en-US" sz="3200" dirty="0">
                <a:solidFill>
                  <a:srgbClr val="0070C0"/>
                </a:solidFill>
              </a:rPr>
              <a:t>resolution separation of charged substances without a sieving matrix and with application of high voltage, small sample volume and short running time. Ease of automation and extensive applications.</a:t>
            </a:r>
            <a:br>
              <a:rPr lang="en-US" sz="3200" dirty="0">
                <a:solidFill>
                  <a:srgbClr val="0070C0"/>
                </a:solidFill>
              </a:rPr>
            </a:br>
            <a:r>
              <a:rPr lang="en-US" sz="3200" dirty="0">
                <a:solidFill>
                  <a:srgbClr val="0070C0"/>
                </a:solidFill>
              </a:rPr>
              <a:t/>
            </a:r>
            <a:br>
              <a:rPr lang="en-US" sz="3200" dirty="0">
                <a:solidFill>
                  <a:srgbClr val="0070C0"/>
                </a:solidFill>
              </a:rPr>
            </a:br>
            <a:r>
              <a:rPr lang="en-US" sz="3200" dirty="0">
                <a:solidFill>
                  <a:srgbClr val="0070C0"/>
                </a:solidFill>
              </a:rPr>
              <a:t>These characteristics are indicative of which electrophoresis technique / support media?</a:t>
            </a:r>
            <a:br>
              <a:rPr lang="en-US" sz="3200" dirty="0">
                <a:solidFill>
                  <a:srgbClr val="0070C0"/>
                </a:solidFill>
              </a:rPr>
            </a:br>
            <a:r>
              <a:rPr lang="en-US" sz="3200" dirty="0" smtClean="0">
                <a:solidFill>
                  <a:srgbClr val="0070C0"/>
                </a:solidFill>
              </a:rPr>
              <a:t/>
            </a:r>
            <a:br>
              <a:rPr lang="en-US" sz="3200" dirty="0" smtClean="0">
                <a:solidFill>
                  <a:srgbClr val="0070C0"/>
                </a:solidFill>
              </a:rPr>
            </a:br>
            <a:endParaRPr lang="en-US" sz="3200" dirty="0">
              <a:solidFill>
                <a:srgbClr val="0070C0"/>
              </a:solidFill>
            </a:endParaRPr>
          </a:p>
        </p:txBody>
      </p:sp>
      <p:sp>
        <p:nvSpPr>
          <p:cNvPr id="6147" name="Rectangle 3"/>
          <p:cNvSpPr>
            <a:spLocks noGrp="1" noChangeArrowheads="1"/>
          </p:cNvSpPr>
          <p:nvPr>
            <p:ph idx="1"/>
          </p:nvPr>
        </p:nvSpPr>
        <p:spPr>
          <a:xfrm>
            <a:off x="-381000" y="5486400"/>
            <a:ext cx="8229600" cy="762000"/>
          </a:xfrm>
          <a:prstGeom prst="rect">
            <a:avLst/>
          </a:prstGeom>
        </p:spPr>
        <p:txBody>
          <a:bodyPr>
            <a:noAutofit/>
          </a:bodyPr>
          <a:lstStyle/>
          <a:p>
            <a:pPr marL="1371600" lvl="3" indent="0" algn="ctr">
              <a:buNone/>
            </a:pPr>
            <a:r>
              <a:rPr lang="en-US" sz="4000" dirty="0">
                <a:solidFill>
                  <a:schemeClr val="tx1"/>
                </a:solidFill>
              </a:rPr>
              <a:t>b.	Capillary zone electrophoresis</a:t>
            </a:r>
            <a:endParaRPr lang="en-US" sz="3200" dirty="0">
              <a:solidFill>
                <a:srgbClr val="002060"/>
              </a:solidFill>
            </a:endParaRPr>
          </a:p>
        </p:txBody>
      </p:sp>
      <p:sp>
        <p:nvSpPr>
          <p:cNvPr id="2" name="Date Placeholder 1"/>
          <p:cNvSpPr>
            <a:spLocks noGrp="1"/>
          </p:cNvSpPr>
          <p:nvPr>
            <p:ph type="dt" sz="half" idx="10"/>
          </p:nvPr>
        </p:nvSpPr>
        <p:spPr/>
        <p:txBody>
          <a:bodyPr/>
          <a:lstStyle/>
          <a:p>
            <a:pPr>
              <a:defRPr/>
            </a:pPr>
            <a:fld id="{029871B5-4EBD-4AD4-9C32-B4B263C0EDD7}" type="datetime1">
              <a:rPr lang="en-US" smtClean="0"/>
              <a:t>4/10/2014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28</a:t>
            </a:fld>
            <a:endParaRPr lang="en-US"/>
          </a:p>
        </p:txBody>
      </p:sp>
    </p:spTree>
    <p:extLst>
      <p:ext uri="{BB962C8B-B14F-4D97-AF65-F5344CB8AC3E}">
        <p14:creationId xmlns:p14="http://schemas.microsoft.com/office/powerpoint/2010/main" val="33675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solidFill>
                  <a:schemeClr val="tx1"/>
                </a:solidFill>
              </a:rPr>
              <a:t>Capillary </a:t>
            </a:r>
            <a:r>
              <a:rPr lang="en-US" sz="5400" dirty="0" smtClean="0">
                <a:solidFill>
                  <a:schemeClr val="tx1"/>
                </a:solidFill>
              </a:rPr>
              <a:t>electrophoresis</a:t>
            </a:r>
            <a:endParaRPr lang="en-GB" sz="5400" dirty="0"/>
          </a:p>
        </p:txBody>
      </p:sp>
      <p:sp>
        <p:nvSpPr>
          <p:cNvPr id="3" name="Subtitle 2"/>
          <p:cNvSpPr>
            <a:spLocks noGrp="1"/>
          </p:cNvSpPr>
          <p:nvPr>
            <p:ph type="subTitle" idx="1"/>
          </p:nvPr>
        </p:nvSpPr>
        <p:spPr>
          <a:xfrm>
            <a:off x="762000" y="4724400"/>
            <a:ext cx="7391400" cy="990600"/>
          </a:xfrm>
        </p:spPr>
        <p:txBody>
          <a:bodyPr/>
          <a:lstStyle/>
          <a:p>
            <a:r>
              <a:rPr lang="en-GB" dirty="0" smtClean="0"/>
              <a:t>Slides courtesy of Dr </a:t>
            </a:r>
            <a:r>
              <a:rPr lang="en-GB" dirty="0" err="1" smtClean="0"/>
              <a:t>Qurat</a:t>
            </a:r>
            <a:r>
              <a:rPr lang="en-GB" dirty="0" smtClean="0"/>
              <a:t> </a:t>
            </a:r>
            <a:r>
              <a:rPr lang="en-GB" dirty="0" err="1" smtClean="0"/>
              <a:t>Ul</a:t>
            </a:r>
            <a:r>
              <a:rPr lang="en-GB" dirty="0" smtClean="0"/>
              <a:t> Ain (AFIP </a:t>
            </a:r>
            <a:r>
              <a:rPr lang="en-GB" dirty="0" err="1" smtClean="0"/>
              <a:t>Rwp</a:t>
            </a:r>
            <a:r>
              <a:rPr lang="en-GB" dirty="0" smtClean="0"/>
              <a:t>)</a:t>
            </a:r>
            <a:endParaRPr lang="en-GB" dirty="0"/>
          </a:p>
        </p:txBody>
      </p:sp>
    </p:spTree>
    <p:extLst>
      <p:ext uri="{BB962C8B-B14F-4D97-AF65-F5344CB8AC3E}">
        <p14:creationId xmlns:p14="http://schemas.microsoft.com/office/powerpoint/2010/main" val="2125004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6800"/>
            <a:ext cx="6781800" cy="1600200"/>
          </a:xfrm>
        </p:spPr>
        <p:txBody>
          <a:bodyPr>
            <a:noAutofit/>
          </a:bodyPr>
          <a:lstStyle/>
          <a:p>
            <a:pPr algn="ctr"/>
            <a:r>
              <a:rPr lang="en-GB" dirty="0" smtClean="0">
                <a:solidFill>
                  <a:srgbClr val="0070C0"/>
                </a:solidFill>
              </a:rPr>
              <a:t>A Useful Resource to Learn Electrophoresis</a:t>
            </a:r>
            <a:endParaRPr lang="en-GB" dirty="0">
              <a:solidFill>
                <a:srgbClr val="0070C0"/>
              </a:solidFill>
            </a:endParaRPr>
          </a:p>
        </p:txBody>
      </p:sp>
      <p:sp>
        <p:nvSpPr>
          <p:cNvPr id="3" name="Content Placeholder 2"/>
          <p:cNvSpPr>
            <a:spLocks noGrp="1"/>
          </p:cNvSpPr>
          <p:nvPr>
            <p:ph idx="1"/>
          </p:nvPr>
        </p:nvSpPr>
        <p:spPr>
          <a:xfrm>
            <a:off x="762000" y="2286000"/>
            <a:ext cx="7543800" cy="3886200"/>
          </a:xfrm>
        </p:spPr>
        <p:txBody>
          <a:bodyPr>
            <a:normAutofit/>
          </a:bodyPr>
          <a:lstStyle/>
          <a:p>
            <a:pPr marL="0" indent="0">
              <a:buNone/>
            </a:pPr>
            <a:r>
              <a:rPr lang="en-US" sz="4400" dirty="0">
                <a:hlinkClick r:id="rId2"/>
              </a:rPr>
              <a:t>http://quizlet.com/4388803/cp_serum-proteins-flash-cards/original</a:t>
            </a:r>
            <a:endParaRPr lang="en-US" sz="4400"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3</a:t>
            </a:fld>
            <a:endParaRPr lang="en-US"/>
          </a:p>
        </p:txBody>
      </p:sp>
    </p:spTree>
    <p:extLst>
      <p:ext uri="{BB962C8B-B14F-4D97-AF65-F5344CB8AC3E}">
        <p14:creationId xmlns:p14="http://schemas.microsoft.com/office/powerpoint/2010/main" val="1195622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609600"/>
            <a:ext cx="6781800" cy="990600"/>
          </a:xfrm>
        </p:spPr>
        <p:txBody>
          <a:bodyPr vert="horz" lIns="91440" tIns="45720" rIns="91440" bIns="45720" rtlCol="0" anchor="b" anchorCtr="0">
            <a:noAutofit/>
          </a:bodyPr>
          <a:lstStyle/>
          <a:p>
            <a:pPr algn="ctr"/>
            <a:r>
              <a:rPr lang="en-US" sz="4000" dirty="0">
                <a:solidFill>
                  <a:srgbClr val="002060"/>
                </a:solidFill>
                <a:latin typeface="+mj-lt"/>
              </a:rPr>
              <a:t> Capillary electrophoresis(CE)</a:t>
            </a:r>
            <a:br>
              <a:rPr lang="en-US" sz="4000" dirty="0">
                <a:solidFill>
                  <a:srgbClr val="002060"/>
                </a:solidFill>
                <a:latin typeface="+mj-lt"/>
              </a:rPr>
            </a:br>
            <a:endParaRPr lang="en-US" sz="4000" dirty="0">
              <a:solidFill>
                <a:srgbClr val="002060"/>
              </a:solidFill>
              <a:latin typeface="+mj-lt"/>
            </a:endParaRPr>
          </a:p>
        </p:txBody>
      </p:sp>
      <p:sp>
        <p:nvSpPr>
          <p:cNvPr id="2" name="Content Placeholder 1"/>
          <p:cNvSpPr>
            <a:spLocks noGrp="1"/>
          </p:cNvSpPr>
          <p:nvPr>
            <p:ph idx="1"/>
          </p:nvPr>
        </p:nvSpPr>
        <p:spPr>
          <a:xfrm>
            <a:off x="457200" y="1371600"/>
            <a:ext cx="8229600" cy="2209800"/>
          </a:xfrm>
        </p:spPr>
        <p:txBody>
          <a:bodyPr>
            <a:normAutofit/>
          </a:bodyPr>
          <a:lstStyle/>
          <a:p>
            <a:r>
              <a:rPr lang="en-US" sz="2200" dirty="0" smtClean="0"/>
              <a:t>Electrophoresis is </a:t>
            </a:r>
            <a:r>
              <a:rPr lang="en-US" sz="2200" dirty="0"/>
              <a:t>carried out in a small bore, fused silica capillary tube typically coated with a </a:t>
            </a:r>
            <a:r>
              <a:rPr lang="en-US" sz="2200" dirty="0" smtClean="0"/>
              <a:t>thin </a:t>
            </a:r>
            <a:r>
              <a:rPr lang="en-US" sz="2200" dirty="0"/>
              <a:t>polymeric </a:t>
            </a:r>
            <a:r>
              <a:rPr lang="en-US" sz="2200" dirty="0" smtClean="0"/>
              <a:t>covering at exterior. Inner surface carries negative charge that creates an ionic cloud with predominantly positive charge.</a:t>
            </a:r>
            <a:endParaRPr lang="en-US" sz="2200" dirty="0"/>
          </a:p>
          <a:p>
            <a:r>
              <a:rPr lang="en-GB" sz="2200" b="0" dirty="0" smtClean="0"/>
              <a:t>As this </a:t>
            </a:r>
            <a:r>
              <a:rPr lang="en-GB" sz="2200" b="0" dirty="0" err="1" smtClean="0"/>
              <a:t>electroosmotic</a:t>
            </a:r>
            <a:r>
              <a:rPr lang="en-GB" sz="2200" b="0" dirty="0" smtClean="0"/>
              <a:t> flow is main driving force, all sample components migrate towards the negative electrode.</a:t>
            </a:r>
            <a:endParaRPr lang="en-US" sz="2200" dirty="0"/>
          </a:p>
        </p:txBody>
      </p:sp>
      <p:sp>
        <p:nvSpPr>
          <p:cNvPr id="4" name="Slide Number Placeholder 3"/>
          <p:cNvSpPr>
            <a:spLocks noGrp="1"/>
          </p:cNvSpPr>
          <p:nvPr>
            <p:ph type="sldNum" sz="quarter" idx="12"/>
          </p:nvPr>
        </p:nvSpPr>
        <p:spPr/>
        <p:txBody>
          <a:bodyPr/>
          <a:lstStyle/>
          <a:p>
            <a:fld id="{D4D0962D-4094-4E7B-BA3D-FC87E09C39CA}" type="slidenum">
              <a:rPr lang="en-US" smtClean="0"/>
              <a:pPr/>
              <a:t>30</a:t>
            </a:fld>
            <a:endParaRPr lang="en-US" dirty="0"/>
          </a:p>
        </p:txBody>
      </p:sp>
      <p:pic>
        <p:nvPicPr>
          <p:cNvPr id="12292" name="Picture 4" descr="http://theses.ulaval.ca/archimede/fichiers/24330/24330_389.png"/>
          <p:cNvPicPr>
            <a:picLocks noChangeAspect="1" noChangeArrowheads="1"/>
          </p:cNvPicPr>
          <p:nvPr/>
        </p:nvPicPr>
        <p:blipFill>
          <a:blip r:embed="rId2"/>
          <a:srcRect/>
          <a:stretch>
            <a:fillRect/>
          </a:stretch>
        </p:blipFill>
        <p:spPr bwMode="auto">
          <a:xfrm>
            <a:off x="762000" y="3581400"/>
            <a:ext cx="5010150" cy="2971800"/>
          </a:xfrm>
          <a:prstGeom prst="rect">
            <a:avLst/>
          </a:prstGeom>
          <a:ln w="6350" cap="sq">
            <a:solidFill>
              <a:srgbClr val="C00000"/>
            </a:solidFill>
            <a:prstDash val="solid"/>
            <a:miter lim="800000"/>
          </a:ln>
          <a:effectLst>
            <a:outerShdw blurRad="50800" dist="38100" dir="2700000" algn="tl" rotWithShape="0">
              <a:srgbClr val="000000">
                <a:alpha val="43000"/>
              </a:srgbClr>
            </a:outerShdw>
          </a:effectLst>
        </p:spPr>
      </p:pic>
      <p:pic>
        <p:nvPicPr>
          <p:cNvPr id="12294" name="Picture 6" descr="Figure12.60"/>
          <p:cNvPicPr>
            <a:picLocks noChangeAspect="1" noChangeArrowheads="1"/>
          </p:cNvPicPr>
          <p:nvPr/>
        </p:nvPicPr>
        <p:blipFill>
          <a:blip r:embed="rId3"/>
          <a:srcRect/>
          <a:stretch>
            <a:fillRect/>
          </a:stretch>
        </p:blipFill>
        <p:spPr bwMode="auto">
          <a:xfrm>
            <a:off x="5791200" y="3581400"/>
            <a:ext cx="2838450" cy="1400175"/>
          </a:xfrm>
          <a:prstGeom prst="rect">
            <a:avLst/>
          </a:prstGeom>
          <a:noFill/>
          <a:ln>
            <a:solidFill>
              <a:srgbClr val="C00000"/>
            </a:solidFill>
          </a:ln>
        </p:spPr>
      </p:pic>
      <p:cxnSp>
        <p:nvCxnSpPr>
          <p:cNvPr id="9" name="Elbow Connector 8"/>
          <p:cNvCxnSpPr/>
          <p:nvPr/>
        </p:nvCxnSpPr>
        <p:spPr>
          <a:xfrm flipV="1">
            <a:off x="4572000" y="4114800"/>
            <a:ext cx="1981200" cy="914400"/>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173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381000"/>
            <a:ext cx="6934200" cy="914400"/>
          </a:xfrm>
        </p:spPr>
        <p:txBody>
          <a:bodyPr vert="horz" lIns="91440" tIns="45720" rIns="91440" bIns="45720" rtlCol="0" anchor="b" anchorCtr="0">
            <a:noAutofit/>
          </a:bodyPr>
          <a:lstStyle/>
          <a:p>
            <a:pPr algn="ctr"/>
            <a:r>
              <a:rPr lang="en-US" sz="4000" dirty="0">
                <a:solidFill>
                  <a:srgbClr val="002060"/>
                </a:solidFill>
              </a:rPr>
              <a:t>Electrophoretic mobility in CE</a:t>
            </a:r>
          </a:p>
        </p:txBody>
      </p:sp>
      <p:sp>
        <p:nvSpPr>
          <p:cNvPr id="3" name="Content Placeholder 2"/>
          <p:cNvSpPr>
            <a:spLocks noGrp="1"/>
          </p:cNvSpPr>
          <p:nvPr>
            <p:ph sz="half" idx="1"/>
          </p:nvPr>
        </p:nvSpPr>
        <p:spPr>
          <a:xfrm>
            <a:off x="152400" y="1600200"/>
            <a:ext cx="5029200" cy="4572000"/>
          </a:xfrm>
        </p:spPr>
        <p:txBody>
          <a:bodyPr>
            <a:noAutofit/>
          </a:bodyPr>
          <a:lstStyle/>
          <a:p>
            <a:pPr algn="just" fontAlgn="base"/>
            <a:r>
              <a:rPr lang="en-US" sz="2200" dirty="0" smtClean="0"/>
              <a:t>When </a:t>
            </a:r>
            <a:r>
              <a:rPr lang="en-US" sz="2200" dirty="0"/>
              <a:t>an electric field is applied across the capillary </a:t>
            </a:r>
            <a:r>
              <a:rPr lang="en-US" sz="2200" dirty="0" smtClean="0"/>
              <a:t>tube, the ion’s </a:t>
            </a:r>
            <a:r>
              <a:rPr lang="en-US" sz="2200" dirty="0"/>
              <a:t>total mobility, </a:t>
            </a:r>
            <a:r>
              <a:rPr lang="en-US" sz="2200" dirty="0" err="1"/>
              <a:t>ν</a:t>
            </a:r>
            <a:r>
              <a:rPr lang="en-US" sz="2200" baseline="-25000" dirty="0" err="1"/>
              <a:t>tot</a:t>
            </a:r>
            <a:r>
              <a:rPr lang="en-US" sz="2200" dirty="0"/>
              <a:t>, is a sum of its electrophoretic </a:t>
            </a:r>
            <a:r>
              <a:rPr lang="en-US" sz="2200" dirty="0" smtClean="0"/>
              <a:t>mobility(</a:t>
            </a:r>
            <a:r>
              <a:rPr lang="en-US" sz="2200" dirty="0" err="1" smtClean="0"/>
              <a:t>V</a:t>
            </a:r>
            <a:r>
              <a:rPr lang="en-US" sz="2200" baseline="-25000" dirty="0" err="1" smtClean="0"/>
              <a:t>ep</a:t>
            </a:r>
            <a:r>
              <a:rPr lang="en-US" sz="2200" dirty="0" smtClean="0"/>
              <a:t>)and </a:t>
            </a:r>
            <a:r>
              <a:rPr lang="en-US" sz="2200" dirty="0"/>
              <a:t>its </a:t>
            </a:r>
            <a:r>
              <a:rPr lang="en-US" sz="2200" dirty="0" err="1"/>
              <a:t>electroosmotic</a:t>
            </a:r>
            <a:r>
              <a:rPr lang="en-US" sz="2200" dirty="0"/>
              <a:t> </a:t>
            </a:r>
            <a:r>
              <a:rPr lang="en-US" sz="2200" dirty="0" smtClean="0"/>
              <a:t>mobility or endosmosis (</a:t>
            </a:r>
            <a:r>
              <a:rPr lang="en-US" sz="2200" dirty="0" err="1" smtClean="0"/>
              <a:t>V</a:t>
            </a:r>
            <a:r>
              <a:rPr lang="en-US" sz="2200" baseline="-25000" dirty="0" err="1" smtClean="0"/>
              <a:t>eof</a:t>
            </a:r>
            <a:r>
              <a:rPr lang="en-US" sz="2200" dirty="0" smtClean="0"/>
              <a:t>). </a:t>
            </a:r>
          </a:p>
          <a:p>
            <a:pPr algn="just" fontAlgn="base"/>
            <a:r>
              <a:rPr lang="en-US" sz="2200" dirty="0" smtClean="0"/>
              <a:t>Cat ions </a:t>
            </a:r>
            <a:r>
              <a:rPr lang="en-US" sz="2200" dirty="0"/>
              <a:t>elute first because they have a positive electrophoretic velocity, </a:t>
            </a:r>
            <a:r>
              <a:rPr lang="en-US" sz="2200" dirty="0" err="1"/>
              <a:t>ν</a:t>
            </a:r>
            <a:r>
              <a:rPr lang="en-US" sz="2200" baseline="-25000" dirty="0" err="1"/>
              <a:t>ep</a:t>
            </a:r>
            <a:r>
              <a:rPr lang="en-US" sz="2200" dirty="0"/>
              <a:t>, </a:t>
            </a:r>
            <a:r>
              <a:rPr lang="en-US" sz="2200" dirty="0" smtClean="0"/>
              <a:t>and  high </a:t>
            </a:r>
            <a:r>
              <a:rPr lang="en-US" sz="2200" dirty="0" err="1" smtClean="0"/>
              <a:t>V</a:t>
            </a:r>
            <a:r>
              <a:rPr lang="en-US" sz="2200" baseline="-25000" dirty="0" err="1" smtClean="0"/>
              <a:t>eof</a:t>
            </a:r>
            <a:r>
              <a:rPr lang="en-US" sz="2200" dirty="0" smtClean="0"/>
              <a:t> followed by neutral species  and anions as shown. </a:t>
            </a:r>
          </a:p>
          <a:p>
            <a:pPr algn="just"/>
            <a:r>
              <a:rPr lang="en-US" sz="2200" dirty="0" smtClean="0">
                <a:cs typeface="Arial" charset="0"/>
              </a:rPr>
              <a:t>Time taken by ion to travel a particular  distance helps in identification while  peak area or height relates to amount</a:t>
            </a:r>
          </a:p>
          <a:p>
            <a:pPr algn="just" fontAlgn="base">
              <a:buNone/>
            </a:pPr>
            <a:endParaRPr lang="en-US" sz="2200" dirty="0"/>
          </a:p>
        </p:txBody>
      </p:sp>
      <p:pic>
        <p:nvPicPr>
          <p:cNvPr id="7" name="Content Placeholder 6" descr="Picture1.jpg"/>
          <p:cNvPicPr>
            <a:picLocks noGrp="1" noChangeAspect="1"/>
          </p:cNvPicPr>
          <p:nvPr>
            <p:ph sz="half" idx="2"/>
          </p:nvPr>
        </p:nvPicPr>
        <p:blipFill>
          <a:blip r:embed="rId3"/>
          <a:stretch>
            <a:fillRect/>
          </a:stretch>
        </p:blipFill>
        <p:spPr>
          <a:xfrm>
            <a:off x="5410200" y="2667000"/>
            <a:ext cx="3547872" cy="2011680"/>
          </a:xfrm>
          <a:prstGeom prst="rect">
            <a:avLst/>
          </a:prstGeom>
          <a:ln w="6350" cap="sq">
            <a:solidFill>
              <a:schemeClr val="accent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9246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381000"/>
            <a:ext cx="6781800" cy="762000"/>
          </a:xfrm>
        </p:spPr>
        <p:txBody>
          <a:bodyPr vert="horz" lIns="91440" tIns="45720" rIns="91440" bIns="45720" rtlCol="0" anchor="b" anchorCtr="0">
            <a:noAutofit/>
          </a:bodyPr>
          <a:lstStyle/>
          <a:p>
            <a:pPr algn="ctr"/>
            <a:r>
              <a:rPr lang="en-US" sz="4800" dirty="0">
                <a:solidFill>
                  <a:srgbClr val="002060"/>
                </a:solidFill>
                <a:latin typeface="+mj-lt"/>
              </a:rPr>
              <a:t>Advantages of CE</a:t>
            </a:r>
          </a:p>
        </p:txBody>
      </p:sp>
      <p:sp>
        <p:nvSpPr>
          <p:cNvPr id="2" name="Content Placeholder 1"/>
          <p:cNvSpPr>
            <a:spLocks noGrp="1"/>
          </p:cNvSpPr>
          <p:nvPr>
            <p:ph idx="1"/>
          </p:nvPr>
        </p:nvSpPr>
        <p:spPr>
          <a:xfrm>
            <a:off x="762000" y="1371600"/>
            <a:ext cx="7543800" cy="4648200"/>
          </a:xfrm>
        </p:spPr>
        <p:txBody>
          <a:bodyPr>
            <a:normAutofit/>
          </a:bodyPr>
          <a:lstStyle/>
          <a:p>
            <a:pPr algn="just"/>
            <a:r>
              <a:rPr lang="en-US" sz="2400" dirty="0" smtClean="0"/>
              <a:t>Simple with selective separation mechanism</a:t>
            </a:r>
          </a:p>
          <a:p>
            <a:pPr algn="just"/>
            <a:r>
              <a:rPr lang="en-US" sz="2400" dirty="0" smtClean="0"/>
              <a:t>Efficient </a:t>
            </a:r>
            <a:r>
              <a:rPr lang="en-US" sz="2400" dirty="0"/>
              <a:t>heat dissipation as compared with traditional electrophoresis</a:t>
            </a:r>
          </a:p>
          <a:p>
            <a:pPr algn="just"/>
            <a:r>
              <a:rPr lang="en-US" sz="2400" dirty="0"/>
              <a:t>Permits application of voltages in range of 25 to 30kV</a:t>
            </a:r>
          </a:p>
          <a:p>
            <a:pPr algn="just"/>
            <a:r>
              <a:rPr lang="en-US" sz="2400" dirty="0"/>
              <a:t>Enhances separation efficiency</a:t>
            </a:r>
          </a:p>
          <a:p>
            <a:pPr algn="just"/>
            <a:r>
              <a:rPr lang="en-US" sz="2400" dirty="0"/>
              <a:t>Reduces separation time to less than 1 min</a:t>
            </a:r>
          </a:p>
          <a:p>
            <a:pPr algn="just"/>
            <a:r>
              <a:rPr lang="en-US" sz="2400" dirty="0" smtClean="0"/>
              <a:t>Very small sample injection (in </a:t>
            </a:r>
            <a:r>
              <a:rPr lang="en-US" sz="2400" dirty="0" err="1" smtClean="0"/>
              <a:t>nanoliter</a:t>
            </a:r>
            <a:r>
              <a:rPr lang="en-US" sz="2400" dirty="0" smtClean="0"/>
              <a:t>)</a:t>
            </a:r>
          </a:p>
          <a:p>
            <a:pPr algn="just"/>
            <a:r>
              <a:rPr lang="en-US" sz="2400" dirty="0" smtClean="0"/>
              <a:t>Minimal </a:t>
            </a:r>
            <a:r>
              <a:rPr lang="en-US" sz="2400" dirty="0"/>
              <a:t>reagent </a:t>
            </a:r>
            <a:r>
              <a:rPr lang="en-US" sz="2400" dirty="0" smtClean="0"/>
              <a:t>consumption</a:t>
            </a:r>
          </a:p>
          <a:p>
            <a:pPr algn="just"/>
            <a:r>
              <a:rPr lang="en-US" sz="2400" dirty="0" smtClean="0"/>
              <a:t>High </a:t>
            </a:r>
            <a:r>
              <a:rPr lang="en-US" sz="2400" dirty="0"/>
              <a:t>degree of system </a:t>
            </a:r>
            <a:r>
              <a:rPr lang="en-US" sz="2400" dirty="0" smtClean="0"/>
              <a:t>automation</a:t>
            </a:r>
          </a:p>
          <a:p>
            <a:pPr algn="just"/>
            <a:r>
              <a:rPr lang="en-US" sz="2400" dirty="0" smtClean="0"/>
              <a:t>Online interfacing with </a:t>
            </a:r>
            <a:r>
              <a:rPr lang="en-US" sz="2400" dirty="0"/>
              <a:t>other instruments</a:t>
            </a:r>
          </a:p>
          <a:p>
            <a:pPr algn="just"/>
            <a:endParaRPr lang="en-US" sz="2400" dirty="0"/>
          </a:p>
        </p:txBody>
      </p:sp>
      <p:sp>
        <p:nvSpPr>
          <p:cNvPr id="4" name="Slide Number Placeholder 3"/>
          <p:cNvSpPr>
            <a:spLocks noGrp="1"/>
          </p:cNvSpPr>
          <p:nvPr>
            <p:ph type="sldNum" sz="quarter" idx="12"/>
          </p:nvPr>
        </p:nvSpPr>
        <p:spPr/>
        <p:txBody>
          <a:bodyPr/>
          <a:lstStyle/>
          <a:p>
            <a:fld id="{D4D0962D-4094-4E7B-BA3D-FC87E09C39CA}" type="slidenum">
              <a:rPr lang="en-US" smtClean="0"/>
              <a:pPr/>
              <a:t>32</a:t>
            </a:fld>
            <a:endParaRPr lang="en-US" dirty="0"/>
          </a:p>
        </p:txBody>
      </p:sp>
    </p:spTree>
    <p:extLst>
      <p:ext uri="{BB962C8B-B14F-4D97-AF65-F5344CB8AC3E}">
        <p14:creationId xmlns:p14="http://schemas.microsoft.com/office/powerpoint/2010/main" val="3252697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84238"/>
          </a:xfrm>
        </p:spPr>
        <p:txBody>
          <a:bodyPr vert="horz" lIns="91440" tIns="45720" rIns="91440" bIns="45720" rtlCol="0" anchor="b" anchorCtr="0">
            <a:noAutofit/>
          </a:bodyPr>
          <a:lstStyle/>
          <a:p>
            <a:pPr algn="ctr"/>
            <a:r>
              <a:rPr lang="en-US" sz="4800" dirty="0" smtClean="0">
                <a:solidFill>
                  <a:srgbClr val="002060"/>
                </a:solidFill>
                <a:latin typeface="+mj-lt"/>
              </a:rPr>
              <a:t>Procedure of CE</a:t>
            </a:r>
            <a:endParaRPr lang="en-US" sz="4800" dirty="0">
              <a:solidFill>
                <a:srgbClr val="002060"/>
              </a:solidFill>
              <a:latin typeface="+mj-lt"/>
            </a:endParaRPr>
          </a:p>
        </p:txBody>
      </p:sp>
      <p:sp>
        <p:nvSpPr>
          <p:cNvPr id="21508" name="Slide Number Placeholder 3"/>
          <p:cNvSpPr>
            <a:spLocks noGrp="1"/>
          </p:cNvSpPr>
          <p:nvPr>
            <p:ph type="sldNum" sz="quarter" idx="12"/>
          </p:nvPr>
        </p:nvSpPr>
        <p:spPr>
          <a:noFill/>
        </p:spPr>
        <p:txBody>
          <a:bodyPr/>
          <a:lstStyle/>
          <a:p>
            <a:fld id="{1D86DC3C-AFE7-4004-B6E1-B5D4EEADFE98}" type="slidenum">
              <a:rPr lang="en-US" smtClean="0"/>
              <a:pPr/>
              <a:t>33</a:t>
            </a:fld>
            <a:endParaRPr lang="en-US" smtClean="0"/>
          </a:p>
        </p:txBody>
      </p:sp>
      <p:sp>
        <p:nvSpPr>
          <p:cNvPr id="21507" name="Content Placeholder 2"/>
          <p:cNvSpPr>
            <a:spLocks noGrp="1"/>
          </p:cNvSpPr>
          <p:nvPr>
            <p:ph sz="quarter" idx="1"/>
          </p:nvPr>
        </p:nvSpPr>
        <p:spPr/>
        <p:txBody>
          <a:bodyPr vert="horz" lIns="91440" tIns="45720" rIns="91440" bIns="45720" rtlCol="0" anchor="b" anchorCtr="0">
            <a:noAutofit/>
          </a:bodyPr>
          <a:lstStyle/>
          <a:p>
            <a:pPr algn="ctr">
              <a:spcBef>
                <a:spcPct val="0"/>
              </a:spcBef>
              <a:buNone/>
            </a:pPr>
            <a:endParaRPr lang="en-US" sz="4800" dirty="0">
              <a:solidFill>
                <a:srgbClr val="002060"/>
              </a:solidFill>
              <a:latin typeface="+mj-lt"/>
              <a:ea typeface="+mj-ea"/>
              <a:cs typeface="+mj-cs"/>
            </a:endParaRPr>
          </a:p>
          <a:p>
            <a:pPr algn="ctr">
              <a:spcBef>
                <a:spcPct val="0"/>
              </a:spcBef>
              <a:buNone/>
            </a:pPr>
            <a:endParaRPr lang="en-US" sz="4800" dirty="0">
              <a:solidFill>
                <a:srgbClr val="002060"/>
              </a:solidFill>
              <a:latin typeface="+mj-lt"/>
              <a:ea typeface="+mj-ea"/>
              <a:cs typeface="+mj-cs"/>
            </a:endParaRPr>
          </a:p>
        </p:txBody>
      </p:sp>
      <p:grpSp>
        <p:nvGrpSpPr>
          <p:cNvPr id="3" name="Groupe 128"/>
          <p:cNvGrpSpPr>
            <a:grpSpLocks/>
          </p:cNvGrpSpPr>
          <p:nvPr/>
        </p:nvGrpSpPr>
        <p:grpSpPr bwMode="auto">
          <a:xfrm>
            <a:off x="1955800" y="2532063"/>
            <a:ext cx="2635250" cy="1308100"/>
            <a:chOff x="2008188" y="2824163"/>
            <a:chExt cx="2635250" cy="1308100"/>
          </a:xfrm>
        </p:grpSpPr>
        <p:sp>
          <p:nvSpPr>
            <p:cNvPr id="6" name="AutoShape 24"/>
            <p:cNvSpPr>
              <a:spLocks noChangeArrowheads="1"/>
            </p:cNvSpPr>
            <p:nvPr/>
          </p:nvSpPr>
          <p:spPr bwMode="auto">
            <a:xfrm flipH="1">
              <a:off x="2143126" y="3319463"/>
              <a:ext cx="1439862" cy="196850"/>
            </a:xfrm>
            <a:prstGeom prst="rightArrow">
              <a:avLst>
                <a:gd name="adj1" fmla="val 50000"/>
                <a:gd name="adj2" fmla="val 365760"/>
              </a:avLst>
            </a:prstGeom>
            <a:solidFill>
              <a:schemeClr val="accent4">
                <a:lumMod val="20000"/>
                <a:lumOff val="80000"/>
              </a:schemeClr>
            </a:solidFill>
            <a:ln w="12700">
              <a:solidFill>
                <a:schemeClr val="accent2"/>
              </a:solidFill>
              <a:miter lim="800000"/>
              <a:headEnd/>
              <a:tailEnd/>
            </a:ln>
          </p:spPr>
          <p:txBody>
            <a:bodyPr wrap="none" anchor="ctr"/>
            <a:lstStyle/>
            <a:p>
              <a:pPr>
                <a:defRPr/>
              </a:pPr>
              <a:endParaRPr lang="fr-FR">
                <a:solidFill>
                  <a:schemeClr val="bg1"/>
                </a:solidFill>
                <a:latin typeface="Times New Roman" pitchFamily="18" charset="0"/>
              </a:endParaRPr>
            </a:p>
          </p:txBody>
        </p:sp>
        <p:sp>
          <p:nvSpPr>
            <p:cNvPr id="7" name="Rectangle 25"/>
            <p:cNvSpPr>
              <a:spLocks noChangeArrowheads="1"/>
            </p:cNvSpPr>
            <p:nvPr/>
          </p:nvSpPr>
          <p:spPr bwMode="auto">
            <a:xfrm>
              <a:off x="2438401" y="2824163"/>
              <a:ext cx="2165350" cy="366712"/>
            </a:xfrm>
            <a:prstGeom prst="rect">
              <a:avLst/>
            </a:prstGeom>
            <a:noFill/>
            <a:ln w="12700">
              <a:noFill/>
              <a:miter lim="800000"/>
              <a:headEnd/>
              <a:tailEnd/>
            </a:ln>
            <a:effectLst/>
          </p:spPr>
          <p:txBody>
            <a:bodyPr lIns="90487" tIns="44450" rIns="90487" bIns="44450">
              <a:spAutoFit/>
            </a:bodyPr>
            <a:lstStyle/>
            <a:p>
              <a:pPr>
                <a:defRPr/>
              </a:pPr>
              <a:r>
                <a:rPr lang="fr-FR" dirty="0">
                  <a:effectLst>
                    <a:outerShdw blurRad="38100" dist="38100" dir="2700000" algn="tl">
                      <a:srgbClr val="000000"/>
                    </a:outerShdw>
                  </a:effectLst>
                  <a:latin typeface="Times New Roman" pitchFamily="18" charset="0"/>
                </a:rPr>
                <a:t>EOF</a:t>
              </a:r>
            </a:p>
          </p:txBody>
        </p:sp>
        <p:sp>
          <p:nvSpPr>
            <p:cNvPr id="8" name="AutoShape 30"/>
            <p:cNvSpPr>
              <a:spLocks noChangeArrowheads="1"/>
            </p:cNvSpPr>
            <p:nvPr/>
          </p:nvSpPr>
          <p:spPr bwMode="auto">
            <a:xfrm rot="21540000">
              <a:off x="2636838" y="3732213"/>
              <a:ext cx="350838" cy="63500"/>
            </a:xfrm>
            <a:prstGeom prst="rightArrow">
              <a:avLst>
                <a:gd name="adj1" fmla="val 50000"/>
                <a:gd name="adj2" fmla="val 276275"/>
              </a:avLst>
            </a:prstGeom>
            <a:solidFill>
              <a:srgbClr val="92D050"/>
            </a:solidFill>
            <a:ln w="12700">
              <a:solidFill>
                <a:schemeClr val="accent6">
                  <a:lumMod val="40000"/>
                  <a:lumOff val="60000"/>
                </a:schemeClr>
              </a:solidFill>
              <a:miter lim="800000"/>
              <a:headEnd/>
              <a:tailEnd/>
            </a:ln>
          </p:spPr>
          <p:txBody>
            <a:bodyPr wrap="none" anchor="ctr"/>
            <a:lstStyle/>
            <a:p>
              <a:pPr>
                <a:defRPr/>
              </a:pPr>
              <a:endParaRPr lang="fr-FR"/>
            </a:p>
          </p:txBody>
        </p:sp>
        <p:sp>
          <p:nvSpPr>
            <p:cNvPr id="9" name="Rectangle 31"/>
            <p:cNvSpPr>
              <a:spLocks noChangeArrowheads="1"/>
            </p:cNvSpPr>
            <p:nvPr/>
          </p:nvSpPr>
          <p:spPr bwMode="auto">
            <a:xfrm>
              <a:off x="2008188" y="3765550"/>
              <a:ext cx="2635250" cy="366713"/>
            </a:xfrm>
            <a:prstGeom prst="rect">
              <a:avLst/>
            </a:prstGeom>
            <a:noFill/>
            <a:ln w="12700">
              <a:noFill/>
              <a:miter lim="800000"/>
              <a:headEnd/>
              <a:tailEnd/>
            </a:ln>
            <a:effectLst/>
          </p:spPr>
          <p:txBody>
            <a:bodyPr lIns="90487" tIns="44450" rIns="90487" bIns="44450">
              <a:spAutoFit/>
            </a:bodyPr>
            <a:lstStyle/>
            <a:p>
              <a:pPr>
                <a:defRPr/>
              </a:pPr>
              <a:r>
                <a:rPr lang="fr-FR" dirty="0">
                  <a:effectLst>
                    <a:outerShdw blurRad="38100" dist="38100" dir="2700000" algn="tl">
                      <a:srgbClr val="000000"/>
                    </a:outerShdw>
                  </a:effectLst>
                  <a:latin typeface="Times New Roman" pitchFamily="18" charset="0"/>
                </a:rPr>
                <a:t>Electro migration</a:t>
              </a:r>
            </a:p>
          </p:txBody>
        </p:sp>
      </p:grpSp>
      <p:grpSp>
        <p:nvGrpSpPr>
          <p:cNvPr id="4" name="Groupe 133"/>
          <p:cNvGrpSpPr>
            <a:grpSpLocks/>
          </p:cNvGrpSpPr>
          <p:nvPr/>
        </p:nvGrpSpPr>
        <p:grpSpPr bwMode="auto">
          <a:xfrm>
            <a:off x="3946525" y="2217738"/>
            <a:ext cx="3460750" cy="1828800"/>
            <a:chOff x="4171950" y="2311400"/>
            <a:chExt cx="3460750" cy="1828800"/>
          </a:xfrm>
        </p:grpSpPr>
        <p:grpSp>
          <p:nvGrpSpPr>
            <p:cNvPr id="5" name="Group 27"/>
            <p:cNvGrpSpPr>
              <a:grpSpLocks/>
            </p:cNvGrpSpPr>
            <p:nvPr/>
          </p:nvGrpSpPr>
          <p:grpSpPr bwMode="auto">
            <a:xfrm>
              <a:off x="4171948" y="2311400"/>
              <a:ext cx="2044699" cy="1828800"/>
              <a:chOff x="2956" y="936"/>
              <a:chExt cx="1449" cy="1152"/>
            </a:xfrm>
          </p:grpSpPr>
          <p:sp>
            <p:nvSpPr>
              <p:cNvPr id="21630" name="Freeform 28"/>
              <p:cNvSpPr>
                <a:spLocks/>
              </p:cNvSpPr>
              <p:nvPr/>
            </p:nvSpPr>
            <p:spPr bwMode="auto">
              <a:xfrm>
                <a:off x="3834" y="936"/>
                <a:ext cx="571" cy="1134"/>
              </a:xfrm>
              <a:custGeom>
                <a:avLst/>
                <a:gdLst>
                  <a:gd name="T0" fmla="*/ 570 w 571"/>
                  <a:gd name="T1" fmla="*/ 1124 h 1134"/>
                  <a:gd name="T2" fmla="*/ 450 w 571"/>
                  <a:gd name="T3" fmla="*/ 1127 h 1134"/>
                  <a:gd name="T4" fmla="*/ 382 w 571"/>
                  <a:gd name="T5" fmla="*/ 0 h 1134"/>
                  <a:gd name="T6" fmla="*/ 329 w 571"/>
                  <a:gd name="T7" fmla="*/ 1129 h 1134"/>
                  <a:gd name="T8" fmla="*/ 289 w 571"/>
                  <a:gd name="T9" fmla="*/ 1132 h 1134"/>
                  <a:gd name="T10" fmla="*/ 240 w 571"/>
                  <a:gd name="T11" fmla="*/ 1068 h 1134"/>
                  <a:gd name="T12" fmla="*/ 207 w 571"/>
                  <a:gd name="T13" fmla="*/ 1068 h 1134"/>
                  <a:gd name="T14" fmla="*/ 186 w 571"/>
                  <a:gd name="T15" fmla="*/ 1133 h 1134"/>
                  <a:gd name="T16" fmla="*/ 162 w 571"/>
                  <a:gd name="T17" fmla="*/ 1133 h 1134"/>
                  <a:gd name="T18" fmla="*/ 162 w 571"/>
                  <a:gd name="T19" fmla="*/ 1133 h 1134"/>
                  <a:gd name="T20" fmla="*/ 111 w 571"/>
                  <a:gd name="T21" fmla="*/ 1052 h 1134"/>
                  <a:gd name="T22" fmla="*/ 71 w 571"/>
                  <a:gd name="T23" fmla="*/ 1023 h 1134"/>
                  <a:gd name="T24" fmla="*/ 39 w 571"/>
                  <a:gd name="T25" fmla="*/ 1038 h 1134"/>
                  <a:gd name="T26" fmla="*/ 15 w 571"/>
                  <a:gd name="T27" fmla="*/ 1055 h 1134"/>
                  <a:gd name="T28" fmla="*/ 0 w 571"/>
                  <a:gd name="T29" fmla="*/ 1087 h 1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1"/>
                  <a:gd name="T46" fmla="*/ 0 h 1134"/>
                  <a:gd name="T47" fmla="*/ 571 w 571"/>
                  <a:gd name="T48" fmla="*/ 1134 h 11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1" h="1134">
                    <a:moveTo>
                      <a:pt x="570" y="1124"/>
                    </a:moveTo>
                    <a:lnTo>
                      <a:pt x="450" y="1127"/>
                    </a:lnTo>
                    <a:lnTo>
                      <a:pt x="382" y="0"/>
                    </a:lnTo>
                    <a:lnTo>
                      <a:pt x="329" y="1129"/>
                    </a:lnTo>
                    <a:lnTo>
                      <a:pt x="289" y="1132"/>
                    </a:lnTo>
                    <a:lnTo>
                      <a:pt x="240" y="1068"/>
                    </a:lnTo>
                    <a:lnTo>
                      <a:pt x="207" y="1068"/>
                    </a:lnTo>
                    <a:lnTo>
                      <a:pt x="186" y="1133"/>
                    </a:lnTo>
                    <a:lnTo>
                      <a:pt x="162" y="1133"/>
                    </a:lnTo>
                    <a:lnTo>
                      <a:pt x="111" y="1052"/>
                    </a:lnTo>
                    <a:lnTo>
                      <a:pt x="71" y="1023"/>
                    </a:lnTo>
                    <a:lnTo>
                      <a:pt x="39" y="1038"/>
                    </a:lnTo>
                    <a:lnTo>
                      <a:pt x="15" y="1055"/>
                    </a:lnTo>
                    <a:lnTo>
                      <a:pt x="0" y="1087"/>
                    </a:lnTo>
                  </a:path>
                </a:pathLst>
              </a:custGeom>
              <a:noFill/>
              <a:ln w="25400" cap="rnd">
                <a:solidFill>
                  <a:srgbClr val="EF9100"/>
                </a:solidFill>
                <a:round/>
                <a:headEnd/>
                <a:tailEnd/>
              </a:ln>
            </p:spPr>
            <p:txBody>
              <a:bodyPr/>
              <a:lstStyle/>
              <a:p>
                <a:endParaRPr lang="fr-FR"/>
              </a:p>
            </p:txBody>
          </p:sp>
          <p:sp>
            <p:nvSpPr>
              <p:cNvPr id="21631" name="Freeform 29"/>
              <p:cNvSpPr>
                <a:spLocks/>
              </p:cNvSpPr>
              <p:nvPr/>
            </p:nvSpPr>
            <p:spPr bwMode="auto">
              <a:xfrm>
                <a:off x="2956" y="1815"/>
                <a:ext cx="880" cy="273"/>
              </a:xfrm>
              <a:custGeom>
                <a:avLst/>
                <a:gdLst>
                  <a:gd name="T0" fmla="*/ 879 w 880"/>
                  <a:gd name="T1" fmla="*/ 213 h 273"/>
                  <a:gd name="T2" fmla="*/ 860 w 880"/>
                  <a:gd name="T3" fmla="*/ 241 h 273"/>
                  <a:gd name="T4" fmla="*/ 836 w 880"/>
                  <a:gd name="T5" fmla="*/ 257 h 273"/>
                  <a:gd name="T6" fmla="*/ 810 w 880"/>
                  <a:gd name="T7" fmla="*/ 240 h 273"/>
                  <a:gd name="T8" fmla="*/ 792 w 880"/>
                  <a:gd name="T9" fmla="*/ 215 h 273"/>
                  <a:gd name="T10" fmla="*/ 771 w 880"/>
                  <a:gd name="T11" fmla="*/ 155 h 273"/>
                  <a:gd name="T12" fmla="*/ 746 w 880"/>
                  <a:gd name="T13" fmla="*/ 98 h 273"/>
                  <a:gd name="T14" fmla="*/ 727 w 880"/>
                  <a:gd name="T15" fmla="*/ 84 h 273"/>
                  <a:gd name="T16" fmla="*/ 693 w 880"/>
                  <a:gd name="T17" fmla="*/ 70 h 273"/>
                  <a:gd name="T18" fmla="*/ 674 w 880"/>
                  <a:gd name="T19" fmla="*/ 96 h 273"/>
                  <a:gd name="T20" fmla="*/ 660 w 880"/>
                  <a:gd name="T21" fmla="*/ 126 h 273"/>
                  <a:gd name="T22" fmla="*/ 653 w 880"/>
                  <a:gd name="T23" fmla="*/ 151 h 273"/>
                  <a:gd name="T24" fmla="*/ 625 w 880"/>
                  <a:gd name="T25" fmla="*/ 68 h 273"/>
                  <a:gd name="T26" fmla="*/ 607 w 880"/>
                  <a:gd name="T27" fmla="*/ 0 h 273"/>
                  <a:gd name="T28" fmla="*/ 597 w 880"/>
                  <a:gd name="T29" fmla="*/ 122 h 273"/>
                  <a:gd name="T30" fmla="*/ 582 w 880"/>
                  <a:gd name="T31" fmla="*/ 162 h 273"/>
                  <a:gd name="T32" fmla="*/ 539 w 880"/>
                  <a:gd name="T33" fmla="*/ 222 h 273"/>
                  <a:gd name="T34" fmla="*/ 509 w 880"/>
                  <a:gd name="T35" fmla="*/ 241 h 273"/>
                  <a:gd name="T36" fmla="*/ 478 w 880"/>
                  <a:gd name="T37" fmla="*/ 245 h 273"/>
                  <a:gd name="T38" fmla="*/ 439 w 880"/>
                  <a:gd name="T39" fmla="*/ 242 h 273"/>
                  <a:gd name="T40" fmla="*/ 397 w 880"/>
                  <a:gd name="T41" fmla="*/ 224 h 273"/>
                  <a:gd name="T42" fmla="*/ 374 w 880"/>
                  <a:gd name="T43" fmla="*/ 214 h 273"/>
                  <a:gd name="T44" fmla="*/ 308 w 880"/>
                  <a:gd name="T45" fmla="*/ 191 h 273"/>
                  <a:gd name="T46" fmla="*/ 265 w 880"/>
                  <a:gd name="T47" fmla="*/ 192 h 273"/>
                  <a:gd name="T48" fmla="*/ 219 w 880"/>
                  <a:gd name="T49" fmla="*/ 199 h 273"/>
                  <a:gd name="T50" fmla="*/ 179 w 880"/>
                  <a:gd name="T51" fmla="*/ 216 h 273"/>
                  <a:gd name="T52" fmla="*/ 142 w 880"/>
                  <a:gd name="T53" fmla="*/ 234 h 273"/>
                  <a:gd name="T54" fmla="*/ 121 w 880"/>
                  <a:gd name="T55" fmla="*/ 243 h 273"/>
                  <a:gd name="T56" fmla="*/ 79 w 880"/>
                  <a:gd name="T57" fmla="*/ 271 h 273"/>
                  <a:gd name="T58" fmla="*/ 0 w 880"/>
                  <a:gd name="T59" fmla="*/ 272 h 2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0"/>
                  <a:gd name="T91" fmla="*/ 0 h 273"/>
                  <a:gd name="T92" fmla="*/ 880 w 880"/>
                  <a:gd name="T93" fmla="*/ 273 h 2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0" h="273">
                    <a:moveTo>
                      <a:pt x="879" y="213"/>
                    </a:moveTo>
                    <a:lnTo>
                      <a:pt x="860" y="241"/>
                    </a:lnTo>
                    <a:lnTo>
                      <a:pt x="836" y="257"/>
                    </a:lnTo>
                    <a:lnTo>
                      <a:pt x="810" y="240"/>
                    </a:lnTo>
                    <a:lnTo>
                      <a:pt x="792" y="215"/>
                    </a:lnTo>
                    <a:lnTo>
                      <a:pt x="771" y="155"/>
                    </a:lnTo>
                    <a:lnTo>
                      <a:pt x="746" y="98"/>
                    </a:lnTo>
                    <a:lnTo>
                      <a:pt x="727" y="84"/>
                    </a:lnTo>
                    <a:lnTo>
                      <a:pt x="693" y="70"/>
                    </a:lnTo>
                    <a:lnTo>
                      <a:pt x="674" y="96"/>
                    </a:lnTo>
                    <a:lnTo>
                      <a:pt x="660" y="126"/>
                    </a:lnTo>
                    <a:lnTo>
                      <a:pt x="653" y="151"/>
                    </a:lnTo>
                    <a:lnTo>
                      <a:pt x="625" y="68"/>
                    </a:lnTo>
                    <a:lnTo>
                      <a:pt x="607" y="0"/>
                    </a:lnTo>
                    <a:lnTo>
                      <a:pt x="597" y="122"/>
                    </a:lnTo>
                    <a:lnTo>
                      <a:pt x="582" y="162"/>
                    </a:lnTo>
                    <a:lnTo>
                      <a:pt x="539" y="222"/>
                    </a:lnTo>
                    <a:lnTo>
                      <a:pt x="509" y="241"/>
                    </a:lnTo>
                    <a:lnTo>
                      <a:pt x="478" y="245"/>
                    </a:lnTo>
                    <a:lnTo>
                      <a:pt x="439" y="242"/>
                    </a:lnTo>
                    <a:lnTo>
                      <a:pt x="397" y="224"/>
                    </a:lnTo>
                    <a:lnTo>
                      <a:pt x="374" y="214"/>
                    </a:lnTo>
                    <a:lnTo>
                      <a:pt x="308" y="191"/>
                    </a:lnTo>
                    <a:lnTo>
                      <a:pt x="265" y="192"/>
                    </a:lnTo>
                    <a:lnTo>
                      <a:pt x="219" y="199"/>
                    </a:lnTo>
                    <a:lnTo>
                      <a:pt x="179" y="216"/>
                    </a:lnTo>
                    <a:lnTo>
                      <a:pt x="142" y="234"/>
                    </a:lnTo>
                    <a:lnTo>
                      <a:pt x="121" y="243"/>
                    </a:lnTo>
                    <a:lnTo>
                      <a:pt x="79" y="271"/>
                    </a:lnTo>
                    <a:lnTo>
                      <a:pt x="0" y="272"/>
                    </a:lnTo>
                  </a:path>
                </a:pathLst>
              </a:custGeom>
              <a:noFill/>
              <a:ln w="25400" cap="rnd">
                <a:solidFill>
                  <a:srgbClr val="EF9100"/>
                </a:solidFill>
                <a:round/>
                <a:headEnd/>
                <a:tailEnd/>
              </a:ln>
            </p:spPr>
            <p:txBody>
              <a:bodyPr/>
              <a:lstStyle/>
              <a:p>
                <a:endParaRPr lang="fr-FR"/>
              </a:p>
            </p:txBody>
          </p:sp>
        </p:grpSp>
        <p:sp>
          <p:nvSpPr>
            <p:cNvPr id="21628" name="AutoShape 32"/>
            <p:cNvSpPr>
              <a:spLocks noChangeArrowheads="1"/>
            </p:cNvSpPr>
            <p:nvPr/>
          </p:nvSpPr>
          <p:spPr bwMode="auto">
            <a:xfrm flipH="1">
              <a:off x="4687888" y="3451225"/>
              <a:ext cx="1158875" cy="217488"/>
            </a:xfrm>
            <a:prstGeom prst="rightArrow">
              <a:avLst>
                <a:gd name="adj1" fmla="val 50000"/>
                <a:gd name="adj2" fmla="val 266447"/>
              </a:avLst>
            </a:prstGeom>
            <a:solidFill>
              <a:srgbClr val="EF9100"/>
            </a:solidFill>
            <a:ln w="12700">
              <a:solidFill>
                <a:srgbClr val="500093"/>
              </a:solidFill>
              <a:miter lim="800000"/>
              <a:headEnd/>
              <a:tailEnd/>
            </a:ln>
          </p:spPr>
          <p:txBody>
            <a:bodyPr wrap="none" anchor="ctr"/>
            <a:lstStyle/>
            <a:p>
              <a:endParaRPr lang="fr-FR"/>
            </a:p>
          </p:txBody>
        </p:sp>
        <p:sp>
          <p:nvSpPr>
            <p:cNvPr id="13" name="Rectangle 33"/>
            <p:cNvSpPr>
              <a:spLocks noChangeArrowheads="1"/>
            </p:cNvSpPr>
            <p:nvPr/>
          </p:nvSpPr>
          <p:spPr bwMode="auto">
            <a:xfrm>
              <a:off x="4997450" y="2813050"/>
              <a:ext cx="2635250" cy="366712"/>
            </a:xfrm>
            <a:prstGeom prst="rect">
              <a:avLst/>
            </a:prstGeom>
            <a:noFill/>
            <a:ln w="12700">
              <a:noFill/>
              <a:miter lim="800000"/>
              <a:headEnd/>
              <a:tailEnd/>
            </a:ln>
            <a:effectLst/>
          </p:spPr>
          <p:txBody>
            <a:bodyPr lIns="90487" tIns="44450" rIns="90487" bIns="44450">
              <a:spAutoFit/>
            </a:bodyPr>
            <a:lstStyle/>
            <a:p>
              <a:pPr>
                <a:defRPr/>
              </a:pPr>
              <a:r>
                <a:rPr lang="fr-FR" dirty="0">
                  <a:solidFill>
                    <a:srgbClr val="EF9100"/>
                  </a:solidFill>
                  <a:effectLst>
                    <a:outerShdw blurRad="38100" dist="38100" dir="2700000" algn="tl">
                      <a:srgbClr val="000000"/>
                    </a:outerShdw>
                  </a:effectLst>
                  <a:latin typeface="Times New Roman" pitchFamily="18" charset="0"/>
                </a:rPr>
                <a:t>Protein     migration</a:t>
              </a:r>
            </a:p>
          </p:txBody>
        </p:sp>
      </p:grpSp>
      <p:sp>
        <p:nvSpPr>
          <p:cNvPr id="21511" name="Line 18"/>
          <p:cNvSpPr>
            <a:spLocks noChangeShapeType="1"/>
          </p:cNvSpPr>
          <p:nvPr/>
        </p:nvSpPr>
        <p:spPr bwMode="auto">
          <a:xfrm flipV="1">
            <a:off x="1133475" y="1981200"/>
            <a:ext cx="6162675" cy="0"/>
          </a:xfrm>
          <a:prstGeom prst="line">
            <a:avLst/>
          </a:prstGeom>
          <a:noFill/>
          <a:ln w="127000">
            <a:solidFill>
              <a:schemeClr val="tx1"/>
            </a:solidFill>
            <a:round/>
            <a:headEnd/>
            <a:tailEnd/>
          </a:ln>
        </p:spPr>
        <p:txBody>
          <a:bodyPr wrap="none" anchor="ctr"/>
          <a:lstStyle/>
          <a:p>
            <a:endParaRPr lang="en-US"/>
          </a:p>
        </p:txBody>
      </p:sp>
      <p:sp>
        <p:nvSpPr>
          <p:cNvPr id="21512" name="Line 16"/>
          <p:cNvSpPr>
            <a:spLocks noChangeShapeType="1"/>
          </p:cNvSpPr>
          <p:nvPr/>
        </p:nvSpPr>
        <p:spPr bwMode="auto">
          <a:xfrm flipV="1">
            <a:off x="1177925" y="4279900"/>
            <a:ext cx="6029325" cy="0"/>
          </a:xfrm>
          <a:prstGeom prst="line">
            <a:avLst/>
          </a:prstGeom>
          <a:noFill/>
          <a:ln w="127000">
            <a:solidFill>
              <a:schemeClr val="tx1"/>
            </a:solidFill>
            <a:round/>
            <a:headEnd/>
            <a:tailEnd/>
          </a:ln>
        </p:spPr>
        <p:txBody>
          <a:bodyPr wrap="none" anchor="ctr"/>
          <a:lstStyle/>
          <a:p>
            <a:endParaRPr lang="en-US"/>
          </a:p>
        </p:txBody>
      </p:sp>
      <p:sp>
        <p:nvSpPr>
          <p:cNvPr id="21513" name="Oval 17"/>
          <p:cNvSpPr>
            <a:spLocks noChangeArrowheads="1"/>
          </p:cNvSpPr>
          <p:nvPr/>
        </p:nvSpPr>
        <p:spPr bwMode="auto">
          <a:xfrm rot="-120000">
            <a:off x="688975" y="2020888"/>
            <a:ext cx="820738" cy="2271712"/>
          </a:xfrm>
          <a:prstGeom prst="ellipse">
            <a:avLst/>
          </a:prstGeom>
          <a:noFill/>
          <a:ln w="127000">
            <a:solidFill>
              <a:schemeClr val="tx1"/>
            </a:solidFill>
            <a:round/>
            <a:headEnd/>
            <a:tailEnd/>
          </a:ln>
        </p:spPr>
        <p:txBody>
          <a:bodyPr wrap="none" anchor="ctr"/>
          <a:lstStyle/>
          <a:p>
            <a:endParaRPr lang="fr-FR"/>
          </a:p>
        </p:txBody>
      </p:sp>
      <p:sp>
        <p:nvSpPr>
          <p:cNvPr id="21514" name="Oval 15"/>
          <p:cNvSpPr>
            <a:spLocks noChangeArrowheads="1"/>
          </p:cNvSpPr>
          <p:nvPr/>
        </p:nvSpPr>
        <p:spPr bwMode="auto">
          <a:xfrm rot="-120000">
            <a:off x="6754813" y="2041525"/>
            <a:ext cx="1174750" cy="2286000"/>
          </a:xfrm>
          <a:prstGeom prst="ellipse">
            <a:avLst/>
          </a:prstGeom>
          <a:noFill/>
          <a:ln w="127000">
            <a:solidFill>
              <a:schemeClr val="tx1"/>
            </a:solidFill>
            <a:round/>
            <a:headEnd/>
            <a:tailEnd/>
          </a:ln>
        </p:spPr>
        <p:txBody>
          <a:bodyPr wrap="none" anchor="ctr"/>
          <a:lstStyle/>
          <a:p>
            <a:endParaRPr lang="fr-FR"/>
          </a:p>
        </p:txBody>
      </p:sp>
      <p:sp>
        <p:nvSpPr>
          <p:cNvPr id="21" name="TextBox 20"/>
          <p:cNvSpPr txBox="1"/>
          <p:nvPr/>
        </p:nvSpPr>
        <p:spPr>
          <a:xfrm>
            <a:off x="-76200" y="2906713"/>
            <a:ext cx="1816100" cy="492125"/>
          </a:xfrm>
          <a:prstGeom prst="rect">
            <a:avLst/>
          </a:prstGeom>
          <a:noFill/>
        </p:spPr>
        <p:txBody>
          <a:bodyPr>
            <a:spAutoFit/>
          </a:bodyPr>
          <a:lstStyle/>
          <a:p>
            <a:pPr algn="ctr">
              <a:defRPr/>
            </a:pPr>
            <a:r>
              <a:rPr lang="fr-FR" sz="1300" dirty="0">
                <a:solidFill>
                  <a:schemeClr val="accent2">
                    <a:lumMod val="75000"/>
                  </a:schemeClr>
                </a:solidFill>
                <a:effectLst>
                  <a:outerShdw blurRad="38100" dist="38100" dir="2700000" algn="tl">
                    <a:srgbClr val="000000"/>
                  </a:outerShdw>
                </a:effectLst>
              </a:rPr>
              <a:t>DETECTION OF</a:t>
            </a:r>
          </a:p>
          <a:p>
            <a:pPr algn="ctr">
              <a:defRPr/>
            </a:pPr>
            <a:r>
              <a:rPr lang="fr-FR" sz="1300" dirty="0">
                <a:solidFill>
                  <a:schemeClr val="accent2">
                    <a:lumMod val="75000"/>
                  </a:schemeClr>
                </a:solidFill>
                <a:effectLst>
                  <a:outerShdw blurRad="38100" dist="38100" dir="2700000" algn="tl">
                    <a:srgbClr val="000000"/>
                  </a:outerShdw>
                </a:effectLst>
              </a:rPr>
              <a:t>PROTEINS</a:t>
            </a:r>
          </a:p>
        </p:txBody>
      </p:sp>
      <p:sp>
        <p:nvSpPr>
          <p:cNvPr id="22" name="TextBox 21"/>
          <p:cNvSpPr txBox="1"/>
          <p:nvPr/>
        </p:nvSpPr>
        <p:spPr>
          <a:xfrm>
            <a:off x="6943725" y="3098800"/>
            <a:ext cx="1947863" cy="492125"/>
          </a:xfrm>
          <a:prstGeom prst="rect">
            <a:avLst/>
          </a:prstGeom>
          <a:noFill/>
        </p:spPr>
        <p:txBody>
          <a:bodyPr>
            <a:spAutoFit/>
          </a:bodyPr>
          <a:lstStyle/>
          <a:p>
            <a:pPr algn="ctr">
              <a:defRPr/>
            </a:pPr>
            <a:r>
              <a:rPr lang="fr-FR" sz="1300" dirty="0">
                <a:solidFill>
                  <a:srgbClr val="FF3300"/>
                </a:solidFill>
                <a:effectLst>
                  <a:outerShdw blurRad="38100" dist="38100" dir="2700000" algn="tl">
                    <a:srgbClr val="000000"/>
                  </a:outerShdw>
                </a:effectLst>
              </a:rPr>
              <a:t>INJECTION OF</a:t>
            </a:r>
          </a:p>
          <a:p>
            <a:pPr algn="ctr">
              <a:defRPr/>
            </a:pPr>
            <a:r>
              <a:rPr lang="fr-FR" sz="1300" dirty="0">
                <a:solidFill>
                  <a:srgbClr val="FF3300"/>
                </a:solidFill>
                <a:effectLst>
                  <a:outerShdw blurRad="38100" dist="38100" dir="2700000" algn="tl">
                    <a:srgbClr val="000000"/>
                  </a:outerShdw>
                </a:effectLst>
              </a:rPr>
              <a:t>SERUM</a:t>
            </a:r>
            <a:endParaRPr lang="en-US" sz="1300" dirty="0">
              <a:solidFill>
                <a:srgbClr val="FF3300"/>
              </a:solidFill>
            </a:endParaRPr>
          </a:p>
        </p:txBody>
      </p:sp>
      <p:grpSp>
        <p:nvGrpSpPr>
          <p:cNvPr id="10" name="Group 121"/>
          <p:cNvGrpSpPr>
            <a:grpSpLocks/>
          </p:cNvGrpSpPr>
          <p:nvPr/>
        </p:nvGrpSpPr>
        <p:grpSpPr bwMode="auto">
          <a:xfrm>
            <a:off x="1693863" y="3879850"/>
            <a:ext cx="136525" cy="139700"/>
            <a:chOff x="1436" y="2083"/>
            <a:chExt cx="96" cy="88"/>
          </a:xfrm>
        </p:grpSpPr>
        <p:sp>
          <p:nvSpPr>
            <p:cNvPr id="21624"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625"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626"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11" name="Group 121"/>
          <p:cNvGrpSpPr>
            <a:grpSpLocks/>
          </p:cNvGrpSpPr>
          <p:nvPr/>
        </p:nvGrpSpPr>
        <p:grpSpPr bwMode="auto">
          <a:xfrm>
            <a:off x="2867025" y="3900488"/>
            <a:ext cx="136525" cy="139700"/>
            <a:chOff x="1436" y="2083"/>
            <a:chExt cx="96" cy="88"/>
          </a:xfrm>
        </p:grpSpPr>
        <p:sp>
          <p:nvSpPr>
            <p:cNvPr id="21621"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622"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623"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14" name="Group 121"/>
          <p:cNvGrpSpPr>
            <a:grpSpLocks/>
          </p:cNvGrpSpPr>
          <p:nvPr/>
        </p:nvGrpSpPr>
        <p:grpSpPr bwMode="auto">
          <a:xfrm>
            <a:off x="3443288" y="3879850"/>
            <a:ext cx="136525" cy="139700"/>
            <a:chOff x="1436" y="2083"/>
            <a:chExt cx="96" cy="88"/>
          </a:xfrm>
        </p:grpSpPr>
        <p:sp>
          <p:nvSpPr>
            <p:cNvPr id="21615"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616"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617"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15" name="Group 121"/>
          <p:cNvGrpSpPr>
            <a:grpSpLocks/>
          </p:cNvGrpSpPr>
          <p:nvPr/>
        </p:nvGrpSpPr>
        <p:grpSpPr bwMode="auto">
          <a:xfrm>
            <a:off x="2238375" y="3906838"/>
            <a:ext cx="136525" cy="139700"/>
            <a:chOff x="1436" y="2083"/>
            <a:chExt cx="96" cy="88"/>
          </a:xfrm>
        </p:grpSpPr>
        <p:sp>
          <p:nvSpPr>
            <p:cNvPr id="21612"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613"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614"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16" name="Group 121"/>
          <p:cNvGrpSpPr>
            <a:grpSpLocks/>
          </p:cNvGrpSpPr>
          <p:nvPr/>
        </p:nvGrpSpPr>
        <p:grpSpPr bwMode="auto">
          <a:xfrm>
            <a:off x="3940175" y="3913188"/>
            <a:ext cx="136525" cy="139700"/>
            <a:chOff x="1436" y="2083"/>
            <a:chExt cx="96" cy="88"/>
          </a:xfrm>
        </p:grpSpPr>
        <p:sp>
          <p:nvSpPr>
            <p:cNvPr id="21609"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610"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611"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17" name="Group 121"/>
          <p:cNvGrpSpPr>
            <a:grpSpLocks/>
          </p:cNvGrpSpPr>
          <p:nvPr/>
        </p:nvGrpSpPr>
        <p:grpSpPr bwMode="auto">
          <a:xfrm>
            <a:off x="4622800" y="3919538"/>
            <a:ext cx="136525" cy="139700"/>
            <a:chOff x="1436" y="2083"/>
            <a:chExt cx="96" cy="88"/>
          </a:xfrm>
        </p:grpSpPr>
        <p:sp>
          <p:nvSpPr>
            <p:cNvPr id="21606"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607"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608"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18" name="Group 121"/>
          <p:cNvGrpSpPr>
            <a:grpSpLocks/>
          </p:cNvGrpSpPr>
          <p:nvPr/>
        </p:nvGrpSpPr>
        <p:grpSpPr bwMode="auto">
          <a:xfrm>
            <a:off x="5226050" y="3913188"/>
            <a:ext cx="136525" cy="139700"/>
            <a:chOff x="1436" y="2083"/>
            <a:chExt cx="96" cy="88"/>
          </a:xfrm>
        </p:grpSpPr>
        <p:sp>
          <p:nvSpPr>
            <p:cNvPr id="21603"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604"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605"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19" name="Group 121"/>
          <p:cNvGrpSpPr>
            <a:grpSpLocks/>
          </p:cNvGrpSpPr>
          <p:nvPr/>
        </p:nvGrpSpPr>
        <p:grpSpPr bwMode="auto">
          <a:xfrm>
            <a:off x="5829300" y="3906838"/>
            <a:ext cx="136525" cy="139700"/>
            <a:chOff x="1436" y="2083"/>
            <a:chExt cx="96" cy="88"/>
          </a:xfrm>
        </p:grpSpPr>
        <p:sp>
          <p:nvSpPr>
            <p:cNvPr id="21600"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601"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602"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20" name="Group 121"/>
          <p:cNvGrpSpPr>
            <a:grpSpLocks/>
          </p:cNvGrpSpPr>
          <p:nvPr/>
        </p:nvGrpSpPr>
        <p:grpSpPr bwMode="auto">
          <a:xfrm>
            <a:off x="6246813" y="3886200"/>
            <a:ext cx="136525" cy="139700"/>
            <a:chOff x="1436" y="2083"/>
            <a:chExt cx="96" cy="88"/>
          </a:xfrm>
        </p:grpSpPr>
        <p:sp>
          <p:nvSpPr>
            <p:cNvPr id="21597"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598"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599"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23" name="Group 121"/>
          <p:cNvGrpSpPr>
            <a:grpSpLocks/>
          </p:cNvGrpSpPr>
          <p:nvPr/>
        </p:nvGrpSpPr>
        <p:grpSpPr bwMode="auto">
          <a:xfrm>
            <a:off x="1641475" y="2316163"/>
            <a:ext cx="136525" cy="139700"/>
            <a:chOff x="1436" y="2083"/>
            <a:chExt cx="96" cy="88"/>
          </a:xfrm>
        </p:grpSpPr>
        <p:sp>
          <p:nvSpPr>
            <p:cNvPr id="21594"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595"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596"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24" name="Group 121"/>
          <p:cNvGrpSpPr>
            <a:grpSpLocks/>
          </p:cNvGrpSpPr>
          <p:nvPr/>
        </p:nvGrpSpPr>
        <p:grpSpPr bwMode="auto">
          <a:xfrm>
            <a:off x="2171700" y="2316163"/>
            <a:ext cx="136525" cy="139700"/>
            <a:chOff x="1436" y="2083"/>
            <a:chExt cx="96" cy="88"/>
          </a:xfrm>
        </p:grpSpPr>
        <p:sp>
          <p:nvSpPr>
            <p:cNvPr id="21591"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592"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593"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25" name="Group 121"/>
          <p:cNvGrpSpPr>
            <a:grpSpLocks/>
          </p:cNvGrpSpPr>
          <p:nvPr/>
        </p:nvGrpSpPr>
        <p:grpSpPr bwMode="auto">
          <a:xfrm>
            <a:off x="2794000" y="2328863"/>
            <a:ext cx="136525" cy="139700"/>
            <a:chOff x="1436" y="2083"/>
            <a:chExt cx="96" cy="88"/>
          </a:xfrm>
        </p:grpSpPr>
        <p:sp>
          <p:nvSpPr>
            <p:cNvPr id="21588"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589"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590"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26" name="Group 121"/>
          <p:cNvGrpSpPr>
            <a:grpSpLocks/>
          </p:cNvGrpSpPr>
          <p:nvPr/>
        </p:nvGrpSpPr>
        <p:grpSpPr bwMode="auto">
          <a:xfrm>
            <a:off x="3284538" y="2328863"/>
            <a:ext cx="136525" cy="139700"/>
            <a:chOff x="1436" y="2083"/>
            <a:chExt cx="96" cy="88"/>
          </a:xfrm>
        </p:grpSpPr>
        <p:sp>
          <p:nvSpPr>
            <p:cNvPr id="21585"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586"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587"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27" name="Group 121"/>
          <p:cNvGrpSpPr>
            <a:grpSpLocks/>
          </p:cNvGrpSpPr>
          <p:nvPr/>
        </p:nvGrpSpPr>
        <p:grpSpPr bwMode="auto">
          <a:xfrm>
            <a:off x="3775075" y="2316163"/>
            <a:ext cx="136525" cy="139700"/>
            <a:chOff x="1436" y="2083"/>
            <a:chExt cx="96" cy="88"/>
          </a:xfrm>
        </p:grpSpPr>
        <p:sp>
          <p:nvSpPr>
            <p:cNvPr id="21582"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583"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584"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28" name="Group 121"/>
          <p:cNvGrpSpPr>
            <a:grpSpLocks/>
          </p:cNvGrpSpPr>
          <p:nvPr/>
        </p:nvGrpSpPr>
        <p:grpSpPr bwMode="auto">
          <a:xfrm>
            <a:off x="4265613" y="2316163"/>
            <a:ext cx="136525" cy="139700"/>
            <a:chOff x="1436" y="2083"/>
            <a:chExt cx="96" cy="88"/>
          </a:xfrm>
        </p:grpSpPr>
        <p:sp>
          <p:nvSpPr>
            <p:cNvPr id="21579"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580"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581"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29" name="Group 121"/>
          <p:cNvGrpSpPr>
            <a:grpSpLocks/>
          </p:cNvGrpSpPr>
          <p:nvPr/>
        </p:nvGrpSpPr>
        <p:grpSpPr bwMode="auto">
          <a:xfrm>
            <a:off x="4808538" y="2303463"/>
            <a:ext cx="136525" cy="139700"/>
            <a:chOff x="1436" y="2083"/>
            <a:chExt cx="96" cy="88"/>
          </a:xfrm>
        </p:grpSpPr>
        <p:sp>
          <p:nvSpPr>
            <p:cNvPr id="21576"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577"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578"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30" name="Group 121"/>
          <p:cNvGrpSpPr>
            <a:grpSpLocks/>
          </p:cNvGrpSpPr>
          <p:nvPr/>
        </p:nvGrpSpPr>
        <p:grpSpPr bwMode="auto">
          <a:xfrm>
            <a:off x="5299075" y="2289175"/>
            <a:ext cx="136525" cy="139700"/>
            <a:chOff x="1436" y="2083"/>
            <a:chExt cx="96" cy="88"/>
          </a:xfrm>
        </p:grpSpPr>
        <p:sp>
          <p:nvSpPr>
            <p:cNvPr id="21573"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574"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575"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31" name="Group 121"/>
          <p:cNvGrpSpPr>
            <a:grpSpLocks/>
          </p:cNvGrpSpPr>
          <p:nvPr/>
        </p:nvGrpSpPr>
        <p:grpSpPr bwMode="auto">
          <a:xfrm>
            <a:off x="5856288" y="2263775"/>
            <a:ext cx="136525" cy="139700"/>
            <a:chOff x="1436" y="2083"/>
            <a:chExt cx="96" cy="88"/>
          </a:xfrm>
        </p:grpSpPr>
        <p:sp>
          <p:nvSpPr>
            <p:cNvPr id="21570"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571"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572"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grpSp>
        <p:nvGrpSpPr>
          <p:cNvPr id="21504" name="Group 121"/>
          <p:cNvGrpSpPr>
            <a:grpSpLocks/>
          </p:cNvGrpSpPr>
          <p:nvPr/>
        </p:nvGrpSpPr>
        <p:grpSpPr bwMode="auto">
          <a:xfrm>
            <a:off x="6438900" y="2303463"/>
            <a:ext cx="136525" cy="139700"/>
            <a:chOff x="1436" y="2083"/>
            <a:chExt cx="96" cy="88"/>
          </a:xfrm>
        </p:grpSpPr>
        <p:sp>
          <p:nvSpPr>
            <p:cNvPr id="21567" name="Oval 122"/>
            <p:cNvSpPr>
              <a:spLocks noChangeArrowheads="1"/>
            </p:cNvSpPr>
            <p:nvPr/>
          </p:nvSpPr>
          <p:spPr bwMode="auto">
            <a:xfrm rot="-60000">
              <a:off x="1436" y="2083"/>
              <a:ext cx="96" cy="88"/>
            </a:xfrm>
            <a:prstGeom prst="ellipse">
              <a:avLst/>
            </a:prstGeom>
            <a:solidFill>
              <a:srgbClr val="FF6600"/>
            </a:solidFill>
            <a:ln w="12700">
              <a:noFill/>
              <a:round/>
              <a:headEnd/>
              <a:tailEnd/>
            </a:ln>
          </p:spPr>
          <p:txBody>
            <a:bodyPr wrap="none" anchor="ctr"/>
            <a:lstStyle/>
            <a:p>
              <a:endParaRPr lang="fr-FR"/>
            </a:p>
          </p:txBody>
        </p:sp>
        <p:sp>
          <p:nvSpPr>
            <p:cNvPr id="21568" name="Line 123"/>
            <p:cNvSpPr>
              <a:spLocks noChangeShapeType="1"/>
            </p:cNvSpPr>
            <p:nvPr/>
          </p:nvSpPr>
          <p:spPr bwMode="auto">
            <a:xfrm flipV="1">
              <a:off x="1464" y="2126"/>
              <a:ext cx="36" cy="2"/>
            </a:xfrm>
            <a:prstGeom prst="line">
              <a:avLst/>
            </a:prstGeom>
            <a:noFill/>
            <a:ln w="25400">
              <a:solidFill>
                <a:schemeClr val="tx1"/>
              </a:solidFill>
              <a:round/>
              <a:headEnd/>
              <a:tailEnd/>
            </a:ln>
          </p:spPr>
          <p:txBody>
            <a:bodyPr wrap="none" anchor="ctr"/>
            <a:lstStyle/>
            <a:p>
              <a:endParaRPr lang="en-US"/>
            </a:p>
          </p:txBody>
        </p:sp>
        <p:sp>
          <p:nvSpPr>
            <p:cNvPr id="21569" name="Line 124"/>
            <p:cNvSpPr>
              <a:spLocks noChangeShapeType="1"/>
            </p:cNvSpPr>
            <p:nvPr/>
          </p:nvSpPr>
          <p:spPr bwMode="auto">
            <a:xfrm flipH="1" flipV="1">
              <a:off x="1483" y="2101"/>
              <a:ext cx="1" cy="53"/>
            </a:xfrm>
            <a:prstGeom prst="line">
              <a:avLst/>
            </a:prstGeom>
            <a:noFill/>
            <a:ln w="25400">
              <a:solidFill>
                <a:schemeClr val="tx1"/>
              </a:solidFill>
              <a:round/>
              <a:headEnd/>
              <a:tailEnd/>
            </a:ln>
          </p:spPr>
          <p:txBody>
            <a:bodyPr wrap="none" anchor="ctr"/>
            <a:lstStyle/>
            <a:p>
              <a:endParaRPr lang="en-US"/>
            </a:p>
          </p:txBody>
        </p:sp>
      </p:grpSp>
      <p:sp>
        <p:nvSpPr>
          <p:cNvPr id="21539" name="Line 128"/>
          <p:cNvSpPr>
            <a:spLocks noChangeShapeType="1"/>
          </p:cNvSpPr>
          <p:nvPr/>
        </p:nvSpPr>
        <p:spPr bwMode="auto">
          <a:xfrm>
            <a:off x="1720850" y="4137025"/>
            <a:ext cx="101600" cy="0"/>
          </a:xfrm>
          <a:prstGeom prst="line">
            <a:avLst/>
          </a:prstGeom>
          <a:noFill/>
          <a:ln w="25400">
            <a:solidFill>
              <a:schemeClr val="tx1"/>
            </a:solidFill>
            <a:round/>
            <a:headEnd/>
            <a:tailEnd/>
          </a:ln>
        </p:spPr>
        <p:txBody>
          <a:bodyPr wrap="none" anchor="ctr"/>
          <a:lstStyle/>
          <a:p>
            <a:endParaRPr lang="en-US"/>
          </a:p>
        </p:txBody>
      </p:sp>
      <p:sp>
        <p:nvSpPr>
          <p:cNvPr id="21540" name="Line 128"/>
          <p:cNvSpPr>
            <a:spLocks noChangeShapeType="1"/>
          </p:cNvSpPr>
          <p:nvPr/>
        </p:nvSpPr>
        <p:spPr bwMode="auto">
          <a:xfrm>
            <a:off x="2236788" y="4097338"/>
            <a:ext cx="101600" cy="0"/>
          </a:xfrm>
          <a:prstGeom prst="line">
            <a:avLst/>
          </a:prstGeom>
          <a:noFill/>
          <a:ln w="25400">
            <a:solidFill>
              <a:schemeClr val="tx1"/>
            </a:solidFill>
            <a:round/>
            <a:headEnd/>
            <a:tailEnd/>
          </a:ln>
        </p:spPr>
        <p:txBody>
          <a:bodyPr wrap="none" anchor="ctr"/>
          <a:lstStyle/>
          <a:p>
            <a:endParaRPr lang="en-US"/>
          </a:p>
        </p:txBody>
      </p:sp>
      <p:sp>
        <p:nvSpPr>
          <p:cNvPr id="21542" name="Line 128"/>
          <p:cNvSpPr>
            <a:spLocks noChangeShapeType="1"/>
          </p:cNvSpPr>
          <p:nvPr/>
        </p:nvSpPr>
        <p:spPr bwMode="auto">
          <a:xfrm>
            <a:off x="2900363" y="4124325"/>
            <a:ext cx="101600" cy="0"/>
          </a:xfrm>
          <a:prstGeom prst="line">
            <a:avLst/>
          </a:prstGeom>
          <a:noFill/>
          <a:ln w="25400">
            <a:solidFill>
              <a:schemeClr val="tx1"/>
            </a:solidFill>
            <a:round/>
            <a:headEnd/>
            <a:tailEnd/>
          </a:ln>
        </p:spPr>
        <p:txBody>
          <a:bodyPr wrap="none" anchor="ctr"/>
          <a:lstStyle/>
          <a:p>
            <a:endParaRPr lang="en-US"/>
          </a:p>
        </p:txBody>
      </p:sp>
      <p:sp>
        <p:nvSpPr>
          <p:cNvPr id="21543" name="Line 128"/>
          <p:cNvSpPr>
            <a:spLocks noChangeShapeType="1"/>
          </p:cNvSpPr>
          <p:nvPr/>
        </p:nvSpPr>
        <p:spPr bwMode="auto">
          <a:xfrm>
            <a:off x="3482975" y="4124325"/>
            <a:ext cx="101600" cy="0"/>
          </a:xfrm>
          <a:prstGeom prst="line">
            <a:avLst/>
          </a:prstGeom>
          <a:noFill/>
          <a:ln w="25400">
            <a:solidFill>
              <a:schemeClr val="tx1"/>
            </a:solidFill>
            <a:round/>
            <a:headEnd/>
            <a:tailEnd/>
          </a:ln>
        </p:spPr>
        <p:txBody>
          <a:bodyPr wrap="none" anchor="ctr"/>
          <a:lstStyle/>
          <a:p>
            <a:endParaRPr lang="en-US"/>
          </a:p>
        </p:txBody>
      </p:sp>
      <p:sp>
        <p:nvSpPr>
          <p:cNvPr id="21544" name="Line 126"/>
          <p:cNvSpPr>
            <a:spLocks noChangeShapeType="1"/>
          </p:cNvSpPr>
          <p:nvPr/>
        </p:nvSpPr>
        <p:spPr bwMode="auto">
          <a:xfrm>
            <a:off x="2924175" y="4117975"/>
            <a:ext cx="103188" cy="0"/>
          </a:xfrm>
          <a:prstGeom prst="line">
            <a:avLst/>
          </a:prstGeom>
          <a:noFill/>
          <a:ln w="25400">
            <a:solidFill>
              <a:schemeClr val="tx1"/>
            </a:solidFill>
            <a:round/>
            <a:headEnd/>
            <a:tailEnd/>
          </a:ln>
        </p:spPr>
        <p:txBody>
          <a:bodyPr wrap="none" anchor="ctr"/>
          <a:lstStyle/>
          <a:p>
            <a:endParaRPr lang="en-US"/>
          </a:p>
        </p:txBody>
      </p:sp>
      <p:sp>
        <p:nvSpPr>
          <p:cNvPr id="21545" name="Line 126"/>
          <p:cNvSpPr>
            <a:spLocks noChangeShapeType="1"/>
          </p:cNvSpPr>
          <p:nvPr/>
        </p:nvSpPr>
        <p:spPr bwMode="auto">
          <a:xfrm>
            <a:off x="3076575" y="4270375"/>
            <a:ext cx="103188" cy="0"/>
          </a:xfrm>
          <a:prstGeom prst="line">
            <a:avLst/>
          </a:prstGeom>
          <a:noFill/>
          <a:ln w="25400">
            <a:solidFill>
              <a:schemeClr val="tx1"/>
            </a:solidFill>
            <a:round/>
            <a:headEnd/>
            <a:tailEnd/>
          </a:ln>
        </p:spPr>
        <p:txBody>
          <a:bodyPr wrap="none" anchor="ctr"/>
          <a:lstStyle/>
          <a:p>
            <a:endParaRPr lang="en-US"/>
          </a:p>
        </p:txBody>
      </p:sp>
      <p:sp>
        <p:nvSpPr>
          <p:cNvPr id="21548" name="Line 126"/>
          <p:cNvSpPr>
            <a:spLocks noChangeShapeType="1"/>
          </p:cNvSpPr>
          <p:nvPr/>
        </p:nvSpPr>
        <p:spPr bwMode="auto">
          <a:xfrm>
            <a:off x="3970338" y="4130675"/>
            <a:ext cx="103187" cy="0"/>
          </a:xfrm>
          <a:prstGeom prst="line">
            <a:avLst/>
          </a:prstGeom>
          <a:noFill/>
          <a:ln w="25400">
            <a:solidFill>
              <a:schemeClr val="tx1"/>
            </a:solidFill>
            <a:round/>
            <a:headEnd/>
            <a:tailEnd/>
          </a:ln>
        </p:spPr>
        <p:txBody>
          <a:bodyPr wrap="none" anchor="ctr"/>
          <a:lstStyle/>
          <a:p>
            <a:endParaRPr lang="en-US"/>
          </a:p>
        </p:txBody>
      </p:sp>
      <p:sp>
        <p:nvSpPr>
          <p:cNvPr id="21549" name="Line 126"/>
          <p:cNvSpPr>
            <a:spLocks noChangeShapeType="1"/>
          </p:cNvSpPr>
          <p:nvPr/>
        </p:nvSpPr>
        <p:spPr bwMode="auto">
          <a:xfrm>
            <a:off x="4646613" y="4130675"/>
            <a:ext cx="103187" cy="0"/>
          </a:xfrm>
          <a:prstGeom prst="line">
            <a:avLst/>
          </a:prstGeom>
          <a:noFill/>
          <a:ln w="25400">
            <a:solidFill>
              <a:schemeClr val="tx1"/>
            </a:solidFill>
            <a:round/>
            <a:headEnd/>
            <a:tailEnd/>
          </a:ln>
        </p:spPr>
        <p:txBody>
          <a:bodyPr wrap="none" anchor="ctr"/>
          <a:lstStyle/>
          <a:p>
            <a:endParaRPr lang="en-US"/>
          </a:p>
        </p:txBody>
      </p:sp>
      <p:sp>
        <p:nvSpPr>
          <p:cNvPr id="21550" name="Line 126"/>
          <p:cNvSpPr>
            <a:spLocks noChangeShapeType="1"/>
          </p:cNvSpPr>
          <p:nvPr/>
        </p:nvSpPr>
        <p:spPr bwMode="auto">
          <a:xfrm>
            <a:off x="5243513" y="4144963"/>
            <a:ext cx="103187" cy="0"/>
          </a:xfrm>
          <a:prstGeom prst="line">
            <a:avLst/>
          </a:prstGeom>
          <a:noFill/>
          <a:ln w="25400">
            <a:solidFill>
              <a:schemeClr val="tx1"/>
            </a:solidFill>
            <a:round/>
            <a:headEnd/>
            <a:tailEnd/>
          </a:ln>
        </p:spPr>
        <p:txBody>
          <a:bodyPr wrap="none" anchor="ctr"/>
          <a:lstStyle/>
          <a:p>
            <a:endParaRPr lang="en-US"/>
          </a:p>
        </p:txBody>
      </p:sp>
      <p:sp>
        <p:nvSpPr>
          <p:cNvPr id="21551" name="Line 126"/>
          <p:cNvSpPr>
            <a:spLocks noChangeShapeType="1"/>
          </p:cNvSpPr>
          <p:nvPr/>
        </p:nvSpPr>
        <p:spPr bwMode="auto">
          <a:xfrm>
            <a:off x="5865813" y="4144963"/>
            <a:ext cx="103187" cy="0"/>
          </a:xfrm>
          <a:prstGeom prst="line">
            <a:avLst/>
          </a:prstGeom>
          <a:noFill/>
          <a:ln w="25400">
            <a:solidFill>
              <a:schemeClr val="tx1"/>
            </a:solidFill>
            <a:round/>
            <a:headEnd/>
            <a:tailEnd/>
          </a:ln>
        </p:spPr>
        <p:txBody>
          <a:bodyPr wrap="none" anchor="ctr"/>
          <a:lstStyle/>
          <a:p>
            <a:endParaRPr lang="en-US"/>
          </a:p>
        </p:txBody>
      </p:sp>
      <p:sp>
        <p:nvSpPr>
          <p:cNvPr id="21552" name="Line 126"/>
          <p:cNvSpPr>
            <a:spLocks noChangeShapeType="1"/>
          </p:cNvSpPr>
          <p:nvPr/>
        </p:nvSpPr>
        <p:spPr bwMode="auto">
          <a:xfrm>
            <a:off x="6289675" y="4130675"/>
            <a:ext cx="103188" cy="0"/>
          </a:xfrm>
          <a:prstGeom prst="line">
            <a:avLst/>
          </a:prstGeom>
          <a:noFill/>
          <a:ln w="25400">
            <a:solidFill>
              <a:schemeClr val="tx1"/>
            </a:solidFill>
            <a:round/>
            <a:headEnd/>
            <a:tailEnd/>
          </a:ln>
        </p:spPr>
        <p:txBody>
          <a:bodyPr wrap="none" anchor="ctr"/>
          <a:lstStyle/>
          <a:p>
            <a:endParaRPr lang="en-US"/>
          </a:p>
        </p:txBody>
      </p:sp>
      <p:sp>
        <p:nvSpPr>
          <p:cNvPr id="21553" name="Line 126"/>
          <p:cNvSpPr>
            <a:spLocks noChangeShapeType="1"/>
          </p:cNvSpPr>
          <p:nvPr/>
        </p:nvSpPr>
        <p:spPr bwMode="auto">
          <a:xfrm>
            <a:off x="1652588" y="2182813"/>
            <a:ext cx="103187" cy="0"/>
          </a:xfrm>
          <a:prstGeom prst="line">
            <a:avLst/>
          </a:prstGeom>
          <a:noFill/>
          <a:ln w="25400">
            <a:solidFill>
              <a:schemeClr val="tx1"/>
            </a:solidFill>
            <a:round/>
            <a:headEnd/>
            <a:tailEnd/>
          </a:ln>
        </p:spPr>
        <p:txBody>
          <a:bodyPr wrap="none" anchor="ctr"/>
          <a:lstStyle/>
          <a:p>
            <a:endParaRPr lang="en-US"/>
          </a:p>
        </p:txBody>
      </p:sp>
      <p:sp>
        <p:nvSpPr>
          <p:cNvPr id="21554" name="Line 126"/>
          <p:cNvSpPr>
            <a:spLocks noChangeShapeType="1"/>
          </p:cNvSpPr>
          <p:nvPr/>
        </p:nvSpPr>
        <p:spPr bwMode="auto">
          <a:xfrm>
            <a:off x="2805113" y="2222500"/>
            <a:ext cx="103187" cy="0"/>
          </a:xfrm>
          <a:prstGeom prst="line">
            <a:avLst/>
          </a:prstGeom>
          <a:noFill/>
          <a:ln w="25400">
            <a:solidFill>
              <a:schemeClr val="tx1"/>
            </a:solidFill>
            <a:round/>
            <a:headEnd/>
            <a:tailEnd/>
          </a:ln>
        </p:spPr>
        <p:txBody>
          <a:bodyPr wrap="none" anchor="ctr"/>
          <a:lstStyle/>
          <a:p>
            <a:endParaRPr lang="en-US"/>
          </a:p>
        </p:txBody>
      </p:sp>
      <p:sp>
        <p:nvSpPr>
          <p:cNvPr id="21555" name="Line 126"/>
          <p:cNvSpPr>
            <a:spLocks noChangeShapeType="1"/>
          </p:cNvSpPr>
          <p:nvPr/>
        </p:nvSpPr>
        <p:spPr bwMode="auto">
          <a:xfrm>
            <a:off x="2182813" y="2197100"/>
            <a:ext cx="103187" cy="0"/>
          </a:xfrm>
          <a:prstGeom prst="line">
            <a:avLst/>
          </a:prstGeom>
          <a:noFill/>
          <a:ln w="25400">
            <a:solidFill>
              <a:schemeClr val="tx1"/>
            </a:solidFill>
            <a:round/>
            <a:headEnd/>
            <a:tailEnd/>
          </a:ln>
        </p:spPr>
        <p:txBody>
          <a:bodyPr wrap="none" anchor="ctr"/>
          <a:lstStyle/>
          <a:p>
            <a:endParaRPr lang="en-US"/>
          </a:p>
        </p:txBody>
      </p:sp>
      <p:sp>
        <p:nvSpPr>
          <p:cNvPr id="21556" name="Line 126"/>
          <p:cNvSpPr>
            <a:spLocks noChangeShapeType="1"/>
          </p:cNvSpPr>
          <p:nvPr/>
        </p:nvSpPr>
        <p:spPr bwMode="auto">
          <a:xfrm>
            <a:off x="3321050" y="2209800"/>
            <a:ext cx="103188" cy="0"/>
          </a:xfrm>
          <a:prstGeom prst="line">
            <a:avLst/>
          </a:prstGeom>
          <a:noFill/>
          <a:ln w="25400">
            <a:solidFill>
              <a:schemeClr val="tx1"/>
            </a:solidFill>
            <a:round/>
            <a:headEnd/>
            <a:tailEnd/>
          </a:ln>
        </p:spPr>
        <p:txBody>
          <a:bodyPr wrap="none" anchor="ctr"/>
          <a:lstStyle/>
          <a:p>
            <a:endParaRPr lang="en-US"/>
          </a:p>
        </p:txBody>
      </p:sp>
      <p:sp>
        <p:nvSpPr>
          <p:cNvPr id="21557" name="Line 126"/>
          <p:cNvSpPr>
            <a:spLocks noChangeShapeType="1"/>
          </p:cNvSpPr>
          <p:nvPr/>
        </p:nvSpPr>
        <p:spPr bwMode="auto">
          <a:xfrm>
            <a:off x="3771900" y="2182813"/>
            <a:ext cx="103188" cy="0"/>
          </a:xfrm>
          <a:prstGeom prst="line">
            <a:avLst/>
          </a:prstGeom>
          <a:noFill/>
          <a:ln w="25400">
            <a:solidFill>
              <a:schemeClr val="tx1"/>
            </a:solidFill>
            <a:round/>
            <a:headEnd/>
            <a:tailEnd/>
          </a:ln>
        </p:spPr>
        <p:txBody>
          <a:bodyPr wrap="none" anchor="ctr"/>
          <a:lstStyle/>
          <a:p>
            <a:endParaRPr lang="en-US"/>
          </a:p>
        </p:txBody>
      </p:sp>
      <p:sp>
        <p:nvSpPr>
          <p:cNvPr id="21558" name="Line 126"/>
          <p:cNvSpPr>
            <a:spLocks noChangeShapeType="1"/>
          </p:cNvSpPr>
          <p:nvPr/>
        </p:nvSpPr>
        <p:spPr bwMode="auto">
          <a:xfrm>
            <a:off x="6448425" y="2170113"/>
            <a:ext cx="103188" cy="0"/>
          </a:xfrm>
          <a:prstGeom prst="line">
            <a:avLst/>
          </a:prstGeom>
          <a:noFill/>
          <a:ln w="25400">
            <a:solidFill>
              <a:schemeClr val="tx1"/>
            </a:solidFill>
            <a:round/>
            <a:headEnd/>
            <a:tailEnd/>
          </a:ln>
        </p:spPr>
        <p:txBody>
          <a:bodyPr wrap="none" anchor="ctr"/>
          <a:lstStyle/>
          <a:p>
            <a:endParaRPr lang="en-US"/>
          </a:p>
        </p:txBody>
      </p:sp>
      <p:sp>
        <p:nvSpPr>
          <p:cNvPr id="21559" name="Line 126"/>
          <p:cNvSpPr>
            <a:spLocks noChangeShapeType="1"/>
          </p:cNvSpPr>
          <p:nvPr/>
        </p:nvSpPr>
        <p:spPr bwMode="auto">
          <a:xfrm>
            <a:off x="5846763" y="2163763"/>
            <a:ext cx="103187" cy="0"/>
          </a:xfrm>
          <a:prstGeom prst="line">
            <a:avLst/>
          </a:prstGeom>
          <a:noFill/>
          <a:ln w="25400">
            <a:solidFill>
              <a:schemeClr val="tx1"/>
            </a:solidFill>
            <a:round/>
            <a:headEnd/>
            <a:tailEnd/>
          </a:ln>
        </p:spPr>
        <p:txBody>
          <a:bodyPr wrap="none" anchor="ctr"/>
          <a:lstStyle/>
          <a:p>
            <a:endParaRPr lang="en-US"/>
          </a:p>
        </p:txBody>
      </p:sp>
      <p:sp>
        <p:nvSpPr>
          <p:cNvPr id="21560" name="Line 126"/>
          <p:cNvSpPr>
            <a:spLocks noChangeShapeType="1"/>
          </p:cNvSpPr>
          <p:nvPr/>
        </p:nvSpPr>
        <p:spPr bwMode="auto">
          <a:xfrm>
            <a:off x="5310188" y="2182813"/>
            <a:ext cx="103187" cy="0"/>
          </a:xfrm>
          <a:prstGeom prst="line">
            <a:avLst/>
          </a:prstGeom>
          <a:noFill/>
          <a:ln w="25400">
            <a:solidFill>
              <a:schemeClr val="tx1"/>
            </a:solidFill>
            <a:round/>
            <a:headEnd/>
            <a:tailEnd/>
          </a:ln>
        </p:spPr>
        <p:txBody>
          <a:bodyPr wrap="none" anchor="ctr"/>
          <a:lstStyle/>
          <a:p>
            <a:endParaRPr lang="en-US"/>
          </a:p>
        </p:txBody>
      </p:sp>
      <p:sp>
        <p:nvSpPr>
          <p:cNvPr id="21561" name="Line 126"/>
          <p:cNvSpPr>
            <a:spLocks noChangeShapeType="1"/>
          </p:cNvSpPr>
          <p:nvPr/>
        </p:nvSpPr>
        <p:spPr bwMode="auto">
          <a:xfrm>
            <a:off x="4826000" y="2189163"/>
            <a:ext cx="103188" cy="0"/>
          </a:xfrm>
          <a:prstGeom prst="line">
            <a:avLst/>
          </a:prstGeom>
          <a:noFill/>
          <a:ln w="25400">
            <a:solidFill>
              <a:schemeClr val="tx1"/>
            </a:solidFill>
            <a:round/>
            <a:headEnd/>
            <a:tailEnd/>
          </a:ln>
        </p:spPr>
        <p:txBody>
          <a:bodyPr wrap="none" anchor="ctr"/>
          <a:lstStyle/>
          <a:p>
            <a:endParaRPr lang="en-US"/>
          </a:p>
        </p:txBody>
      </p:sp>
      <p:sp>
        <p:nvSpPr>
          <p:cNvPr id="21562" name="Line 126"/>
          <p:cNvSpPr>
            <a:spLocks noChangeShapeType="1"/>
          </p:cNvSpPr>
          <p:nvPr/>
        </p:nvSpPr>
        <p:spPr bwMode="auto">
          <a:xfrm>
            <a:off x="4262438" y="2182813"/>
            <a:ext cx="103187" cy="0"/>
          </a:xfrm>
          <a:prstGeom prst="line">
            <a:avLst/>
          </a:prstGeom>
          <a:noFill/>
          <a:ln w="25400">
            <a:solidFill>
              <a:schemeClr val="tx1"/>
            </a:solidFill>
            <a:round/>
            <a:headEnd/>
            <a:tailEnd/>
          </a:ln>
        </p:spPr>
        <p:txBody>
          <a:bodyPr wrap="none" anchor="ctr"/>
          <a:lstStyle/>
          <a:p>
            <a:endParaRPr lang="en-US"/>
          </a:p>
        </p:txBody>
      </p:sp>
      <p:sp>
        <p:nvSpPr>
          <p:cNvPr id="141" name="TextBox 140"/>
          <p:cNvSpPr txBox="1"/>
          <p:nvPr/>
        </p:nvSpPr>
        <p:spPr>
          <a:xfrm>
            <a:off x="7077075" y="1338263"/>
            <a:ext cx="2066925" cy="708025"/>
          </a:xfrm>
          <a:prstGeom prst="rect">
            <a:avLst/>
          </a:prstGeom>
          <a:noFill/>
        </p:spPr>
        <p:txBody>
          <a:bodyPr>
            <a:spAutoFit/>
          </a:bodyPr>
          <a:lstStyle/>
          <a:p>
            <a:pPr>
              <a:defRPr/>
            </a:pPr>
            <a:r>
              <a:rPr lang="fr-FR" sz="2200" dirty="0">
                <a:solidFill>
                  <a:srgbClr val="FF9900"/>
                </a:solidFill>
                <a:effectLst>
                  <a:outerShdw blurRad="38100" dist="38100" dir="2700000" algn="tl">
                    <a:srgbClr val="000000"/>
                  </a:outerShdw>
                </a:effectLst>
              </a:rPr>
              <a:t>Anode +</a:t>
            </a:r>
          </a:p>
          <a:p>
            <a:pPr>
              <a:defRPr/>
            </a:pPr>
            <a:endParaRPr lang="en-US" dirty="0"/>
          </a:p>
        </p:txBody>
      </p:sp>
      <p:sp>
        <p:nvSpPr>
          <p:cNvPr id="142" name="TextBox 141"/>
          <p:cNvSpPr txBox="1"/>
          <p:nvPr/>
        </p:nvSpPr>
        <p:spPr>
          <a:xfrm>
            <a:off x="741363" y="1231900"/>
            <a:ext cx="1365250" cy="800100"/>
          </a:xfrm>
          <a:prstGeom prst="rect">
            <a:avLst/>
          </a:prstGeom>
          <a:noFill/>
        </p:spPr>
        <p:txBody>
          <a:bodyPr>
            <a:spAutoFit/>
          </a:bodyPr>
          <a:lstStyle/>
          <a:p>
            <a:pPr>
              <a:defRPr/>
            </a:pPr>
            <a:r>
              <a:rPr lang="fr-FR" dirty="0">
                <a:solidFill>
                  <a:srgbClr val="FF9900"/>
                </a:solidFill>
                <a:effectLst>
                  <a:outerShdw blurRad="38100" dist="38100" dir="2700000" algn="tl">
                    <a:srgbClr val="000000"/>
                  </a:outerShdw>
                </a:effectLst>
              </a:rPr>
              <a:t>Cathode -</a:t>
            </a:r>
            <a:endParaRPr lang="fr-FR" sz="2800" dirty="0">
              <a:effectLst>
                <a:outerShdw blurRad="38100" dist="38100" dir="2700000" algn="tl">
                  <a:srgbClr val="FFFFFF"/>
                </a:outerShdw>
              </a:effectLst>
            </a:endParaRPr>
          </a:p>
          <a:p>
            <a:pPr>
              <a:defRPr/>
            </a:pPr>
            <a:endParaRPr lang="en-US" dirty="0"/>
          </a:p>
        </p:txBody>
      </p:sp>
      <p:sp>
        <p:nvSpPr>
          <p:cNvPr id="21565" name="TextBox 142"/>
          <p:cNvSpPr txBox="1">
            <a:spLocks noChangeArrowheads="1"/>
          </p:cNvSpPr>
          <p:nvPr/>
        </p:nvSpPr>
        <p:spPr bwMode="auto">
          <a:xfrm>
            <a:off x="649584" y="4438573"/>
            <a:ext cx="7958314" cy="1034129"/>
          </a:xfrm>
          <a:prstGeom prst="rect">
            <a:avLst/>
          </a:prstGeom>
          <a:noFill/>
          <a:ln w="9525">
            <a:noFill/>
            <a:miter lim="800000"/>
            <a:headEnd/>
            <a:tailEnd/>
          </a:ln>
        </p:spPr>
        <p:txBody>
          <a:bodyPr wrap="square">
            <a:spAutoFit/>
          </a:bodyPr>
          <a:lstStyle/>
          <a:p>
            <a:pPr>
              <a:lnSpc>
                <a:spcPct val="85000"/>
              </a:lnSpc>
            </a:pPr>
            <a:r>
              <a:rPr lang="fr-FR" dirty="0"/>
              <a:t>The Electro-</a:t>
            </a:r>
            <a:r>
              <a:rPr lang="fr-FR" dirty="0" err="1"/>
              <a:t>Osmotic</a:t>
            </a:r>
            <a:r>
              <a:rPr lang="fr-FR" dirty="0"/>
              <a:t> Flow (EOF) </a:t>
            </a:r>
            <a:r>
              <a:rPr lang="fr-FR" dirty="0" err="1"/>
              <a:t>is</a:t>
            </a:r>
            <a:r>
              <a:rPr lang="fr-FR" dirty="0"/>
              <a:t> a </a:t>
            </a:r>
            <a:r>
              <a:rPr lang="fr-FR" dirty="0" err="1"/>
              <a:t>stronger</a:t>
            </a:r>
            <a:r>
              <a:rPr lang="fr-FR" dirty="0"/>
              <a:t> force </a:t>
            </a:r>
            <a:r>
              <a:rPr lang="fr-FR" dirty="0" err="1"/>
              <a:t>than</a:t>
            </a:r>
            <a:r>
              <a:rPr lang="fr-FR" dirty="0"/>
              <a:t> the </a:t>
            </a:r>
            <a:r>
              <a:rPr lang="fr-FR" dirty="0" err="1"/>
              <a:t>Electrical</a:t>
            </a:r>
            <a:r>
              <a:rPr lang="fr-FR" dirty="0"/>
              <a:t> Field</a:t>
            </a:r>
            <a:r>
              <a:rPr lang="fr-FR" dirty="0" smtClean="0"/>
              <a:t>. As </a:t>
            </a:r>
            <a:r>
              <a:rPr lang="fr-FR" dirty="0"/>
              <a:t>a </a:t>
            </a:r>
            <a:r>
              <a:rPr lang="fr-FR" dirty="0" err="1"/>
              <a:t>result</a:t>
            </a:r>
            <a:r>
              <a:rPr lang="fr-FR" dirty="0"/>
              <a:t>, all </a:t>
            </a:r>
            <a:r>
              <a:rPr lang="fr-FR" dirty="0" err="1"/>
              <a:t>proteins</a:t>
            </a:r>
            <a:r>
              <a:rPr lang="fr-FR" dirty="0"/>
              <a:t> are </a:t>
            </a:r>
            <a:r>
              <a:rPr lang="fr-FR" dirty="0" err="1"/>
              <a:t>carried</a:t>
            </a:r>
            <a:r>
              <a:rPr lang="fr-FR" dirty="0"/>
              <a:t> </a:t>
            </a:r>
            <a:r>
              <a:rPr lang="fr-FR" dirty="0" err="1"/>
              <a:t>towards</a:t>
            </a:r>
            <a:r>
              <a:rPr lang="fr-FR" dirty="0"/>
              <a:t> the </a:t>
            </a:r>
            <a:r>
              <a:rPr lang="fr-FR" dirty="0" err="1"/>
              <a:t>cathodic</a:t>
            </a:r>
            <a:r>
              <a:rPr lang="fr-FR" dirty="0"/>
              <a:t> end of the </a:t>
            </a:r>
            <a:r>
              <a:rPr lang="fr-FR" dirty="0" err="1"/>
              <a:t>capillary</a:t>
            </a:r>
            <a:r>
              <a:rPr lang="fr-FR" dirty="0" smtClean="0"/>
              <a:t>.</a:t>
            </a:r>
            <a:endParaRPr lang="en-US" dirty="0"/>
          </a:p>
        </p:txBody>
      </p:sp>
      <p:sp>
        <p:nvSpPr>
          <p:cNvPr id="132" name="TextBox 32"/>
          <p:cNvSpPr txBox="1">
            <a:spLocks noChangeArrowheads="1"/>
          </p:cNvSpPr>
          <p:nvPr/>
        </p:nvSpPr>
        <p:spPr bwMode="auto">
          <a:xfrm>
            <a:off x="673430" y="5472702"/>
            <a:ext cx="7934467" cy="1200329"/>
          </a:xfrm>
          <a:prstGeom prst="rect">
            <a:avLst/>
          </a:prstGeom>
          <a:solidFill>
            <a:srgbClr val="FFFF00"/>
          </a:solidFill>
          <a:ln w="9525">
            <a:noFill/>
            <a:miter lim="800000"/>
            <a:headEnd/>
            <a:tailEnd/>
          </a:ln>
        </p:spPr>
        <p:txBody>
          <a:bodyPr wrap="square">
            <a:spAutoFit/>
          </a:bodyPr>
          <a:lstStyle/>
          <a:p>
            <a:pPr algn="just"/>
            <a:r>
              <a:rPr lang="en-US" sz="2400" b="1" dirty="0" smtClean="0">
                <a:solidFill>
                  <a:srgbClr val="FF0000"/>
                </a:solidFill>
              </a:rPr>
              <a:t>The point of application is Anodal end. Fastest moving proteins </a:t>
            </a:r>
            <a:r>
              <a:rPr lang="en-US" b="1" dirty="0">
                <a:solidFill>
                  <a:srgbClr val="FF0000"/>
                </a:solidFill>
              </a:rPr>
              <a:t>is positively charged gamma </a:t>
            </a:r>
            <a:r>
              <a:rPr lang="en-US" sz="2400" b="1" dirty="0" smtClean="0">
                <a:solidFill>
                  <a:srgbClr val="FF0000"/>
                </a:solidFill>
              </a:rPr>
              <a:t>globulin followed by beta-2 , beta-1, alpha-2, alpha-1 globulins and albumin. </a:t>
            </a:r>
            <a:endParaRPr lang="en-US" sz="2800" b="1" dirty="0" smtClean="0">
              <a:solidFill>
                <a:srgbClr val="FF0000"/>
              </a:solidFill>
            </a:endParaRPr>
          </a:p>
        </p:txBody>
      </p:sp>
    </p:spTree>
    <p:extLst>
      <p:ext uri="{BB962C8B-B14F-4D97-AF65-F5344CB8AC3E}">
        <p14:creationId xmlns:p14="http://schemas.microsoft.com/office/powerpoint/2010/main" val="146372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linds(horizontal)">
                                      <p:cBhvr>
                                        <p:cTn id="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781800" cy="762000"/>
          </a:xfrm>
        </p:spPr>
        <p:txBody>
          <a:bodyPr vert="horz" lIns="91440" tIns="45720" rIns="91440" bIns="45720" rtlCol="0" anchor="b" anchorCtr="0">
            <a:noAutofit/>
          </a:bodyPr>
          <a:lstStyle/>
          <a:p>
            <a:pPr algn="ctr"/>
            <a:r>
              <a:rPr lang="en-US" sz="4800" dirty="0">
                <a:solidFill>
                  <a:srgbClr val="002060"/>
                </a:solidFill>
                <a:latin typeface="+mj-lt"/>
              </a:rPr>
              <a:t>Applications of CE</a:t>
            </a:r>
          </a:p>
        </p:txBody>
      </p:sp>
      <p:sp>
        <p:nvSpPr>
          <p:cNvPr id="3" name="Content Placeholder 2"/>
          <p:cNvSpPr>
            <a:spLocks noGrp="1"/>
          </p:cNvSpPr>
          <p:nvPr>
            <p:ph idx="1"/>
          </p:nvPr>
        </p:nvSpPr>
        <p:spPr>
          <a:xfrm>
            <a:off x="762000" y="1600200"/>
            <a:ext cx="7543800" cy="3886200"/>
          </a:xfrm>
        </p:spPr>
        <p:txBody>
          <a:bodyPr>
            <a:normAutofit/>
          </a:bodyPr>
          <a:lstStyle/>
          <a:p>
            <a:pPr algn="just"/>
            <a:r>
              <a:rPr lang="en-US" sz="2400" dirty="0" smtClean="0"/>
              <a:t>Analysis </a:t>
            </a:r>
            <a:r>
              <a:rPr lang="en-US" sz="2400" dirty="0"/>
              <a:t>of proteins found in serum, urine, CSF and body </a:t>
            </a:r>
            <a:r>
              <a:rPr lang="en-US" sz="2400" dirty="0" smtClean="0"/>
              <a:t>fluids </a:t>
            </a:r>
          </a:p>
          <a:p>
            <a:pPr algn="just"/>
            <a:r>
              <a:rPr lang="en-US" sz="2400" dirty="0" smtClean="0"/>
              <a:t>Study of hemoglobin </a:t>
            </a:r>
            <a:r>
              <a:rPr lang="en-US" sz="2400" dirty="0"/>
              <a:t>variants, lipoproteins, carbohydrate-deficient </a:t>
            </a:r>
            <a:r>
              <a:rPr lang="en-US" sz="2400" dirty="0" err="1"/>
              <a:t>transferrin</a:t>
            </a:r>
            <a:r>
              <a:rPr lang="en-US" sz="2400" dirty="0"/>
              <a:t> (</a:t>
            </a:r>
            <a:r>
              <a:rPr lang="en-US" sz="2400" dirty="0" smtClean="0"/>
              <a:t>CDT)</a:t>
            </a:r>
          </a:p>
          <a:p>
            <a:pPr algn="just"/>
            <a:r>
              <a:rPr lang="en-US" sz="2400" dirty="0" smtClean="0"/>
              <a:t>Forensic </a:t>
            </a:r>
            <a:r>
              <a:rPr lang="en-US" sz="2400" dirty="0"/>
              <a:t>and </a:t>
            </a:r>
            <a:r>
              <a:rPr lang="en-US" sz="2400" dirty="0" smtClean="0"/>
              <a:t>therapeutic </a:t>
            </a:r>
            <a:r>
              <a:rPr lang="en-US" sz="2400" dirty="0"/>
              <a:t>drug </a:t>
            </a:r>
            <a:r>
              <a:rPr lang="en-US" sz="2400" dirty="0" smtClean="0"/>
              <a:t>screening</a:t>
            </a:r>
          </a:p>
          <a:p>
            <a:pPr algn="just"/>
            <a:r>
              <a:rPr lang="en-US" sz="2400" dirty="0" smtClean="0"/>
              <a:t>Molecular diagnostics</a:t>
            </a:r>
            <a:endParaRPr lang="en-US" sz="2400" dirty="0"/>
          </a:p>
          <a:p>
            <a:pPr algn="just"/>
            <a:r>
              <a:rPr lang="en-US" sz="2400" dirty="0"/>
              <a:t>Counter-ion analysis in drug </a:t>
            </a:r>
            <a:r>
              <a:rPr lang="en-US" sz="2400" dirty="0" smtClean="0"/>
              <a:t>discovery</a:t>
            </a:r>
          </a:p>
          <a:p>
            <a:pPr algn="just"/>
            <a:r>
              <a:rPr lang="en-US" sz="2400" dirty="0" smtClean="0"/>
              <a:t>Carbohydrate </a:t>
            </a:r>
            <a:r>
              <a:rPr lang="en-US" sz="2400" dirty="0"/>
              <a:t>analysis for the determination of post translational modifications</a:t>
            </a:r>
            <a:endParaRPr lang="en-US" sz="2400" dirty="0" smtClean="0"/>
          </a:p>
        </p:txBody>
      </p:sp>
    </p:spTree>
    <p:extLst>
      <p:ext uri="{BB962C8B-B14F-4D97-AF65-F5344CB8AC3E}">
        <p14:creationId xmlns:p14="http://schemas.microsoft.com/office/powerpoint/2010/main" val="525242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0040" y="4800600"/>
            <a:ext cx="8229600" cy="1143000"/>
          </a:xfrm>
        </p:spPr>
        <p:txBody>
          <a:bodyPr>
            <a:noAutofit/>
          </a:bodyPr>
          <a:lstStyle/>
          <a:p>
            <a:pPr lvl="0"/>
            <a:r>
              <a:rPr lang="en-US" sz="2800" dirty="0" smtClean="0">
                <a:solidFill>
                  <a:srgbClr val="0070C0"/>
                </a:solidFill>
              </a:rPr>
              <a:t/>
            </a:r>
            <a:br>
              <a:rPr lang="en-US" sz="2800" dirty="0" smtClean="0">
                <a:solidFill>
                  <a:srgbClr val="0070C0"/>
                </a:solidFill>
              </a:rPr>
            </a:br>
            <a:r>
              <a:rPr lang="en-US" sz="2800" dirty="0" smtClean="0">
                <a:solidFill>
                  <a:srgbClr val="0070C0"/>
                </a:solidFill>
              </a:rPr>
              <a:t>Q 10 :</a:t>
            </a:r>
            <a:r>
              <a:rPr lang="en-US" sz="3200" dirty="0" smtClean="0">
                <a:solidFill>
                  <a:srgbClr val="0070C0"/>
                </a:solidFill>
              </a:rPr>
              <a:t>	</a:t>
            </a:r>
            <a:r>
              <a:rPr lang="en-GB" sz="3200" dirty="0" smtClean="0">
                <a:solidFill>
                  <a:srgbClr val="0070C0"/>
                </a:solidFill>
              </a:rPr>
              <a:t> </a:t>
            </a:r>
            <a:r>
              <a:rPr lang="en-US" sz="3200" dirty="0">
                <a:solidFill>
                  <a:srgbClr val="0070C0"/>
                </a:solidFill>
              </a:rPr>
              <a:t>Very high speed, integration of multiple functions, very low sample volume, laser induced fluorescence detection system. All channels fabricated on the same surface, great potential for automation.</a:t>
            </a:r>
            <a:br>
              <a:rPr lang="en-US" sz="3200" dirty="0">
                <a:solidFill>
                  <a:srgbClr val="0070C0"/>
                </a:solidFill>
              </a:rPr>
            </a:br>
            <a:r>
              <a:rPr lang="en-US" sz="3200" dirty="0">
                <a:solidFill>
                  <a:srgbClr val="0070C0"/>
                </a:solidFill>
              </a:rPr>
              <a:t/>
            </a:r>
            <a:br>
              <a:rPr lang="en-US" sz="3200" dirty="0">
                <a:solidFill>
                  <a:srgbClr val="0070C0"/>
                </a:solidFill>
              </a:rPr>
            </a:br>
            <a:r>
              <a:rPr lang="en-US" sz="3200" dirty="0">
                <a:solidFill>
                  <a:srgbClr val="0070C0"/>
                </a:solidFill>
              </a:rPr>
              <a:t>This principle is the basis of which electrophoresis technique / support media?</a:t>
            </a:r>
            <a:br>
              <a:rPr lang="en-US" sz="3200" dirty="0">
                <a:solidFill>
                  <a:srgbClr val="0070C0"/>
                </a:solidFill>
              </a:rPr>
            </a:br>
            <a:r>
              <a:rPr lang="en-US" sz="3200" dirty="0" smtClean="0">
                <a:solidFill>
                  <a:srgbClr val="0070C0"/>
                </a:solidFill>
              </a:rPr>
              <a:t/>
            </a:r>
            <a:br>
              <a:rPr lang="en-US" sz="3200" dirty="0" smtClean="0">
                <a:solidFill>
                  <a:srgbClr val="0070C0"/>
                </a:solidFill>
              </a:rPr>
            </a:br>
            <a:endParaRPr lang="en-US" sz="3200" dirty="0">
              <a:solidFill>
                <a:srgbClr val="0070C0"/>
              </a:solidFill>
            </a:endParaRPr>
          </a:p>
        </p:txBody>
      </p:sp>
      <p:sp>
        <p:nvSpPr>
          <p:cNvPr id="6147" name="Rectangle 3"/>
          <p:cNvSpPr>
            <a:spLocks noGrp="1" noChangeArrowheads="1"/>
          </p:cNvSpPr>
          <p:nvPr>
            <p:ph idx="1"/>
          </p:nvPr>
        </p:nvSpPr>
        <p:spPr>
          <a:xfrm>
            <a:off x="0" y="5486400"/>
            <a:ext cx="8229600" cy="762000"/>
          </a:xfrm>
          <a:prstGeom prst="rect">
            <a:avLst/>
          </a:prstGeom>
        </p:spPr>
        <p:txBody>
          <a:bodyPr>
            <a:noAutofit/>
          </a:bodyPr>
          <a:lstStyle/>
          <a:p>
            <a:pPr marL="1371600" lvl="3" indent="0" algn="ctr">
              <a:buNone/>
            </a:pPr>
            <a:r>
              <a:rPr lang="en-US" sz="4000" dirty="0">
                <a:solidFill>
                  <a:schemeClr val="tx1"/>
                </a:solidFill>
              </a:rPr>
              <a:t>g.	Microchip electrophoresis</a:t>
            </a:r>
            <a:endParaRPr lang="en-US" sz="3200" dirty="0">
              <a:solidFill>
                <a:srgbClr val="002060"/>
              </a:solidFill>
            </a:endParaRPr>
          </a:p>
        </p:txBody>
      </p:sp>
      <p:sp>
        <p:nvSpPr>
          <p:cNvPr id="2" name="Date Placeholder 1"/>
          <p:cNvSpPr>
            <a:spLocks noGrp="1"/>
          </p:cNvSpPr>
          <p:nvPr>
            <p:ph type="dt" sz="half" idx="10"/>
          </p:nvPr>
        </p:nvSpPr>
        <p:spPr/>
        <p:txBody>
          <a:bodyPr/>
          <a:lstStyle/>
          <a:p>
            <a:pPr>
              <a:defRPr/>
            </a:pPr>
            <a:fld id="{029871B5-4EBD-4AD4-9C32-B4B263C0EDD7}" type="datetime1">
              <a:rPr lang="en-US" smtClean="0"/>
              <a:t>4/10/2014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35</a:t>
            </a:fld>
            <a:endParaRPr lang="en-US"/>
          </a:p>
        </p:txBody>
      </p:sp>
    </p:spTree>
    <p:extLst>
      <p:ext uri="{BB962C8B-B14F-4D97-AF65-F5344CB8AC3E}">
        <p14:creationId xmlns:p14="http://schemas.microsoft.com/office/powerpoint/2010/main" val="24372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solidFill>
                  <a:schemeClr val="tx1"/>
                </a:solidFill>
              </a:rPr>
              <a:t>Microchip electrophoresis</a:t>
            </a:r>
            <a:endParaRPr lang="en-GB" sz="5400" dirty="0"/>
          </a:p>
        </p:txBody>
      </p:sp>
      <p:sp>
        <p:nvSpPr>
          <p:cNvPr id="3" name="Subtitle 2"/>
          <p:cNvSpPr>
            <a:spLocks noGrp="1"/>
          </p:cNvSpPr>
          <p:nvPr>
            <p:ph type="subTitle" idx="1"/>
          </p:nvPr>
        </p:nvSpPr>
        <p:spPr>
          <a:xfrm>
            <a:off x="762000" y="4724400"/>
            <a:ext cx="7391400" cy="990600"/>
          </a:xfrm>
        </p:spPr>
        <p:txBody>
          <a:bodyPr/>
          <a:lstStyle/>
          <a:p>
            <a:r>
              <a:rPr lang="en-GB" dirty="0" smtClean="0"/>
              <a:t>Slides courtesy of Dr </a:t>
            </a:r>
            <a:r>
              <a:rPr lang="en-GB" dirty="0" err="1" smtClean="0"/>
              <a:t>Amina</a:t>
            </a:r>
            <a:r>
              <a:rPr lang="en-GB" dirty="0" smtClean="0"/>
              <a:t> Tariq (AFIP </a:t>
            </a:r>
            <a:r>
              <a:rPr lang="en-GB" dirty="0" err="1" smtClean="0"/>
              <a:t>Rwp</a:t>
            </a:r>
            <a:r>
              <a:rPr lang="en-GB" dirty="0" smtClean="0"/>
              <a:t>)</a:t>
            </a:r>
            <a:endParaRPr lang="en-GB" dirty="0"/>
          </a:p>
        </p:txBody>
      </p:sp>
    </p:spTree>
    <p:extLst>
      <p:ext uri="{BB962C8B-B14F-4D97-AF65-F5344CB8AC3E}">
        <p14:creationId xmlns:p14="http://schemas.microsoft.com/office/powerpoint/2010/main" val="79669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781800" cy="1600200"/>
          </a:xfrm>
        </p:spPr>
        <p:txBody>
          <a:bodyPr>
            <a:normAutofit/>
          </a:bodyPr>
          <a:lstStyle/>
          <a:p>
            <a:pPr algn="ctr"/>
            <a:r>
              <a:rPr lang="en-US" sz="4400" dirty="0">
                <a:solidFill>
                  <a:srgbClr val="002060"/>
                </a:solidFill>
                <a:latin typeface="+mj-lt"/>
              </a:rPr>
              <a:t>Microchip electrophoresis</a:t>
            </a:r>
          </a:p>
        </p:txBody>
      </p:sp>
      <p:sp>
        <p:nvSpPr>
          <p:cNvPr id="3" name="Content Placeholder 2"/>
          <p:cNvSpPr>
            <a:spLocks noGrp="1"/>
          </p:cNvSpPr>
          <p:nvPr>
            <p:ph idx="1"/>
          </p:nvPr>
        </p:nvSpPr>
        <p:spPr>
          <a:xfrm>
            <a:off x="762000" y="2362200"/>
            <a:ext cx="7543800" cy="3886200"/>
          </a:xfrm>
        </p:spPr>
        <p:txBody>
          <a:bodyPr>
            <a:noAutofit/>
          </a:bodyPr>
          <a:lstStyle/>
          <a:p>
            <a:pPr algn="just">
              <a:lnSpc>
                <a:spcPct val="150000"/>
              </a:lnSpc>
            </a:pPr>
            <a:r>
              <a:rPr lang="en-US" sz="2600" dirty="0" smtClean="0"/>
              <a:t>Microchip is glass wafer that has been chemically etched through a photolithographic pattern to define its channels. </a:t>
            </a:r>
          </a:p>
          <a:p>
            <a:pPr algn="just">
              <a:lnSpc>
                <a:spcPct val="150000"/>
              </a:lnSpc>
            </a:pPr>
            <a:r>
              <a:rPr lang="en-US" sz="2600" dirty="0" smtClean="0"/>
              <a:t>The etched wafer is then bonded to a second wafer containing drilled holes to provide fluidic access to the channels.</a:t>
            </a:r>
          </a:p>
          <a:p>
            <a:pPr algn="just"/>
            <a:endParaRPr lang="en-US" sz="2600" dirty="0" smtClean="0"/>
          </a:p>
        </p:txBody>
      </p:sp>
    </p:spTree>
    <p:extLst>
      <p:ext uri="{BB962C8B-B14F-4D97-AF65-F5344CB8AC3E}">
        <p14:creationId xmlns:p14="http://schemas.microsoft.com/office/powerpoint/2010/main" val="309318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1600200"/>
          </a:xfrm>
        </p:spPr>
        <p:txBody>
          <a:bodyPr>
            <a:normAutofit/>
          </a:bodyPr>
          <a:lstStyle/>
          <a:p>
            <a:pPr marL="0" indent="0" algn="ctr"/>
            <a:r>
              <a:rPr lang="en-US" sz="4800" dirty="0" smtClean="0">
                <a:solidFill>
                  <a:srgbClr val="002060"/>
                </a:solidFill>
              </a:rPr>
              <a:t> </a:t>
            </a:r>
            <a:r>
              <a:rPr lang="en-US" sz="4800" dirty="0">
                <a:solidFill>
                  <a:srgbClr val="002060"/>
                </a:solidFill>
              </a:rPr>
              <a:t>Fundamental </a:t>
            </a:r>
            <a:r>
              <a:rPr lang="en-US" sz="4800" dirty="0" smtClean="0">
                <a:solidFill>
                  <a:srgbClr val="002060"/>
                </a:solidFill>
              </a:rPr>
              <a:t>elements</a:t>
            </a:r>
            <a:endParaRPr lang="en-US" sz="4800" dirty="0">
              <a:solidFill>
                <a:srgbClr val="002060"/>
              </a:solidFill>
            </a:endParaRPr>
          </a:p>
        </p:txBody>
      </p:sp>
      <p:sp>
        <p:nvSpPr>
          <p:cNvPr id="3" name="Content Placeholder 2"/>
          <p:cNvSpPr>
            <a:spLocks noGrp="1"/>
          </p:cNvSpPr>
          <p:nvPr>
            <p:ph sz="half" idx="1"/>
          </p:nvPr>
        </p:nvSpPr>
        <p:spPr>
          <a:xfrm>
            <a:off x="381000" y="2286000"/>
            <a:ext cx="3657600" cy="3767328"/>
          </a:xfrm>
        </p:spPr>
        <p:txBody>
          <a:bodyPr>
            <a:normAutofit/>
          </a:bodyPr>
          <a:lstStyle/>
          <a:p>
            <a:pPr marL="0" indent="0" algn="just">
              <a:buNone/>
            </a:pPr>
            <a:endParaRPr lang="en-US" sz="2600" dirty="0" smtClean="0"/>
          </a:p>
          <a:p>
            <a:pPr algn="just"/>
            <a:r>
              <a:rPr lang="en-US" sz="2600" dirty="0"/>
              <a:t>S</a:t>
            </a:r>
            <a:r>
              <a:rPr lang="en-US" sz="2600" dirty="0" smtClean="0"/>
              <a:t>ample injection 	zone</a:t>
            </a:r>
          </a:p>
          <a:p>
            <a:pPr algn="just"/>
            <a:endParaRPr lang="en-US" sz="2600" dirty="0" smtClean="0"/>
          </a:p>
          <a:p>
            <a:pPr algn="just"/>
            <a:r>
              <a:rPr lang="en-US" sz="2600" dirty="0" smtClean="0"/>
              <a:t>Electrophoretic 	 separation channel</a:t>
            </a:r>
          </a:p>
          <a:p>
            <a:pPr algn="just"/>
            <a:endParaRPr lang="en-US" sz="2600" dirty="0" smtClean="0"/>
          </a:p>
          <a:p>
            <a:pPr algn="just"/>
            <a:r>
              <a:rPr lang="en-US" sz="2600" dirty="0"/>
              <a:t>S</a:t>
            </a:r>
            <a:r>
              <a:rPr lang="en-US" sz="2600" dirty="0" smtClean="0"/>
              <a:t>ystem for detection of the  migrating </a:t>
            </a:r>
            <a:r>
              <a:rPr lang="en-US" sz="2600" dirty="0" err="1" smtClean="0"/>
              <a:t>analytes</a:t>
            </a:r>
            <a:r>
              <a:rPr lang="en-US" sz="2600" dirty="0" smtClean="0"/>
              <a:t> </a:t>
            </a:r>
          </a:p>
          <a:p>
            <a:endParaRPr lang="en-US" sz="2400" dirty="0"/>
          </a:p>
        </p:txBody>
      </p:sp>
      <p:pic>
        <p:nvPicPr>
          <p:cNvPr id="5" name="Picture 2" descr="C:\Users\abdurrafay\Desktop\ems_Fig2.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724400" cy="347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201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1600200"/>
          </a:xfrm>
        </p:spPr>
        <p:txBody>
          <a:bodyPr>
            <a:normAutofit/>
          </a:bodyPr>
          <a:lstStyle/>
          <a:p>
            <a:pPr marL="0" indent="0" algn="ctr"/>
            <a:r>
              <a:rPr lang="en-US" sz="4800" dirty="0">
                <a:solidFill>
                  <a:srgbClr val="002060"/>
                </a:solidFill>
                <a:latin typeface="+mj-lt"/>
              </a:rPr>
              <a:t>Steps of operation </a:t>
            </a:r>
          </a:p>
        </p:txBody>
      </p:sp>
      <p:sp>
        <p:nvSpPr>
          <p:cNvPr id="3" name="Content Placeholder 2"/>
          <p:cNvSpPr>
            <a:spLocks noGrp="1"/>
          </p:cNvSpPr>
          <p:nvPr>
            <p:ph idx="1"/>
          </p:nvPr>
        </p:nvSpPr>
        <p:spPr>
          <a:xfrm>
            <a:off x="762000" y="2362200"/>
            <a:ext cx="7543800" cy="3886200"/>
          </a:xfrm>
        </p:spPr>
        <p:txBody>
          <a:bodyPr>
            <a:noAutofit/>
          </a:bodyPr>
          <a:lstStyle/>
          <a:p>
            <a:pPr marL="808038" lvl="1" indent="-487363" algn="just"/>
            <a:r>
              <a:rPr lang="en-US" sz="2800" dirty="0"/>
              <a:t>	</a:t>
            </a:r>
            <a:r>
              <a:rPr lang="en-US" sz="3200" dirty="0" err="1" smtClean="0"/>
              <a:t>Electrokinetic</a:t>
            </a:r>
            <a:r>
              <a:rPr lang="en-US" sz="3200" dirty="0" smtClean="0"/>
              <a:t> sample loading</a:t>
            </a:r>
          </a:p>
          <a:p>
            <a:pPr marL="808038" lvl="1" indent="-487363" algn="just"/>
            <a:r>
              <a:rPr lang="en-US" sz="3200" dirty="0"/>
              <a:t>	</a:t>
            </a:r>
            <a:r>
              <a:rPr lang="en-US" sz="3200" dirty="0" smtClean="0"/>
              <a:t>Voltage application to inject a narrow band into 	separation 	channel</a:t>
            </a:r>
          </a:p>
          <a:p>
            <a:pPr marL="808038" lvl="1" indent="-487363" algn="just"/>
            <a:r>
              <a:rPr lang="en-US" sz="3200" dirty="0"/>
              <a:t>	</a:t>
            </a:r>
            <a:r>
              <a:rPr lang="en-US" sz="3200" dirty="0" smtClean="0"/>
              <a:t>Separation of analytes due to different </a:t>
            </a:r>
            <a:r>
              <a:rPr lang="en-US" sz="3200" dirty="0" err="1" smtClean="0"/>
              <a:t>mobilities</a:t>
            </a:r>
            <a:endParaRPr lang="en-US" sz="3200" dirty="0" smtClean="0"/>
          </a:p>
          <a:p>
            <a:pPr marL="808038" lvl="1" indent="-487363" algn="just"/>
            <a:r>
              <a:rPr lang="en-US" sz="3200" dirty="0"/>
              <a:t>	</a:t>
            </a:r>
            <a:r>
              <a:rPr lang="en-US" sz="3200" dirty="0" smtClean="0"/>
              <a:t>Detection of distinct zones primarily by </a:t>
            </a:r>
            <a:r>
              <a:rPr lang="en-US" sz="3200" dirty="0"/>
              <a:t>laser induced fluorescence (LIF)</a:t>
            </a:r>
          </a:p>
          <a:p>
            <a:pPr marL="854075" lvl="1" indent="-533400" algn="just"/>
            <a:endParaRPr lang="en-US" sz="3200" dirty="0"/>
          </a:p>
          <a:p>
            <a:pPr marL="0" indent="0" algn="just">
              <a:buNone/>
            </a:pPr>
            <a:endParaRPr lang="en-US" sz="3200" dirty="0" smtClean="0"/>
          </a:p>
          <a:p>
            <a:pPr algn="just"/>
            <a:endParaRPr lang="en-US" sz="3200" dirty="0"/>
          </a:p>
        </p:txBody>
      </p:sp>
    </p:spTree>
    <p:extLst>
      <p:ext uri="{BB962C8B-B14F-4D97-AF65-F5344CB8AC3E}">
        <p14:creationId xmlns:p14="http://schemas.microsoft.com/office/powerpoint/2010/main" val="2336722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962400"/>
            <a:ext cx="8229600" cy="1143000"/>
          </a:xfrm>
        </p:spPr>
        <p:txBody>
          <a:bodyPr>
            <a:noAutofit/>
          </a:bodyPr>
          <a:lstStyle/>
          <a:p>
            <a:pPr>
              <a:tabLst>
                <a:tab pos="396875" algn="l"/>
              </a:tabLst>
              <a:defRPr/>
            </a:pPr>
            <a:r>
              <a:rPr lang="en-US" sz="2800" dirty="0">
                <a:solidFill>
                  <a:srgbClr val="00B0F0"/>
                </a:solidFill>
              </a:rPr>
              <a:t>Q.</a:t>
            </a:r>
            <a:r>
              <a:rPr lang="en-US" sz="2800" dirty="0"/>
              <a:t>	</a:t>
            </a:r>
            <a:r>
              <a:rPr lang="en-US" sz="2800" dirty="0">
                <a:solidFill>
                  <a:srgbClr val="0070C0"/>
                </a:solidFill>
              </a:rPr>
              <a:t>1:	Electrophoretic mobility of a protein is -3.1 mobility units on </a:t>
            </a:r>
            <a:r>
              <a:rPr lang="en-US" sz="2800" dirty="0" err="1">
                <a:solidFill>
                  <a:srgbClr val="0070C0"/>
                </a:solidFill>
              </a:rPr>
              <a:t>agarose</a:t>
            </a:r>
            <a:r>
              <a:rPr lang="en-US" sz="2800" dirty="0">
                <a:solidFill>
                  <a:srgbClr val="0070C0"/>
                </a:solidFill>
              </a:rPr>
              <a:t> gel. Negative notation in this value is due to: </a:t>
            </a:r>
            <a:br>
              <a:rPr lang="en-US" sz="2800" dirty="0">
                <a:solidFill>
                  <a:srgbClr val="0070C0"/>
                </a:solidFill>
              </a:rPr>
            </a:br>
            <a:r>
              <a:rPr lang="en-US" sz="2800" dirty="0">
                <a:solidFill>
                  <a:srgbClr val="0070C0"/>
                </a:solidFill>
              </a:rPr>
              <a:t/>
            </a:r>
            <a:br>
              <a:rPr lang="en-US" sz="2800" dirty="0">
                <a:solidFill>
                  <a:srgbClr val="0070C0"/>
                </a:solidFill>
              </a:rPr>
            </a:br>
            <a:r>
              <a:rPr lang="en-US" sz="2800" dirty="0">
                <a:solidFill>
                  <a:schemeClr val="tx1"/>
                </a:solidFill>
              </a:rPr>
              <a:t>a.	Length of the </a:t>
            </a:r>
            <a:r>
              <a:rPr lang="en-US" sz="2800" dirty="0" err="1">
                <a:solidFill>
                  <a:schemeClr val="tx1"/>
                </a:solidFill>
              </a:rPr>
              <a:t>agarose</a:t>
            </a:r>
            <a:r>
              <a:rPr lang="en-US" sz="2800" dirty="0">
                <a:solidFill>
                  <a:schemeClr val="tx1"/>
                </a:solidFill>
              </a:rPr>
              <a:t> gel</a:t>
            </a:r>
            <a:br>
              <a:rPr lang="en-US" sz="2800" dirty="0">
                <a:solidFill>
                  <a:schemeClr val="tx1"/>
                </a:solidFill>
              </a:rPr>
            </a:br>
            <a:r>
              <a:rPr lang="en-US" sz="2800" dirty="0">
                <a:solidFill>
                  <a:schemeClr val="tx1"/>
                </a:solidFill>
              </a:rPr>
              <a:t>b.	pH of the buffer</a:t>
            </a:r>
            <a:br>
              <a:rPr lang="en-US" sz="2800" dirty="0">
                <a:solidFill>
                  <a:schemeClr val="tx1"/>
                </a:solidFill>
              </a:rPr>
            </a:br>
            <a:r>
              <a:rPr lang="en-US" sz="2800" dirty="0">
                <a:solidFill>
                  <a:schemeClr val="tx1"/>
                </a:solidFill>
              </a:rPr>
              <a:t>c.	Size of the albumin molecule</a:t>
            </a:r>
            <a:br>
              <a:rPr lang="en-US" sz="2800" dirty="0">
                <a:solidFill>
                  <a:schemeClr val="tx1"/>
                </a:solidFill>
              </a:rPr>
            </a:br>
            <a:r>
              <a:rPr lang="en-US" sz="2800" dirty="0">
                <a:solidFill>
                  <a:schemeClr val="tx1"/>
                </a:solidFill>
              </a:rPr>
              <a:t>d.	Speed of albumin migration</a:t>
            </a:r>
            <a:br>
              <a:rPr lang="en-US" sz="2800" dirty="0">
                <a:solidFill>
                  <a:schemeClr val="tx1"/>
                </a:solidFill>
              </a:rPr>
            </a:br>
            <a:r>
              <a:rPr lang="en-US" sz="2800" dirty="0">
                <a:solidFill>
                  <a:schemeClr val="tx1"/>
                </a:solidFill>
              </a:rPr>
              <a:t>e.	Temperature of the medium</a:t>
            </a:r>
            <a:br>
              <a:rPr lang="en-US" sz="2800" dirty="0">
                <a:solidFill>
                  <a:schemeClr val="tx1"/>
                </a:solidFill>
              </a:rPr>
            </a:br>
            <a:endParaRPr lang="en-GB" sz="1600" dirty="0">
              <a:solidFill>
                <a:schemeClr val="tx1"/>
              </a:solidFill>
              <a:effectLst/>
            </a:endParaRPr>
          </a:p>
        </p:txBody>
      </p:sp>
      <p:sp>
        <p:nvSpPr>
          <p:cNvPr id="6147" name="Rectangle 3"/>
          <p:cNvSpPr>
            <a:spLocks noGrp="1" noChangeArrowheads="1"/>
          </p:cNvSpPr>
          <p:nvPr>
            <p:ph idx="1"/>
          </p:nvPr>
        </p:nvSpPr>
        <p:spPr>
          <a:xfrm>
            <a:off x="0" y="5486400"/>
            <a:ext cx="8229600" cy="762000"/>
          </a:xfrm>
          <a:prstGeom prst="rect">
            <a:avLst/>
          </a:prstGeom>
        </p:spPr>
        <p:txBody>
          <a:bodyPr>
            <a:noAutofit/>
          </a:bodyPr>
          <a:lstStyle/>
          <a:p>
            <a:pPr marL="1371600" lvl="3" indent="0" algn="ctr">
              <a:buNone/>
            </a:pPr>
            <a:r>
              <a:rPr lang="en-US" sz="3600" dirty="0">
                <a:solidFill>
                  <a:schemeClr val="tx1"/>
                </a:solidFill>
              </a:rPr>
              <a:t>b.	pH of the buffer</a:t>
            </a:r>
            <a:br>
              <a:rPr lang="en-US" sz="3600" dirty="0">
                <a:solidFill>
                  <a:schemeClr val="tx1"/>
                </a:solidFill>
              </a:rPr>
            </a:br>
            <a:endParaRPr lang="en-US" sz="2000" dirty="0">
              <a:solidFill>
                <a:srgbClr val="002060"/>
              </a:solidFill>
            </a:endParaRPr>
          </a:p>
        </p:txBody>
      </p:sp>
      <p:sp>
        <p:nvSpPr>
          <p:cNvPr id="2" name="Date Placeholder 1"/>
          <p:cNvSpPr>
            <a:spLocks noGrp="1"/>
          </p:cNvSpPr>
          <p:nvPr>
            <p:ph type="dt" sz="half" idx="10"/>
          </p:nvPr>
        </p:nvSpPr>
        <p:spPr/>
        <p:txBody>
          <a:bodyPr/>
          <a:lstStyle/>
          <a:p>
            <a:pPr>
              <a:defRPr/>
            </a:pPr>
            <a:fld id="{1E68DA18-64E2-406E-BB69-7810CF5F4050}" type="datetime1">
              <a:rPr lang="en-US" smtClean="0"/>
              <a:t>4/10/2014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4</a:t>
            </a:fld>
            <a:endParaRPr lang="en-US"/>
          </a:p>
        </p:txBody>
      </p:sp>
    </p:spTree>
    <p:extLst>
      <p:ext uri="{BB962C8B-B14F-4D97-AF65-F5344CB8AC3E}">
        <p14:creationId xmlns:p14="http://schemas.microsoft.com/office/powerpoint/2010/main" val="371450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472440"/>
            <a:ext cx="6781800" cy="1600200"/>
          </a:xfrm>
        </p:spPr>
        <p:txBody>
          <a:bodyPr>
            <a:normAutofit/>
          </a:bodyPr>
          <a:lstStyle/>
          <a:p>
            <a:pPr algn="ctr"/>
            <a:r>
              <a:rPr lang="en-US" sz="4800" dirty="0">
                <a:solidFill>
                  <a:srgbClr val="002060"/>
                </a:solidFill>
                <a:latin typeface="+mj-lt"/>
              </a:rPr>
              <a:t>Advantages</a:t>
            </a:r>
          </a:p>
        </p:txBody>
      </p:sp>
      <p:sp>
        <p:nvSpPr>
          <p:cNvPr id="3" name="Content Placeholder 2"/>
          <p:cNvSpPr>
            <a:spLocks noGrp="1"/>
          </p:cNvSpPr>
          <p:nvPr>
            <p:ph idx="1"/>
          </p:nvPr>
        </p:nvSpPr>
        <p:spPr>
          <a:xfrm>
            <a:off x="762000" y="2286000"/>
            <a:ext cx="7543800" cy="3886200"/>
          </a:xfrm>
        </p:spPr>
        <p:txBody>
          <a:bodyPr>
            <a:normAutofit fontScale="77500" lnSpcReduction="20000"/>
          </a:bodyPr>
          <a:lstStyle/>
          <a:p>
            <a:pPr algn="just">
              <a:lnSpc>
                <a:spcPct val="150000"/>
              </a:lnSpc>
            </a:pPr>
            <a:r>
              <a:rPr lang="en-US" sz="2800" dirty="0" smtClean="0"/>
              <a:t>Low sample and reagent volume requirement</a:t>
            </a:r>
          </a:p>
          <a:p>
            <a:pPr algn="just">
              <a:lnSpc>
                <a:spcPct val="150000"/>
              </a:lnSpc>
            </a:pPr>
            <a:r>
              <a:rPr lang="en-US" sz="2800" dirty="0" smtClean="0"/>
              <a:t>Faster operation ( usually 50 – 200 s)</a:t>
            </a:r>
          </a:p>
          <a:p>
            <a:pPr algn="just">
              <a:lnSpc>
                <a:spcPct val="150000"/>
              </a:lnSpc>
            </a:pPr>
            <a:r>
              <a:rPr lang="en-US" sz="2800" dirty="0" smtClean="0"/>
              <a:t>Hardware economy</a:t>
            </a:r>
          </a:p>
          <a:p>
            <a:pPr algn="just">
              <a:lnSpc>
                <a:spcPct val="150000"/>
              </a:lnSpc>
            </a:pPr>
            <a:r>
              <a:rPr lang="en-US" sz="2800" dirty="0" smtClean="0"/>
              <a:t>Reduces operator intervention</a:t>
            </a:r>
          </a:p>
          <a:p>
            <a:pPr algn="just">
              <a:lnSpc>
                <a:spcPct val="150000"/>
              </a:lnSpc>
            </a:pPr>
            <a:r>
              <a:rPr lang="en-US" sz="2800" dirty="0" smtClean="0"/>
              <a:t>New separation matrices provide single base resolution </a:t>
            </a:r>
          </a:p>
          <a:p>
            <a:pPr algn="just">
              <a:lnSpc>
                <a:spcPct val="150000"/>
              </a:lnSpc>
            </a:pPr>
            <a:r>
              <a:rPr lang="en-US" sz="2800" dirty="0" smtClean="0"/>
              <a:t>Microchip CE integrated with PCR is used in genotyping for disease diagnostics as well as forensic DNA profiling.</a:t>
            </a:r>
          </a:p>
          <a:p>
            <a:pPr marL="0" indent="0" algn="just">
              <a:buNone/>
            </a:pPr>
            <a:r>
              <a:rPr lang="en-US" dirty="0" smtClean="0"/>
              <a:t>	</a:t>
            </a:r>
            <a:endParaRPr lang="en-US" dirty="0"/>
          </a:p>
        </p:txBody>
      </p:sp>
    </p:spTree>
    <p:extLst>
      <p:ext uri="{BB962C8B-B14F-4D97-AF65-F5344CB8AC3E}">
        <p14:creationId xmlns:p14="http://schemas.microsoft.com/office/powerpoint/2010/main" val="1278040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05200"/>
            <a:ext cx="7543800" cy="1524000"/>
          </a:xfrm>
        </p:spPr>
        <p:txBody>
          <a:bodyPr/>
          <a:lstStyle/>
          <a:p>
            <a:pPr algn="ctr"/>
            <a:r>
              <a:rPr lang="en-US" sz="3200" dirty="0"/>
              <a:t/>
            </a:r>
            <a:br>
              <a:rPr lang="en-US" sz="3200" dirty="0"/>
            </a:br>
            <a:r>
              <a:rPr lang="en-US" sz="3200" dirty="0"/>
              <a:t>Part III</a:t>
            </a:r>
            <a:br>
              <a:rPr lang="en-US" sz="3200" dirty="0"/>
            </a:br>
            <a:r>
              <a:rPr lang="en-US" sz="3200" dirty="0"/>
              <a:t>Interpretation of Electrophoresis Reports</a:t>
            </a:r>
          </a:p>
        </p:txBody>
      </p:sp>
    </p:spTree>
    <p:extLst>
      <p:ext uri="{BB962C8B-B14F-4D97-AF65-F5344CB8AC3E}">
        <p14:creationId xmlns:p14="http://schemas.microsoft.com/office/powerpoint/2010/main" val="17749315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781800" cy="1600200"/>
          </a:xfrm>
        </p:spPr>
        <p:txBody>
          <a:bodyPr vert="horz" lIns="91440" tIns="45720" rIns="91440" bIns="45720" rtlCol="0" anchor="b" anchorCtr="0">
            <a:noAutofit/>
          </a:bodyPr>
          <a:lstStyle/>
          <a:p>
            <a:pPr algn="ctr"/>
            <a:r>
              <a:rPr lang="en-GB" sz="3200" dirty="0" smtClean="0">
                <a:solidFill>
                  <a:srgbClr val="002060"/>
                </a:solidFill>
                <a:latin typeface="+mj-lt"/>
              </a:rPr>
              <a:t>Movements of Proteins in </a:t>
            </a:r>
            <a:br>
              <a:rPr lang="en-GB" sz="3200" dirty="0" smtClean="0">
                <a:solidFill>
                  <a:srgbClr val="002060"/>
                </a:solidFill>
                <a:latin typeface="+mj-lt"/>
              </a:rPr>
            </a:br>
            <a:r>
              <a:rPr lang="en-GB" sz="3200" dirty="0" smtClean="0">
                <a:solidFill>
                  <a:srgbClr val="002060"/>
                </a:solidFill>
                <a:latin typeface="+mj-lt"/>
              </a:rPr>
              <a:t>Traditional Electrophoretic Field</a:t>
            </a:r>
            <a:endParaRPr lang="en-US" sz="3200" dirty="0">
              <a:solidFill>
                <a:srgbClr val="002060"/>
              </a:solidFill>
              <a:latin typeface="+mj-lt"/>
            </a:endParaRPr>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42</a:t>
            </a:fld>
            <a:endParaRPr lang="en-US" dirty="0"/>
          </a:p>
        </p:txBody>
      </p:sp>
      <p:sp>
        <p:nvSpPr>
          <p:cNvPr id="8" name="Text Box 2"/>
          <p:cNvSpPr txBox="1">
            <a:spLocks noChangeArrowheads="1"/>
          </p:cNvSpPr>
          <p:nvPr/>
        </p:nvSpPr>
        <p:spPr bwMode="auto">
          <a:xfrm>
            <a:off x="3581400" y="3657600"/>
            <a:ext cx="2222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
          <p:cNvSpPr txBox="1">
            <a:spLocks noChangeArrowheads="1"/>
          </p:cNvSpPr>
          <p:nvPr/>
        </p:nvSpPr>
        <p:spPr bwMode="auto">
          <a:xfrm>
            <a:off x="5105400" y="4572000"/>
            <a:ext cx="2222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381000" y="3733800"/>
            <a:ext cx="8077200" cy="2677656"/>
          </a:xfrm>
          <a:prstGeom prst="rect">
            <a:avLst/>
          </a:prstGeom>
          <a:noFill/>
        </p:spPr>
        <p:txBody>
          <a:bodyPr wrap="square" rtlCol="0">
            <a:spAutoFit/>
          </a:bodyPr>
          <a:lstStyle/>
          <a:p>
            <a:r>
              <a:rPr lang="en-GB" dirty="0" smtClean="0">
                <a:solidFill>
                  <a:srgbClr val="FF0000"/>
                </a:solidFill>
              </a:rPr>
              <a:t>Suppose this </a:t>
            </a:r>
            <a:r>
              <a:rPr lang="en-GB" dirty="0" err="1" smtClean="0">
                <a:solidFill>
                  <a:srgbClr val="FF0000"/>
                </a:solidFill>
              </a:rPr>
              <a:t>electrophoretogram</a:t>
            </a:r>
            <a:r>
              <a:rPr lang="en-GB" dirty="0" smtClean="0">
                <a:solidFill>
                  <a:srgbClr val="FF0000"/>
                </a:solidFill>
              </a:rPr>
              <a:t> is generated from a traditional </a:t>
            </a:r>
            <a:r>
              <a:rPr lang="en-GB" dirty="0" err="1" smtClean="0">
                <a:solidFill>
                  <a:srgbClr val="FF0000"/>
                </a:solidFill>
              </a:rPr>
              <a:t>agarose</a:t>
            </a:r>
            <a:r>
              <a:rPr lang="en-GB" dirty="0" smtClean="0">
                <a:solidFill>
                  <a:srgbClr val="FF0000"/>
                </a:solidFill>
              </a:rPr>
              <a:t> gel electrophoresis please answer following questions:</a:t>
            </a:r>
          </a:p>
          <a:p>
            <a:pPr marL="288925" indent="-288925">
              <a:buAutoNum type="alphaLcPeriod"/>
            </a:pPr>
            <a:r>
              <a:rPr lang="en-GB" dirty="0" smtClean="0"/>
              <a:t>Which is cathode end (Point 1 or Point 6)</a:t>
            </a:r>
          </a:p>
          <a:p>
            <a:pPr marL="288925" indent="-288925">
              <a:buFontTx/>
              <a:buAutoNum type="alphaLcPeriod"/>
            </a:pPr>
            <a:r>
              <a:rPr lang="en-GB" dirty="0" smtClean="0"/>
              <a:t>Which is the point of application of </a:t>
            </a:r>
            <a:r>
              <a:rPr lang="en-GB" dirty="0"/>
              <a:t>sample </a:t>
            </a:r>
            <a:r>
              <a:rPr lang="en-GB" dirty="0" smtClean="0"/>
              <a:t>(Point </a:t>
            </a:r>
            <a:r>
              <a:rPr lang="en-GB" dirty="0"/>
              <a:t>1 or Point </a:t>
            </a:r>
            <a:r>
              <a:rPr lang="en-GB" dirty="0" smtClean="0"/>
              <a:t>6)</a:t>
            </a:r>
            <a:endParaRPr lang="en-GB" dirty="0"/>
          </a:p>
          <a:p>
            <a:pPr marL="288925" indent="-288925">
              <a:buAutoNum type="alphaLcPeriod"/>
            </a:pPr>
            <a:r>
              <a:rPr lang="en-GB" dirty="0" smtClean="0"/>
              <a:t>Name the fastest moving protein band (1 or 6)</a:t>
            </a:r>
          </a:p>
          <a:p>
            <a:pPr marL="514350" indent="-514350">
              <a:buAutoNum type="alphaLcPeriod"/>
            </a:pPr>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142" y="1600200"/>
            <a:ext cx="4341329" cy="2135080"/>
          </a:xfrm>
          <a:prstGeom prst="rect">
            <a:avLst/>
          </a:prstGeom>
        </p:spPr>
      </p:pic>
    </p:spTree>
    <p:extLst>
      <p:ext uri="{BB962C8B-B14F-4D97-AF65-F5344CB8AC3E}">
        <p14:creationId xmlns:p14="http://schemas.microsoft.com/office/powerpoint/2010/main" val="32866454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1600200"/>
          </a:xfrm>
        </p:spPr>
        <p:txBody>
          <a:bodyPr vert="horz" lIns="91440" tIns="45720" rIns="91440" bIns="45720" rtlCol="0" anchor="b" anchorCtr="0">
            <a:noAutofit/>
          </a:bodyPr>
          <a:lstStyle/>
          <a:p>
            <a:pPr algn="ctr"/>
            <a:r>
              <a:rPr lang="en-GB" sz="3200" dirty="0">
                <a:solidFill>
                  <a:srgbClr val="002060"/>
                </a:solidFill>
                <a:latin typeface="+mj-lt"/>
              </a:rPr>
              <a:t>Movements of Proteins in </a:t>
            </a:r>
            <a:br>
              <a:rPr lang="en-GB" sz="3200" dirty="0">
                <a:solidFill>
                  <a:srgbClr val="002060"/>
                </a:solidFill>
                <a:latin typeface="+mj-lt"/>
              </a:rPr>
            </a:br>
            <a:r>
              <a:rPr lang="en-GB" sz="3200" dirty="0">
                <a:solidFill>
                  <a:srgbClr val="002060"/>
                </a:solidFill>
                <a:latin typeface="+mj-lt"/>
              </a:rPr>
              <a:t>Traditional Electrophoretic Field</a:t>
            </a:r>
          </a:p>
        </p:txBody>
      </p:sp>
      <p:sp>
        <p:nvSpPr>
          <p:cNvPr id="3" name="Content Placeholder 2"/>
          <p:cNvSpPr>
            <a:spLocks noGrp="1"/>
          </p:cNvSpPr>
          <p:nvPr>
            <p:ph idx="1"/>
          </p:nvPr>
        </p:nvSpPr>
        <p:spPr>
          <a:xfrm>
            <a:off x="762000" y="2286000"/>
            <a:ext cx="7543800" cy="3886200"/>
          </a:xfrm>
        </p:spPr>
        <p:txBody>
          <a:bodyPr>
            <a:normAutofit/>
          </a:bodyPr>
          <a:lstStyle/>
          <a:p>
            <a:r>
              <a:rPr lang="en-GB" dirty="0"/>
              <a:t>In </a:t>
            </a:r>
            <a:r>
              <a:rPr lang="en-GB" dirty="0" err="1">
                <a:solidFill>
                  <a:srgbClr val="FF0000"/>
                </a:solidFill>
              </a:rPr>
              <a:t>agarose</a:t>
            </a:r>
            <a:r>
              <a:rPr lang="en-GB" dirty="0">
                <a:solidFill>
                  <a:srgbClr val="FF0000"/>
                </a:solidFill>
              </a:rPr>
              <a:t> gel electrophoresis </a:t>
            </a:r>
            <a:r>
              <a:rPr lang="en-GB" dirty="0" smtClean="0"/>
              <a:t>point of application is cathode (point 6 in the example)</a:t>
            </a:r>
          </a:p>
          <a:p>
            <a:r>
              <a:rPr lang="en-GB" dirty="0" smtClean="0"/>
              <a:t>Fastest moving band is of albumin towards anode</a:t>
            </a:r>
          </a:p>
          <a:p>
            <a:r>
              <a:rPr lang="en-GB" dirty="0" smtClean="0"/>
              <a:t>Slowest is of gamma globulin </a:t>
            </a:r>
          </a:p>
          <a:p>
            <a:r>
              <a:rPr lang="en-GB" dirty="0" smtClean="0"/>
              <a:t>Gamma globulin in fact may move towards cathode due to some endosmosis</a:t>
            </a:r>
          </a:p>
          <a:p>
            <a:endParaRPr lang="en-GB"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43</a:t>
            </a:fld>
            <a:endParaRPr lang="en-US"/>
          </a:p>
        </p:txBody>
      </p:sp>
    </p:spTree>
    <p:extLst>
      <p:ext uri="{BB962C8B-B14F-4D97-AF65-F5344CB8AC3E}">
        <p14:creationId xmlns:p14="http://schemas.microsoft.com/office/powerpoint/2010/main" val="396177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781800" cy="1600200"/>
          </a:xfrm>
        </p:spPr>
        <p:txBody>
          <a:bodyPr vert="horz" lIns="91440" tIns="45720" rIns="91440" bIns="45720" rtlCol="0" anchor="b" anchorCtr="0">
            <a:noAutofit/>
          </a:bodyPr>
          <a:lstStyle/>
          <a:p>
            <a:pPr algn="ctr"/>
            <a:r>
              <a:rPr lang="en-GB" sz="3200" dirty="0" smtClean="0">
                <a:solidFill>
                  <a:srgbClr val="002060"/>
                </a:solidFill>
                <a:latin typeface="+mj-lt"/>
              </a:rPr>
              <a:t>Movements of Proteins in </a:t>
            </a:r>
            <a:br>
              <a:rPr lang="en-GB" sz="3200" dirty="0" smtClean="0">
                <a:solidFill>
                  <a:srgbClr val="002060"/>
                </a:solidFill>
                <a:latin typeface="+mj-lt"/>
              </a:rPr>
            </a:br>
            <a:r>
              <a:rPr lang="en-GB" sz="3200" dirty="0" smtClean="0">
                <a:solidFill>
                  <a:srgbClr val="002060"/>
                </a:solidFill>
                <a:latin typeface="+mj-lt"/>
              </a:rPr>
              <a:t>Capillary Electrophoresis</a:t>
            </a:r>
            <a:endParaRPr lang="en-US" sz="3200" dirty="0">
              <a:solidFill>
                <a:srgbClr val="002060"/>
              </a:solidFill>
              <a:latin typeface="+mj-lt"/>
            </a:endParaRPr>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44</a:t>
            </a:fld>
            <a:endParaRPr lang="en-US" dirty="0"/>
          </a:p>
        </p:txBody>
      </p:sp>
      <p:sp>
        <p:nvSpPr>
          <p:cNvPr id="8" name="Text Box 2"/>
          <p:cNvSpPr txBox="1">
            <a:spLocks noChangeArrowheads="1"/>
          </p:cNvSpPr>
          <p:nvPr/>
        </p:nvSpPr>
        <p:spPr bwMode="auto">
          <a:xfrm>
            <a:off x="3581400" y="3657600"/>
            <a:ext cx="2222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
          <p:cNvSpPr txBox="1">
            <a:spLocks noChangeArrowheads="1"/>
          </p:cNvSpPr>
          <p:nvPr/>
        </p:nvSpPr>
        <p:spPr bwMode="auto">
          <a:xfrm>
            <a:off x="5105400" y="4572000"/>
            <a:ext cx="2222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381000" y="3733800"/>
            <a:ext cx="8077200" cy="2308324"/>
          </a:xfrm>
          <a:prstGeom prst="rect">
            <a:avLst/>
          </a:prstGeom>
          <a:noFill/>
        </p:spPr>
        <p:txBody>
          <a:bodyPr wrap="square" rtlCol="0">
            <a:spAutoFit/>
          </a:bodyPr>
          <a:lstStyle/>
          <a:p>
            <a:r>
              <a:rPr lang="en-GB" dirty="0" smtClean="0">
                <a:solidFill>
                  <a:srgbClr val="FF0000"/>
                </a:solidFill>
              </a:rPr>
              <a:t>Suppose this </a:t>
            </a:r>
            <a:r>
              <a:rPr lang="en-GB" dirty="0" err="1" smtClean="0">
                <a:solidFill>
                  <a:srgbClr val="FF0000"/>
                </a:solidFill>
              </a:rPr>
              <a:t>electrophoretogram</a:t>
            </a:r>
            <a:r>
              <a:rPr lang="en-GB" dirty="0" smtClean="0">
                <a:solidFill>
                  <a:srgbClr val="FF0000"/>
                </a:solidFill>
              </a:rPr>
              <a:t> is generated from a capillary zone electrophoresis (CZE) please answer following questions:</a:t>
            </a:r>
          </a:p>
          <a:p>
            <a:pPr marL="288925" indent="-288925">
              <a:buAutoNum type="alphaLcPeriod"/>
            </a:pPr>
            <a:r>
              <a:rPr lang="en-GB" dirty="0" smtClean="0"/>
              <a:t>Which is cathode end (Point 1 or Point 6)</a:t>
            </a:r>
          </a:p>
          <a:p>
            <a:pPr marL="288925" indent="-288925">
              <a:buFontTx/>
              <a:buAutoNum type="alphaLcPeriod"/>
            </a:pPr>
            <a:r>
              <a:rPr lang="en-GB" dirty="0" smtClean="0"/>
              <a:t>Which is the point of application of </a:t>
            </a:r>
            <a:r>
              <a:rPr lang="en-GB" dirty="0"/>
              <a:t>sample Point 1 or Point 6</a:t>
            </a:r>
          </a:p>
          <a:p>
            <a:pPr marL="288925" indent="-288925">
              <a:buAutoNum type="alphaLcPeriod"/>
            </a:pPr>
            <a:r>
              <a:rPr lang="en-GB" dirty="0" smtClean="0"/>
              <a:t>Name the fastest moving protein band 1 or 6</a:t>
            </a:r>
          </a:p>
          <a:p>
            <a:pPr marL="288925" indent="-288925">
              <a:buAutoNum type="alphaLcPeriod"/>
            </a:pPr>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142" y="1600200"/>
            <a:ext cx="4341329" cy="2135080"/>
          </a:xfrm>
          <a:prstGeom prst="rect">
            <a:avLst/>
          </a:prstGeom>
        </p:spPr>
      </p:pic>
    </p:spTree>
    <p:extLst>
      <p:ext uri="{BB962C8B-B14F-4D97-AF65-F5344CB8AC3E}">
        <p14:creationId xmlns:p14="http://schemas.microsoft.com/office/powerpoint/2010/main" val="23261599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1600200"/>
          </a:xfrm>
        </p:spPr>
        <p:txBody>
          <a:bodyPr vert="horz" lIns="91440" tIns="45720" rIns="91440" bIns="45720" rtlCol="0" anchor="b" anchorCtr="0">
            <a:noAutofit/>
          </a:bodyPr>
          <a:lstStyle/>
          <a:p>
            <a:pPr algn="ctr"/>
            <a:r>
              <a:rPr lang="en-US" sz="4800" dirty="0">
                <a:solidFill>
                  <a:srgbClr val="002060"/>
                </a:solidFill>
                <a:latin typeface="+mj-lt"/>
              </a:rPr>
              <a:t>Movements of Proteins in </a:t>
            </a:r>
            <a:br>
              <a:rPr lang="en-US" sz="4800" dirty="0">
                <a:solidFill>
                  <a:srgbClr val="002060"/>
                </a:solidFill>
                <a:latin typeface="+mj-lt"/>
              </a:rPr>
            </a:br>
            <a:r>
              <a:rPr lang="en-US" sz="4800" dirty="0">
                <a:solidFill>
                  <a:srgbClr val="002060"/>
                </a:solidFill>
                <a:latin typeface="+mj-lt"/>
              </a:rPr>
              <a:t>Capillary Electrophoresis</a:t>
            </a:r>
            <a:endParaRPr lang="en-GB" sz="4800" dirty="0">
              <a:solidFill>
                <a:srgbClr val="002060"/>
              </a:solidFill>
              <a:latin typeface="+mj-lt"/>
            </a:endParaRPr>
          </a:p>
        </p:txBody>
      </p:sp>
      <p:sp>
        <p:nvSpPr>
          <p:cNvPr id="3" name="Content Placeholder 2"/>
          <p:cNvSpPr>
            <a:spLocks noGrp="1"/>
          </p:cNvSpPr>
          <p:nvPr>
            <p:ph idx="1"/>
          </p:nvPr>
        </p:nvSpPr>
        <p:spPr>
          <a:xfrm>
            <a:off x="762000" y="2286000"/>
            <a:ext cx="7543800" cy="3886200"/>
          </a:xfrm>
        </p:spPr>
        <p:txBody>
          <a:bodyPr>
            <a:normAutofit/>
          </a:bodyPr>
          <a:lstStyle/>
          <a:p>
            <a:r>
              <a:rPr lang="en-GB" dirty="0"/>
              <a:t>In </a:t>
            </a:r>
            <a:r>
              <a:rPr lang="en-GB" dirty="0">
                <a:solidFill>
                  <a:srgbClr val="FF0000"/>
                </a:solidFill>
              </a:rPr>
              <a:t>capillary zone electrophoresis </a:t>
            </a:r>
            <a:r>
              <a:rPr lang="en-GB" dirty="0"/>
              <a:t>point</a:t>
            </a:r>
            <a:r>
              <a:rPr lang="en-GB" dirty="0" smtClean="0"/>
              <a:t> </a:t>
            </a:r>
            <a:r>
              <a:rPr lang="en-GB" dirty="0"/>
              <a:t>of application is </a:t>
            </a:r>
            <a:r>
              <a:rPr lang="en-GB" dirty="0" smtClean="0"/>
              <a:t>usually anode </a:t>
            </a:r>
            <a:r>
              <a:rPr lang="en-GB" dirty="0"/>
              <a:t>(point </a:t>
            </a:r>
            <a:r>
              <a:rPr lang="en-GB" dirty="0" smtClean="0"/>
              <a:t>1 </a:t>
            </a:r>
            <a:r>
              <a:rPr lang="en-GB" dirty="0"/>
              <a:t>in the example)</a:t>
            </a:r>
          </a:p>
          <a:p>
            <a:r>
              <a:rPr lang="en-GB" dirty="0" smtClean="0"/>
              <a:t>Fastest </a:t>
            </a:r>
            <a:r>
              <a:rPr lang="en-GB" dirty="0"/>
              <a:t>moving band is of </a:t>
            </a:r>
            <a:r>
              <a:rPr lang="en-GB" dirty="0" smtClean="0"/>
              <a:t>gamma globulin </a:t>
            </a:r>
            <a:r>
              <a:rPr lang="en-GB" dirty="0"/>
              <a:t>towards </a:t>
            </a:r>
            <a:r>
              <a:rPr lang="en-GB" dirty="0" smtClean="0"/>
              <a:t>cathode.</a:t>
            </a:r>
          </a:p>
          <a:p>
            <a:r>
              <a:rPr lang="en-GB" dirty="0" smtClean="0"/>
              <a:t>The reason of this migration pattern in CZE is that the main driving force in CZE is endosmosis </a:t>
            </a:r>
            <a:endParaRPr lang="en-GB" dirty="0"/>
          </a:p>
          <a:p>
            <a:r>
              <a:rPr lang="en-GB" dirty="0"/>
              <a:t>Slowest </a:t>
            </a:r>
            <a:r>
              <a:rPr lang="en-GB" dirty="0" smtClean="0"/>
              <a:t>moving protein here is albumin</a:t>
            </a:r>
            <a:endParaRPr lang="en-GB" dirty="0"/>
          </a:p>
          <a:p>
            <a:pPr marL="0" indent="0">
              <a:buNone/>
            </a:pPr>
            <a:endParaRPr lang="en-GB"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45</a:t>
            </a:fld>
            <a:endParaRPr lang="en-US"/>
          </a:p>
        </p:txBody>
      </p:sp>
    </p:spTree>
    <p:extLst>
      <p:ext uri="{BB962C8B-B14F-4D97-AF65-F5344CB8AC3E}">
        <p14:creationId xmlns:p14="http://schemas.microsoft.com/office/powerpoint/2010/main" val="47799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alpha val="2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781800" cy="1600200"/>
          </a:xfrm>
        </p:spPr>
        <p:txBody>
          <a:bodyPr vert="horz" lIns="91440" tIns="45720" rIns="91440" bIns="45720" rtlCol="0" anchor="b" anchorCtr="0">
            <a:noAutofit/>
          </a:bodyPr>
          <a:lstStyle/>
          <a:p>
            <a:pPr algn="ctr"/>
            <a:r>
              <a:rPr lang="en-GB" sz="4800" dirty="0">
                <a:solidFill>
                  <a:srgbClr val="002060"/>
                </a:solidFill>
                <a:latin typeface="+mj-lt"/>
              </a:rPr>
              <a:t>Q.11:     Patient No 1 </a:t>
            </a:r>
            <a:endParaRPr lang="en-US" sz="4800" dirty="0">
              <a:solidFill>
                <a:srgbClr val="002060"/>
              </a:solidFill>
              <a:latin typeface="+mj-lt"/>
            </a:endParaRPr>
          </a:p>
        </p:txBody>
      </p:sp>
      <p:sp>
        <p:nvSpPr>
          <p:cNvPr id="6" name="Content Placeholder 5"/>
          <p:cNvSpPr>
            <a:spLocks noGrp="1"/>
          </p:cNvSpPr>
          <p:nvPr>
            <p:ph idx="1"/>
          </p:nvPr>
        </p:nvSpPr>
        <p:spPr>
          <a:xfrm>
            <a:off x="762000" y="1143000"/>
            <a:ext cx="7543800" cy="1600200"/>
          </a:xfrm>
        </p:spPr>
        <p:txBody>
          <a:bodyPr>
            <a:normAutofit/>
          </a:bodyPr>
          <a:lstStyle/>
          <a:p>
            <a:pPr marL="0" indent="0" algn="just">
              <a:buNone/>
            </a:pPr>
            <a:r>
              <a:rPr lang="en-GB" sz="2800" dirty="0"/>
              <a:t>This is densitometry of a traditional electrophoresis. Just identify the bands and write their names:</a:t>
            </a:r>
            <a:endParaRPr lang="en-US" dirty="0"/>
          </a:p>
          <a:p>
            <a:pPr lvl="1" algn="just"/>
            <a:endParaRPr lang="en-GB" sz="3200"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46</a:t>
            </a:fld>
            <a:endParaRPr lang="en-US"/>
          </a:p>
        </p:txBody>
      </p:sp>
      <p:sp>
        <p:nvSpPr>
          <p:cNvPr id="8" name="Text Box 2"/>
          <p:cNvSpPr txBox="1">
            <a:spLocks noChangeArrowheads="1"/>
          </p:cNvSpPr>
          <p:nvPr/>
        </p:nvSpPr>
        <p:spPr bwMode="auto">
          <a:xfrm>
            <a:off x="3581400" y="3657600"/>
            <a:ext cx="2222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a:t>
            </a:r>
          </a:p>
        </p:txBody>
      </p:sp>
      <p:sp>
        <p:nvSpPr>
          <p:cNvPr id="11" name="Text Box 2"/>
          <p:cNvSpPr txBox="1">
            <a:spLocks noChangeArrowheads="1"/>
          </p:cNvSpPr>
          <p:nvPr/>
        </p:nvSpPr>
        <p:spPr bwMode="auto">
          <a:xfrm>
            <a:off x="5105400" y="4572000"/>
            <a:ext cx="2222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381000" y="4876800"/>
            <a:ext cx="7543800" cy="1815882"/>
          </a:xfrm>
          <a:prstGeom prst="rect">
            <a:avLst/>
          </a:prstGeom>
          <a:noFill/>
        </p:spPr>
        <p:txBody>
          <a:bodyPr wrap="square" rtlCol="0">
            <a:spAutoFit/>
          </a:bodyPr>
          <a:lstStyle/>
          <a:p>
            <a:r>
              <a:rPr lang="en-GB" sz="2800" dirty="0" smtClean="0"/>
              <a:t>Answer:</a:t>
            </a:r>
          </a:p>
          <a:p>
            <a:r>
              <a:rPr lang="en-GB" sz="2800" dirty="0" smtClean="0"/>
              <a:t>1: Albumin           2: Alpha 1                    3: Alpha 2</a:t>
            </a:r>
          </a:p>
          <a:p>
            <a:r>
              <a:rPr lang="en-GB" sz="2800" dirty="0" smtClean="0"/>
              <a:t>4: Beta 1               5: Beta 2                      6: Gamma</a:t>
            </a:r>
          </a:p>
          <a:p>
            <a:endParaRPr lang="en-GB" sz="28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142" y="2571857"/>
            <a:ext cx="4341329" cy="2135080"/>
          </a:xfrm>
          <a:prstGeom prst="rect">
            <a:avLst/>
          </a:prstGeom>
        </p:spPr>
      </p:pic>
    </p:spTree>
    <p:extLst>
      <p:ext uri="{BB962C8B-B14F-4D97-AF65-F5344CB8AC3E}">
        <p14:creationId xmlns:p14="http://schemas.microsoft.com/office/powerpoint/2010/main" val="17184603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alpha val="2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781800" cy="1600200"/>
          </a:xfrm>
        </p:spPr>
        <p:txBody>
          <a:bodyPr vert="horz" lIns="91440" tIns="45720" rIns="91440" bIns="45720" rtlCol="0" anchor="b" anchorCtr="0">
            <a:noAutofit/>
          </a:bodyPr>
          <a:lstStyle/>
          <a:p>
            <a:pPr algn="ctr"/>
            <a:r>
              <a:rPr lang="en-GB" sz="4800" dirty="0">
                <a:solidFill>
                  <a:srgbClr val="002060"/>
                </a:solidFill>
                <a:latin typeface="+mj-lt"/>
              </a:rPr>
              <a:t>Q.12:     Patient No 2 </a:t>
            </a:r>
            <a:endParaRPr lang="en-US" sz="4800" dirty="0">
              <a:solidFill>
                <a:srgbClr val="002060"/>
              </a:solidFill>
              <a:latin typeface="+mj-lt"/>
            </a:endParaRPr>
          </a:p>
        </p:txBody>
      </p:sp>
      <p:sp>
        <p:nvSpPr>
          <p:cNvPr id="6" name="Content Placeholder 5"/>
          <p:cNvSpPr>
            <a:spLocks noGrp="1"/>
          </p:cNvSpPr>
          <p:nvPr>
            <p:ph idx="1"/>
          </p:nvPr>
        </p:nvSpPr>
        <p:spPr>
          <a:xfrm>
            <a:off x="762000" y="1143000"/>
            <a:ext cx="7467600" cy="1219200"/>
          </a:xfrm>
        </p:spPr>
        <p:txBody>
          <a:bodyPr>
            <a:noAutofit/>
          </a:bodyPr>
          <a:lstStyle/>
          <a:p>
            <a:r>
              <a:rPr lang="en-GB" sz="2000" dirty="0"/>
              <a:t>The following </a:t>
            </a:r>
            <a:r>
              <a:rPr lang="en-GB" sz="2000" b="1" i="1" dirty="0"/>
              <a:t>protein electrophoresis</a:t>
            </a:r>
            <a:r>
              <a:rPr lang="en-GB" sz="2000" dirty="0"/>
              <a:t> report is of a 50 years female.  </a:t>
            </a:r>
            <a:endParaRPr lang="en-GB" sz="2000" dirty="0" smtClean="0"/>
          </a:p>
          <a:p>
            <a:r>
              <a:rPr lang="en-GB" sz="2000" dirty="0" smtClean="0"/>
              <a:t>Total Proteins (TP): </a:t>
            </a:r>
            <a:r>
              <a:rPr lang="en-GB" sz="2000" dirty="0"/>
              <a:t>117 g/L (11.7 </a:t>
            </a:r>
            <a:r>
              <a:rPr lang="en-GB" sz="2000" dirty="0" smtClean="0"/>
              <a:t>g/dl). Please </a:t>
            </a:r>
            <a:r>
              <a:rPr lang="en-GB" sz="2000" dirty="0"/>
              <a:t>comment (Concentration in g/L):</a:t>
            </a:r>
            <a:endParaRPr lang="en-US" sz="2000" dirty="0"/>
          </a:p>
          <a:p>
            <a:pPr lvl="1" algn="just"/>
            <a:endParaRPr lang="en-GB" sz="2400"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47</a:t>
            </a:fld>
            <a:endParaRPr lang="en-US"/>
          </a:p>
        </p:txBody>
      </p:sp>
      <p:sp>
        <p:nvSpPr>
          <p:cNvPr id="8" name="Text Box 2"/>
          <p:cNvSpPr txBox="1">
            <a:spLocks noChangeArrowheads="1"/>
          </p:cNvSpPr>
          <p:nvPr/>
        </p:nvSpPr>
        <p:spPr bwMode="auto">
          <a:xfrm>
            <a:off x="3581400" y="3657600"/>
            <a:ext cx="2222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
          <p:cNvSpPr txBox="1">
            <a:spLocks noChangeArrowheads="1"/>
          </p:cNvSpPr>
          <p:nvPr/>
        </p:nvSpPr>
        <p:spPr bwMode="auto">
          <a:xfrm>
            <a:off x="5105400" y="4572000"/>
            <a:ext cx="2222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381000" y="5194518"/>
            <a:ext cx="7543800" cy="1323439"/>
          </a:xfrm>
          <a:prstGeom prst="rect">
            <a:avLst/>
          </a:prstGeom>
          <a:noFill/>
        </p:spPr>
        <p:txBody>
          <a:bodyPr wrap="square" rtlCol="0">
            <a:spAutoFit/>
          </a:bodyPr>
          <a:lstStyle/>
          <a:p>
            <a:r>
              <a:rPr lang="en-GB" sz="2000" u="sng" dirty="0" smtClean="0">
                <a:solidFill>
                  <a:srgbClr val="0070C0"/>
                </a:solidFill>
              </a:rPr>
              <a:t>Suggested Answer:</a:t>
            </a:r>
          </a:p>
          <a:p>
            <a:r>
              <a:rPr lang="en-US" sz="2000" dirty="0" smtClean="0"/>
              <a:t>Increased TP and gamma globulin, decreased albumin, alpha 1 and alpha 2, </a:t>
            </a:r>
            <a:r>
              <a:rPr lang="en-US" sz="2000" dirty="0"/>
              <a:t>beta 1 and beta </a:t>
            </a:r>
            <a:r>
              <a:rPr lang="en-US" sz="2000" dirty="0" smtClean="0"/>
              <a:t>2. A discrete </a:t>
            </a:r>
            <a:r>
              <a:rPr lang="en-US" sz="2000" dirty="0" err="1" smtClean="0"/>
              <a:t>paraprotein</a:t>
            </a:r>
            <a:r>
              <a:rPr lang="en-US" sz="2000" dirty="0" smtClean="0"/>
              <a:t> </a:t>
            </a:r>
            <a:r>
              <a:rPr lang="en-US" sz="2000" dirty="0"/>
              <a:t>band in </a:t>
            </a:r>
            <a:r>
              <a:rPr lang="en-US" sz="2000" dirty="0" smtClean="0"/>
              <a:t>gamma region probably due to </a:t>
            </a:r>
            <a:r>
              <a:rPr lang="en-US" sz="2000" dirty="0" err="1" smtClean="0"/>
              <a:t>IgG</a:t>
            </a:r>
            <a:r>
              <a:rPr lang="en-US" sz="2000" dirty="0" smtClean="0"/>
              <a:t> myeloma proteins. Advised: </a:t>
            </a:r>
            <a:r>
              <a:rPr lang="en-US" sz="2000" dirty="0" err="1" smtClean="0"/>
              <a:t>Immunofixation</a:t>
            </a:r>
            <a:r>
              <a:rPr lang="en-US" sz="2000" dirty="0" smtClean="0"/>
              <a:t> </a:t>
            </a:r>
            <a:endParaRPr lang="en-GB" sz="2000" dirty="0"/>
          </a:p>
        </p:txBody>
      </p:sp>
      <p:pic>
        <p:nvPicPr>
          <p:cNvPr id="10" name="Picture 9"/>
          <p:cNvPicPr/>
          <p:nvPr/>
        </p:nvPicPr>
        <p:blipFill>
          <a:blip r:embed="rId2"/>
          <a:stretch>
            <a:fillRect/>
          </a:stretch>
        </p:blipFill>
        <p:spPr>
          <a:xfrm>
            <a:off x="2514600" y="2362200"/>
            <a:ext cx="4267200" cy="2832318"/>
          </a:xfrm>
          <a:prstGeom prst="rect">
            <a:avLst/>
          </a:prstGeom>
        </p:spPr>
      </p:pic>
    </p:spTree>
    <p:extLst>
      <p:ext uri="{BB962C8B-B14F-4D97-AF65-F5344CB8AC3E}">
        <p14:creationId xmlns:p14="http://schemas.microsoft.com/office/powerpoint/2010/main" val="15548744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alpha val="2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781800" cy="1600200"/>
          </a:xfrm>
        </p:spPr>
        <p:txBody>
          <a:bodyPr vert="horz" lIns="91440" tIns="45720" rIns="91440" bIns="45720" rtlCol="0" anchor="b" anchorCtr="0">
            <a:noAutofit/>
          </a:bodyPr>
          <a:lstStyle/>
          <a:p>
            <a:pPr algn="ctr"/>
            <a:r>
              <a:rPr lang="en-GB" sz="4800" dirty="0">
                <a:solidFill>
                  <a:srgbClr val="002060"/>
                </a:solidFill>
                <a:latin typeface="+mj-lt"/>
              </a:rPr>
              <a:t>Q.13:     Patient No 3</a:t>
            </a:r>
            <a:endParaRPr lang="en-US" sz="4800" dirty="0">
              <a:solidFill>
                <a:srgbClr val="002060"/>
              </a:solidFill>
              <a:latin typeface="+mj-lt"/>
            </a:endParaRPr>
          </a:p>
        </p:txBody>
      </p:sp>
      <p:sp>
        <p:nvSpPr>
          <p:cNvPr id="6" name="Content Placeholder 5"/>
          <p:cNvSpPr>
            <a:spLocks noGrp="1"/>
          </p:cNvSpPr>
          <p:nvPr>
            <p:ph idx="1"/>
          </p:nvPr>
        </p:nvSpPr>
        <p:spPr>
          <a:xfrm>
            <a:off x="762000" y="1143000"/>
            <a:ext cx="7467600" cy="1219200"/>
          </a:xfrm>
        </p:spPr>
        <p:txBody>
          <a:bodyPr>
            <a:noAutofit/>
          </a:bodyPr>
          <a:lstStyle/>
          <a:p>
            <a:r>
              <a:rPr lang="en-GB" sz="1800" dirty="0"/>
              <a:t>Pinkish coloured serum sample received for </a:t>
            </a:r>
            <a:r>
              <a:rPr lang="en-GB" sz="1800" b="1" i="1" dirty="0"/>
              <a:t>protein electrophoresis</a:t>
            </a:r>
            <a:r>
              <a:rPr lang="en-GB" sz="1800" dirty="0"/>
              <a:t> from a 75 years female. Her ESR is &gt;140 mm and renal function tests are deranged. </a:t>
            </a:r>
            <a:r>
              <a:rPr lang="en-GB" sz="1800" dirty="0" smtClean="0"/>
              <a:t>Total Proteins (TP): </a:t>
            </a:r>
            <a:r>
              <a:rPr lang="en-GB" sz="1800" dirty="0"/>
              <a:t>82 g/L (8.2 g/dl)</a:t>
            </a:r>
            <a:endParaRPr lang="en-US" sz="1800" dirty="0"/>
          </a:p>
          <a:p>
            <a:r>
              <a:rPr lang="en-GB" sz="1800" dirty="0"/>
              <a:t>Please comment (Concentration in g/L):</a:t>
            </a:r>
            <a:endParaRPr lang="en-US" sz="1800" dirty="0"/>
          </a:p>
          <a:p>
            <a:pPr lvl="1" algn="just"/>
            <a:endParaRPr lang="en-GB" sz="2000"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48</a:t>
            </a:fld>
            <a:endParaRPr lang="en-US"/>
          </a:p>
        </p:txBody>
      </p:sp>
      <p:sp>
        <p:nvSpPr>
          <p:cNvPr id="8" name="Text Box 2"/>
          <p:cNvSpPr txBox="1">
            <a:spLocks noChangeArrowheads="1"/>
          </p:cNvSpPr>
          <p:nvPr/>
        </p:nvSpPr>
        <p:spPr bwMode="auto">
          <a:xfrm>
            <a:off x="3581400" y="3657600"/>
            <a:ext cx="2222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
          <p:cNvSpPr txBox="1">
            <a:spLocks noChangeArrowheads="1"/>
          </p:cNvSpPr>
          <p:nvPr/>
        </p:nvSpPr>
        <p:spPr bwMode="auto">
          <a:xfrm>
            <a:off x="5105400" y="4572000"/>
            <a:ext cx="2222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381000" y="5194518"/>
            <a:ext cx="7543800" cy="1938992"/>
          </a:xfrm>
          <a:prstGeom prst="rect">
            <a:avLst/>
          </a:prstGeom>
          <a:noFill/>
        </p:spPr>
        <p:txBody>
          <a:bodyPr wrap="square" rtlCol="0">
            <a:spAutoFit/>
          </a:bodyPr>
          <a:lstStyle/>
          <a:p>
            <a:r>
              <a:rPr lang="en-GB" sz="2000" u="sng" dirty="0" smtClean="0">
                <a:solidFill>
                  <a:srgbClr val="0070C0"/>
                </a:solidFill>
              </a:rPr>
              <a:t>Suggested Answer:</a:t>
            </a:r>
          </a:p>
          <a:p>
            <a:r>
              <a:rPr lang="en-US" sz="2000" dirty="0" smtClean="0"/>
              <a:t>Increased TP and gamma globulin and alpha 2. Decreased </a:t>
            </a:r>
            <a:r>
              <a:rPr lang="en-US" sz="2000" dirty="0"/>
              <a:t>beta </a:t>
            </a:r>
            <a:r>
              <a:rPr lang="en-US" sz="2000" dirty="0" smtClean="0"/>
              <a:t>1and albumin. Polyclonal rise  in gamma region. Findings suggestive of hemoglobin-</a:t>
            </a:r>
            <a:r>
              <a:rPr lang="en-US" sz="2000" dirty="0" err="1" smtClean="0"/>
              <a:t>haptoglobin</a:t>
            </a:r>
            <a:r>
              <a:rPr lang="en-US" sz="2000" dirty="0" smtClean="0"/>
              <a:t> complex  in alpha 2 region probably due to hemolysis and inflammatory process causing polyclonal rise  of gamma globulins.</a:t>
            </a:r>
            <a:endParaRPr lang="en-GB" sz="2000" dirty="0"/>
          </a:p>
        </p:txBody>
      </p:sp>
      <p:pic>
        <p:nvPicPr>
          <p:cNvPr id="12" name="Picture 11"/>
          <p:cNvPicPr/>
          <p:nvPr/>
        </p:nvPicPr>
        <p:blipFill>
          <a:blip r:embed="rId2"/>
          <a:stretch>
            <a:fillRect/>
          </a:stretch>
        </p:blipFill>
        <p:spPr>
          <a:xfrm>
            <a:off x="3148012" y="2209800"/>
            <a:ext cx="4395788" cy="2952750"/>
          </a:xfrm>
          <a:prstGeom prst="rect">
            <a:avLst/>
          </a:prstGeom>
        </p:spPr>
      </p:pic>
    </p:spTree>
    <p:extLst>
      <p:ext uri="{BB962C8B-B14F-4D97-AF65-F5344CB8AC3E}">
        <p14:creationId xmlns:p14="http://schemas.microsoft.com/office/powerpoint/2010/main" val="21899963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alpha val="2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781800" cy="1600200"/>
          </a:xfrm>
        </p:spPr>
        <p:txBody>
          <a:bodyPr vert="horz" lIns="91440" tIns="45720" rIns="91440" bIns="45720" rtlCol="0" anchor="b" anchorCtr="0">
            <a:noAutofit/>
          </a:bodyPr>
          <a:lstStyle/>
          <a:p>
            <a:pPr algn="ctr"/>
            <a:r>
              <a:rPr lang="en-GB" sz="4800" dirty="0">
                <a:solidFill>
                  <a:srgbClr val="002060"/>
                </a:solidFill>
                <a:latin typeface="+mj-lt"/>
              </a:rPr>
              <a:t>Q.14:     Patient No 4</a:t>
            </a:r>
            <a:endParaRPr lang="en-US" sz="4800" dirty="0">
              <a:solidFill>
                <a:srgbClr val="002060"/>
              </a:solidFill>
              <a:latin typeface="+mj-lt"/>
            </a:endParaRPr>
          </a:p>
        </p:txBody>
      </p:sp>
      <p:sp>
        <p:nvSpPr>
          <p:cNvPr id="6" name="Content Placeholder 5"/>
          <p:cNvSpPr>
            <a:spLocks noGrp="1"/>
          </p:cNvSpPr>
          <p:nvPr>
            <p:ph idx="1"/>
          </p:nvPr>
        </p:nvSpPr>
        <p:spPr>
          <a:xfrm>
            <a:off x="762000" y="914400"/>
            <a:ext cx="7467600" cy="1219200"/>
          </a:xfrm>
        </p:spPr>
        <p:txBody>
          <a:bodyPr>
            <a:noAutofit/>
          </a:bodyPr>
          <a:lstStyle/>
          <a:p>
            <a:r>
              <a:rPr lang="en-GB" sz="2000" b="1" i="1" dirty="0" smtClean="0"/>
              <a:t>Protein </a:t>
            </a:r>
            <a:r>
              <a:rPr lang="en-GB" sz="2000" b="1" i="1" dirty="0"/>
              <a:t>electrophoresis</a:t>
            </a:r>
            <a:r>
              <a:rPr lang="en-GB" sz="2000" dirty="0"/>
              <a:t> from a 50 years male. </a:t>
            </a:r>
            <a:endParaRPr lang="en-US" sz="2000" dirty="0"/>
          </a:p>
          <a:p>
            <a:r>
              <a:rPr lang="en-GB" sz="2000" dirty="0"/>
              <a:t>Total Proteins: 102 g/L (11.7 g/dl</a:t>
            </a:r>
            <a:r>
              <a:rPr lang="en-GB" sz="2000" dirty="0" smtClean="0"/>
              <a:t>). Please </a:t>
            </a:r>
            <a:r>
              <a:rPr lang="en-GB" sz="2000" dirty="0"/>
              <a:t>comment (Concentration in g/L):</a:t>
            </a:r>
            <a:endParaRPr lang="en-US" sz="2000" dirty="0"/>
          </a:p>
          <a:p>
            <a:pPr lvl="1" algn="just"/>
            <a:endParaRPr lang="en-GB" sz="2400"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49</a:t>
            </a:fld>
            <a:endParaRPr lang="en-US"/>
          </a:p>
        </p:txBody>
      </p:sp>
      <p:sp>
        <p:nvSpPr>
          <p:cNvPr id="8" name="Text Box 2"/>
          <p:cNvSpPr txBox="1">
            <a:spLocks noChangeArrowheads="1"/>
          </p:cNvSpPr>
          <p:nvPr/>
        </p:nvSpPr>
        <p:spPr bwMode="auto">
          <a:xfrm>
            <a:off x="3581400" y="3657600"/>
            <a:ext cx="2222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
          <p:cNvSpPr txBox="1">
            <a:spLocks noChangeArrowheads="1"/>
          </p:cNvSpPr>
          <p:nvPr/>
        </p:nvSpPr>
        <p:spPr bwMode="auto">
          <a:xfrm>
            <a:off x="5105400" y="4572000"/>
            <a:ext cx="2222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381000" y="4876800"/>
            <a:ext cx="7543800" cy="1631216"/>
          </a:xfrm>
          <a:prstGeom prst="rect">
            <a:avLst/>
          </a:prstGeom>
          <a:noFill/>
        </p:spPr>
        <p:txBody>
          <a:bodyPr wrap="square" rtlCol="0">
            <a:spAutoFit/>
          </a:bodyPr>
          <a:lstStyle/>
          <a:p>
            <a:r>
              <a:rPr lang="en-GB" sz="2000" u="sng" dirty="0" smtClean="0">
                <a:solidFill>
                  <a:srgbClr val="0070C0"/>
                </a:solidFill>
              </a:rPr>
              <a:t>Suggested Answer:</a:t>
            </a:r>
          </a:p>
          <a:p>
            <a:r>
              <a:rPr lang="en-US" sz="2000" dirty="0" smtClean="0"/>
              <a:t>Increased TP, beta 2 and gamma globulin. </a:t>
            </a:r>
            <a:r>
              <a:rPr lang="en-US" sz="2000" dirty="0"/>
              <a:t>Decreased albumin. </a:t>
            </a:r>
            <a:r>
              <a:rPr lang="en-US" sz="2000" dirty="0" err="1" smtClean="0"/>
              <a:t>Paraprotein</a:t>
            </a:r>
            <a:r>
              <a:rPr lang="en-US" sz="2000" dirty="0" smtClean="0"/>
              <a:t> bands </a:t>
            </a:r>
            <a:r>
              <a:rPr lang="en-US" sz="2000" dirty="0"/>
              <a:t>in </a:t>
            </a:r>
            <a:r>
              <a:rPr lang="en-US" sz="2000" dirty="0" smtClean="0"/>
              <a:t>gamma region probably due to IgA myeloma proteins. Merging of beta-gamma region may be due to liver disease. Advised: </a:t>
            </a:r>
            <a:r>
              <a:rPr lang="en-US" sz="2000" dirty="0" err="1" smtClean="0"/>
              <a:t>Immunofixation</a:t>
            </a:r>
            <a:r>
              <a:rPr lang="en-US" sz="2000" dirty="0" smtClean="0"/>
              <a:t> </a:t>
            </a:r>
            <a:endParaRPr lang="en-GB" sz="2000" dirty="0"/>
          </a:p>
        </p:txBody>
      </p:sp>
      <p:pic>
        <p:nvPicPr>
          <p:cNvPr id="12" name="Picture 11"/>
          <p:cNvPicPr/>
          <p:nvPr/>
        </p:nvPicPr>
        <p:blipFill>
          <a:blip r:embed="rId2"/>
          <a:stretch>
            <a:fillRect/>
          </a:stretch>
        </p:blipFill>
        <p:spPr>
          <a:xfrm>
            <a:off x="1676400" y="2044700"/>
            <a:ext cx="5638800" cy="2797175"/>
          </a:xfrm>
          <a:prstGeom prst="rect">
            <a:avLst/>
          </a:prstGeom>
        </p:spPr>
      </p:pic>
    </p:spTree>
    <p:extLst>
      <p:ext uri="{BB962C8B-B14F-4D97-AF65-F5344CB8AC3E}">
        <p14:creationId xmlns:p14="http://schemas.microsoft.com/office/powerpoint/2010/main" val="2428511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1600200"/>
          </a:xfrm>
        </p:spPr>
        <p:txBody>
          <a:bodyPr>
            <a:noAutofit/>
          </a:bodyPr>
          <a:lstStyle/>
          <a:p>
            <a:pPr algn="ctr"/>
            <a:r>
              <a:rPr lang="en-GB" sz="4800" dirty="0">
                <a:solidFill>
                  <a:srgbClr val="002060"/>
                </a:solidFill>
                <a:latin typeface="+mj-lt"/>
              </a:rPr>
              <a:t>Electrophoretic Mobility</a:t>
            </a:r>
          </a:p>
        </p:txBody>
      </p:sp>
      <p:sp>
        <p:nvSpPr>
          <p:cNvPr id="3" name="Content Placeholder 2"/>
          <p:cNvSpPr>
            <a:spLocks noGrp="1"/>
          </p:cNvSpPr>
          <p:nvPr>
            <p:ph idx="1"/>
          </p:nvPr>
        </p:nvSpPr>
        <p:spPr>
          <a:xfrm>
            <a:off x="762000" y="2286000"/>
            <a:ext cx="7543800" cy="3886200"/>
          </a:xfrm>
        </p:spPr>
        <p:txBody>
          <a:bodyPr>
            <a:normAutofit fontScale="92500" lnSpcReduction="10000"/>
          </a:bodyPr>
          <a:lstStyle/>
          <a:p>
            <a:r>
              <a:rPr lang="en-GB" dirty="0" smtClean="0"/>
              <a:t>Electrophoretic mobility depends on several factors e.g. </a:t>
            </a:r>
          </a:p>
          <a:p>
            <a:pPr lvl="1"/>
            <a:r>
              <a:rPr lang="en-GB" dirty="0" smtClean="0"/>
              <a:t>Length of field</a:t>
            </a:r>
          </a:p>
          <a:p>
            <a:pPr lvl="1"/>
            <a:r>
              <a:rPr lang="en-GB" dirty="0" smtClean="0"/>
              <a:t>Distance travelled</a:t>
            </a:r>
          </a:p>
          <a:p>
            <a:pPr lvl="1"/>
            <a:r>
              <a:rPr lang="en-GB" dirty="0" smtClean="0"/>
              <a:t>Support media</a:t>
            </a:r>
          </a:p>
          <a:p>
            <a:pPr lvl="1"/>
            <a:r>
              <a:rPr lang="en-GB" dirty="0" smtClean="0"/>
              <a:t>Size of the particle</a:t>
            </a:r>
          </a:p>
          <a:p>
            <a:r>
              <a:rPr lang="en-GB" dirty="0" smtClean="0"/>
              <a:t>By convention movement from anode to cathode is taken as ‘Positive’ </a:t>
            </a:r>
          </a:p>
          <a:p>
            <a:r>
              <a:rPr lang="en-GB" dirty="0" smtClean="0"/>
              <a:t>Albumin at alkaline pH is an anion and moves from cathode to anode, so this movement is denoted with a ‘Negative’ notation</a:t>
            </a:r>
          </a:p>
          <a:p>
            <a:r>
              <a:rPr lang="en-GB" dirty="0" smtClean="0"/>
              <a:t>So the notation depends on pH which determines the charge on the proteins.</a:t>
            </a:r>
            <a:endParaRPr lang="en-GB"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5</a:t>
            </a:fld>
            <a:endParaRPr lang="en-US"/>
          </a:p>
        </p:txBody>
      </p:sp>
    </p:spTree>
    <p:extLst>
      <p:ext uri="{BB962C8B-B14F-4D97-AF65-F5344CB8AC3E}">
        <p14:creationId xmlns:p14="http://schemas.microsoft.com/office/powerpoint/2010/main" val="73016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alpha val="2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781800" cy="1600200"/>
          </a:xfrm>
        </p:spPr>
        <p:txBody>
          <a:bodyPr vert="horz" lIns="91440" tIns="45720" rIns="91440" bIns="45720" rtlCol="0" anchor="b" anchorCtr="0">
            <a:noAutofit/>
          </a:bodyPr>
          <a:lstStyle/>
          <a:p>
            <a:pPr algn="ctr"/>
            <a:r>
              <a:rPr lang="en-GB" sz="4800" dirty="0">
                <a:solidFill>
                  <a:srgbClr val="002060"/>
                </a:solidFill>
                <a:latin typeface="+mj-lt"/>
              </a:rPr>
              <a:t>Q.15:     Patient No 5</a:t>
            </a:r>
            <a:endParaRPr lang="en-US" sz="4800" dirty="0">
              <a:solidFill>
                <a:srgbClr val="002060"/>
              </a:solidFill>
              <a:latin typeface="+mj-lt"/>
            </a:endParaRPr>
          </a:p>
        </p:txBody>
      </p:sp>
      <p:sp>
        <p:nvSpPr>
          <p:cNvPr id="6" name="Content Placeholder 5"/>
          <p:cNvSpPr>
            <a:spLocks noGrp="1"/>
          </p:cNvSpPr>
          <p:nvPr>
            <p:ph idx="1"/>
          </p:nvPr>
        </p:nvSpPr>
        <p:spPr>
          <a:xfrm>
            <a:off x="762000" y="1143000"/>
            <a:ext cx="7467600" cy="1219200"/>
          </a:xfrm>
        </p:spPr>
        <p:txBody>
          <a:bodyPr>
            <a:noAutofit/>
          </a:bodyPr>
          <a:lstStyle/>
          <a:p>
            <a:r>
              <a:rPr lang="en-GB" sz="2000" b="1" i="1" dirty="0"/>
              <a:t>Protein electrophoresis</a:t>
            </a:r>
            <a:r>
              <a:rPr lang="en-GB" sz="2000" dirty="0"/>
              <a:t> from a 60 years male with markedly reduced renal functions. </a:t>
            </a:r>
            <a:r>
              <a:rPr lang="en-GB" sz="2000" dirty="0" smtClean="0"/>
              <a:t>Total </a:t>
            </a:r>
            <a:r>
              <a:rPr lang="en-GB" sz="2000" dirty="0"/>
              <a:t>Proteins: 87 g/L (8.7 g/dl).</a:t>
            </a:r>
            <a:endParaRPr lang="en-US" sz="2000" dirty="0"/>
          </a:p>
          <a:p>
            <a:r>
              <a:rPr lang="en-GB" sz="2000" dirty="0"/>
              <a:t>Please comment (Concentration in g/L):</a:t>
            </a:r>
            <a:endParaRPr lang="en-US" sz="2000" dirty="0"/>
          </a:p>
          <a:p>
            <a:pPr lvl="1" algn="just"/>
            <a:endParaRPr lang="en-GB" sz="2400"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50</a:t>
            </a:fld>
            <a:endParaRPr lang="en-US"/>
          </a:p>
        </p:txBody>
      </p:sp>
      <p:sp>
        <p:nvSpPr>
          <p:cNvPr id="8" name="Text Box 2"/>
          <p:cNvSpPr txBox="1">
            <a:spLocks noChangeArrowheads="1"/>
          </p:cNvSpPr>
          <p:nvPr/>
        </p:nvSpPr>
        <p:spPr bwMode="auto">
          <a:xfrm>
            <a:off x="3581400" y="3657600"/>
            <a:ext cx="2222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
          <p:cNvSpPr txBox="1">
            <a:spLocks noChangeArrowheads="1"/>
          </p:cNvSpPr>
          <p:nvPr/>
        </p:nvSpPr>
        <p:spPr bwMode="auto">
          <a:xfrm>
            <a:off x="5105400" y="4572000"/>
            <a:ext cx="2222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381000" y="5194518"/>
            <a:ext cx="7543800" cy="1015663"/>
          </a:xfrm>
          <a:prstGeom prst="rect">
            <a:avLst/>
          </a:prstGeom>
          <a:noFill/>
        </p:spPr>
        <p:txBody>
          <a:bodyPr wrap="square" rtlCol="0">
            <a:spAutoFit/>
          </a:bodyPr>
          <a:lstStyle/>
          <a:p>
            <a:r>
              <a:rPr lang="en-GB" sz="2000" u="sng" dirty="0" smtClean="0">
                <a:solidFill>
                  <a:srgbClr val="0070C0"/>
                </a:solidFill>
              </a:rPr>
              <a:t>Suggested Answer:</a:t>
            </a:r>
          </a:p>
          <a:p>
            <a:r>
              <a:rPr lang="en-US" sz="2000" dirty="0" smtClean="0"/>
              <a:t>Increased TP, beta 2 and gamma globulin. Decreased albumin. Increased beta 2 globulin probably due to renal impairment.</a:t>
            </a:r>
            <a:endParaRPr lang="en-GB" sz="2000" dirty="0"/>
          </a:p>
        </p:txBody>
      </p:sp>
      <p:pic>
        <p:nvPicPr>
          <p:cNvPr id="10" name="Picture 9"/>
          <p:cNvPicPr/>
          <p:nvPr/>
        </p:nvPicPr>
        <p:blipFill>
          <a:blip r:embed="rId2"/>
          <a:stretch>
            <a:fillRect/>
          </a:stretch>
        </p:blipFill>
        <p:spPr>
          <a:xfrm>
            <a:off x="1943100" y="2362200"/>
            <a:ext cx="4686300" cy="2662237"/>
          </a:xfrm>
          <a:prstGeom prst="rect">
            <a:avLst/>
          </a:prstGeom>
        </p:spPr>
      </p:pic>
    </p:spTree>
    <p:extLst>
      <p:ext uri="{BB962C8B-B14F-4D97-AF65-F5344CB8AC3E}">
        <p14:creationId xmlns:p14="http://schemas.microsoft.com/office/powerpoint/2010/main" val="32900636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114800"/>
            <a:ext cx="7543800" cy="1524000"/>
          </a:xfrm>
        </p:spPr>
        <p:txBody>
          <a:bodyPr/>
          <a:lstStyle/>
          <a:p>
            <a:pPr algn="ctr"/>
            <a:r>
              <a:rPr lang="en-US" sz="4400" dirty="0"/>
              <a:t/>
            </a:r>
            <a:br>
              <a:rPr lang="en-US" sz="4400" dirty="0"/>
            </a:br>
            <a:r>
              <a:rPr lang="en-US" sz="4400" dirty="0"/>
              <a:t>Part IV</a:t>
            </a:r>
            <a:br>
              <a:rPr lang="en-US" sz="4400" dirty="0"/>
            </a:br>
            <a:r>
              <a:rPr lang="en-US" sz="4400" dirty="0"/>
              <a:t>Short Answer Questions:</a:t>
            </a:r>
            <a:br>
              <a:rPr lang="en-US" sz="4400" dirty="0"/>
            </a:br>
            <a:endParaRPr lang="en-US" sz="4400" dirty="0"/>
          </a:p>
        </p:txBody>
      </p:sp>
    </p:spTree>
    <p:extLst>
      <p:ext uri="{BB962C8B-B14F-4D97-AF65-F5344CB8AC3E}">
        <p14:creationId xmlns:p14="http://schemas.microsoft.com/office/powerpoint/2010/main" val="27383582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00"/>
            <a:ext cx="8382000" cy="1600200"/>
          </a:xfrm>
        </p:spPr>
        <p:txBody>
          <a:bodyPr>
            <a:noAutofit/>
          </a:bodyPr>
          <a:lstStyle/>
          <a:p>
            <a:pPr lvl="0">
              <a:buClr>
                <a:schemeClr val="tx1"/>
              </a:buClr>
            </a:pPr>
            <a:r>
              <a:rPr lang="en-GB" sz="3600" dirty="0" smtClean="0"/>
              <a:t>Q. 16:  Which </a:t>
            </a:r>
            <a:r>
              <a:rPr lang="en-GB" sz="3600" dirty="0"/>
              <a:t>electrophoresis systems will be most suitable for following analytes:</a:t>
            </a:r>
            <a:r>
              <a:rPr lang="en-US" sz="3600" dirty="0"/>
              <a:t/>
            </a:r>
            <a:br>
              <a:rPr lang="en-US" sz="3600" dirty="0"/>
            </a:br>
            <a:r>
              <a:rPr lang="en-GB" sz="3600" dirty="0"/>
              <a:t> </a:t>
            </a:r>
            <a:r>
              <a:rPr lang="en-US" sz="3600" dirty="0"/>
              <a:t/>
            </a:r>
            <a:br>
              <a:rPr lang="en-US" sz="3600" dirty="0"/>
            </a:br>
            <a:r>
              <a:rPr lang="en-GB" sz="3600" dirty="0"/>
              <a:t> </a:t>
            </a:r>
            <a:r>
              <a:rPr lang="en-US" sz="3600" dirty="0"/>
              <a:t/>
            </a:r>
            <a:br>
              <a:rPr lang="en-US" sz="3600" dirty="0"/>
            </a:br>
            <a:r>
              <a:rPr lang="en-GB" sz="3600" dirty="0"/>
              <a:t> </a:t>
            </a:r>
            <a:endParaRPr lang="en-US" sz="3600" dirty="0"/>
          </a:p>
        </p:txBody>
      </p:sp>
      <p:sp>
        <p:nvSpPr>
          <p:cNvPr id="7" name="Content Placeholder 6"/>
          <p:cNvSpPr>
            <a:spLocks noGrp="1"/>
          </p:cNvSpPr>
          <p:nvPr>
            <p:ph idx="1"/>
          </p:nvPr>
        </p:nvSpPr>
        <p:spPr>
          <a:xfrm>
            <a:off x="762000" y="2286000"/>
            <a:ext cx="7543800" cy="3886200"/>
          </a:xfrm>
        </p:spPr>
        <p:txBody>
          <a:bodyPr>
            <a:normAutofit/>
          </a:bodyPr>
          <a:lstStyle/>
          <a:p>
            <a:r>
              <a:rPr lang="en-GB" sz="3600" dirty="0" smtClean="0">
                <a:solidFill>
                  <a:srgbClr val="0070C0"/>
                </a:solidFill>
              </a:rPr>
              <a:t>Lipoproteins</a:t>
            </a:r>
          </a:p>
          <a:p>
            <a:r>
              <a:rPr lang="en-GB" sz="3600" dirty="0" err="1" smtClean="0">
                <a:solidFill>
                  <a:srgbClr val="0070C0"/>
                </a:solidFill>
              </a:rPr>
              <a:t>Oligoclonal</a:t>
            </a:r>
            <a:r>
              <a:rPr lang="en-GB" sz="3600" dirty="0" smtClean="0">
                <a:solidFill>
                  <a:srgbClr val="0070C0"/>
                </a:solidFill>
              </a:rPr>
              <a:t> </a:t>
            </a:r>
            <a:r>
              <a:rPr lang="en-GB" sz="3600" dirty="0">
                <a:solidFill>
                  <a:srgbClr val="0070C0"/>
                </a:solidFill>
              </a:rPr>
              <a:t>bands of </a:t>
            </a:r>
            <a:r>
              <a:rPr lang="en-GB" sz="3600" dirty="0" err="1" smtClean="0">
                <a:solidFill>
                  <a:srgbClr val="0070C0"/>
                </a:solidFill>
              </a:rPr>
              <a:t>IgG</a:t>
            </a:r>
            <a:endParaRPr lang="en-GB" sz="3600" dirty="0" smtClean="0">
              <a:solidFill>
                <a:srgbClr val="0070C0"/>
              </a:solidFill>
            </a:endParaRPr>
          </a:p>
          <a:p>
            <a:r>
              <a:rPr lang="en-GB" sz="3600" dirty="0" smtClean="0">
                <a:solidFill>
                  <a:srgbClr val="0070C0"/>
                </a:solidFill>
              </a:rPr>
              <a:t>DNA </a:t>
            </a:r>
            <a:r>
              <a:rPr lang="en-GB" sz="3600" dirty="0">
                <a:solidFill>
                  <a:srgbClr val="0070C0"/>
                </a:solidFill>
              </a:rPr>
              <a:t>fragments </a:t>
            </a:r>
            <a:endParaRPr lang="en-GB" sz="3600" dirty="0" smtClean="0">
              <a:solidFill>
                <a:srgbClr val="0070C0"/>
              </a:solidFill>
            </a:endParaRPr>
          </a:p>
          <a:p>
            <a:r>
              <a:rPr lang="en-GB" sz="3600" dirty="0" smtClean="0">
                <a:solidFill>
                  <a:srgbClr val="0070C0"/>
                </a:solidFill>
              </a:rPr>
              <a:t>RNA</a:t>
            </a:r>
            <a:r>
              <a:rPr lang="en-GB" sz="3600" dirty="0">
                <a:solidFill>
                  <a:srgbClr val="0070C0"/>
                </a:solidFill>
              </a:rPr>
              <a:t> </a:t>
            </a:r>
            <a:endParaRPr lang="en-GB" sz="3600" dirty="0" smtClean="0">
              <a:solidFill>
                <a:srgbClr val="0070C0"/>
              </a:solidFill>
            </a:endParaRPr>
          </a:p>
          <a:p>
            <a:r>
              <a:rPr lang="en-GB" sz="3600" dirty="0" err="1" smtClean="0">
                <a:solidFill>
                  <a:srgbClr val="0070C0"/>
                </a:solidFill>
              </a:rPr>
              <a:t>Isoenzymes</a:t>
            </a:r>
            <a:r>
              <a:rPr lang="en-GB" sz="3600" dirty="0" smtClean="0">
                <a:solidFill>
                  <a:srgbClr val="0070C0"/>
                </a:solidFill>
              </a:rPr>
              <a:t> </a:t>
            </a:r>
            <a:r>
              <a:rPr lang="en-GB" sz="3600" dirty="0">
                <a:solidFill>
                  <a:srgbClr val="0070C0"/>
                </a:solidFill>
              </a:rPr>
              <a:t>of Alkaline Phosphatase</a:t>
            </a:r>
            <a:r>
              <a:rPr lang="en-US" sz="3600" dirty="0">
                <a:solidFill>
                  <a:srgbClr val="0070C0"/>
                </a:solidFill>
              </a:rPr>
              <a:t/>
            </a:r>
            <a:br>
              <a:rPr lang="en-US" sz="3600" dirty="0">
                <a:solidFill>
                  <a:srgbClr val="0070C0"/>
                </a:solidFill>
              </a:rPr>
            </a:br>
            <a:endParaRPr lang="en-GB" sz="3600" dirty="0">
              <a:solidFill>
                <a:srgbClr val="0070C0"/>
              </a:solidFill>
            </a:endParaRPr>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52</a:t>
            </a:fld>
            <a:endParaRPr lang="en-US"/>
          </a:p>
        </p:txBody>
      </p:sp>
    </p:spTree>
    <p:extLst>
      <p:ext uri="{BB962C8B-B14F-4D97-AF65-F5344CB8AC3E}">
        <p14:creationId xmlns:p14="http://schemas.microsoft.com/office/powerpoint/2010/main" val="17184603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8382000" cy="1600200"/>
          </a:xfrm>
        </p:spPr>
        <p:txBody>
          <a:bodyPr vert="horz" lIns="91440" tIns="45720" rIns="91440" bIns="45720" rtlCol="0" anchor="b" anchorCtr="0">
            <a:noAutofit/>
          </a:bodyPr>
          <a:lstStyle/>
          <a:p>
            <a:pPr algn="ctr"/>
            <a:r>
              <a:rPr lang="en-GB" dirty="0">
                <a:solidFill>
                  <a:srgbClr val="002060"/>
                </a:solidFill>
                <a:latin typeface="+mj-lt"/>
              </a:rPr>
              <a:t>Lipoproteins </a:t>
            </a:r>
            <a:r>
              <a:rPr lang="en-US" dirty="0">
                <a:solidFill>
                  <a:srgbClr val="002060"/>
                </a:solidFill>
                <a:latin typeface="+mj-lt"/>
              </a:rPr>
              <a:t/>
            </a:r>
            <a:br>
              <a:rPr lang="en-US" dirty="0">
                <a:solidFill>
                  <a:srgbClr val="002060"/>
                </a:solidFill>
                <a:latin typeface="+mj-lt"/>
              </a:rPr>
            </a:br>
            <a:r>
              <a:rPr lang="en-GB" dirty="0">
                <a:solidFill>
                  <a:srgbClr val="002060"/>
                </a:solidFill>
                <a:latin typeface="+mj-lt"/>
              </a:rPr>
              <a:t> </a:t>
            </a:r>
            <a:r>
              <a:rPr lang="en-US" dirty="0">
                <a:solidFill>
                  <a:srgbClr val="002060"/>
                </a:solidFill>
                <a:latin typeface="+mj-lt"/>
              </a:rPr>
              <a:t/>
            </a:r>
            <a:br>
              <a:rPr lang="en-US" dirty="0">
                <a:solidFill>
                  <a:srgbClr val="002060"/>
                </a:solidFill>
                <a:latin typeface="+mj-lt"/>
              </a:rPr>
            </a:br>
            <a:r>
              <a:rPr lang="en-GB" dirty="0">
                <a:solidFill>
                  <a:srgbClr val="002060"/>
                </a:solidFill>
                <a:latin typeface="+mj-lt"/>
              </a:rPr>
              <a:t> </a:t>
            </a:r>
            <a:endParaRPr lang="en-US" dirty="0">
              <a:solidFill>
                <a:srgbClr val="002060"/>
              </a:solidFill>
              <a:latin typeface="+mj-lt"/>
            </a:endParaRPr>
          </a:p>
        </p:txBody>
      </p:sp>
      <p:sp>
        <p:nvSpPr>
          <p:cNvPr id="7" name="Content Placeholder 6"/>
          <p:cNvSpPr>
            <a:spLocks noGrp="1"/>
          </p:cNvSpPr>
          <p:nvPr>
            <p:ph idx="1"/>
          </p:nvPr>
        </p:nvSpPr>
        <p:spPr>
          <a:xfrm>
            <a:off x="762000" y="2286000"/>
            <a:ext cx="7543800" cy="3886200"/>
          </a:xfrm>
        </p:spPr>
        <p:txBody>
          <a:bodyPr>
            <a:normAutofit fontScale="77500" lnSpcReduction="20000"/>
          </a:bodyPr>
          <a:lstStyle/>
          <a:p>
            <a:pPr marL="0" indent="0">
              <a:buNone/>
            </a:pPr>
            <a:r>
              <a:rPr lang="en-GB" sz="4600" u="sng" dirty="0">
                <a:solidFill>
                  <a:srgbClr val="0070C0"/>
                </a:solidFill>
              </a:rPr>
              <a:t>Gradient Gel Electrophoresis</a:t>
            </a:r>
          </a:p>
          <a:p>
            <a:pPr lvl="0"/>
            <a:r>
              <a:rPr lang="en-GB" sz="3600" u="sng" dirty="0" smtClean="0">
                <a:solidFill>
                  <a:srgbClr val="0070C0"/>
                </a:solidFill>
              </a:rPr>
              <a:t>Support </a:t>
            </a:r>
            <a:r>
              <a:rPr lang="en-GB" sz="3600" u="sng" dirty="0">
                <a:solidFill>
                  <a:srgbClr val="0070C0"/>
                </a:solidFill>
              </a:rPr>
              <a:t>media</a:t>
            </a:r>
            <a:r>
              <a:rPr lang="en-GB" sz="3600" dirty="0">
                <a:solidFill>
                  <a:srgbClr val="0070C0"/>
                </a:solidFill>
              </a:rPr>
              <a:t>: </a:t>
            </a:r>
            <a:r>
              <a:rPr lang="en-GB" sz="3600" dirty="0">
                <a:solidFill>
                  <a:schemeClr val="tx1"/>
                </a:solidFill>
              </a:rPr>
              <a:t>Polyacrylamide gel </a:t>
            </a:r>
            <a:endParaRPr lang="en-US" sz="3600" dirty="0">
              <a:solidFill>
                <a:schemeClr val="tx1"/>
              </a:solidFill>
            </a:endParaRPr>
          </a:p>
          <a:p>
            <a:pPr lvl="0"/>
            <a:r>
              <a:rPr lang="en-GB" sz="3600" u="sng" dirty="0" smtClean="0">
                <a:solidFill>
                  <a:srgbClr val="0070C0"/>
                </a:solidFill>
              </a:rPr>
              <a:t>Denaturing :</a:t>
            </a:r>
            <a:r>
              <a:rPr lang="en-GB" sz="3600" dirty="0" smtClean="0">
                <a:solidFill>
                  <a:srgbClr val="0070C0"/>
                </a:solidFill>
              </a:rPr>
              <a:t> </a:t>
            </a:r>
            <a:r>
              <a:rPr lang="en-GB" sz="3600" dirty="0" smtClean="0">
                <a:solidFill>
                  <a:schemeClr val="tx1"/>
                </a:solidFill>
              </a:rPr>
              <a:t>Sodium </a:t>
            </a:r>
            <a:r>
              <a:rPr lang="en-GB" sz="3600" dirty="0">
                <a:solidFill>
                  <a:schemeClr val="tx1"/>
                </a:solidFill>
              </a:rPr>
              <a:t>dodecyl sulphate, a denaturing agent, is added to create a gradient of denaturant to improve separation.</a:t>
            </a:r>
            <a:endParaRPr lang="en-GB" sz="3600" dirty="0" smtClean="0">
              <a:solidFill>
                <a:schemeClr val="tx1"/>
              </a:solidFill>
            </a:endParaRPr>
          </a:p>
          <a:p>
            <a:pPr lvl="0"/>
            <a:r>
              <a:rPr lang="en-GB" sz="3600" u="sng" dirty="0" smtClean="0">
                <a:solidFill>
                  <a:srgbClr val="0070C0"/>
                </a:solidFill>
              </a:rPr>
              <a:t>Detection </a:t>
            </a:r>
            <a:r>
              <a:rPr lang="en-GB" sz="3600" u="sng" dirty="0">
                <a:solidFill>
                  <a:srgbClr val="0070C0"/>
                </a:solidFill>
              </a:rPr>
              <a:t>system</a:t>
            </a:r>
            <a:r>
              <a:rPr lang="en-GB" sz="3600" dirty="0">
                <a:solidFill>
                  <a:srgbClr val="0070C0"/>
                </a:solidFill>
              </a:rPr>
              <a:t>: </a:t>
            </a:r>
            <a:r>
              <a:rPr lang="en-GB" sz="3600" dirty="0" smtClean="0">
                <a:solidFill>
                  <a:schemeClr val="tx1"/>
                </a:solidFill>
              </a:rPr>
              <a:t>Lipoproteins </a:t>
            </a:r>
            <a:r>
              <a:rPr lang="en-GB" sz="3600" dirty="0">
                <a:solidFill>
                  <a:schemeClr val="tx1"/>
                </a:solidFill>
              </a:rPr>
              <a:t>are then stained with Sudan Black B. </a:t>
            </a:r>
            <a:endParaRPr lang="en-US" sz="3600" dirty="0">
              <a:solidFill>
                <a:schemeClr val="tx1"/>
              </a:solidFill>
            </a:endParaRPr>
          </a:p>
          <a:p>
            <a:pPr lvl="0"/>
            <a:r>
              <a:rPr lang="en-GB" sz="3600" u="sng" dirty="0">
                <a:solidFill>
                  <a:srgbClr val="0070C0"/>
                </a:solidFill>
              </a:rPr>
              <a:t>Quantification system:</a:t>
            </a:r>
            <a:r>
              <a:rPr lang="en-GB" sz="3600" dirty="0">
                <a:solidFill>
                  <a:srgbClr val="0070C0"/>
                </a:solidFill>
              </a:rPr>
              <a:t> </a:t>
            </a:r>
            <a:r>
              <a:rPr lang="en-GB" sz="3600" dirty="0">
                <a:solidFill>
                  <a:schemeClr val="tx1"/>
                </a:solidFill>
              </a:rPr>
              <a:t>with Direct Densitometry at 600nm</a:t>
            </a:r>
            <a:endParaRPr lang="en-US" sz="3600" dirty="0">
              <a:solidFill>
                <a:schemeClr val="tx1"/>
              </a:solidFill>
            </a:endParaRPr>
          </a:p>
          <a:p>
            <a:endParaRPr lang="en-GB" sz="3600" dirty="0">
              <a:solidFill>
                <a:srgbClr val="0070C0"/>
              </a:solidFill>
            </a:endParaRPr>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53</a:t>
            </a:fld>
            <a:endParaRPr lang="en-US"/>
          </a:p>
        </p:txBody>
      </p:sp>
    </p:spTree>
    <p:extLst>
      <p:ext uri="{BB962C8B-B14F-4D97-AF65-F5344CB8AC3E}">
        <p14:creationId xmlns:p14="http://schemas.microsoft.com/office/powerpoint/2010/main" val="9899316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686800" cy="838200"/>
          </a:xfrm>
        </p:spPr>
        <p:txBody>
          <a:bodyPr>
            <a:normAutofit fontScale="90000"/>
          </a:bodyPr>
          <a:lstStyle/>
          <a:p>
            <a:r>
              <a:rPr lang="en-US" cap="none" dirty="0" smtClean="0"/>
              <a:t>                        Lipoprotein </a:t>
            </a:r>
            <a:endParaRPr lang="en-US" cap="none" dirty="0"/>
          </a:p>
        </p:txBody>
      </p:sp>
      <p:sp>
        <p:nvSpPr>
          <p:cNvPr id="5" name="Content Placeholder 4"/>
          <p:cNvSpPr>
            <a:spLocks noGrp="1"/>
          </p:cNvSpPr>
          <p:nvPr>
            <p:ph idx="1"/>
          </p:nvPr>
        </p:nvSpPr>
        <p:spPr>
          <a:xfrm>
            <a:off x="304800" y="1219200"/>
            <a:ext cx="8686800" cy="5638800"/>
          </a:xfrm>
        </p:spPr>
        <p:txBody>
          <a:bodyPr>
            <a:normAutofit/>
          </a:bodyPr>
          <a:lstStyle/>
          <a:p>
            <a:pPr>
              <a:buNone/>
            </a:pPr>
            <a:r>
              <a:rPr lang="en-GB" sz="2400" b="1" dirty="0" smtClean="0"/>
              <a:t>Technique:</a:t>
            </a:r>
            <a:r>
              <a:rPr lang="en-GB" sz="2400" dirty="0" smtClean="0"/>
              <a:t> </a:t>
            </a:r>
            <a:r>
              <a:rPr lang="en-GB" sz="2200" dirty="0" smtClean="0"/>
              <a:t>Gradient gel electrophoresis</a:t>
            </a:r>
          </a:p>
          <a:p>
            <a:pPr>
              <a:buNone/>
            </a:pPr>
            <a:endParaRPr lang="en-GB" sz="2200" dirty="0" smtClean="0"/>
          </a:p>
          <a:p>
            <a:pPr>
              <a:buNone/>
            </a:pPr>
            <a:endParaRPr lang="en-GB" sz="2200" dirty="0" smtClean="0"/>
          </a:p>
          <a:p>
            <a:pPr>
              <a:buNone/>
            </a:pPr>
            <a:endParaRPr lang="en-GB" sz="2200" dirty="0" smtClean="0"/>
          </a:p>
          <a:p>
            <a:pPr>
              <a:buNone/>
            </a:pPr>
            <a:endParaRPr lang="en-GB" sz="2200" dirty="0" smtClean="0"/>
          </a:p>
          <a:p>
            <a:pPr>
              <a:buNone/>
            </a:pPr>
            <a:endParaRPr lang="en-GB" sz="2200" dirty="0" smtClean="0"/>
          </a:p>
          <a:p>
            <a:pPr>
              <a:buNone/>
            </a:pPr>
            <a:endParaRPr lang="en-GB" sz="2200" dirty="0" smtClean="0"/>
          </a:p>
          <a:p>
            <a:pPr>
              <a:buNone/>
            </a:pPr>
            <a:endParaRPr lang="en-GB" sz="2200" dirty="0" smtClean="0"/>
          </a:p>
          <a:p>
            <a:r>
              <a:rPr lang="en-GB" sz="2200" dirty="0" smtClean="0"/>
              <a:t>Traditional methods , using a rectangular gel  regardless  of thickness, are collectively termed as gel electrophoresis</a:t>
            </a:r>
          </a:p>
          <a:p>
            <a:r>
              <a:rPr lang="en-GB" sz="2200" dirty="0" smtClean="0"/>
              <a:t>Gel may be cast with additive such as</a:t>
            </a:r>
          </a:p>
          <a:p>
            <a:pPr lvl="1"/>
            <a:r>
              <a:rPr lang="en-GB" sz="2000" dirty="0" smtClean="0"/>
              <a:t> </a:t>
            </a:r>
            <a:r>
              <a:rPr lang="en-GB" sz="2000" dirty="0" err="1" smtClean="0"/>
              <a:t>Ampholyte</a:t>
            </a:r>
            <a:r>
              <a:rPr lang="en-GB" sz="2000" dirty="0" smtClean="0"/>
              <a:t>  which create a pH gradient </a:t>
            </a:r>
          </a:p>
          <a:p>
            <a:pPr lvl="1"/>
            <a:r>
              <a:rPr lang="en-GB" sz="2000" dirty="0" smtClean="0"/>
              <a:t>Sodium </a:t>
            </a:r>
            <a:r>
              <a:rPr lang="en-GB" sz="2000" dirty="0" err="1" smtClean="0"/>
              <a:t>dodecyl</a:t>
            </a:r>
            <a:r>
              <a:rPr lang="en-GB" sz="2000" dirty="0" smtClean="0"/>
              <a:t> sulphate that denatures protein</a:t>
            </a:r>
            <a:endParaRPr lang="en-US" sz="2000" dirty="0" smtClean="0"/>
          </a:p>
          <a:p>
            <a:endParaRPr lang="en-US" sz="2400" dirty="0"/>
          </a:p>
        </p:txBody>
      </p:sp>
      <p:pic>
        <p:nvPicPr>
          <p:cNvPr id="26626" name="Picture 2" descr="Unfortunately we are unable to provide accessible alternative text for this. If you require assistance to access this image, please contact help@nature.com or the author"/>
          <p:cNvPicPr>
            <a:picLocks noChangeAspect="1" noChangeArrowheads="1"/>
          </p:cNvPicPr>
          <p:nvPr/>
        </p:nvPicPr>
        <p:blipFill>
          <a:blip r:embed="rId2" cstate="print"/>
          <a:srcRect/>
          <a:stretch>
            <a:fillRect/>
          </a:stretch>
        </p:blipFill>
        <p:spPr bwMode="auto">
          <a:xfrm>
            <a:off x="533400" y="1905000"/>
            <a:ext cx="5867400" cy="2286000"/>
          </a:xfrm>
          <a:prstGeom prst="rect">
            <a:avLst/>
          </a:prstGeom>
          <a:noFill/>
        </p:spPr>
      </p:pic>
    </p:spTree>
    <p:extLst>
      <p:ext uri="{BB962C8B-B14F-4D97-AF65-F5344CB8AC3E}">
        <p14:creationId xmlns:p14="http://schemas.microsoft.com/office/powerpoint/2010/main" val="21267466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cap="none" dirty="0" smtClean="0"/>
              <a:t>                  Lipoprotein </a:t>
            </a:r>
            <a:endParaRPr lang="en-US" dirty="0"/>
          </a:p>
        </p:txBody>
      </p:sp>
      <p:sp>
        <p:nvSpPr>
          <p:cNvPr id="3" name="Content Placeholder 2"/>
          <p:cNvSpPr>
            <a:spLocks noGrp="1"/>
          </p:cNvSpPr>
          <p:nvPr>
            <p:ph idx="1"/>
          </p:nvPr>
        </p:nvSpPr>
        <p:spPr/>
        <p:txBody>
          <a:bodyPr>
            <a:normAutofit/>
          </a:bodyPr>
          <a:lstStyle/>
          <a:p>
            <a:pPr lvl="0">
              <a:buNone/>
            </a:pPr>
            <a:r>
              <a:rPr lang="en-GB" sz="2200" u="sng" dirty="0" smtClean="0"/>
              <a:t>Support media</a:t>
            </a:r>
            <a:r>
              <a:rPr lang="en-GB" sz="2200" dirty="0" smtClean="0"/>
              <a:t>: </a:t>
            </a:r>
            <a:r>
              <a:rPr lang="en-GB" sz="2200" dirty="0" err="1" smtClean="0"/>
              <a:t>Polyacrylamide</a:t>
            </a:r>
            <a:r>
              <a:rPr lang="en-GB" sz="2200" dirty="0" smtClean="0"/>
              <a:t> gel.</a:t>
            </a:r>
          </a:p>
          <a:p>
            <a:pPr lvl="0"/>
            <a:r>
              <a:rPr lang="en-GB" sz="2200" dirty="0" smtClean="0"/>
              <a:t> Other medium that can be used include </a:t>
            </a:r>
          </a:p>
          <a:p>
            <a:pPr lvl="1"/>
            <a:r>
              <a:rPr lang="en-GB" sz="2200" dirty="0" smtClean="0"/>
              <a:t> </a:t>
            </a:r>
            <a:r>
              <a:rPr lang="en-GB" sz="2200" dirty="0" err="1" smtClean="0"/>
              <a:t>Agarose</a:t>
            </a:r>
            <a:r>
              <a:rPr lang="en-GB" sz="2200" dirty="0" smtClean="0"/>
              <a:t> medium </a:t>
            </a:r>
          </a:p>
          <a:p>
            <a:pPr lvl="1"/>
            <a:r>
              <a:rPr lang="en-GB" sz="2200" dirty="0" smtClean="0"/>
              <a:t>Cellulose acetate</a:t>
            </a:r>
          </a:p>
          <a:p>
            <a:pPr lvl="0">
              <a:buNone/>
            </a:pPr>
            <a:endParaRPr lang="en-US" sz="2200" dirty="0" smtClean="0"/>
          </a:p>
          <a:p>
            <a:pPr lvl="0">
              <a:buNone/>
            </a:pPr>
            <a:r>
              <a:rPr lang="en-GB" sz="2200" u="sng" dirty="0" smtClean="0"/>
              <a:t>Detection system  </a:t>
            </a:r>
            <a:r>
              <a:rPr lang="en-GB" sz="2200" dirty="0" smtClean="0"/>
              <a:t>: After separation Lipoproteins are stained with Sudan Black B. </a:t>
            </a:r>
          </a:p>
          <a:p>
            <a:pPr lvl="0"/>
            <a:endParaRPr lang="en-US" sz="2200" dirty="0" smtClean="0"/>
          </a:p>
          <a:p>
            <a:pPr lvl="0">
              <a:buNone/>
            </a:pPr>
            <a:r>
              <a:rPr lang="en-GB" sz="2200" u="sng" dirty="0" smtClean="0"/>
              <a:t>Quantification system:</a:t>
            </a:r>
            <a:r>
              <a:rPr lang="en-GB" sz="2200" dirty="0" smtClean="0"/>
              <a:t>  Direct Densitometry at 600nm</a:t>
            </a:r>
            <a:endParaRPr lang="en-US" sz="2200" dirty="0" smtClean="0"/>
          </a:p>
          <a:p>
            <a:endParaRPr lang="en-US" sz="2200" dirty="0"/>
          </a:p>
        </p:txBody>
      </p:sp>
    </p:spTree>
    <p:extLst>
      <p:ext uri="{BB962C8B-B14F-4D97-AF65-F5344CB8AC3E}">
        <p14:creationId xmlns:p14="http://schemas.microsoft.com/office/powerpoint/2010/main" val="16195804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382000" cy="1600200"/>
          </a:xfrm>
        </p:spPr>
        <p:txBody>
          <a:bodyPr vert="horz" lIns="91440" tIns="45720" rIns="91440" bIns="45720" rtlCol="0" anchor="b" anchorCtr="0">
            <a:noAutofit/>
          </a:bodyPr>
          <a:lstStyle/>
          <a:p>
            <a:pPr algn="ctr"/>
            <a:r>
              <a:rPr lang="en-GB" dirty="0" err="1">
                <a:solidFill>
                  <a:srgbClr val="002060"/>
                </a:solidFill>
                <a:latin typeface="+mj-lt"/>
              </a:rPr>
              <a:t>Oligoclonal</a:t>
            </a:r>
            <a:r>
              <a:rPr lang="en-GB" dirty="0">
                <a:solidFill>
                  <a:srgbClr val="002060"/>
                </a:solidFill>
                <a:latin typeface="+mj-lt"/>
              </a:rPr>
              <a:t> bands of </a:t>
            </a:r>
            <a:r>
              <a:rPr lang="en-GB" dirty="0" err="1">
                <a:solidFill>
                  <a:srgbClr val="002060"/>
                </a:solidFill>
                <a:latin typeface="+mj-lt"/>
              </a:rPr>
              <a:t>IgG</a:t>
            </a:r>
            <a:r>
              <a:rPr lang="en-GB" dirty="0">
                <a:solidFill>
                  <a:srgbClr val="002060"/>
                </a:solidFill>
                <a:latin typeface="+mj-lt"/>
              </a:rPr>
              <a:t/>
            </a:r>
            <a:br>
              <a:rPr lang="en-GB" dirty="0">
                <a:solidFill>
                  <a:srgbClr val="002060"/>
                </a:solidFill>
                <a:latin typeface="+mj-lt"/>
              </a:rPr>
            </a:br>
            <a:r>
              <a:rPr lang="en-GB" dirty="0">
                <a:solidFill>
                  <a:srgbClr val="002060"/>
                </a:solidFill>
                <a:latin typeface="+mj-lt"/>
              </a:rPr>
              <a:t> </a:t>
            </a:r>
            <a:r>
              <a:rPr lang="en-US" dirty="0">
                <a:solidFill>
                  <a:srgbClr val="002060"/>
                </a:solidFill>
                <a:latin typeface="+mj-lt"/>
              </a:rPr>
              <a:t/>
            </a:r>
            <a:br>
              <a:rPr lang="en-US" dirty="0">
                <a:solidFill>
                  <a:srgbClr val="002060"/>
                </a:solidFill>
                <a:latin typeface="+mj-lt"/>
              </a:rPr>
            </a:br>
            <a:r>
              <a:rPr lang="en-GB" dirty="0">
                <a:solidFill>
                  <a:srgbClr val="002060"/>
                </a:solidFill>
                <a:latin typeface="+mj-lt"/>
              </a:rPr>
              <a:t> </a:t>
            </a:r>
            <a:endParaRPr lang="en-US" dirty="0">
              <a:solidFill>
                <a:srgbClr val="002060"/>
              </a:solidFill>
              <a:latin typeface="+mj-lt"/>
            </a:endParaRPr>
          </a:p>
        </p:txBody>
      </p:sp>
      <p:sp>
        <p:nvSpPr>
          <p:cNvPr id="7" name="Content Placeholder 6"/>
          <p:cNvSpPr>
            <a:spLocks noGrp="1"/>
          </p:cNvSpPr>
          <p:nvPr>
            <p:ph idx="1"/>
          </p:nvPr>
        </p:nvSpPr>
        <p:spPr>
          <a:xfrm>
            <a:off x="762000" y="2286000"/>
            <a:ext cx="7543800" cy="3886200"/>
          </a:xfrm>
        </p:spPr>
        <p:txBody>
          <a:bodyPr>
            <a:normAutofit fontScale="70000" lnSpcReduction="20000"/>
          </a:bodyPr>
          <a:lstStyle/>
          <a:p>
            <a:pPr marL="0" lvl="0" indent="0">
              <a:buNone/>
            </a:pPr>
            <a:r>
              <a:rPr lang="en-GB" sz="5100" u="sng" dirty="0">
                <a:solidFill>
                  <a:srgbClr val="0070C0"/>
                </a:solidFill>
              </a:rPr>
              <a:t>Isoelectric Focusing</a:t>
            </a:r>
          </a:p>
          <a:p>
            <a:pPr lvl="0"/>
            <a:r>
              <a:rPr lang="en-GB" sz="3600" u="sng" dirty="0" smtClean="0">
                <a:solidFill>
                  <a:srgbClr val="0070C0"/>
                </a:solidFill>
              </a:rPr>
              <a:t>Support media</a:t>
            </a:r>
            <a:r>
              <a:rPr lang="en-GB" sz="3600" dirty="0" smtClean="0">
                <a:solidFill>
                  <a:srgbClr val="0070C0"/>
                </a:solidFill>
              </a:rPr>
              <a:t>: </a:t>
            </a:r>
            <a:r>
              <a:rPr lang="en-GB" sz="3600" dirty="0" err="1">
                <a:solidFill>
                  <a:schemeClr val="tx1"/>
                </a:solidFill>
              </a:rPr>
              <a:t>Agarose</a:t>
            </a:r>
            <a:r>
              <a:rPr lang="en-GB" sz="3600" dirty="0">
                <a:solidFill>
                  <a:schemeClr val="tx1"/>
                </a:solidFill>
              </a:rPr>
              <a:t> gel </a:t>
            </a:r>
            <a:endParaRPr lang="en-GB" sz="3600" dirty="0" smtClean="0">
              <a:solidFill>
                <a:schemeClr val="tx1"/>
              </a:solidFill>
            </a:endParaRPr>
          </a:p>
          <a:p>
            <a:pPr lvl="0"/>
            <a:r>
              <a:rPr lang="en-GB" sz="3600" u="sng" dirty="0" smtClean="0">
                <a:solidFill>
                  <a:srgbClr val="0070C0"/>
                </a:solidFill>
              </a:rPr>
              <a:t>Detection </a:t>
            </a:r>
            <a:r>
              <a:rPr lang="en-GB" sz="3600" u="sng" dirty="0">
                <a:solidFill>
                  <a:srgbClr val="0070C0"/>
                </a:solidFill>
              </a:rPr>
              <a:t>system</a:t>
            </a:r>
            <a:r>
              <a:rPr lang="en-GB" sz="3600" dirty="0">
                <a:solidFill>
                  <a:srgbClr val="0070C0"/>
                </a:solidFill>
              </a:rPr>
              <a:t>: </a:t>
            </a:r>
            <a:r>
              <a:rPr lang="en-GB" sz="3600" dirty="0"/>
              <a:t>pH gradient is created by carrier </a:t>
            </a:r>
            <a:r>
              <a:rPr lang="en-GB" sz="3600" dirty="0" err="1"/>
              <a:t>ampholytes</a:t>
            </a:r>
            <a:r>
              <a:rPr lang="en-GB" sz="3600" dirty="0"/>
              <a:t> i.e. amphoteric </a:t>
            </a:r>
            <a:r>
              <a:rPr lang="en-GB" sz="3600" dirty="0" err="1"/>
              <a:t>polyaminocarboxylic</a:t>
            </a:r>
            <a:r>
              <a:rPr lang="en-GB" sz="3600" dirty="0"/>
              <a:t> acids during electrophoresis. Slow moving proteins migrate through these narrow buffer zones and stop at their individual </a:t>
            </a:r>
            <a:r>
              <a:rPr lang="en-GB" sz="3600" dirty="0" err="1"/>
              <a:t>pIs</a:t>
            </a:r>
            <a:r>
              <a:rPr lang="en-GB" sz="3600" dirty="0" smtClean="0"/>
              <a:t>.</a:t>
            </a:r>
          </a:p>
          <a:p>
            <a:pPr lvl="0"/>
            <a:r>
              <a:rPr lang="en-GB" sz="3600" u="sng" dirty="0" smtClean="0">
                <a:solidFill>
                  <a:srgbClr val="0070C0"/>
                </a:solidFill>
              </a:rPr>
              <a:t>Quantification system:</a:t>
            </a:r>
            <a:r>
              <a:rPr lang="en-GB" sz="3600" dirty="0" smtClean="0">
                <a:solidFill>
                  <a:srgbClr val="0070C0"/>
                </a:solidFill>
              </a:rPr>
              <a:t> </a:t>
            </a:r>
            <a:r>
              <a:rPr lang="en-GB" sz="3600" dirty="0" smtClean="0">
                <a:solidFill>
                  <a:schemeClr val="tx1"/>
                </a:solidFill>
              </a:rPr>
              <a:t>I</a:t>
            </a:r>
            <a:r>
              <a:rPr lang="en-US" sz="3600" dirty="0" err="1" smtClean="0">
                <a:solidFill>
                  <a:schemeClr val="tx1"/>
                </a:solidFill>
              </a:rPr>
              <a:t>mmunoblotting</a:t>
            </a:r>
            <a:r>
              <a:rPr lang="en-US" sz="3600" dirty="0" smtClean="0">
                <a:solidFill>
                  <a:schemeClr val="tx1"/>
                </a:solidFill>
              </a:rPr>
              <a:t> </a:t>
            </a:r>
            <a:r>
              <a:rPr lang="en-US" sz="3600" dirty="0">
                <a:solidFill>
                  <a:schemeClr val="tx1"/>
                </a:solidFill>
              </a:rPr>
              <a:t>on nitrocellulose strip, staining with </a:t>
            </a:r>
            <a:r>
              <a:rPr lang="en-US" sz="3600" dirty="0" err="1">
                <a:solidFill>
                  <a:schemeClr val="tx1"/>
                </a:solidFill>
              </a:rPr>
              <a:t>immunoperoxidase</a:t>
            </a:r>
            <a:r>
              <a:rPr lang="en-US" sz="3600" dirty="0">
                <a:solidFill>
                  <a:schemeClr val="tx1"/>
                </a:solidFill>
              </a:rPr>
              <a:t> and reflectance scanning. </a:t>
            </a:r>
            <a:r>
              <a:rPr lang="en-US" sz="3600" dirty="0" err="1">
                <a:solidFill>
                  <a:schemeClr val="tx1"/>
                </a:solidFill>
              </a:rPr>
              <a:t>Paraprotein</a:t>
            </a:r>
            <a:r>
              <a:rPr lang="en-US" sz="3600" dirty="0">
                <a:solidFill>
                  <a:schemeClr val="tx1"/>
                </a:solidFill>
              </a:rPr>
              <a:t> containing serum is used as internal standard.</a:t>
            </a:r>
            <a:endParaRPr lang="en-GB" sz="3600" dirty="0">
              <a:solidFill>
                <a:srgbClr val="0070C0"/>
              </a:solidFill>
            </a:endParaRPr>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56</a:t>
            </a:fld>
            <a:endParaRPr lang="en-US"/>
          </a:p>
        </p:txBody>
      </p:sp>
    </p:spTree>
    <p:extLst>
      <p:ext uri="{BB962C8B-B14F-4D97-AF65-F5344CB8AC3E}">
        <p14:creationId xmlns:p14="http://schemas.microsoft.com/office/powerpoint/2010/main" val="39026952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382000" cy="1600200"/>
          </a:xfrm>
        </p:spPr>
        <p:txBody>
          <a:bodyPr vert="horz" lIns="91440" tIns="45720" rIns="91440" bIns="45720" rtlCol="0" anchor="b" anchorCtr="0">
            <a:noAutofit/>
          </a:bodyPr>
          <a:lstStyle/>
          <a:p>
            <a:pPr algn="ctr"/>
            <a:r>
              <a:rPr lang="en-GB" sz="6600" dirty="0">
                <a:solidFill>
                  <a:srgbClr val="002060"/>
                </a:solidFill>
                <a:latin typeface="+mj-lt"/>
              </a:rPr>
              <a:t>DNA fragments  </a:t>
            </a:r>
            <a:r>
              <a:rPr lang="en-US" sz="6600" dirty="0">
                <a:solidFill>
                  <a:srgbClr val="002060"/>
                </a:solidFill>
                <a:latin typeface="+mj-lt"/>
              </a:rPr>
              <a:t/>
            </a:r>
            <a:br>
              <a:rPr lang="en-US" sz="6600" dirty="0">
                <a:solidFill>
                  <a:srgbClr val="002060"/>
                </a:solidFill>
                <a:latin typeface="+mj-lt"/>
              </a:rPr>
            </a:br>
            <a:r>
              <a:rPr lang="en-GB" sz="6600" dirty="0">
                <a:solidFill>
                  <a:srgbClr val="002060"/>
                </a:solidFill>
                <a:latin typeface="+mj-lt"/>
              </a:rPr>
              <a:t> </a:t>
            </a:r>
            <a:endParaRPr lang="en-US" sz="6600" dirty="0">
              <a:solidFill>
                <a:srgbClr val="002060"/>
              </a:solidFill>
              <a:latin typeface="+mj-lt"/>
            </a:endParaRPr>
          </a:p>
        </p:txBody>
      </p:sp>
      <p:sp>
        <p:nvSpPr>
          <p:cNvPr id="7" name="Content Placeholder 6"/>
          <p:cNvSpPr>
            <a:spLocks noGrp="1"/>
          </p:cNvSpPr>
          <p:nvPr>
            <p:ph idx="1"/>
          </p:nvPr>
        </p:nvSpPr>
        <p:spPr>
          <a:xfrm>
            <a:off x="762000" y="2286000"/>
            <a:ext cx="7543800" cy="3886200"/>
          </a:xfrm>
        </p:spPr>
        <p:txBody>
          <a:bodyPr>
            <a:normAutofit fontScale="70000" lnSpcReduction="20000"/>
          </a:bodyPr>
          <a:lstStyle/>
          <a:p>
            <a:pPr marL="0" lvl="0" indent="0">
              <a:buNone/>
            </a:pPr>
            <a:r>
              <a:rPr lang="en-GB" sz="5100" u="sng" dirty="0">
                <a:solidFill>
                  <a:srgbClr val="0070C0"/>
                </a:solidFill>
              </a:rPr>
              <a:t>Gradient gel electrophoresis</a:t>
            </a:r>
          </a:p>
          <a:p>
            <a:pPr marL="0" lvl="0" indent="0">
              <a:buNone/>
            </a:pPr>
            <a:r>
              <a:rPr lang="en-GB" sz="3600" u="sng" dirty="0" smtClean="0">
                <a:solidFill>
                  <a:srgbClr val="0070C0"/>
                </a:solidFill>
              </a:rPr>
              <a:t>Support media</a:t>
            </a:r>
            <a:r>
              <a:rPr lang="en-GB" sz="3600" dirty="0" smtClean="0">
                <a:solidFill>
                  <a:srgbClr val="0070C0"/>
                </a:solidFill>
              </a:rPr>
              <a:t>: </a:t>
            </a:r>
            <a:r>
              <a:rPr lang="en-US" sz="3600" dirty="0" err="1">
                <a:solidFill>
                  <a:schemeClr val="tx1"/>
                </a:solidFill>
              </a:rPr>
              <a:t>Agarose</a:t>
            </a:r>
            <a:r>
              <a:rPr lang="en-US" sz="3600" dirty="0">
                <a:solidFill>
                  <a:schemeClr val="tx1"/>
                </a:solidFill>
              </a:rPr>
              <a:t> gel with CYBR Gold fluorescent stain. DNA ladder markers are added for accurate size and mass estimation</a:t>
            </a:r>
            <a:r>
              <a:rPr lang="en-US" sz="3600" dirty="0" smtClean="0">
                <a:solidFill>
                  <a:schemeClr val="tx1"/>
                </a:solidFill>
              </a:rPr>
              <a:t>.</a:t>
            </a:r>
          </a:p>
          <a:p>
            <a:pPr marL="0" lvl="0" indent="0">
              <a:buNone/>
            </a:pPr>
            <a:r>
              <a:rPr lang="en-GB" sz="3600" u="sng" dirty="0" smtClean="0">
                <a:solidFill>
                  <a:srgbClr val="0070C0"/>
                </a:solidFill>
              </a:rPr>
              <a:t>Detection </a:t>
            </a:r>
            <a:r>
              <a:rPr lang="en-GB" sz="3600" u="sng" dirty="0">
                <a:solidFill>
                  <a:srgbClr val="0070C0"/>
                </a:solidFill>
              </a:rPr>
              <a:t>system</a:t>
            </a:r>
            <a:r>
              <a:rPr lang="en-GB" sz="3600" dirty="0">
                <a:solidFill>
                  <a:srgbClr val="0070C0"/>
                </a:solidFill>
              </a:rPr>
              <a:t>: </a:t>
            </a:r>
            <a:r>
              <a:rPr lang="en-US" sz="3600" dirty="0"/>
              <a:t>Comparison of sample fragment with DNA ladder marker also helps in identification of sample DNA</a:t>
            </a:r>
            <a:r>
              <a:rPr lang="en-US" sz="3600" dirty="0" smtClean="0"/>
              <a:t>.</a:t>
            </a:r>
          </a:p>
          <a:p>
            <a:pPr marL="0" indent="0">
              <a:buNone/>
            </a:pPr>
            <a:r>
              <a:rPr lang="en-GB" sz="3600" u="sng" dirty="0" smtClean="0">
                <a:solidFill>
                  <a:srgbClr val="0070C0"/>
                </a:solidFill>
              </a:rPr>
              <a:t>Quantification system:</a:t>
            </a:r>
            <a:r>
              <a:rPr lang="en-GB" sz="3600" dirty="0" smtClean="0">
                <a:solidFill>
                  <a:srgbClr val="0070C0"/>
                </a:solidFill>
              </a:rPr>
              <a:t> </a:t>
            </a:r>
          </a:p>
          <a:p>
            <a:pPr marL="0" indent="0">
              <a:buNone/>
            </a:pPr>
            <a:r>
              <a:rPr lang="en-GB" sz="2800" dirty="0" smtClean="0"/>
              <a:t>1.Multiplex </a:t>
            </a:r>
            <a:r>
              <a:rPr lang="en-GB" sz="2800" dirty="0"/>
              <a:t>ligand dependant Probe amplification by PCR</a:t>
            </a:r>
            <a:endParaRPr lang="en-US" sz="2800" dirty="0"/>
          </a:p>
          <a:p>
            <a:pPr marL="0" indent="0">
              <a:buNone/>
            </a:pPr>
            <a:r>
              <a:rPr lang="en-GB" sz="2800" dirty="0"/>
              <a:t>2. Comparison of sample fragment with DNA ladder marker also helps in quantification of sample DNA.</a:t>
            </a:r>
            <a:endParaRPr lang="en-US" sz="2800"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57</a:t>
            </a:fld>
            <a:endParaRPr lang="en-US"/>
          </a:p>
        </p:txBody>
      </p:sp>
    </p:spTree>
    <p:extLst>
      <p:ext uri="{BB962C8B-B14F-4D97-AF65-F5344CB8AC3E}">
        <p14:creationId xmlns:p14="http://schemas.microsoft.com/office/powerpoint/2010/main" val="1782283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00"/>
            <a:ext cx="8382000" cy="1600200"/>
          </a:xfrm>
        </p:spPr>
        <p:txBody>
          <a:bodyPr vert="horz" lIns="91440" tIns="45720" rIns="91440" bIns="45720" rtlCol="0" anchor="b" anchorCtr="0">
            <a:noAutofit/>
          </a:bodyPr>
          <a:lstStyle/>
          <a:p>
            <a:pPr algn="ctr"/>
            <a:r>
              <a:rPr lang="en-GB" sz="3200" dirty="0" err="1">
                <a:solidFill>
                  <a:srgbClr val="002060"/>
                </a:solidFill>
                <a:latin typeface="+mj-lt"/>
              </a:rPr>
              <a:t>Agarose</a:t>
            </a:r>
            <a:r>
              <a:rPr lang="en-GB" sz="3200" dirty="0">
                <a:solidFill>
                  <a:srgbClr val="002060"/>
                </a:solidFill>
                <a:latin typeface="+mj-lt"/>
              </a:rPr>
              <a:t> gel electrophoresis for DNA fragments-movie clip</a:t>
            </a:r>
            <a:br>
              <a:rPr lang="en-GB" sz="3200" dirty="0">
                <a:solidFill>
                  <a:srgbClr val="002060"/>
                </a:solidFill>
                <a:latin typeface="+mj-lt"/>
              </a:rPr>
            </a:br>
            <a:r>
              <a:rPr lang="en-GB" sz="2000" dirty="0">
                <a:solidFill>
                  <a:srgbClr val="002060"/>
                </a:solidFill>
              </a:rPr>
              <a:t>(To see the clip click the link in slide show</a:t>
            </a:r>
            <a:br>
              <a:rPr lang="en-GB" sz="2000" dirty="0">
                <a:solidFill>
                  <a:srgbClr val="002060"/>
                </a:solidFill>
              </a:rPr>
            </a:br>
            <a:r>
              <a:rPr lang="en-GB" sz="2000" dirty="0">
                <a:solidFill>
                  <a:srgbClr val="002060"/>
                </a:solidFill>
              </a:rPr>
              <a:t>Make sure you are connected to the internet)</a:t>
            </a:r>
            <a:br>
              <a:rPr lang="en-GB" sz="2000" dirty="0">
                <a:solidFill>
                  <a:srgbClr val="002060"/>
                </a:solidFill>
              </a:rPr>
            </a:br>
            <a:r>
              <a:rPr lang="en-GB" sz="3200" dirty="0">
                <a:solidFill>
                  <a:srgbClr val="002060"/>
                </a:solidFill>
                <a:latin typeface="+mj-lt"/>
              </a:rPr>
              <a:t> </a:t>
            </a:r>
            <a:r>
              <a:rPr lang="en-US" sz="3200" dirty="0">
                <a:solidFill>
                  <a:srgbClr val="002060"/>
                </a:solidFill>
                <a:latin typeface="+mj-lt"/>
              </a:rPr>
              <a:t/>
            </a:r>
            <a:br>
              <a:rPr lang="en-US" sz="3200" dirty="0">
                <a:solidFill>
                  <a:srgbClr val="002060"/>
                </a:solidFill>
                <a:latin typeface="+mj-lt"/>
              </a:rPr>
            </a:br>
            <a:r>
              <a:rPr lang="en-GB" sz="3200" dirty="0">
                <a:solidFill>
                  <a:srgbClr val="002060"/>
                </a:solidFill>
                <a:latin typeface="+mj-lt"/>
              </a:rPr>
              <a:t> </a:t>
            </a:r>
            <a:endParaRPr lang="en-US" sz="3200" dirty="0">
              <a:solidFill>
                <a:srgbClr val="002060"/>
              </a:solidFill>
              <a:latin typeface="+mj-lt"/>
            </a:endParaRPr>
          </a:p>
        </p:txBody>
      </p:sp>
      <p:sp>
        <p:nvSpPr>
          <p:cNvPr id="7" name="Content Placeholder 6"/>
          <p:cNvSpPr>
            <a:spLocks noGrp="1"/>
          </p:cNvSpPr>
          <p:nvPr>
            <p:ph idx="1"/>
          </p:nvPr>
        </p:nvSpPr>
        <p:spPr>
          <a:xfrm>
            <a:off x="762000" y="2286000"/>
            <a:ext cx="7543800" cy="3886200"/>
          </a:xfrm>
        </p:spPr>
        <p:txBody>
          <a:bodyPr>
            <a:normAutofit/>
          </a:bodyPr>
          <a:lstStyle/>
          <a:p>
            <a:pPr marL="0" indent="0">
              <a:buNone/>
            </a:pPr>
            <a:r>
              <a:rPr lang="en-US" sz="4400" i="1" dirty="0" smtClean="0">
                <a:hlinkClick r:id="rId3"/>
              </a:rPr>
              <a:t>http</a:t>
            </a:r>
            <a:r>
              <a:rPr lang="en-US" sz="4400" i="1" dirty="0">
                <a:hlinkClick r:id="rId3"/>
              </a:rPr>
              <a:t>://www.jove.com/video/3923/agarose-gel-electrophoresis-for-the-separation-of-dna-fragments</a:t>
            </a:r>
            <a:endParaRPr lang="en-US" sz="4400" i="1"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58</a:t>
            </a:fld>
            <a:endParaRPr lang="en-US"/>
          </a:p>
        </p:txBody>
      </p:sp>
    </p:spTree>
    <p:extLst>
      <p:ext uri="{BB962C8B-B14F-4D97-AF65-F5344CB8AC3E}">
        <p14:creationId xmlns:p14="http://schemas.microsoft.com/office/powerpoint/2010/main" val="30343509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82000" cy="1600200"/>
          </a:xfrm>
        </p:spPr>
        <p:txBody>
          <a:bodyPr vert="horz" lIns="91440" tIns="45720" rIns="91440" bIns="45720" rtlCol="0" anchor="b" anchorCtr="0">
            <a:noAutofit/>
          </a:bodyPr>
          <a:lstStyle/>
          <a:p>
            <a:pPr algn="ctr"/>
            <a:r>
              <a:rPr lang="en-GB" dirty="0">
                <a:solidFill>
                  <a:srgbClr val="002060"/>
                </a:solidFill>
                <a:latin typeface="+mj-lt"/>
              </a:rPr>
              <a:t>RNA </a:t>
            </a:r>
            <a:r>
              <a:rPr lang="en-US" dirty="0">
                <a:solidFill>
                  <a:srgbClr val="002060"/>
                </a:solidFill>
                <a:latin typeface="+mj-lt"/>
              </a:rPr>
              <a:t/>
            </a:r>
            <a:br>
              <a:rPr lang="en-US" dirty="0">
                <a:solidFill>
                  <a:srgbClr val="002060"/>
                </a:solidFill>
                <a:latin typeface="+mj-lt"/>
              </a:rPr>
            </a:br>
            <a:r>
              <a:rPr lang="en-GB" dirty="0">
                <a:solidFill>
                  <a:srgbClr val="002060"/>
                </a:solidFill>
                <a:latin typeface="+mj-lt"/>
              </a:rPr>
              <a:t> </a:t>
            </a:r>
            <a:endParaRPr lang="en-US" dirty="0">
              <a:solidFill>
                <a:srgbClr val="002060"/>
              </a:solidFill>
              <a:latin typeface="+mj-lt"/>
            </a:endParaRPr>
          </a:p>
        </p:txBody>
      </p:sp>
      <p:sp>
        <p:nvSpPr>
          <p:cNvPr id="7" name="Content Placeholder 6"/>
          <p:cNvSpPr>
            <a:spLocks noGrp="1"/>
          </p:cNvSpPr>
          <p:nvPr>
            <p:ph idx="1"/>
          </p:nvPr>
        </p:nvSpPr>
        <p:spPr>
          <a:xfrm>
            <a:off x="762000" y="1752600"/>
            <a:ext cx="7543800" cy="3886200"/>
          </a:xfrm>
        </p:spPr>
        <p:txBody>
          <a:bodyPr>
            <a:noAutofit/>
          </a:bodyPr>
          <a:lstStyle/>
          <a:p>
            <a:pPr marL="0" indent="0">
              <a:buNone/>
            </a:pPr>
            <a:r>
              <a:rPr lang="en-GB" sz="3600" u="sng" dirty="0">
                <a:solidFill>
                  <a:srgbClr val="0070C0"/>
                </a:solidFill>
              </a:rPr>
              <a:t>Gradient gel electrophoresis</a:t>
            </a:r>
          </a:p>
          <a:p>
            <a:pPr marL="0" lvl="0" indent="0">
              <a:buNone/>
            </a:pPr>
            <a:r>
              <a:rPr lang="en-GB" u="sng" dirty="0" smtClean="0">
                <a:solidFill>
                  <a:srgbClr val="0070C0"/>
                </a:solidFill>
              </a:rPr>
              <a:t>Support media</a:t>
            </a:r>
            <a:r>
              <a:rPr lang="en-GB" dirty="0" smtClean="0">
                <a:solidFill>
                  <a:srgbClr val="0070C0"/>
                </a:solidFill>
              </a:rPr>
              <a:t>: </a:t>
            </a:r>
            <a:r>
              <a:rPr lang="en-GB" sz="2000" dirty="0" err="1"/>
              <a:t>Agarose</a:t>
            </a:r>
            <a:r>
              <a:rPr lang="en-GB" sz="2000" dirty="0"/>
              <a:t> gel for large RNAs (≥600 nucleotide) and Polyacrylamide gel for small RNA 20-600 </a:t>
            </a:r>
            <a:r>
              <a:rPr lang="en-GB" sz="2000" dirty="0" smtClean="0"/>
              <a:t>nucleotides</a:t>
            </a:r>
          </a:p>
          <a:p>
            <a:pPr marL="0" indent="0">
              <a:buNone/>
            </a:pPr>
            <a:r>
              <a:rPr lang="en-GB" u="sng" dirty="0" smtClean="0">
                <a:solidFill>
                  <a:srgbClr val="0070C0"/>
                </a:solidFill>
              </a:rPr>
              <a:t>Detection </a:t>
            </a:r>
            <a:r>
              <a:rPr lang="en-GB" u="sng" dirty="0">
                <a:solidFill>
                  <a:srgbClr val="0070C0"/>
                </a:solidFill>
              </a:rPr>
              <a:t>system</a:t>
            </a:r>
            <a:r>
              <a:rPr lang="en-GB" dirty="0">
                <a:solidFill>
                  <a:srgbClr val="0070C0"/>
                </a:solidFill>
              </a:rPr>
              <a:t>: </a:t>
            </a:r>
            <a:r>
              <a:rPr lang="en-GB" dirty="0"/>
              <a:t>Denaturing gradient is created by adding formaldehyde or </a:t>
            </a:r>
            <a:r>
              <a:rPr lang="en-GB" dirty="0" err="1"/>
              <a:t>formamide</a:t>
            </a:r>
            <a:r>
              <a:rPr lang="en-GB" dirty="0"/>
              <a:t> to support media. </a:t>
            </a:r>
            <a:r>
              <a:rPr lang="en-GB" dirty="0" err="1"/>
              <a:t>Ethedium</a:t>
            </a:r>
            <a:r>
              <a:rPr lang="en-GB" dirty="0"/>
              <a:t> bromide is added for RNA visualization. Then RNA is transferred to a membrane for detection by Northern blotting after hybridization with probe.</a:t>
            </a:r>
            <a:endParaRPr lang="en-US" dirty="0"/>
          </a:p>
          <a:p>
            <a:pPr marL="0" indent="0">
              <a:buNone/>
            </a:pPr>
            <a:r>
              <a:rPr lang="en-GB" u="sng" dirty="0" smtClean="0">
                <a:solidFill>
                  <a:srgbClr val="0070C0"/>
                </a:solidFill>
              </a:rPr>
              <a:t>Quantification system:</a:t>
            </a:r>
            <a:r>
              <a:rPr lang="en-GB" dirty="0" smtClean="0">
                <a:solidFill>
                  <a:srgbClr val="0070C0"/>
                </a:solidFill>
              </a:rPr>
              <a:t> </a:t>
            </a:r>
          </a:p>
          <a:p>
            <a:pPr marL="0" indent="0">
              <a:buNone/>
            </a:pPr>
            <a:r>
              <a:rPr lang="en-GB" sz="2000" dirty="0"/>
              <a:t>By spectrophotometry as RNA ladder (mixture of known fragment size markers) with known </a:t>
            </a:r>
            <a:r>
              <a:rPr lang="en-GB" sz="2000" dirty="0" err="1"/>
              <a:t>spectrophotometrically</a:t>
            </a:r>
            <a:r>
              <a:rPr lang="en-GB" sz="2000" dirty="0"/>
              <a:t> determined RNA concentration is added in gel and increase in signal is due to concentration of corresponding RNA fragment in sample.</a:t>
            </a:r>
            <a:endParaRPr lang="en-US" sz="2000"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59</a:t>
            </a:fld>
            <a:endParaRPr lang="en-US"/>
          </a:p>
        </p:txBody>
      </p:sp>
    </p:spTree>
    <p:extLst>
      <p:ext uri="{BB962C8B-B14F-4D97-AF65-F5344CB8AC3E}">
        <p14:creationId xmlns:p14="http://schemas.microsoft.com/office/powerpoint/2010/main" val="3526739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038600"/>
            <a:ext cx="8229600" cy="1143000"/>
          </a:xfrm>
        </p:spPr>
        <p:txBody>
          <a:bodyPr>
            <a:noAutofit/>
          </a:bodyPr>
          <a:lstStyle/>
          <a:p>
            <a:pPr>
              <a:tabLst>
                <a:tab pos="396875" algn="l"/>
              </a:tabLst>
              <a:defRPr/>
            </a:pPr>
            <a:r>
              <a:rPr lang="en-US" sz="2400" dirty="0" smtClean="0">
                <a:solidFill>
                  <a:srgbClr val="00B0F0"/>
                </a:solidFill>
                <a:latin typeface="+mn-lt"/>
              </a:rPr>
              <a:t>Q 2.</a:t>
            </a:r>
            <a:r>
              <a:rPr lang="en-US" sz="2800" dirty="0">
                <a:solidFill>
                  <a:srgbClr val="0070C0"/>
                </a:solidFill>
              </a:rPr>
              <a:t>	</a:t>
            </a:r>
            <a:r>
              <a:rPr lang="en-US" sz="2800" dirty="0" err="1" smtClean="0">
                <a:solidFill>
                  <a:srgbClr val="0070C0"/>
                </a:solidFill>
              </a:rPr>
              <a:t>Agarose</a:t>
            </a:r>
            <a:r>
              <a:rPr lang="en-US" sz="2800" dirty="0" smtClean="0">
                <a:solidFill>
                  <a:srgbClr val="0070C0"/>
                </a:solidFill>
              </a:rPr>
              <a:t> </a:t>
            </a:r>
            <a:r>
              <a:rPr lang="en-US" sz="2800" dirty="0">
                <a:solidFill>
                  <a:srgbClr val="0070C0"/>
                </a:solidFill>
              </a:rPr>
              <a:t>gel electrophoresis is one of the most commonly used traditional protein separation systems. Its advantage over previous formats is:</a:t>
            </a:r>
            <a:br>
              <a:rPr lang="en-US" sz="2800" dirty="0">
                <a:solidFill>
                  <a:srgbClr val="0070C0"/>
                </a:solidFill>
              </a:rPr>
            </a:br>
            <a:r>
              <a:rPr lang="en-US" sz="2800" dirty="0">
                <a:solidFill>
                  <a:srgbClr val="0070C0"/>
                </a:solidFill>
              </a:rPr>
              <a:t/>
            </a:r>
            <a:br>
              <a:rPr lang="en-US" sz="2800" dirty="0">
                <a:solidFill>
                  <a:srgbClr val="0070C0"/>
                </a:solidFill>
              </a:rPr>
            </a:br>
            <a:r>
              <a:rPr lang="en-US" sz="2800" dirty="0">
                <a:solidFill>
                  <a:schemeClr val="tx1"/>
                </a:solidFill>
              </a:rPr>
              <a:t>a.	Abundant </a:t>
            </a:r>
            <a:r>
              <a:rPr lang="en-US" sz="2800" dirty="0" err="1">
                <a:solidFill>
                  <a:schemeClr val="tx1"/>
                </a:solidFill>
              </a:rPr>
              <a:t>ionisable</a:t>
            </a:r>
            <a:r>
              <a:rPr lang="en-US" sz="2800" dirty="0">
                <a:solidFill>
                  <a:schemeClr val="tx1"/>
                </a:solidFill>
              </a:rPr>
              <a:t> groups</a:t>
            </a:r>
            <a:br>
              <a:rPr lang="en-US" sz="2800" dirty="0">
                <a:solidFill>
                  <a:schemeClr val="tx1"/>
                </a:solidFill>
              </a:rPr>
            </a:br>
            <a:r>
              <a:rPr lang="en-US" sz="2800" dirty="0">
                <a:solidFill>
                  <a:schemeClr val="tx1"/>
                </a:solidFill>
              </a:rPr>
              <a:t>b.	Clarity on drying</a:t>
            </a:r>
            <a:br>
              <a:rPr lang="en-US" sz="2800" dirty="0">
                <a:solidFill>
                  <a:schemeClr val="tx1"/>
                </a:solidFill>
              </a:rPr>
            </a:br>
            <a:r>
              <a:rPr lang="en-US" sz="2800" dirty="0">
                <a:solidFill>
                  <a:schemeClr val="tx1"/>
                </a:solidFill>
              </a:rPr>
              <a:t>c.	Greater endosmosis</a:t>
            </a:r>
            <a:br>
              <a:rPr lang="en-US" sz="2800" dirty="0">
                <a:solidFill>
                  <a:schemeClr val="tx1"/>
                </a:solidFill>
              </a:rPr>
            </a:br>
            <a:r>
              <a:rPr lang="en-US" sz="2800" dirty="0">
                <a:solidFill>
                  <a:schemeClr val="tx1"/>
                </a:solidFill>
              </a:rPr>
              <a:t>d.	High affinity for proteins</a:t>
            </a:r>
            <a:br>
              <a:rPr lang="en-US" sz="2800" dirty="0">
                <a:solidFill>
                  <a:schemeClr val="tx1"/>
                </a:solidFill>
              </a:rPr>
            </a:br>
            <a:r>
              <a:rPr lang="en-US" sz="2800" dirty="0">
                <a:solidFill>
                  <a:schemeClr val="tx1"/>
                </a:solidFill>
              </a:rPr>
              <a:t>e.	Small pore size</a:t>
            </a:r>
            <a:br>
              <a:rPr lang="en-US" sz="2800" dirty="0">
                <a:solidFill>
                  <a:schemeClr val="tx1"/>
                </a:solidFill>
              </a:rPr>
            </a:br>
            <a:r>
              <a:rPr lang="en-US" sz="2800" dirty="0">
                <a:solidFill>
                  <a:srgbClr val="0070C0"/>
                </a:solidFill>
              </a:rPr>
              <a:t/>
            </a:r>
            <a:br>
              <a:rPr lang="en-US" sz="2800" dirty="0">
                <a:solidFill>
                  <a:srgbClr val="0070C0"/>
                </a:solidFill>
              </a:rPr>
            </a:br>
            <a:r>
              <a:rPr lang="en-US" sz="1100" dirty="0" smtClean="0">
                <a:effectLst/>
                <a:latin typeface="+mn-lt"/>
              </a:rPr>
              <a:t/>
            </a:r>
            <a:br>
              <a:rPr lang="en-US" sz="1100" dirty="0" smtClean="0">
                <a:effectLst/>
                <a:latin typeface="+mn-lt"/>
              </a:rPr>
            </a:br>
            <a:endParaRPr lang="en-GB" sz="1100" dirty="0">
              <a:effectLst/>
              <a:latin typeface="+mn-lt"/>
            </a:endParaRPr>
          </a:p>
        </p:txBody>
      </p:sp>
      <p:sp>
        <p:nvSpPr>
          <p:cNvPr id="6147" name="Rectangle 3"/>
          <p:cNvSpPr>
            <a:spLocks noGrp="1" noChangeArrowheads="1"/>
          </p:cNvSpPr>
          <p:nvPr>
            <p:ph idx="1"/>
          </p:nvPr>
        </p:nvSpPr>
        <p:spPr>
          <a:xfrm>
            <a:off x="0" y="5867400"/>
            <a:ext cx="8229600" cy="762000"/>
          </a:xfrm>
          <a:prstGeom prst="rect">
            <a:avLst/>
          </a:prstGeom>
        </p:spPr>
        <p:txBody>
          <a:bodyPr>
            <a:noAutofit/>
          </a:bodyPr>
          <a:lstStyle/>
          <a:p>
            <a:pPr marL="1371600" lvl="3" indent="0" algn="ctr">
              <a:buNone/>
            </a:pPr>
            <a:r>
              <a:rPr lang="en-US" sz="4000" dirty="0">
                <a:solidFill>
                  <a:schemeClr val="tx1"/>
                </a:solidFill>
              </a:rPr>
              <a:t>b.	Clarity on drying</a:t>
            </a:r>
            <a:r>
              <a:rPr lang="en-US" sz="4000" dirty="0">
                <a:solidFill>
                  <a:srgbClr val="0070C0"/>
                </a:solidFill>
              </a:rPr>
              <a:t/>
            </a:r>
            <a:br>
              <a:rPr lang="en-US" sz="4000" dirty="0">
                <a:solidFill>
                  <a:srgbClr val="0070C0"/>
                </a:solidFill>
              </a:rPr>
            </a:br>
            <a:r>
              <a:rPr lang="en-US" sz="4000" dirty="0">
                <a:solidFill>
                  <a:srgbClr val="0070C0"/>
                </a:solidFill>
              </a:rPr>
              <a:t/>
            </a:r>
            <a:br>
              <a:rPr lang="en-US" sz="4000" dirty="0">
                <a:solidFill>
                  <a:srgbClr val="0070C0"/>
                </a:solidFill>
              </a:rPr>
            </a:br>
            <a:endParaRPr lang="en-US" sz="2400" dirty="0">
              <a:solidFill>
                <a:srgbClr val="0070C0"/>
              </a:solidFill>
            </a:endParaRPr>
          </a:p>
        </p:txBody>
      </p:sp>
      <p:sp>
        <p:nvSpPr>
          <p:cNvPr id="2" name="Date Placeholder 1"/>
          <p:cNvSpPr>
            <a:spLocks noGrp="1"/>
          </p:cNvSpPr>
          <p:nvPr>
            <p:ph type="dt" sz="half" idx="10"/>
          </p:nvPr>
        </p:nvSpPr>
        <p:spPr/>
        <p:txBody>
          <a:bodyPr/>
          <a:lstStyle/>
          <a:p>
            <a:pPr>
              <a:defRPr/>
            </a:pPr>
            <a:fld id="{57440A24-791B-4330-B76D-913618DCE52C}" type="datetime1">
              <a:rPr lang="en-US" smtClean="0"/>
              <a:t>4/10/2014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latin typeface="+mn-lt"/>
              </a:rPr>
              <a:pPr>
                <a:defRPr/>
              </a:pPr>
              <a:t>6</a:t>
            </a:fld>
            <a:endParaRPr lang="en-US">
              <a:latin typeface="+mn-lt"/>
            </a:endParaRPr>
          </a:p>
        </p:txBody>
      </p:sp>
    </p:spTree>
    <p:extLst>
      <p:ext uri="{BB962C8B-B14F-4D97-AF65-F5344CB8AC3E}">
        <p14:creationId xmlns:p14="http://schemas.microsoft.com/office/powerpoint/2010/main" val="1473316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82000" cy="1600200"/>
          </a:xfrm>
        </p:spPr>
        <p:txBody>
          <a:bodyPr vert="horz" lIns="91440" tIns="45720" rIns="91440" bIns="45720" rtlCol="0" anchor="b" anchorCtr="0">
            <a:noAutofit/>
          </a:bodyPr>
          <a:lstStyle/>
          <a:p>
            <a:pPr algn="ctr"/>
            <a:r>
              <a:rPr lang="en-GB" dirty="0" err="1">
                <a:solidFill>
                  <a:srgbClr val="002060"/>
                </a:solidFill>
                <a:latin typeface="+mj-lt"/>
              </a:rPr>
              <a:t>Isoenzymes</a:t>
            </a:r>
            <a:r>
              <a:rPr lang="en-GB" dirty="0">
                <a:solidFill>
                  <a:srgbClr val="002060"/>
                </a:solidFill>
                <a:latin typeface="+mj-lt"/>
              </a:rPr>
              <a:t> of ALP </a:t>
            </a:r>
            <a:r>
              <a:rPr lang="en-US" dirty="0">
                <a:solidFill>
                  <a:srgbClr val="002060"/>
                </a:solidFill>
                <a:latin typeface="+mj-lt"/>
              </a:rPr>
              <a:t/>
            </a:r>
            <a:br>
              <a:rPr lang="en-US" dirty="0">
                <a:solidFill>
                  <a:srgbClr val="002060"/>
                </a:solidFill>
                <a:latin typeface="+mj-lt"/>
              </a:rPr>
            </a:br>
            <a:r>
              <a:rPr lang="en-GB" dirty="0">
                <a:solidFill>
                  <a:srgbClr val="002060"/>
                </a:solidFill>
                <a:latin typeface="+mj-lt"/>
              </a:rPr>
              <a:t> </a:t>
            </a:r>
            <a:endParaRPr lang="en-US" dirty="0">
              <a:solidFill>
                <a:srgbClr val="002060"/>
              </a:solidFill>
              <a:latin typeface="+mj-lt"/>
            </a:endParaRPr>
          </a:p>
        </p:txBody>
      </p:sp>
      <p:sp>
        <p:nvSpPr>
          <p:cNvPr id="7" name="Content Placeholder 6"/>
          <p:cNvSpPr>
            <a:spLocks noGrp="1"/>
          </p:cNvSpPr>
          <p:nvPr>
            <p:ph idx="1"/>
          </p:nvPr>
        </p:nvSpPr>
        <p:spPr>
          <a:xfrm>
            <a:off x="762000" y="1752600"/>
            <a:ext cx="7543800" cy="3886200"/>
          </a:xfrm>
        </p:spPr>
        <p:txBody>
          <a:bodyPr>
            <a:noAutofit/>
          </a:bodyPr>
          <a:lstStyle/>
          <a:p>
            <a:pPr marL="0" lvl="0" indent="0">
              <a:buNone/>
            </a:pPr>
            <a:r>
              <a:rPr lang="en-GB" sz="3600" u="sng" dirty="0">
                <a:solidFill>
                  <a:srgbClr val="0070C0"/>
                </a:solidFill>
              </a:rPr>
              <a:t>Isoelectric </a:t>
            </a:r>
            <a:r>
              <a:rPr lang="en-GB" sz="3600" u="sng" dirty="0" smtClean="0">
                <a:solidFill>
                  <a:srgbClr val="0070C0"/>
                </a:solidFill>
              </a:rPr>
              <a:t>focusing</a:t>
            </a:r>
          </a:p>
          <a:p>
            <a:pPr lvl="0"/>
            <a:r>
              <a:rPr lang="en-GB" u="sng" dirty="0">
                <a:solidFill>
                  <a:srgbClr val="0070C0"/>
                </a:solidFill>
              </a:rPr>
              <a:t>Support media:</a:t>
            </a:r>
            <a:r>
              <a:rPr lang="en-GB" dirty="0">
                <a:solidFill>
                  <a:srgbClr val="0070C0"/>
                </a:solidFill>
              </a:rPr>
              <a:t> </a:t>
            </a:r>
            <a:r>
              <a:rPr lang="en-GB" dirty="0"/>
              <a:t>Polyacrylamide gel</a:t>
            </a:r>
            <a:endParaRPr lang="en-US" dirty="0"/>
          </a:p>
          <a:p>
            <a:pPr lvl="0"/>
            <a:r>
              <a:rPr lang="en-GB" u="sng" dirty="0">
                <a:solidFill>
                  <a:srgbClr val="0070C0"/>
                </a:solidFill>
              </a:rPr>
              <a:t>Detection system:</a:t>
            </a:r>
            <a:r>
              <a:rPr lang="en-GB" dirty="0">
                <a:solidFill>
                  <a:srgbClr val="0070C0"/>
                </a:solidFill>
              </a:rPr>
              <a:t> </a:t>
            </a:r>
            <a:r>
              <a:rPr lang="en-GB" dirty="0"/>
              <a:t>Low molecular weight amphoteric molecules with varying isoelectric points form pH gradient. Serum is briefly treated with neuraminidase that remove </a:t>
            </a:r>
            <a:r>
              <a:rPr lang="en-GB" dirty="0" err="1"/>
              <a:t>sialic</a:t>
            </a:r>
            <a:r>
              <a:rPr lang="en-GB" dirty="0"/>
              <a:t> acid residue more readily from bone ALP than Liver ALP thus improving their separation. Buffered substrate with </a:t>
            </a:r>
            <a:r>
              <a:rPr lang="en-GB" dirty="0" err="1"/>
              <a:t>chromogen</a:t>
            </a:r>
            <a:r>
              <a:rPr lang="en-GB" dirty="0"/>
              <a:t> is added to already separate zones of ALP on agar and presence of ALP is detected by change in colour.  </a:t>
            </a:r>
            <a:endParaRPr lang="en-US" dirty="0"/>
          </a:p>
          <a:p>
            <a:pPr lvl="0"/>
            <a:r>
              <a:rPr lang="en-GB" u="sng" dirty="0">
                <a:solidFill>
                  <a:srgbClr val="0070C0"/>
                </a:solidFill>
              </a:rPr>
              <a:t>Quantification system</a:t>
            </a:r>
            <a:r>
              <a:rPr lang="en-GB" u="sng" dirty="0"/>
              <a:t>:</a:t>
            </a:r>
            <a:r>
              <a:rPr lang="en-GB" dirty="0"/>
              <a:t> By Spectrophotometry </a:t>
            </a:r>
            <a:endParaRPr lang="en-US"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60</a:t>
            </a:fld>
            <a:endParaRPr lang="en-US"/>
          </a:p>
        </p:txBody>
      </p:sp>
    </p:spTree>
    <p:extLst>
      <p:ext uri="{BB962C8B-B14F-4D97-AF65-F5344CB8AC3E}">
        <p14:creationId xmlns:p14="http://schemas.microsoft.com/office/powerpoint/2010/main" val="10849843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GB" sz="4800" cap="none" dirty="0" smtClean="0">
                <a:solidFill>
                  <a:schemeClr val="tx1"/>
                </a:solidFill>
              </a:rPr>
              <a:t>Thank You and Best Of Luck</a:t>
            </a:r>
            <a:endParaRPr lang="en-GB" sz="4800" cap="none" dirty="0">
              <a:solidFill>
                <a:schemeClr val="tx1"/>
              </a:solidFill>
            </a:endParaRPr>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766939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1600200"/>
          </a:xfrm>
        </p:spPr>
        <p:txBody>
          <a:bodyPr>
            <a:normAutofit/>
          </a:bodyPr>
          <a:lstStyle/>
          <a:p>
            <a:pPr algn="ctr"/>
            <a:r>
              <a:rPr lang="en-GB" sz="6000" dirty="0" err="1">
                <a:solidFill>
                  <a:srgbClr val="002060"/>
                </a:solidFill>
                <a:latin typeface="+mj-lt"/>
              </a:rPr>
              <a:t>Agarose</a:t>
            </a:r>
            <a:r>
              <a:rPr lang="en-GB" sz="6000" dirty="0">
                <a:solidFill>
                  <a:srgbClr val="002060"/>
                </a:solidFill>
                <a:latin typeface="+mj-lt"/>
              </a:rPr>
              <a:t> Gel</a:t>
            </a:r>
          </a:p>
        </p:txBody>
      </p:sp>
      <p:sp>
        <p:nvSpPr>
          <p:cNvPr id="3" name="Content Placeholder 2"/>
          <p:cNvSpPr>
            <a:spLocks noGrp="1"/>
          </p:cNvSpPr>
          <p:nvPr>
            <p:ph idx="1"/>
          </p:nvPr>
        </p:nvSpPr>
        <p:spPr>
          <a:xfrm>
            <a:off x="762000" y="2286000"/>
            <a:ext cx="7543800" cy="3886200"/>
          </a:xfrm>
        </p:spPr>
        <p:txBody>
          <a:bodyPr>
            <a:normAutofit/>
          </a:bodyPr>
          <a:lstStyle/>
          <a:p>
            <a:pPr marL="0" indent="0">
              <a:buNone/>
            </a:pPr>
            <a:r>
              <a:rPr lang="en-GB" dirty="0" err="1" smtClean="0"/>
              <a:t>Agaorse</a:t>
            </a:r>
            <a:r>
              <a:rPr lang="en-GB" dirty="0" smtClean="0"/>
              <a:t> gel is a very commonly used support media. It has several characteristics:</a:t>
            </a:r>
          </a:p>
          <a:p>
            <a:pPr lvl="1"/>
            <a:r>
              <a:rPr lang="en-GB" dirty="0" smtClean="0"/>
              <a:t>Minimal </a:t>
            </a:r>
            <a:r>
              <a:rPr lang="en-GB" dirty="0" err="1" smtClean="0"/>
              <a:t>ionizable</a:t>
            </a:r>
            <a:r>
              <a:rPr lang="en-GB" dirty="0" smtClean="0"/>
              <a:t> groups</a:t>
            </a:r>
          </a:p>
          <a:p>
            <a:pPr lvl="1"/>
            <a:r>
              <a:rPr lang="en-GB" dirty="0" smtClean="0"/>
              <a:t>Clarity on drying which facilitates densitometry</a:t>
            </a:r>
          </a:p>
          <a:p>
            <a:pPr lvl="1"/>
            <a:r>
              <a:rPr lang="en-GB" dirty="0" smtClean="0"/>
              <a:t>Minimum endosmosis</a:t>
            </a:r>
          </a:p>
          <a:p>
            <a:pPr lvl="1"/>
            <a:r>
              <a:rPr lang="en-GB" dirty="0" smtClean="0"/>
              <a:t>Low affinity for proteins, so proteins migrate freely</a:t>
            </a:r>
          </a:p>
          <a:p>
            <a:pPr lvl="1"/>
            <a:r>
              <a:rPr lang="en-GB" dirty="0" smtClean="0"/>
              <a:t>Large pore size</a:t>
            </a:r>
          </a:p>
          <a:p>
            <a:pPr lvl="1"/>
            <a:endParaRPr lang="en-GB" dirty="0"/>
          </a:p>
        </p:txBody>
      </p:sp>
      <p:sp>
        <p:nvSpPr>
          <p:cNvPr id="4" name="Date Placeholder 3"/>
          <p:cNvSpPr>
            <a:spLocks noGrp="1"/>
          </p:cNvSpPr>
          <p:nvPr>
            <p:ph type="dt" sz="half" idx="10"/>
          </p:nvPr>
        </p:nvSpPr>
        <p:spPr/>
        <p:txBody>
          <a:bodyPr/>
          <a:lstStyle/>
          <a:p>
            <a:fld id="{B1DD9757-89D6-4943-AF56-ECDC2F57FE7B}" type="datetime1">
              <a:rPr lang="en-US" smtClean="0"/>
              <a:t>4/10/2014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7</a:t>
            </a:fld>
            <a:endParaRPr lang="en-US"/>
          </a:p>
        </p:txBody>
      </p:sp>
    </p:spTree>
    <p:extLst>
      <p:ext uri="{BB962C8B-B14F-4D97-AF65-F5344CB8AC3E}">
        <p14:creationId xmlns:p14="http://schemas.microsoft.com/office/powerpoint/2010/main" val="36700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648200"/>
            <a:ext cx="8229600" cy="1143000"/>
          </a:xfrm>
        </p:spPr>
        <p:txBody>
          <a:bodyPr>
            <a:noAutofit/>
          </a:bodyPr>
          <a:lstStyle/>
          <a:p>
            <a:pPr>
              <a:tabLst>
                <a:tab pos="396875" algn="l"/>
              </a:tabLst>
              <a:defRPr/>
            </a:pPr>
            <a:r>
              <a:rPr lang="en-US" sz="2400" dirty="0" smtClean="0">
                <a:solidFill>
                  <a:srgbClr val="00B0F0"/>
                </a:solidFill>
              </a:rPr>
              <a:t>Q 3: </a:t>
            </a:r>
            <a:r>
              <a:rPr lang="en-US" sz="2800" dirty="0" smtClean="0">
                <a:solidFill>
                  <a:srgbClr val="0070C0"/>
                </a:solidFill>
              </a:rPr>
              <a:t>Automated </a:t>
            </a:r>
            <a:r>
              <a:rPr lang="en-US" sz="2800" dirty="0">
                <a:solidFill>
                  <a:srgbClr val="0070C0"/>
                </a:solidFill>
              </a:rPr>
              <a:t>systems of electrophoresis have been successfully used in clinical laboratories. They include automation of all of the following steps EXCEPT:</a:t>
            </a:r>
            <a:br>
              <a:rPr lang="en-US" sz="2800" dirty="0">
                <a:solidFill>
                  <a:srgbClr val="0070C0"/>
                </a:solidFill>
              </a:rPr>
            </a:br>
            <a:r>
              <a:rPr lang="en-US" sz="2800" dirty="0">
                <a:solidFill>
                  <a:srgbClr val="0070C0"/>
                </a:solidFill>
              </a:rPr>
              <a:t/>
            </a:r>
            <a:br>
              <a:rPr lang="en-US" sz="2800" dirty="0">
                <a:solidFill>
                  <a:srgbClr val="0070C0"/>
                </a:solidFill>
              </a:rPr>
            </a:br>
            <a:r>
              <a:rPr lang="en-US" sz="2800" dirty="0">
                <a:solidFill>
                  <a:schemeClr val="tx1"/>
                </a:solidFill>
              </a:rPr>
              <a:t>a.	Alteration in molecular sieve</a:t>
            </a:r>
            <a:br>
              <a:rPr lang="en-US" sz="2800" dirty="0">
                <a:solidFill>
                  <a:schemeClr val="tx1"/>
                </a:solidFill>
              </a:rPr>
            </a:br>
            <a:r>
              <a:rPr lang="en-US" sz="2800" dirty="0">
                <a:solidFill>
                  <a:schemeClr val="tx1"/>
                </a:solidFill>
              </a:rPr>
              <a:t>b.	Densitometry</a:t>
            </a:r>
            <a:br>
              <a:rPr lang="en-US" sz="2800" dirty="0">
                <a:solidFill>
                  <a:schemeClr val="tx1"/>
                </a:solidFill>
              </a:rPr>
            </a:br>
            <a:r>
              <a:rPr lang="en-US" sz="2800" dirty="0">
                <a:solidFill>
                  <a:schemeClr val="tx1"/>
                </a:solidFill>
              </a:rPr>
              <a:t>c.	Multiple staining</a:t>
            </a:r>
            <a:br>
              <a:rPr lang="en-US" sz="2800" dirty="0">
                <a:solidFill>
                  <a:schemeClr val="tx1"/>
                </a:solidFill>
              </a:rPr>
            </a:br>
            <a:r>
              <a:rPr lang="en-US" sz="2800" dirty="0">
                <a:solidFill>
                  <a:schemeClr val="tx1"/>
                </a:solidFill>
              </a:rPr>
              <a:t>d.	Sample application</a:t>
            </a:r>
            <a:br>
              <a:rPr lang="en-US" sz="2800" dirty="0">
                <a:solidFill>
                  <a:schemeClr val="tx1"/>
                </a:solidFill>
              </a:rPr>
            </a:br>
            <a:r>
              <a:rPr lang="en-US" sz="2800" dirty="0">
                <a:solidFill>
                  <a:schemeClr val="tx1"/>
                </a:solidFill>
              </a:rPr>
              <a:t>e.	Temperature control</a:t>
            </a:r>
            <a:br>
              <a:rPr lang="en-US" sz="2800" dirty="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
        <p:nvSpPr>
          <p:cNvPr id="6147" name="Rectangle 3"/>
          <p:cNvSpPr>
            <a:spLocks noGrp="1" noChangeArrowheads="1"/>
          </p:cNvSpPr>
          <p:nvPr>
            <p:ph idx="1"/>
          </p:nvPr>
        </p:nvSpPr>
        <p:spPr>
          <a:xfrm>
            <a:off x="0" y="5562600"/>
            <a:ext cx="8229600" cy="762000"/>
          </a:xfrm>
          <a:prstGeom prst="rect">
            <a:avLst/>
          </a:prstGeom>
        </p:spPr>
        <p:txBody>
          <a:bodyPr>
            <a:noAutofit/>
          </a:bodyPr>
          <a:lstStyle/>
          <a:p>
            <a:pPr marL="1371600" lvl="3" indent="0" algn="ctr">
              <a:buNone/>
            </a:pPr>
            <a:r>
              <a:rPr lang="en-US" sz="3600" dirty="0">
                <a:solidFill>
                  <a:schemeClr val="tx1"/>
                </a:solidFill>
              </a:rPr>
              <a:t>a.	Alteration in molecular sieve</a:t>
            </a:r>
            <a:br>
              <a:rPr lang="en-US" sz="3600" dirty="0">
                <a:solidFill>
                  <a:schemeClr val="tx1"/>
                </a:solidFill>
              </a:rPr>
            </a:br>
            <a:endParaRPr lang="en-US" sz="2800" dirty="0">
              <a:solidFill>
                <a:schemeClr val="tx1"/>
              </a:solidFill>
            </a:endParaRPr>
          </a:p>
        </p:txBody>
      </p:sp>
      <p:sp>
        <p:nvSpPr>
          <p:cNvPr id="2" name="Date Placeholder 1"/>
          <p:cNvSpPr>
            <a:spLocks noGrp="1"/>
          </p:cNvSpPr>
          <p:nvPr>
            <p:ph type="dt" sz="half" idx="10"/>
          </p:nvPr>
        </p:nvSpPr>
        <p:spPr/>
        <p:txBody>
          <a:bodyPr/>
          <a:lstStyle/>
          <a:p>
            <a:pPr>
              <a:defRPr/>
            </a:pPr>
            <a:fld id="{05072B2E-3CA0-45B0-846B-8C1DCDAB0491}" type="datetime1">
              <a:rPr lang="en-US" smtClean="0"/>
              <a:t>4/10/2014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8</a:t>
            </a:fld>
            <a:endParaRPr lang="en-US"/>
          </a:p>
        </p:txBody>
      </p:sp>
    </p:spTree>
    <p:extLst>
      <p:ext uri="{BB962C8B-B14F-4D97-AF65-F5344CB8AC3E}">
        <p14:creationId xmlns:p14="http://schemas.microsoft.com/office/powerpoint/2010/main" val="2605854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200400"/>
            <a:ext cx="8229600" cy="1143000"/>
          </a:xfrm>
        </p:spPr>
        <p:txBody>
          <a:bodyPr>
            <a:noAutofit/>
          </a:bodyPr>
          <a:lstStyle/>
          <a:p>
            <a:pPr>
              <a:tabLst>
                <a:tab pos="396875" algn="l"/>
              </a:tabLst>
              <a:defRPr/>
            </a:pPr>
            <a:r>
              <a:rPr lang="en-US" sz="1800" dirty="0" smtClean="0">
                <a:solidFill>
                  <a:srgbClr val="00B0F0"/>
                </a:solidFill>
              </a:rPr>
              <a:t>Q </a:t>
            </a:r>
            <a:r>
              <a:rPr lang="en-US" sz="2400" dirty="0">
                <a:solidFill>
                  <a:srgbClr val="0070C0"/>
                </a:solidFill>
              </a:rPr>
              <a:t>4: </a:t>
            </a:r>
            <a:r>
              <a:rPr lang="en-US" sz="2400" dirty="0" smtClean="0">
                <a:solidFill>
                  <a:srgbClr val="0070C0"/>
                </a:solidFill>
              </a:rPr>
              <a:t>In </a:t>
            </a:r>
            <a:r>
              <a:rPr lang="en-US" sz="2400" dirty="0">
                <a:solidFill>
                  <a:srgbClr val="0070C0"/>
                </a:solidFill>
              </a:rPr>
              <a:t>capillary electrophoresis primary driving force for migration is:</a:t>
            </a:r>
            <a:br>
              <a:rPr lang="en-US" sz="2400" dirty="0">
                <a:solidFill>
                  <a:srgbClr val="0070C0"/>
                </a:solidFill>
              </a:rPr>
            </a:br>
            <a:r>
              <a:rPr lang="en-US" sz="2400" dirty="0">
                <a:solidFill>
                  <a:srgbClr val="0070C0"/>
                </a:solidFill>
              </a:rPr>
              <a:t/>
            </a:r>
            <a:br>
              <a:rPr lang="en-US" sz="2400" dirty="0">
                <a:solidFill>
                  <a:srgbClr val="0070C0"/>
                </a:solidFill>
              </a:rPr>
            </a:br>
            <a:r>
              <a:rPr lang="en-US" sz="2400" dirty="0">
                <a:solidFill>
                  <a:schemeClr val="tx1"/>
                </a:solidFill>
              </a:rPr>
              <a:t>a.	Endosmosis</a:t>
            </a:r>
            <a:br>
              <a:rPr lang="en-US" sz="2400" dirty="0">
                <a:solidFill>
                  <a:schemeClr val="tx1"/>
                </a:solidFill>
              </a:rPr>
            </a:br>
            <a:r>
              <a:rPr lang="en-US" sz="2400" dirty="0">
                <a:solidFill>
                  <a:schemeClr val="tx1"/>
                </a:solidFill>
              </a:rPr>
              <a:t>b.	Site potential</a:t>
            </a:r>
            <a:br>
              <a:rPr lang="en-US" sz="2400" dirty="0">
                <a:solidFill>
                  <a:schemeClr val="tx1"/>
                </a:solidFill>
              </a:rPr>
            </a:br>
            <a:r>
              <a:rPr lang="en-US" sz="2400" dirty="0">
                <a:solidFill>
                  <a:schemeClr val="tx1"/>
                </a:solidFill>
              </a:rPr>
              <a:t>c.	Stern potential</a:t>
            </a:r>
            <a:br>
              <a:rPr lang="en-US" sz="2400" dirty="0">
                <a:solidFill>
                  <a:schemeClr val="tx1"/>
                </a:solidFill>
              </a:rPr>
            </a:br>
            <a:r>
              <a:rPr lang="en-US" sz="2400" dirty="0">
                <a:solidFill>
                  <a:schemeClr val="tx1"/>
                </a:solidFill>
              </a:rPr>
              <a:t>d.	Wick flow</a:t>
            </a:r>
            <a:br>
              <a:rPr lang="en-US" sz="2400" dirty="0">
                <a:solidFill>
                  <a:schemeClr val="tx1"/>
                </a:solidFill>
              </a:rPr>
            </a:br>
            <a:r>
              <a:rPr lang="en-US" sz="2400" dirty="0">
                <a:solidFill>
                  <a:schemeClr val="tx1"/>
                </a:solidFill>
              </a:rPr>
              <a:t>e.	Zeta potential</a:t>
            </a:r>
          </a:p>
        </p:txBody>
      </p:sp>
      <p:sp>
        <p:nvSpPr>
          <p:cNvPr id="6147" name="Rectangle 3"/>
          <p:cNvSpPr>
            <a:spLocks noGrp="1" noChangeArrowheads="1"/>
          </p:cNvSpPr>
          <p:nvPr>
            <p:ph idx="1"/>
          </p:nvPr>
        </p:nvSpPr>
        <p:spPr>
          <a:xfrm>
            <a:off x="-457200" y="4876800"/>
            <a:ext cx="8229600" cy="762000"/>
          </a:xfrm>
          <a:prstGeom prst="rect">
            <a:avLst/>
          </a:prstGeom>
        </p:spPr>
        <p:txBody>
          <a:bodyPr>
            <a:noAutofit/>
          </a:bodyPr>
          <a:lstStyle/>
          <a:p>
            <a:pPr marL="1371600" lvl="3" indent="0" algn="ctr">
              <a:buNone/>
            </a:pPr>
            <a:r>
              <a:rPr lang="en-US" sz="4000" dirty="0">
                <a:solidFill>
                  <a:schemeClr val="tx1"/>
                </a:solidFill>
              </a:rPr>
              <a:t>a.	Endosmosis</a:t>
            </a:r>
            <a:br>
              <a:rPr lang="en-US" sz="4000" dirty="0">
                <a:solidFill>
                  <a:schemeClr val="tx1"/>
                </a:solidFill>
              </a:rPr>
            </a:br>
            <a:endParaRPr lang="en-US" sz="3200" dirty="0">
              <a:solidFill>
                <a:srgbClr val="FFFF00"/>
              </a:solidFill>
            </a:endParaRPr>
          </a:p>
        </p:txBody>
      </p:sp>
      <p:sp>
        <p:nvSpPr>
          <p:cNvPr id="2" name="Date Placeholder 1"/>
          <p:cNvSpPr>
            <a:spLocks noGrp="1"/>
          </p:cNvSpPr>
          <p:nvPr>
            <p:ph type="dt" sz="half" idx="10"/>
          </p:nvPr>
        </p:nvSpPr>
        <p:spPr/>
        <p:txBody>
          <a:bodyPr/>
          <a:lstStyle/>
          <a:p>
            <a:pPr>
              <a:defRPr/>
            </a:pPr>
            <a:fld id="{5C1CD29F-939D-4E0E-AACD-D81C20258DD9}" type="datetime1">
              <a:rPr lang="en-US" smtClean="0"/>
              <a:t>4/10/2014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9</a:t>
            </a:fld>
            <a:endParaRPr lang="en-US"/>
          </a:p>
        </p:txBody>
      </p:sp>
    </p:spTree>
    <p:extLst>
      <p:ext uri="{BB962C8B-B14F-4D97-AF65-F5344CB8AC3E}">
        <p14:creationId xmlns:p14="http://schemas.microsoft.com/office/powerpoint/2010/main" val="3579184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emplate/>
  <TotalTime>36371</TotalTime>
  <Words>2218</Words>
  <Application>Microsoft Office PowerPoint</Application>
  <PresentationFormat>On-screen Show (4:3)</PresentationFormat>
  <Paragraphs>331</Paragraphs>
  <Slides>61</Slides>
  <Notes>11</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NewsPrint</vt:lpstr>
      <vt:lpstr>Module</vt:lpstr>
      <vt:lpstr>Pakistan Society Of Chemical Pathologists Distance Learning Programme In Chemical Pathology (DLP-2)  Lesson No 6 Electrophoresis  By  Brig Aamir Ijaz MCPS, FCPS, FRCP (Edin)   Professor Of Pathology /  Consultant Chemical Pathologist AFIP Rawalpindi </vt:lpstr>
      <vt:lpstr>Part I MCQs (One Best Type) </vt:lpstr>
      <vt:lpstr>A Useful Resource to Learn Electrophoresis</vt:lpstr>
      <vt:lpstr>Q. 1: Electrophoretic mobility of a protein is -3.1 mobility units on agarose gel. Negative notation in this value is due to:   a. Length of the agarose gel b. pH of the buffer c. Size of the albumin molecule d. Speed of albumin migration e. Temperature of the medium </vt:lpstr>
      <vt:lpstr>Electrophoretic Mobility</vt:lpstr>
      <vt:lpstr>Q 2. Agarose gel electrophoresis is one of the most commonly used traditional protein separation systems. Its advantage over previous formats is:  a. Abundant ionisable groups b. Clarity on drying c. Greater endosmosis d. High affinity for proteins e. Small pore size   </vt:lpstr>
      <vt:lpstr>Agarose Gel</vt:lpstr>
      <vt:lpstr>Q 3: Automated systems of electrophoresis have been successfully used in clinical laboratories. They include automation of all of the following steps EXCEPT:  a. Alteration in molecular sieve b. Densitometry c. Multiple staining d. Sample application e. Temperature control  </vt:lpstr>
      <vt:lpstr>Q 4: In capillary electrophoresis primary driving force for migration is:  a. Endosmosis b. Site potential c. Stern potential d. Wick flow e. Zeta potential</vt:lpstr>
      <vt:lpstr>Two Forces on a Molecule in Electrophoresis</vt:lpstr>
      <vt:lpstr>Electromotive force</vt:lpstr>
      <vt:lpstr>Endosmosis </vt:lpstr>
      <vt:lpstr>Q 5 : Protein electrophoresis of a serum sample showed a wide band n Albumin region. What could be the most probable cause:  a. Bent applicator b. Bis-albuminaemia c. Fibrinogen d. Haemolytic Sample e. Medication by the patient  </vt:lpstr>
      <vt:lpstr>Artefacts and  non-significant Findings </vt:lpstr>
      <vt:lpstr>Part II Match the answers  (Extended Matching Questions)</vt:lpstr>
      <vt:lpstr> Q 6 :  Proteins and other molecules move to cathode or anode depending on charge on their surface but at a very specific pH, proteins and other molecules become absolutely neutral and stop migration. Ordinary diffusion is also counteracted.   These characteristics are indicative of which electrophoresis technique / support media?  </vt:lpstr>
      <vt:lpstr>Isoelectric Focusing (IEF)</vt:lpstr>
      <vt:lpstr>Principle of IEF</vt:lpstr>
      <vt:lpstr>Procedure of IEF</vt:lpstr>
      <vt:lpstr>PowerPoint Presentation</vt:lpstr>
      <vt:lpstr> Q 7 :  Electrophoretic separation based on mass-to-charge ratio and molecular size of the compounds resulting in improvement in resolution e.g. separation of proteins.     These characteristics are indicative of which electrophoresis technique / support media?  </vt:lpstr>
      <vt:lpstr>Polyacrylamide gel</vt:lpstr>
      <vt:lpstr>Polyacrylamide gel electrophoresis (PAGE)</vt:lpstr>
      <vt:lpstr>PowerPoint Presentation</vt:lpstr>
      <vt:lpstr> Q 8 :  Proteins are stacked before separation and there is no need to carry out step of pre-concentration of specimens with low protein. Resolution is much improved.  These characteristics are indicative of which electrophoresis technique / support media?  </vt:lpstr>
      <vt:lpstr>Disc Electrophoresis</vt:lpstr>
      <vt:lpstr>Disc Electrophoresis</vt:lpstr>
      <vt:lpstr> Q 9 :  High resolution separation of charged substances without a sieving matrix and with application of high voltage, small sample volume and short running time. Ease of automation and extensive applications.  These characteristics are indicative of which electrophoresis technique / support media?  </vt:lpstr>
      <vt:lpstr>Capillary electrophoresis</vt:lpstr>
      <vt:lpstr> Capillary electrophoresis(CE) </vt:lpstr>
      <vt:lpstr>Electrophoretic mobility in CE</vt:lpstr>
      <vt:lpstr>Advantages of CE</vt:lpstr>
      <vt:lpstr>Procedure of CE</vt:lpstr>
      <vt:lpstr>Applications of CE</vt:lpstr>
      <vt:lpstr> Q 10 :  Very high speed, integration of multiple functions, very low sample volume, laser induced fluorescence detection system. All channels fabricated on the same surface, great potential for automation.  This principle is the basis of which electrophoresis technique / support media?  </vt:lpstr>
      <vt:lpstr>Microchip electrophoresis</vt:lpstr>
      <vt:lpstr>Microchip electrophoresis</vt:lpstr>
      <vt:lpstr> Fundamental elements</vt:lpstr>
      <vt:lpstr>Steps of operation </vt:lpstr>
      <vt:lpstr>Advantages</vt:lpstr>
      <vt:lpstr> Part III Interpretation of Electrophoresis Reports</vt:lpstr>
      <vt:lpstr>Movements of Proteins in  Traditional Electrophoretic Field</vt:lpstr>
      <vt:lpstr>Movements of Proteins in  Traditional Electrophoretic Field</vt:lpstr>
      <vt:lpstr>Movements of Proteins in  Capillary Electrophoresis</vt:lpstr>
      <vt:lpstr>Movements of Proteins in  Capillary Electrophoresis</vt:lpstr>
      <vt:lpstr>Q.11:     Patient No 1 </vt:lpstr>
      <vt:lpstr>Q.12:     Patient No 2 </vt:lpstr>
      <vt:lpstr>Q.13:     Patient No 3</vt:lpstr>
      <vt:lpstr>Q.14:     Patient No 4</vt:lpstr>
      <vt:lpstr>Q.15:     Patient No 5</vt:lpstr>
      <vt:lpstr> Part IV Short Answer Questions: </vt:lpstr>
      <vt:lpstr>Q. 16:  Which electrophoresis systems will be most suitable for following analytes:      </vt:lpstr>
      <vt:lpstr>Lipoproteins     </vt:lpstr>
      <vt:lpstr>                        Lipoprotein </vt:lpstr>
      <vt:lpstr>                  Lipoprotein </vt:lpstr>
      <vt:lpstr>Oligoclonal bands of IgG    </vt:lpstr>
      <vt:lpstr>DNA fragments    </vt:lpstr>
      <vt:lpstr>Agarose gel electrophoresis for DNA fragments-movie clip (To see the clip click the link in slide show Make sure you are connected to the internet)    </vt:lpstr>
      <vt:lpstr>RNA   </vt:lpstr>
      <vt:lpstr>Isoenzymes of ALP   </vt:lpstr>
      <vt:lpstr>Thank You and Best Of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 -</dc:title>
  <dc:creator>COSMO</dc:creator>
  <cp:lastModifiedBy>AAMIR IJAZ</cp:lastModifiedBy>
  <cp:revision>1680</cp:revision>
  <dcterms:created xsi:type="dcterms:W3CDTF">2003-07-05T14:02:04Z</dcterms:created>
  <dcterms:modified xsi:type="dcterms:W3CDTF">2014-04-10T14:56:42Z</dcterms:modified>
</cp:coreProperties>
</file>