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5" r:id="rId1"/>
  </p:sldMasterIdLst>
  <p:notesMasterIdLst>
    <p:notesMasterId r:id="rId30"/>
  </p:notesMasterIdLst>
  <p:sldIdLst>
    <p:sldId id="382" r:id="rId2"/>
    <p:sldId id="347" r:id="rId3"/>
    <p:sldId id="360" r:id="rId4"/>
    <p:sldId id="385" r:id="rId5"/>
    <p:sldId id="384" r:id="rId6"/>
    <p:sldId id="371" r:id="rId7"/>
    <p:sldId id="386" r:id="rId8"/>
    <p:sldId id="387" r:id="rId9"/>
    <p:sldId id="372" r:id="rId10"/>
    <p:sldId id="389" r:id="rId11"/>
    <p:sldId id="390" r:id="rId12"/>
    <p:sldId id="369" r:id="rId13"/>
    <p:sldId id="391" r:id="rId14"/>
    <p:sldId id="392" r:id="rId15"/>
    <p:sldId id="377" r:id="rId16"/>
    <p:sldId id="393" r:id="rId17"/>
    <p:sldId id="394" r:id="rId18"/>
    <p:sldId id="375" r:id="rId19"/>
    <p:sldId id="395" r:id="rId20"/>
    <p:sldId id="376" r:id="rId21"/>
    <p:sldId id="396" r:id="rId22"/>
    <p:sldId id="379" r:id="rId23"/>
    <p:sldId id="397" r:id="rId24"/>
    <p:sldId id="380" r:id="rId25"/>
    <p:sldId id="398" r:id="rId26"/>
    <p:sldId id="381" r:id="rId27"/>
    <p:sldId id="399" r:id="rId28"/>
    <p:sldId id="336" r:id="rId2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4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p:cViewPr>
        <p:scale>
          <a:sx n="66" d="100"/>
          <a:sy n="66" d="100"/>
        </p:scale>
        <p:origin x="-1410"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4CC4AF4-351E-495A-91B4-8621E5CDE397}" type="datetimeFigureOut">
              <a:rPr lang="en-GB"/>
              <a:pPr>
                <a:defRPr/>
              </a:pPr>
              <a:t>19/05/2015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562BEC3-60BA-45C4-BE80-D3D03A80D27F}" type="slidenum">
              <a:rPr lang="en-GB"/>
              <a:pPr>
                <a:defRPr/>
              </a:pPr>
              <a:t>‹#›</a:t>
            </a:fld>
            <a:endParaRPr lang="en-GB"/>
          </a:p>
        </p:txBody>
      </p:sp>
    </p:spTree>
    <p:extLst>
      <p:ext uri="{BB962C8B-B14F-4D97-AF65-F5344CB8AC3E}">
        <p14:creationId xmlns:p14="http://schemas.microsoft.com/office/powerpoint/2010/main" val="3060174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GB"/>
          </a:p>
        </p:txBody>
      </p:sp>
      <p:sp>
        <p:nvSpPr>
          <p:cNvPr id="12" name="Footer Placeholder 16"/>
          <p:cNvSpPr>
            <a:spLocks noGrp="1"/>
          </p:cNvSpPr>
          <p:nvPr>
            <p:ph type="ftr" sz="quarter" idx="11"/>
          </p:nvPr>
        </p:nvSpPr>
        <p:spPr/>
        <p:txBody>
          <a:bodyPr/>
          <a:lstStyle>
            <a:lvl1pPr>
              <a:defRPr/>
            </a:lvl1pPr>
          </a:lstStyle>
          <a:p>
            <a:pPr>
              <a:defRPr/>
            </a:pPr>
            <a:endParaRPr lang="en-GB"/>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B27B2FC2-FE26-4A3E-B4C6-E83BB2FC0367}"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4B160DF3-E970-4F57-A633-8B761F436A8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ECC0FD70-F144-48DB-9433-14778A3D56C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4A3C0649-EFD8-4C29-9D94-4933AC1CE4B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GB"/>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GB"/>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51E47BDB-7BBE-4F3E-BDAE-1F456EA4A33B}"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CC153274-86F4-49AC-A801-F61E7FBED55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GB"/>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6F8AEDF5-F9A2-4AEF-AFE0-043071657EC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FD56D6DE-9923-4727-96A1-169E184659D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90283443-D9D5-449F-9A75-42CB8F2A35A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GB"/>
          </a:p>
        </p:txBody>
      </p:sp>
      <p:sp>
        <p:nvSpPr>
          <p:cNvPr id="8" name="Footer Placeholder 5"/>
          <p:cNvSpPr>
            <a:spLocks noGrp="1"/>
          </p:cNvSpPr>
          <p:nvPr>
            <p:ph type="ftr" sz="quarter" idx="11"/>
          </p:nvPr>
        </p:nvSpPr>
        <p:spPr/>
        <p:txBody>
          <a:bodyPr/>
          <a:lstStyle>
            <a:lvl1pPr>
              <a:defRPr/>
            </a:lvl1pPr>
          </a:lstStyle>
          <a:p>
            <a:pPr>
              <a:defRPr/>
            </a:pPr>
            <a:endParaRPr lang="en-GB"/>
          </a:p>
        </p:txBody>
      </p:sp>
      <p:sp>
        <p:nvSpPr>
          <p:cNvPr id="9" name="Slide Number Placeholder 6"/>
          <p:cNvSpPr>
            <a:spLocks noGrp="1"/>
          </p:cNvSpPr>
          <p:nvPr>
            <p:ph type="sldNum" sz="quarter" idx="12"/>
          </p:nvPr>
        </p:nvSpPr>
        <p:spPr/>
        <p:txBody>
          <a:bodyPr/>
          <a:lstStyle>
            <a:lvl1pPr>
              <a:defRPr/>
            </a:lvl1pPr>
          </a:lstStyle>
          <a:p>
            <a:pPr>
              <a:defRPr/>
            </a:pPr>
            <a:fld id="{E2F9F117-295A-4BD4-AF91-26D69214B2D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GB"/>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GB"/>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834581AE-FA75-4AA4-A846-EA1B3F8ECDB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GB"/>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F7F6634-4AD4-482E-B18E-479C64C6052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423" r:id="rId1"/>
    <p:sldLayoutId id="2147484416" r:id="rId2"/>
    <p:sldLayoutId id="2147484424" r:id="rId3"/>
    <p:sldLayoutId id="2147484417" r:id="rId4"/>
    <p:sldLayoutId id="2147484418" r:id="rId5"/>
    <p:sldLayoutId id="2147484419" r:id="rId6"/>
    <p:sldLayoutId id="2147484420" r:id="rId7"/>
    <p:sldLayoutId id="2147484425" r:id="rId8"/>
    <p:sldLayoutId id="2147484426" r:id="rId9"/>
    <p:sldLayoutId id="2147484421" r:id="rId10"/>
    <p:sldLayoutId id="214748442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1"/>
          <p:cNvSpPr>
            <a:spLocks noGrp="1"/>
          </p:cNvSpPr>
          <p:nvPr>
            <p:ph type="subTitle" idx="1"/>
          </p:nvPr>
        </p:nvSpPr>
        <p:spPr>
          <a:xfrm>
            <a:off x="107950" y="3484563"/>
            <a:ext cx="8928100" cy="1600200"/>
          </a:xfrm>
        </p:spPr>
        <p:txBody>
          <a:bodyPr/>
          <a:lstStyle/>
          <a:p>
            <a:pPr eaLnBrk="1" hangingPunct="1"/>
            <a:r>
              <a:rPr lang="en-GB" altLang="en-US" sz="3200" dirty="0" smtClean="0"/>
              <a:t>Held on 25</a:t>
            </a:r>
            <a:r>
              <a:rPr lang="en-GB" altLang="en-US" sz="3200" baseline="30000" dirty="0" smtClean="0"/>
              <a:t>th</a:t>
            </a:r>
            <a:r>
              <a:rPr lang="en-GB" altLang="en-US" sz="3200" dirty="0" smtClean="0"/>
              <a:t> Mar 2015 (WEDNESDAY)</a:t>
            </a:r>
          </a:p>
          <a:p>
            <a:pPr eaLnBrk="1" hangingPunct="1"/>
            <a:endParaRPr lang="en-GB" altLang="en-US" sz="3200" dirty="0" smtClean="0"/>
          </a:p>
        </p:txBody>
      </p:sp>
      <p:sp>
        <p:nvSpPr>
          <p:cNvPr id="6147" name="Title 2"/>
          <p:cNvSpPr>
            <a:spLocks noGrp="1"/>
          </p:cNvSpPr>
          <p:nvPr>
            <p:ph type="ctrTitle"/>
          </p:nvPr>
        </p:nvSpPr>
        <p:spPr>
          <a:xfrm>
            <a:off x="457200" y="1598613"/>
            <a:ext cx="8229600" cy="1470025"/>
          </a:xfrm>
        </p:spPr>
        <p:txBody>
          <a:bodyPr/>
          <a:lstStyle/>
          <a:p>
            <a:pPr eaLnBrk="1" hangingPunct="1"/>
            <a:r>
              <a:rPr lang="en-GB" altLang="en-US" dirty="0" smtClean="0"/>
              <a:t>Quick Assessment of Data Interpretation Skill (QADIS) with Key</a:t>
            </a:r>
          </a:p>
        </p:txBody>
      </p:sp>
      <p:sp>
        <p:nvSpPr>
          <p:cNvPr id="6148" name="Subtitle 2"/>
          <p:cNvSpPr txBox="1">
            <a:spLocks/>
          </p:cNvSpPr>
          <p:nvPr/>
        </p:nvSpPr>
        <p:spPr bwMode="auto">
          <a:xfrm>
            <a:off x="762000" y="4868863"/>
            <a:ext cx="6858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ts val="575"/>
              </a:spcBef>
              <a:buClr>
                <a:schemeClr val="accent1"/>
              </a:buClr>
              <a:buSzPct val="85000"/>
              <a:buFont typeface="Wingdings 2" pitchFamily="18" charset="2"/>
              <a:buNone/>
            </a:pPr>
            <a:r>
              <a:rPr lang="en-GB" sz="3600" u="sng" dirty="0">
                <a:solidFill>
                  <a:srgbClr val="FF0000"/>
                </a:solidFill>
                <a:latin typeface="Perpetua" pitchFamily="18" charset="0"/>
              </a:rPr>
              <a:t>Instructions:</a:t>
            </a:r>
          </a:p>
          <a:p>
            <a:pPr eaLnBrk="1" hangingPunct="1">
              <a:spcBef>
                <a:spcPts val="575"/>
              </a:spcBef>
              <a:buClr>
                <a:schemeClr val="accent1"/>
              </a:buClr>
              <a:buSzPct val="85000"/>
              <a:buFont typeface="Wingdings 2" pitchFamily="18" charset="2"/>
              <a:buNone/>
            </a:pPr>
            <a:r>
              <a:rPr lang="en-GB" sz="2400" dirty="0">
                <a:solidFill>
                  <a:srgbClr val="002060"/>
                </a:solidFill>
                <a:latin typeface="Perpetua" pitchFamily="18" charset="0"/>
              </a:rPr>
              <a:t>Please answer the questions asked by the facilitator</a:t>
            </a:r>
          </a:p>
          <a:p>
            <a:pPr eaLnBrk="1" hangingPunct="1">
              <a:spcBef>
                <a:spcPts val="575"/>
              </a:spcBef>
              <a:buClr>
                <a:schemeClr val="accent1"/>
              </a:buClr>
              <a:buSzPct val="85000"/>
              <a:buFont typeface="Wingdings 2" pitchFamily="18" charset="2"/>
              <a:buNone/>
            </a:pPr>
            <a:r>
              <a:rPr lang="en-GB" sz="2400" dirty="0">
                <a:solidFill>
                  <a:srgbClr val="002060"/>
                </a:solidFill>
                <a:latin typeface="Perpetua" pitchFamily="18" charset="0"/>
              </a:rPr>
              <a:t>Feel free to clear your doubts </a:t>
            </a:r>
          </a:p>
        </p:txBody>
      </p:sp>
      <p:sp>
        <p:nvSpPr>
          <p:cNvPr id="6149" name="Subtitle 1"/>
          <p:cNvSpPr txBox="1">
            <a:spLocks/>
          </p:cNvSpPr>
          <p:nvPr/>
        </p:nvSpPr>
        <p:spPr bwMode="auto">
          <a:xfrm>
            <a:off x="293688" y="115888"/>
            <a:ext cx="8928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spcBef>
                <a:spcPts val="575"/>
              </a:spcBef>
              <a:buClr>
                <a:schemeClr val="accent1"/>
              </a:buClr>
              <a:buSzPct val="85000"/>
              <a:buFont typeface="Wingdings 2" pitchFamily="18" charset="2"/>
              <a:buNone/>
            </a:pPr>
            <a:r>
              <a:rPr lang="en-GB" altLang="en-US" sz="3200" dirty="0">
                <a:solidFill>
                  <a:schemeClr val="tx2"/>
                </a:solidFill>
                <a:latin typeface="Perpetua" pitchFamily="18" charset="0"/>
              </a:rPr>
              <a:t>Structured Assessment of Skills in Chemical Pathology</a:t>
            </a:r>
          </a:p>
          <a:p>
            <a:pPr algn="ctr" eaLnBrk="1" hangingPunct="1">
              <a:spcBef>
                <a:spcPts val="575"/>
              </a:spcBef>
              <a:buClr>
                <a:schemeClr val="accent1"/>
              </a:buClr>
              <a:buSzPct val="85000"/>
              <a:buFont typeface="Wingdings 2" pitchFamily="18" charset="2"/>
              <a:buNone/>
            </a:pPr>
            <a:r>
              <a:rPr lang="en-GB" altLang="en-US" sz="3200" dirty="0">
                <a:solidFill>
                  <a:schemeClr val="tx2"/>
                </a:solidFill>
                <a:latin typeface="Perpetua" pitchFamily="18" charset="0"/>
              </a:rPr>
              <a:t>Lesson No 3</a:t>
            </a:r>
          </a:p>
          <a:p>
            <a:pPr algn="ctr" eaLnBrk="1" hangingPunct="1">
              <a:spcBef>
                <a:spcPts val="575"/>
              </a:spcBef>
              <a:buClr>
                <a:schemeClr val="accent1"/>
              </a:buClr>
              <a:buSzPct val="85000"/>
              <a:buFont typeface="Wingdings 2" pitchFamily="18" charset="2"/>
              <a:buNone/>
            </a:pPr>
            <a:endParaRPr lang="en-GB" altLang="en-US" sz="3200" dirty="0">
              <a:solidFill>
                <a:schemeClr val="tx2"/>
              </a:solidFill>
              <a:latin typeface="Perpetua" pitchFamily="18" charset="0"/>
            </a:endParaRPr>
          </a:p>
        </p:txBody>
      </p:sp>
    </p:spTree>
    <p:extLst>
      <p:ext uri="{BB962C8B-B14F-4D97-AF65-F5344CB8AC3E}">
        <p14:creationId xmlns:p14="http://schemas.microsoft.com/office/powerpoint/2010/main" val="3633542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71400"/>
            <a:ext cx="6781800" cy="1600200"/>
          </a:xfrm>
        </p:spPr>
        <p:txBody>
          <a:bodyPr>
            <a:normAutofit/>
          </a:bodyPr>
          <a:lstStyle/>
          <a:p>
            <a:r>
              <a:rPr lang="en-GB" sz="4400" dirty="0" smtClean="0">
                <a:solidFill>
                  <a:srgbClr val="C00000"/>
                </a:solidFill>
              </a:rPr>
              <a:t>Hypoglycaemia in Diabetics</a:t>
            </a:r>
            <a:endParaRPr lang="en-GB" sz="4400" dirty="0">
              <a:solidFill>
                <a:srgbClr val="C00000"/>
              </a:solidFill>
            </a:endParaRPr>
          </a:p>
        </p:txBody>
      </p:sp>
      <p:sp>
        <p:nvSpPr>
          <p:cNvPr id="3" name="Content Placeholder 2"/>
          <p:cNvSpPr>
            <a:spLocks noGrp="1"/>
          </p:cNvSpPr>
          <p:nvPr>
            <p:ph idx="1"/>
          </p:nvPr>
        </p:nvSpPr>
        <p:spPr>
          <a:xfrm>
            <a:off x="762000" y="1556792"/>
            <a:ext cx="7543800" cy="3886200"/>
          </a:xfrm>
        </p:spPr>
        <p:txBody>
          <a:bodyPr>
            <a:noAutofit/>
          </a:bodyPr>
          <a:lstStyle/>
          <a:p>
            <a:r>
              <a:rPr lang="en-GB" sz="2800" dirty="0" smtClean="0">
                <a:latin typeface="Arial" pitchFamily="34" charset="0"/>
                <a:cs typeface="Arial" pitchFamily="34" charset="0"/>
              </a:rPr>
              <a:t>No need to demonstrate Whipple`s triad in diabetics.</a:t>
            </a:r>
          </a:p>
          <a:p>
            <a:r>
              <a:rPr lang="en-GB" sz="2800" dirty="0" smtClean="0">
                <a:latin typeface="Arial" pitchFamily="34" charset="0"/>
                <a:cs typeface="Arial" pitchFamily="34" charset="0"/>
              </a:rPr>
              <a:t>Ignoring such symptoms in diabetics can be dangerous.</a:t>
            </a:r>
          </a:p>
          <a:p>
            <a:r>
              <a:rPr lang="en-GB" sz="2800" dirty="0" smtClean="0">
                <a:latin typeface="Arial" pitchFamily="34" charset="0"/>
                <a:cs typeface="Arial" pitchFamily="34" charset="0"/>
              </a:rPr>
              <a:t>Hypoglycaemia </a:t>
            </a:r>
            <a:r>
              <a:rPr lang="en-GB" sz="2800" dirty="0">
                <a:latin typeface="Arial" pitchFamily="34" charset="0"/>
                <a:cs typeface="Arial" pitchFamily="34" charset="0"/>
              </a:rPr>
              <a:t>in </a:t>
            </a:r>
            <a:r>
              <a:rPr lang="en-GB" sz="2800" dirty="0" smtClean="0">
                <a:latin typeface="Arial" pitchFamily="34" charset="0"/>
                <a:cs typeface="Arial" pitchFamily="34" charset="0"/>
              </a:rPr>
              <a:t>diabetics, may be documented or undocumented, should be taken as an urgent issue </a:t>
            </a:r>
          </a:p>
          <a:p>
            <a:r>
              <a:rPr lang="en-GB" sz="2800" dirty="0" smtClean="0">
                <a:latin typeface="Arial" pitchFamily="34" charset="0"/>
                <a:cs typeface="Arial" pitchFamily="34" charset="0"/>
              </a:rPr>
              <a:t>Some modification of treatment should be advised to avoid untoward incidence while patient is driving etc.</a:t>
            </a:r>
            <a:endParaRPr lang="en-GB" sz="2800" dirty="0">
              <a:latin typeface="Arial" pitchFamily="34" charset="0"/>
              <a:cs typeface="Arial" pitchFamily="34" charset="0"/>
            </a:endParaRPr>
          </a:p>
        </p:txBody>
      </p:sp>
    </p:spTree>
    <p:extLst>
      <p:ext uri="{BB962C8B-B14F-4D97-AF65-F5344CB8AC3E}">
        <p14:creationId xmlns:p14="http://schemas.microsoft.com/office/powerpoint/2010/main" val="176655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22" y="-35257"/>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2010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4</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5950" y="1125538"/>
            <a:ext cx="7772400" cy="3959646"/>
          </a:xfrm>
        </p:spPr>
        <p:txBody>
          <a:bodyPr>
            <a:noAutofit/>
          </a:bodyPr>
          <a:lstStyle/>
          <a:p>
            <a:pPr marL="0" indent="0" algn="just">
              <a:buNone/>
            </a:pPr>
            <a:r>
              <a:rPr lang="en-US" sz="1800" dirty="0">
                <a:latin typeface="Arial" pitchFamily="34" charset="0"/>
                <a:cs typeface="Arial" pitchFamily="34" charset="0"/>
              </a:rPr>
              <a:t>A 71 years old male is admitted in hospital for the last one week </a:t>
            </a:r>
            <a:r>
              <a:rPr lang="en-US" sz="1800" dirty="0" smtClean="0">
                <a:latin typeface="Arial" pitchFamily="34" charset="0"/>
                <a:cs typeface="Arial" pitchFamily="34" charset="0"/>
              </a:rPr>
              <a:t>for the investigations of </a:t>
            </a:r>
            <a:r>
              <a:rPr lang="en-US" sz="1800" dirty="0" err="1">
                <a:latin typeface="Arial" pitchFamily="34" charset="0"/>
                <a:cs typeface="Arial" pitchFamily="34" charset="0"/>
              </a:rPr>
              <a:t>pancytopaenia</a:t>
            </a:r>
            <a:r>
              <a:rPr lang="en-US" sz="1800" dirty="0">
                <a:latin typeface="Arial" pitchFamily="34" charset="0"/>
                <a:cs typeface="Arial" pitchFamily="34" charset="0"/>
              </a:rPr>
              <a:t> and </a:t>
            </a:r>
            <a:r>
              <a:rPr lang="en-US" sz="1800" dirty="0" err="1">
                <a:latin typeface="Arial" pitchFamily="34" charset="0"/>
                <a:cs typeface="Arial" pitchFamily="34" charset="0"/>
              </a:rPr>
              <a:t>hypersegmented</a:t>
            </a:r>
            <a:r>
              <a:rPr lang="en-US" sz="1800" dirty="0">
                <a:latin typeface="Arial" pitchFamily="34" charset="0"/>
                <a:cs typeface="Arial" pitchFamily="34" charset="0"/>
              </a:rPr>
              <a:t> </a:t>
            </a:r>
            <a:r>
              <a:rPr lang="en-US" sz="1800" dirty="0" smtClean="0">
                <a:latin typeface="Arial" pitchFamily="34" charset="0"/>
                <a:cs typeface="Arial" pitchFamily="34" charset="0"/>
              </a:rPr>
              <a:t>neutrophils. He </a:t>
            </a:r>
            <a:r>
              <a:rPr lang="en-US" sz="1800" dirty="0">
                <a:latin typeface="Arial" pitchFamily="34" charset="0"/>
                <a:cs typeface="Arial" pitchFamily="34" charset="0"/>
              </a:rPr>
              <a:t>is on special hospital diet. </a:t>
            </a:r>
            <a:r>
              <a:rPr lang="en-US" sz="1800" dirty="0" smtClean="0">
                <a:latin typeface="Arial" pitchFamily="34" charset="0"/>
                <a:cs typeface="Arial" pitchFamily="34" charset="0"/>
              </a:rPr>
              <a:t>His </a:t>
            </a:r>
            <a:r>
              <a:rPr lang="en-US" sz="1800" dirty="0">
                <a:latin typeface="Arial" pitchFamily="34" charset="0"/>
                <a:cs typeface="Arial" pitchFamily="34" charset="0"/>
              </a:rPr>
              <a:t>MCV is 80 </a:t>
            </a:r>
            <a:r>
              <a:rPr lang="en-US" sz="1800" dirty="0" err="1">
                <a:latin typeface="Arial" pitchFamily="34" charset="0"/>
                <a:cs typeface="Arial" pitchFamily="34" charset="0"/>
              </a:rPr>
              <a:t>fL.</a:t>
            </a:r>
            <a:r>
              <a:rPr lang="en-US" sz="1800" dirty="0">
                <a:latin typeface="Arial" pitchFamily="34" charset="0"/>
                <a:cs typeface="Arial" pitchFamily="34" charset="0"/>
              </a:rPr>
              <a:t> </a:t>
            </a:r>
            <a:r>
              <a:rPr lang="en-US" sz="1800" dirty="0" smtClean="0">
                <a:latin typeface="Arial" pitchFamily="34" charset="0"/>
                <a:cs typeface="Arial" pitchFamily="34" charset="0"/>
              </a:rPr>
              <a:t>His </a:t>
            </a:r>
            <a:r>
              <a:rPr lang="en-US" sz="1800" dirty="0">
                <a:latin typeface="Arial" pitchFamily="34" charset="0"/>
                <a:cs typeface="Arial" pitchFamily="34" charset="0"/>
              </a:rPr>
              <a:t>relevant biochemical profile shows:</a:t>
            </a:r>
          </a:p>
          <a:p>
            <a:r>
              <a:rPr lang="en-US" sz="1800" dirty="0" smtClean="0">
                <a:latin typeface="Arial" pitchFamily="34" charset="0"/>
                <a:cs typeface="Arial" pitchFamily="34" charset="0"/>
              </a:rPr>
              <a:t>Serum </a:t>
            </a:r>
            <a:r>
              <a:rPr lang="en-US" sz="1800" dirty="0">
                <a:latin typeface="Arial" pitchFamily="34" charset="0"/>
                <a:cs typeface="Arial" pitchFamily="34" charset="0"/>
              </a:rPr>
              <a:t>Vitamin B12: </a:t>
            </a:r>
            <a:r>
              <a:rPr lang="en-US" sz="1800" dirty="0" smtClean="0">
                <a:latin typeface="Arial" pitchFamily="34" charset="0"/>
                <a:cs typeface="Arial" pitchFamily="34" charset="0"/>
              </a:rPr>
              <a:t>               220 </a:t>
            </a:r>
            <a:r>
              <a:rPr lang="en-US" sz="1800" dirty="0" err="1">
                <a:latin typeface="Arial" pitchFamily="34" charset="0"/>
                <a:cs typeface="Arial" pitchFamily="34" charset="0"/>
              </a:rPr>
              <a:t>pmol</a:t>
            </a:r>
            <a:r>
              <a:rPr lang="en-US" sz="1800" dirty="0">
                <a:latin typeface="Arial" pitchFamily="34" charset="0"/>
                <a:cs typeface="Arial" pitchFamily="34" charset="0"/>
              </a:rPr>
              <a:t>/L </a:t>
            </a:r>
            <a:r>
              <a:rPr lang="en-US" sz="1800" dirty="0" smtClean="0">
                <a:latin typeface="Arial" pitchFamily="34" charset="0"/>
                <a:cs typeface="Arial" pitchFamily="34" charset="0"/>
              </a:rPr>
              <a:t>(Normal &gt; </a:t>
            </a:r>
            <a:r>
              <a:rPr lang="en-US" sz="1800" dirty="0">
                <a:latin typeface="Arial" pitchFamily="34" charset="0"/>
                <a:cs typeface="Arial" pitchFamily="34" charset="0"/>
              </a:rPr>
              <a:t>221 )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Serum </a:t>
            </a:r>
            <a:r>
              <a:rPr lang="en-US" sz="1800" dirty="0">
                <a:latin typeface="Arial" pitchFamily="34" charset="0"/>
                <a:cs typeface="Arial" pitchFamily="34" charset="0"/>
              </a:rPr>
              <a:t>Folate:           </a:t>
            </a:r>
            <a:r>
              <a:rPr lang="en-US" sz="1800" dirty="0" smtClean="0">
                <a:latin typeface="Arial" pitchFamily="34" charset="0"/>
                <a:cs typeface="Arial" pitchFamily="34" charset="0"/>
              </a:rPr>
              <a:t>                 9.0 </a:t>
            </a:r>
            <a:r>
              <a:rPr lang="en-US" sz="1800" dirty="0" err="1">
                <a:latin typeface="Arial" pitchFamily="34" charset="0"/>
                <a:cs typeface="Arial" pitchFamily="34" charset="0"/>
              </a:rPr>
              <a:t>nmol</a:t>
            </a:r>
            <a:r>
              <a:rPr lang="en-US" sz="1800" dirty="0">
                <a:latin typeface="Arial" pitchFamily="34" charset="0"/>
                <a:cs typeface="Arial" pitchFamily="34" charset="0"/>
              </a:rPr>
              <a:t>/L  (Normal &gt; 9.1)</a:t>
            </a:r>
          </a:p>
          <a:p>
            <a:r>
              <a:rPr lang="en-US" sz="1800" dirty="0" smtClean="0">
                <a:latin typeface="Arial" pitchFamily="34" charset="0"/>
                <a:cs typeface="Arial" pitchFamily="34" charset="0"/>
              </a:rPr>
              <a:t>Serum </a:t>
            </a:r>
            <a:r>
              <a:rPr lang="en-US" sz="1800" dirty="0" err="1" smtClean="0">
                <a:latin typeface="Arial" pitchFamily="34" charset="0"/>
                <a:cs typeface="Arial" pitchFamily="34" charset="0"/>
              </a:rPr>
              <a:t>Homocystine</a:t>
            </a:r>
            <a:r>
              <a:rPr lang="en-US" sz="1800" dirty="0" smtClean="0">
                <a:latin typeface="Arial" pitchFamily="34" charset="0"/>
                <a:cs typeface="Arial" pitchFamily="34" charset="0"/>
              </a:rPr>
              <a:t>:                    Raised</a:t>
            </a:r>
          </a:p>
          <a:p>
            <a:r>
              <a:rPr lang="en-US" sz="1800" dirty="0" smtClean="0">
                <a:latin typeface="Arial" pitchFamily="34" charset="0"/>
                <a:cs typeface="Arial" pitchFamily="34" charset="0"/>
              </a:rPr>
              <a:t>Urine Methylmelonic Acid:          Raised</a:t>
            </a:r>
          </a:p>
          <a:p>
            <a:pPr marL="0" indent="0">
              <a:buNone/>
            </a:pPr>
            <a:r>
              <a:rPr lang="en-US" sz="1800" dirty="0" smtClean="0">
                <a:latin typeface="Arial" pitchFamily="34" charset="0"/>
                <a:cs typeface="Arial" pitchFamily="34" charset="0"/>
              </a:rPr>
              <a:t> </a:t>
            </a: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smtClean="0">
                <a:solidFill>
                  <a:srgbClr val="FF0000"/>
                </a:solidFill>
                <a:latin typeface="Arial" pitchFamily="34" charset="0"/>
                <a:cs typeface="Arial" pitchFamily="34" charset="0"/>
              </a:rPr>
              <a:t>a. What is the most likely diagnosis?</a:t>
            </a:r>
          </a:p>
          <a:p>
            <a:pPr marL="0" indent="0">
              <a:buNone/>
            </a:pPr>
            <a:r>
              <a:rPr lang="en-US" sz="1800" dirty="0" smtClean="0">
                <a:solidFill>
                  <a:srgbClr val="FF0000"/>
                </a:solidFill>
                <a:latin typeface="Arial" pitchFamily="34" charset="0"/>
                <a:cs typeface="Arial" pitchFamily="34" charset="0"/>
              </a:rPr>
              <a:t>b</a:t>
            </a:r>
            <a:r>
              <a:rPr lang="en-US" sz="1800" dirty="0">
                <a:solidFill>
                  <a:srgbClr val="FF0000"/>
                </a:solidFill>
                <a:latin typeface="Arial" pitchFamily="34" charset="0"/>
                <a:cs typeface="Arial" pitchFamily="34" charset="0"/>
              </a:rPr>
              <a:t>. </a:t>
            </a:r>
            <a:r>
              <a:rPr lang="en-US" sz="1800" dirty="0" smtClean="0">
                <a:solidFill>
                  <a:srgbClr val="FF0000"/>
                </a:solidFill>
                <a:latin typeface="Arial" pitchFamily="34" charset="0"/>
                <a:cs typeface="Arial" pitchFamily="34" charset="0"/>
              </a:rPr>
              <a:t>Name ONE lab investigation which can be helpful to obtain a better status of folate in this patient.</a:t>
            </a:r>
            <a:endParaRPr lang="en-US" sz="18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18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800" dirty="0">
                <a:latin typeface="Arial" pitchFamily="34" charset="0"/>
                <a:cs typeface="Arial" pitchFamily="34" charset="0"/>
              </a:rPr>
              <a:t> </a:t>
            </a:r>
          </a:p>
        </p:txBody>
      </p:sp>
      <p:sp>
        <p:nvSpPr>
          <p:cNvPr id="4" name="TextBox 3"/>
          <p:cNvSpPr txBox="1">
            <a:spLocks noChangeArrowheads="1"/>
          </p:cNvSpPr>
          <p:nvPr/>
        </p:nvSpPr>
        <p:spPr bwMode="auto">
          <a:xfrm>
            <a:off x="179512" y="5086925"/>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smtClean="0">
                <a:solidFill>
                  <a:srgbClr val="0070C0"/>
                </a:solidFill>
              </a:rPr>
              <a:t>Vitamin B12 deficiency</a:t>
            </a:r>
          </a:p>
          <a:p>
            <a:pPr marL="457200" indent="-457200">
              <a:buFont typeface="+mj-lt"/>
              <a:buAutoNum type="alphaLcPeriod"/>
            </a:pPr>
            <a:r>
              <a:rPr lang="en-US" dirty="0" smtClean="0">
                <a:solidFill>
                  <a:srgbClr val="0070C0"/>
                </a:solidFill>
              </a:rPr>
              <a:t>Red cell folate</a:t>
            </a:r>
            <a:endParaRPr lang="en-US" dirty="0">
              <a:solidFill>
                <a:srgbClr val="0070C0"/>
              </a:solidFill>
            </a:endParaRPr>
          </a:p>
        </p:txBody>
      </p:sp>
      <p:sp>
        <p:nvSpPr>
          <p:cNvPr id="5" name="TextBox 1"/>
          <p:cNvSpPr txBox="1">
            <a:spLocks noChangeArrowheads="1"/>
          </p:cNvSpPr>
          <p:nvPr/>
        </p:nvSpPr>
        <p:spPr bwMode="auto">
          <a:xfrm>
            <a:off x="827584" y="5880174"/>
            <a:ext cx="727298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600" dirty="0" smtClean="0">
                <a:solidFill>
                  <a:srgbClr val="7030A0"/>
                </a:solidFill>
              </a:rPr>
              <a:t>Ref No 4 </a:t>
            </a:r>
          </a:p>
          <a:p>
            <a:pPr algn="ctr"/>
            <a:r>
              <a:rPr lang="en-US" sz="1600" dirty="0">
                <a:solidFill>
                  <a:srgbClr val="7030A0"/>
                </a:solidFill>
              </a:rPr>
              <a:t>Diagnosis and treatment of vitamin B12 and folate </a:t>
            </a:r>
            <a:r>
              <a:rPr lang="en-US" sz="1600" dirty="0" smtClean="0">
                <a:solidFill>
                  <a:srgbClr val="7030A0"/>
                </a:solidFill>
              </a:rPr>
              <a:t>deficiency</a:t>
            </a:r>
          </a:p>
          <a:p>
            <a:pPr algn="ctr"/>
            <a:r>
              <a:rPr lang="en-GB" sz="1600" dirty="0" smtClean="0">
                <a:solidFill>
                  <a:srgbClr val="7030A0"/>
                </a:solidFill>
              </a:rPr>
              <a:t>www.uptodate.com</a:t>
            </a:r>
            <a:r>
              <a:rPr lang="en-GB" sz="1600" dirty="0">
                <a:solidFill>
                  <a:srgbClr val="7030A0"/>
                </a:solidFill>
              </a:rPr>
              <a:t> ©2015 </a:t>
            </a:r>
          </a:p>
          <a:p>
            <a:pPr algn="ctr"/>
            <a:endParaRPr lang="en-GB" sz="1600" dirty="0">
              <a:solidFill>
                <a:srgbClr val="7030A0"/>
              </a:solidFill>
            </a:endParaRPr>
          </a:p>
        </p:txBody>
      </p:sp>
    </p:spTree>
    <p:extLst>
      <p:ext uri="{BB962C8B-B14F-4D97-AF65-F5344CB8AC3E}">
        <p14:creationId xmlns:p14="http://schemas.microsoft.com/office/powerpoint/2010/main" val="366133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387424"/>
            <a:ext cx="7199704" cy="1600200"/>
          </a:xfrm>
        </p:spPr>
        <p:txBody>
          <a:bodyPr>
            <a:normAutofit/>
          </a:bodyPr>
          <a:lstStyle/>
          <a:p>
            <a:r>
              <a:rPr lang="en-GB" sz="2800" dirty="0" smtClean="0">
                <a:solidFill>
                  <a:srgbClr val="C00000"/>
                </a:solidFill>
              </a:rPr>
              <a:t>Lab Diagnosis of Vitamin B12 </a:t>
            </a:r>
            <a:r>
              <a:rPr lang="en-GB" sz="2800" dirty="0" err="1" smtClean="0">
                <a:solidFill>
                  <a:srgbClr val="C00000"/>
                </a:solidFill>
              </a:rPr>
              <a:t>Def</a:t>
            </a:r>
            <a:endParaRPr lang="en-GB" sz="2800" dirty="0">
              <a:solidFill>
                <a:srgbClr val="C00000"/>
              </a:solidFill>
            </a:endParaRPr>
          </a:p>
        </p:txBody>
      </p:sp>
      <p:sp>
        <p:nvSpPr>
          <p:cNvPr id="3" name="Content Placeholder 2"/>
          <p:cNvSpPr>
            <a:spLocks noGrp="1"/>
          </p:cNvSpPr>
          <p:nvPr>
            <p:ph idx="1"/>
          </p:nvPr>
        </p:nvSpPr>
        <p:spPr>
          <a:xfrm>
            <a:off x="762000" y="1556792"/>
            <a:ext cx="7543800" cy="3886200"/>
          </a:xfrm>
        </p:spPr>
        <p:txBody>
          <a:bodyPr>
            <a:noAutofit/>
          </a:bodyPr>
          <a:lstStyle/>
          <a:p>
            <a:r>
              <a:rPr lang="en-GB" sz="2800" dirty="0" smtClean="0">
                <a:latin typeface="Arial" pitchFamily="34" charset="0"/>
                <a:cs typeface="Arial" pitchFamily="34" charset="0"/>
              </a:rPr>
              <a:t>Normal:       &gt;300</a:t>
            </a:r>
            <a:r>
              <a:rPr lang="en-GB" sz="2800" dirty="0">
                <a:latin typeface="Arial" pitchFamily="34" charset="0"/>
                <a:cs typeface="Arial" pitchFamily="34" charset="0"/>
              </a:rPr>
              <a:t> </a:t>
            </a:r>
            <a:r>
              <a:rPr lang="en-GB" sz="2800" dirty="0" err="1">
                <a:latin typeface="Arial" pitchFamily="34" charset="0"/>
                <a:cs typeface="Arial" pitchFamily="34" charset="0"/>
              </a:rPr>
              <a:t>pg</a:t>
            </a:r>
            <a:r>
              <a:rPr lang="en-GB" sz="2800" dirty="0">
                <a:latin typeface="Arial" pitchFamily="34" charset="0"/>
                <a:cs typeface="Arial" pitchFamily="34" charset="0"/>
              </a:rPr>
              <a:t>/mL (&gt;221 </a:t>
            </a:r>
            <a:r>
              <a:rPr lang="en-GB" sz="2800" dirty="0" err="1">
                <a:latin typeface="Arial" pitchFamily="34" charset="0"/>
                <a:cs typeface="Arial" pitchFamily="34" charset="0"/>
              </a:rPr>
              <a:t>pmol</a:t>
            </a:r>
            <a:r>
              <a:rPr lang="en-GB" sz="2800" dirty="0">
                <a:latin typeface="Arial" pitchFamily="34" charset="0"/>
                <a:cs typeface="Arial" pitchFamily="34" charset="0"/>
              </a:rPr>
              <a:t>/L) </a:t>
            </a:r>
            <a:endParaRPr lang="en-GB" sz="2800" dirty="0" smtClean="0">
              <a:latin typeface="Arial" pitchFamily="34" charset="0"/>
              <a:cs typeface="Arial" pitchFamily="34" charset="0"/>
            </a:endParaRPr>
          </a:p>
          <a:p>
            <a:r>
              <a:rPr lang="en-GB" sz="2800" dirty="0" smtClean="0">
                <a:latin typeface="Arial" pitchFamily="34" charset="0"/>
                <a:cs typeface="Arial" pitchFamily="34" charset="0"/>
              </a:rPr>
              <a:t>Borderline:</a:t>
            </a:r>
            <a:r>
              <a:rPr lang="en-US" sz="2800" dirty="0" smtClean="0">
                <a:latin typeface="Arial" pitchFamily="34" charset="0"/>
                <a:cs typeface="Arial" pitchFamily="34" charset="0"/>
              </a:rPr>
              <a:t>200</a:t>
            </a:r>
            <a:r>
              <a:rPr lang="en-US" sz="2800" dirty="0">
                <a:latin typeface="Arial" pitchFamily="34" charset="0"/>
                <a:cs typeface="Arial" pitchFamily="34" charset="0"/>
              </a:rPr>
              <a:t> to 300 </a:t>
            </a:r>
            <a:r>
              <a:rPr lang="en-US" sz="2800" dirty="0" err="1">
                <a:latin typeface="Arial" pitchFamily="34" charset="0"/>
                <a:cs typeface="Arial" pitchFamily="34" charset="0"/>
              </a:rPr>
              <a:t>pg</a:t>
            </a:r>
            <a:r>
              <a:rPr lang="en-US" sz="2800" dirty="0">
                <a:latin typeface="Arial" pitchFamily="34" charset="0"/>
                <a:cs typeface="Arial" pitchFamily="34" charset="0"/>
              </a:rPr>
              <a:t>/mL (148 to 221 </a:t>
            </a:r>
            <a:r>
              <a:rPr lang="en-US" sz="2800" dirty="0" err="1">
                <a:latin typeface="Arial" pitchFamily="34" charset="0"/>
                <a:cs typeface="Arial" pitchFamily="34" charset="0"/>
              </a:rPr>
              <a:t>pmol</a:t>
            </a:r>
            <a:r>
              <a:rPr lang="en-US" sz="2800" dirty="0">
                <a:latin typeface="Arial" pitchFamily="34" charset="0"/>
                <a:cs typeface="Arial" pitchFamily="34" charset="0"/>
              </a:rPr>
              <a:t>/L)  </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Vitamin B12 </a:t>
            </a:r>
            <a:r>
              <a:rPr lang="en-US" sz="2800" dirty="0" err="1" smtClean="0">
                <a:latin typeface="Arial" pitchFamily="34" charset="0"/>
                <a:cs typeface="Arial" pitchFamily="34" charset="0"/>
              </a:rPr>
              <a:t>Def</a:t>
            </a:r>
            <a:r>
              <a:rPr lang="en-US" sz="2800" dirty="0" smtClean="0">
                <a:latin typeface="Arial" pitchFamily="34" charset="0"/>
                <a:cs typeface="Arial" pitchFamily="34" charset="0"/>
              </a:rPr>
              <a:t>: &lt;200</a:t>
            </a:r>
            <a:r>
              <a:rPr lang="en-US" sz="2800" dirty="0">
                <a:latin typeface="Arial" pitchFamily="34" charset="0"/>
                <a:cs typeface="Arial" pitchFamily="34" charset="0"/>
              </a:rPr>
              <a:t> </a:t>
            </a:r>
            <a:r>
              <a:rPr lang="en-US" sz="2800" dirty="0" err="1">
                <a:latin typeface="Arial" pitchFamily="34" charset="0"/>
                <a:cs typeface="Arial" pitchFamily="34" charset="0"/>
              </a:rPr>
              <a:t>pg</a:t>
            </a:r>
            <a:r>
              <a:rPr lang="en-US" sz="2800" dirty="0">
                <a:latin typeface="Arial" pitchFamily="34" charset="0"/>
                <a:cs typeface="Arial" pitchFamily="34" charset="0"/>
              </a:rPr>
              <a:t>/mL (&lt;148 </a:t>
            </a:r>
            <a:r>
              <a:rPr lang="en-US" sz="2800" dirty="0" err="1">
                <a:latin typeface="Arial" pitchFamily="34" charset="0"/>
                <a:cs typeface="Arial" pitchFamily="34" charset="0"/>
              </a:rPr>
              <a:t>pmol</a:t>
            </a:r>
            <a:r>
              <a:rPr lang="en-US" sz="2800" dirty="0">
                <a:latin typeface="Arial" pitchFamily="34" charset="0"/>
                <a:cs typeface="Arial" pitchFamily="34" charset="0"/>
              </a:rPr>
              <a:t>/L)  </a:t>
            </a:r>
            <a:endParaRPr lang="en-US" sz="2800" dirty="0" smtClean="0">
              <a:latin typeface="Arial" pitchFamily="34" charset="0"/>
              <a:cs typeface="Arial" pitchFamily="34" charset="0"/>
            </a:endParaRPr>
          </a:p>
          <a:p>
            <a:pPr marL="0" indent="0">
              <a:buNone/>
            </a:pPr>
            <a:r>
              <a:rPr lang="en-US" sz="2800" u="sng" dirty="0">
                <a:solidFill>
                  <a:srgbClr val="002060"/>
                </a:solidFill>
                <a:latin typeface="Arial" pitchFamily="34" charset="0"/>
                <a:cs typeface="Arial" pitchFamily="34" charset="0"/>
              </a:rPr>
              <a:t>For Borderline cases:</a:t>
            </a:r>
          </a:p>
          <a:p>
            <a:r>
              <a:rPr lang="en-US" sz="2800" dirty="0" smtClean="0">
                <a:latin typeface="Arial" pitchFamily="34" charset="0"/>
                <a:cs typeface="Arial" pitchFamily="34" charset="0"/>
              </a:rPr>
              <a:t>Homocysteine </a:t>
            </a:r>
            <a:r>
              <a:rPr lang="en-US" sz="2800" dirty="0" smtClean="0">
                <a:latin typeface="Arial" pitchFamily="34" charset="0"/>
                <a:cs typeface="Arial" pitchFamily="34" charset="0"/>
              </a:rPr>
              <a:t>raised but normal </a:t>
            </a:r>
            <a:r>
              <a:rPr lang="en-US" sz="2800" dirty="0" err="1" smtClean="0">
                <a:latin typeface="Arial" pitchFamily="34" charset="0"/>
                <a:cs typeface="Arial" pitchFamily="34" charset="0"/>
              </a:rPr>
              <a:t>methylmelonic</a:t>
            </a:r>
            <a:r>
              <a:rPr lang="en-US" sz="2800" dirty="0" smtClean="0">
                <a:latin typeface="Arial" pitchFamily="34" charset="0"/>
                <a:cs typeface="Arial" pitchFamily="34" charset="0"/>
              </a:rPr>
              <a:t> acid: Folate Deficiency</a:t>
            </a:r>
          </a:p>
          <a:p>
            <a:r>
              <a:rPr lang="en-US" sz="2800" smtClean="0">
                <a:latin typeface="Arial" pitchFamily="34" charset="0"/>
                <a:cs typeface="Arial" pitchFamily="34" charset="0"/>
              </a:rPr>
              <a:t>Homocysteine </a:t>
            </a:r>
            <a:r>
              <a:rPr lang="en-US" sz="2800" dirty="0" smtClean="0">
                <a:latin typeface="Arial" pitchFamily="34" charset="0"/>
                <a:cs typeface="Arial" pitchFamily="34" charset="0"/>
              </a:rPr>
              <a:t>and </a:t>
            </a:r>
            <a:r>
              <a:rPr lang="en-US" sz="2800" dirty="0" err="1">
                <a:latin typeface="Arial" pitchFamily="34" charset="0"/>
                <a:cs typeface="Arial" pitchFamily="34" charset="0"/>
              </a:rPr>
              <a:t>methylmelonic</a:t>
            </a:r>
            <a:r>
              <a:rPr lang="en-US" sz="2800" dirty="0">
                <a:latin typeface="Arial" pitchFamily="34" charset="0"/>
                <a:cs typeface="Arial" pitchFamily="34" charset="0"/>
              </a:rPr>
              <a:t> </a:t>
            </a:r>
            <a:r>
              <a:rPr lang="en-US" sz="2800" dirty="0" smtClean="0">
                <a:latin typeface="Arial" pitchFamily="34" charset="0"/>
                <a:cs typeface="Arial" pitchFamily="34" charset="0"/>
              </a:rPr>
              <a:t>acid: B12 </a:t>
            </a:r>
            <a:r>
              <a:rPr lang="en-US" sz="2800" dirty="0" err="1" smtClean="0">
                <a:latin typeface="Arial" pitchFamily="34" charset="0"/>
                <a:cs typeface="Arial" pitchFamily="34" charset="0"/>
              </a:rPr>
              <a:t>Def</a:t>
            </a:r>
            <a:endParaRPr lang="en-GB" sz="2800" dirty="0">
              <a:latin typeface="Arial" pitchFamily="34" charset="0"/>
              <a:cs typeface="Arial" pitchFamily="34" charset="0"/>
            </a:endParaRPr>
          </a:p>
        </p:txBody>
      </p:sp>
    </p:spTree>
    <p:extLst>
      <p:ext uri="{BB962C8B-B14F-4D97-AF65-F5344CB8AC3E}">
        <p14:creationId xmlns:p14="http://schemas.microsoft.com/office/powerpoint/2010/main" val="66811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71400"/>
            <a:ext cx="7199704" cy="1600200"/>
          </a:xfrm>
        </p:spPr>
        <p:txBody>
          <a:bodyPr>
            <a:normAutofit/>
          </a:bodyPr>
          <a:lstStyle/>
          <a:p>
            <a:r>
              <a:rPr lang="en-GB" sz="4400" dirty="0" smtClean="0">
                <a:solidFill>
                  <a:srgbClr val="C00000"/>
                </a:solidFill>
                <a:latin typeface="Arial" pitchFamily="34" charset="0"/>
                <a:cs typeface="Arial" pitchFamily="34" charset="0"/>
              </a:rPr>
              <a:t>Serum or Red Cell Folate</a:t>
            </a:r>
            <a:endParaRPr lang="en-GB" sz="4400"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762000" y="1340768"/>
            <a:ext cx="7543800" cy="3886200"/>
          </a:xfrm>
        </p:spPr>
        <p:txBody>
          <a:bodyPr>
            <a:noAutofit/>
          </a:bodyPr>
          <a:lstStyle/>
          <a:p>
            <a:r>
              <a:rPr lang="en-US" sz="2400" dirty="0">
                <a:latin typeface="Arial" pitchFamily="34" charset="0"/>
                <a:cs typeface="Arial" pitchFamily="34" charset="0"/>
              </a:rPr>
              <a:t> The serum folate </a:t>
            </a:r>
            <a:r>
              <a:rPr lang="en-US" sz="2400" dirty="0" smtClean="0">
                <a:latin typeface="Arial" pitchFamily="34" charset="0"/>
                <a:cs typeface="Arial" pitchFamily="34" charset="0"/>
              </a:rPr>
              <a:t>concentration are unequivocally low</a:t>
            </a:r>
            <a:r>
              <a:rPr lang="en-US" sz="2400" dirty="0">
                <a:latin typeface="Arial" pitchFamily="34" charset="0"/>
                <a:cs typeface="Arial" pitchFamily="34" charset="0"/>
              </a:rPr>
              <a:t> in patients with </a:t>
            </a:r>
            <a:r>
              <a:rPr lang="en-US" sz="2400" dirty="0" smtClean="0">
                <a:latin typeface="Arial" pitchFamily="34" charset="0"/>
                <a:cs typeface="Arial" pitchFamily="34" charset="0"/>
              </a:rPr>
              <a:t>folate­deficient </a:t>
            </a:r>
            <a:r>
              <a:rPr lang="en-US" sz="2400" dirty="0" err="1" smtClean="0">
                <a:latin typeface="Arial" pitchFamily="34" charset="0"/>
                <a:cs typeface="Arial" pitchFamily="34" charset="0"/>
              </a:rPr>
              <a:t>megaloblastic</a:t>
            </a:r>
            <a:r>
              <a:rPr lang="en-US" sz="2400" dirty="0">
                <a:latin typeface="Arial" pitchFamily="34" charset="0"/>
                <a:cs typeface="Arial" pitchFamily="34" charset="0"/>
              </a:rPr>
              <a:t> </a:t>
            </a:r>
            <a:r>
              <a:rPr lang="en-US" sz="2400" dirty="0" smtClean="0">
                <a:latin typeface="Arial" pitchFamily="34" charset="0"/>
                <a:cs typeface="Arial" pitchFamily="34" charset="0"/>
              </a:rPr>
              <a:t>anemia but it be falsely normal in some situations e.g. diet with sufficient </a:t>
            </a:r>
            <a:r>
              <a:rPr lang="en-US" sz="2400" dirty="0" err="1" smtClean="0">
                <a:latin typeface="Arial" pitchFamily="34" charset="0"/>
                <a:cs typeface="Arial" pitchFamily="34" charset="0"/>
              </a:rPr>
              <a:t>folates</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Pregnancy</a:t>
            </a:r>
            <a:r>
              <a:rPr lang="en-US" sz="2400" dirty="0">
                <a:latin typeface="Arial" pitchFamily="34" charset="0"/>
                <a:cs typeface="Arial" pitchFamily="34" charset="0"/>
              </a:rPr>
              <a:t>, alcohol intake, certain anticonvulsants, or a few days of decreased dietary intake can lower </a:t>
            </a:r>
            <a:r>
              <a:rPr lang="en-US" sz="2400" dirty="0" smtClean="0">
                <a:latin typeface="Arial" pitchFamily="34" charset="0"/>
                <a:cs typeface="Arial" pitchFamily="34" charset="0"/>
              </a:rPr>
              <a:t>the rum</a:t>
            </a:r>
            <a:r>
              <a:rPr lang="en-US" sz="2400" dirty="0">
                <a:latin typeface="Arial" pitchFamily="34" charset="0"/>
                <a:cs typeface="Arial" pitchFamily="34" charset="0"/>
              </a:rPr>
              <a:t> folate concentration, despite the presence of adequate tissue stores</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Red cell folate is free of short time fluctuations and is, therefore, a better indicator of folate status</a:t>
            </a:r>
          </a:p>
          <a:p>
            <a:r>
              <a:rPr lang="en-US" sz="2400" dirty="0">
                <a:latin typeface="Arial" pitchFamily="34" charset="0"/>
                <a:cs typeface="Arial" pitchFamily="34" charset="0"/>
              </a:rPr>
              <a:t> </a:t>
            </a:r>
            <a:r>
              <a:rPr lang="en-US" sz="2400" dirty="0" smtClean="0">
                <a:latin typeface="Arial" pitchFamily="34" charset="0"/>
                <a:cs typeface="Arial" pitchFamily="34" charset="0"/>
              </a:rPr>
              <a:t>Some studies have, however, questioned routine use of red cell folate estimation</a:t>
            </a:r>
            <a:endParaRPr lang="en-US" sz="2400" dirty="0">
              <a:latin typeface="Arial" pitchFamily="34" charset="0"/>
              <a:cs typeface="Arial" pitchFamily="34" charset="0"/>
            </a:endParaRPr>
          </a:p>
          <a:p>
            <a:endParaRPr lang="en-GB" sz="2400" dirty="0">
              <a:latin typeface="Arial" pitchFamily="34" charset="0"/>
              <a:cs typeface="Arial" pitchFamily="34" charset="0"/>
            </a:endParaRPr>
          </a:p>
        </p:txBody>
      </p:sp>
    </p:spTree>
    <p:extLst>
      <p:ext uri="{BB962C8B-B14F-4D97-AF65-F5344CB8AC3E}">
        <p14:creationId xmlns:p14="http://schemas.microsoft.com/office/powerpoint/2010/main" val="141594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5</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1560" y="836712"/>
            <a:ext cx="7772400" cy="3960440"/>
          </a:xfrm>
        </p:spPr>
        <p:txBody>
          <a:bodyPr>
            <a:noAutofit/>
          </a:bodyPr>
          <a:lstStyle/>
          <a:p>
            <a:pPr marL="0" indent="0" algn="just">
              <a:buNone/>
            </a:pPr>
            <a:r>
              <a:rPr lang="en-US" sz="1800" dirty="0" smtClean="0">
                <a:latin typeface="Arial" pitchFamily="34" charset="0"/>
                <a:cs typeface="Arial" pitchFamily="34" charset="0"/>
              </a:rPr>
              <a:t>A 39 years old male is known to have high cholesterol and triglycerides at multiple occasions in the past. His two brothers have also similar pattern of lipid abnormality. His BMI is 28 Kg/m</a:t>
            </a:r>
            <a:r>
              <a:rPr lang="en-US" sz="1800" baseline="30000" dirty="0" smtClean="0">
                <a:latin typeface="Arial" pitchFamily="34" charset="0"/>
                <a:cs typeface="Arial" pitchFamily="34" charset="0"/>
              </a:rPr>
              <a:t>2</a:t>
            </a:r>
            <a:r>
              <a:rPr lang="en-US" sz="1800" dirty="0" smtClean="0">
                <a:latin typeface="Arial" pitchFamily="34" charset="0"/>
                <a:cs typeface="Arial" pitchFamily="34" charset="0"/>
              </a:rPr>
              <a:t>. He is not hypertensive. His recent biochemical profile indicates:</a:t>
            </a:r>
          </a:p>
          <a:p>
            <a:r>
              <a:rPr lang="en-US" sz="1800" dirty="0" smtClean="0">
                <a:latin typeface="Arial" pitchFamily="34" charset="0"/>
                <a:cs typeface="Arial" pitchFamily="34" charset="0"/>
              </a:rPr>
              <a:t>Fasting Plasma Glucose: 4.4      mmol/L       (79 mg/dl)</a:t>
            </a:r>
          </a:p>
          <a:p>
            <a:r>
              <a:rPr lang="en-US" sz="1800" dirty="0" smtClean="0">
                <a:latin typeface="Arial" pitchFamily="34" charset="0"/>
                <a:cs typeface="Arial" pitchFamily="34" charset="0"/>
              </a:rPr>
              <a:t>Cholesterol               </a:t>
            </a:r>
            <a:r>
              <a:rPr lang="en-US" sz="1800" dirty="0">
                <a:latin typeface="Arial" pitchFamily="34" charset="0"/>
                <a:cs typeface="Arial" pitchFamily="34" charset="0"/>
              </a:rPr>
              <a:t>:  </a:t>
            </a:r>
            <a:r>
              <a:rPr lang="en-US" sz="1800" dirty="0" smtClean="0">
                <a:latin typeface="Arial" pitchFamily="34" charset="0"/>
                <a:cs typeface="Arial" pitchFamily="34" charset="0"/>
              </a:rPr>
              <a:t>    9.4     mmol/L       (362 mg/dl)</a:t>
            </a:r>
          </a:p>
          <a:p>
            <a:r>
              <a:rPr lang="en-US" sz="1800" dirty="0" smtClean="0">
                <a:latin typeface="Arial" pitchFamily="34" charset="0"/>
                <a:cs typeface="Arial" pitchFamily="34" charset="0"/>
              </a:rPr>
              <a:t>Triglycerides             :      7.2     mmol/L       (634 mg/dl)</a:t>
            </a:r>
          </a:p>
          <a:p>
            <a:r>
              <a:rPr lang="en-US" sz="1800" dirty="0" smtClean="0">
                <a:latin typeface="Arial" pitchFamily="34" charset="0"/>
                <a:cs typeface="Arial" pitchFamily="34" charset="0"/>
              </a:rPr>
              <a:t>LDL </a:t>
            </a:r>
            <a:r>
              <a:rPr lang="en-US" sz="1800" dirty="0" err="1">
                <a:latin typeface="Arial" pitchFamily="34" charset="0"/>
                <a:cs typeface="Arial" pitchFamily="34" charset="0"/>
              </a:rPr>
              <a:t>Chol</a:t>
            </a:r>
            <a:r>
              <a:rPr lang="en-US" sz="1800" dirty="0">
                <a:latin typeface="Arial" pitchFamily="34" charset="0"/>
                <a:cs typeface="Arial" pitchFamily="34" charset="0"/>
              </a:rPr>
              <a:t> (measured):    </a:t>
            </a:r>
            <a:r>
              <a:rPr lang="en-US" sz="1800" dirty="0" smtClean="0">
                <a:latin typeface="Arial" pitchFamily="34" charset="0"/>
                <a:cs typeface="Arial" pitchFamily="34" charset="0"/>
              </a:rPr>
              <a:t>4.3     mmol/L        (164 </a:t>
            </a:r>
            <a:r>
              <a:rPr lang="en-US" sz="1800" dirty="0">
                <a:latin typeface="Arial" pitchFamily="34" charset="0"/>
                <a:cs typeface="Arial" pitchFamily="34" charset="0"/>
              </a:rPr>
              <a:t>mg/dl</a:t>
            </a:r>
            <a:r>
              <a:rPr lang="en-US" sz="1800" dirty="0" smtClean="0">
                <a:latin typeface="Arial" pitchFamily="34" charset="0"/>
                <a:cs typeface="Arial" pitchFamily="34" charset="0"/>
              </a:rPr>
              <a:t>)</a:t>
            </a:r>
          </a:p>
          <a:p>
            <a:r>
              <a:rPr lang="en-US" sz="1800" dirty="0" smtClean="0">
                <a:latin typeface="Arial" pitchFamily="34" charset="0"/>
                <a:cs typeface="Arial" pitchFamily="34" charset="0"/>
              </a:rPr>
              <a:t>HDL </a:t>
            </a:r>
            <a:r>
              <a:rPr lang="en-US" sz="1800" dirty="0" err="1">
                <a:latin typeface="Arial" pitchFamily="34" charset="0"/>
                <a:cs typeface="Arial" pitchFamily="34" charset="0"/>
              </a:rPr>
              <a:t>Chol</a:t>
            </a:r>
            <a:r>
              <a:rPr lang="en-US" sz="1800" dirty="0">
                <a:latin typeface="Arial" pitchFamily="34" charset="0"/>
                <a:cs typeface="Arial" pitchFamily="34" charset="0"/>
              </a:rPr>
              <a:t> (measured):  </a:t>
            </a:r>
            <a:r>
              <a:rPr lang="en-US" sz="1800" dirty="0" smtClean="0">
                <a:latin typeface="Arial" pitchFamily="34" charset="0"/>
                <a:cs typeface="Arial" pitchFamily="34" charset="0"/>
              </a:rPr>
              <a:t> 0.95   </a:t>
            </a:r>
            <a:r>
              <a:rPr lang="en-US" sz="1800" dirty="0" err="1" smtClean="0">
                <a:latin typeface="Arial" pitchFamily="34" charset="0"/>
                <a:cs typeface="Arial" pitchFamily="34" charset="0"/>
              </a:rPr>
              <a:t>mmo</a:t>
            </a:r>
            <a:r>
              <a:rPr lang="en-US" sz="1800" dirty="0" smtClean="0">
                <a:latin typeface="Arial" pitchFamily="34" charset="0"/>
                <a:cs typeface="Arial" pitchFamily="34" charset="0"/>
              </a:rPr>
              <a:t>/L         (37 </a:t>
            </a:r>
            <a:r>
              <a:rPr lang="en-US" sz="1800" dirty="0">
                <a:latin typeface="Arial" pitchFamily="34" charset="0"/>
                <a:cs typeface="Arial" pitchFamily="34" charset="0"/>
              </a:rPr>
              <a:t>mg/dl</a:t>
            </a:r>
            <a:r>
              <a:rPr lang="en-US" sz="1800" dirty="0" smtClean="0"/>
              <a:t>)</a:t>
            </a:r>
          </a:p>
          <a:p>
            <a:pPr marL="457200" indent="-457200" defTabSz="115888">
              <a:buClr>
                <a:srgbClr val="FF0000"/>
              </a:buClr>
              <a:buSzPct val="100000"/>
              <a:buFont typeface="+mj-lt"/>
              <a:buAutoNum type="alphaLcPeriod"/>
            </a:pPr>
            <a:r>
              <a:rPr lang="en-US" sz="1800" dirty="0" smtClean="0">
                <a:solidFill>
                  <a:srgbClr val="FF0000"/>
                </a:solidFill>
                <a:latin typeface="Arial" pitchFamily="34" charset="0"/>
                <a:cs typeface="Arial" pitchFamily="34" charset="0"/>
              </a:rPr>
              <a:t>Give TWO most important differential diagnosis</a:t>
            </a:r>
            <a:endParaRPr lang="en-US" sz="1800" dirty="0">
              <a:solidFill>
                <a:srgbClr val="FF0000"/>
              </a:solidFill>
              <a:latin typeface="Arial" pitchFamily="34" charset="0"/>
              <a:cs typeface="Arial" pitchFamily="34" charset="0"/>
            </a:endParaRPr>
          </a:p>
          <a:p>
            <a:pPr marL="457200" indent="-457200">
              <a:buClr>
                <a:srgbClr val="FF0000"/>
              </a:buClr>
              <a:buSzPct val="100000"/>
              <a:buFont typeface="+mj-lt"/>
              <a:buAutoNum type="alphaLcPeriod"/>
            </a:pPr>
            <a:r>
              <a:rPr lang="en-US" sz="1800" dirty="0" smtClean="0">
                <a:solidFill>
                  <a:srgbClr val="FF0000"/>
                </a:solidFill>
                <a:latin typeface="Arial" pitchFamily="34" charset="0"/>
                <a:cs typeface="Arial" pitchFamily="34" charset="0"/>
              </a:rPr>
              <a:t>Name ONE laboratory test which can be very helpful in differentiating these two conditions.</a:t>
            </a:r>
            <a:endParaRPr lang="en-US" sz="18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18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800" dirty="0">
                <a:latin typeface="Arial" pitchFamily="34" charset="0"/>
                <a:cs typeface="Arial" pitchFamily="34" charset="0"/>
              </a:rPr>
              <a:t> </a:t>
            </a:r>
          </a:p>
        </p:txBody>
      </p:sp>
      <p:sp>
        <p:nvSpPr>
          <p:cNvPr id="4" name="TextBox 3"/>
          <p:cNvSpPr txBox="1">
            <a:spLocks noChangeArrowheads="1"/>
          </p:cNvSpPr>
          <p:nvPr/>
        </p:nvSpPr>
        <p:spPr bwMode="auto">
          <a:xfrm>
            <a:off x="179512" y="4797152"/>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smtClean="0">
                <a:solidFill>
                  <a:srgbClr val="0070C0"/>
                </a:solidFill>
              </a:rPr>
              <a:t>Familial Combined </a:t>
            </a:r>
            <a:r>
              <a:rPr lang="en-US" dirty="0" err="1" smtClean="0">
                <a:solidFill>
                  <a:srgbClr val="0070C0"/>
                </a:solidFill>
              </a:rPr>
              <a:t>Hyperlipidaemia</a:t>
            </a:r>
            <a:r>
              <a:rPr lang="en-US" dirty="0" smtClean="0">
                <a:solidFill>
                  <a:srgbClr val="0070C0"/>
                </a:solidFill>
              </a:rPr>
              <a:t> and Metabolic Syndrome</a:t>
            </a:r>
          </a:p>
          <a:p>
            <a:pPr marL="457200" indent="-457200">
              <a:buFont typeface="+mj-lt"/>
              <a:buAutoNum type="alphaLcPeriod"/>
            </a:pPr>
            <a:r>
              <a:rPr lang="en-US" dirty="0" err="1" smtClean="0">
                <a:solidFill>
                  <a:srgbClr val="0070C0"/>
                </a:solidFill>
              </a:rPr>
              <a:t>Apolipoprotein</a:t>
            </a:r>
            <a:r>
              <a:rPr lang="en-US" dirty="0" smtClean="0">
                <a:solidFill>
                  <a:srgbClr val="0070C0"/>
                </a:solidFill>
              </a:rPr>
              <a:t> B</a:t>
            </a:r>
            <a:endParaRPr lang="en-US" dirty="0">
              <a:solidFill>
                <a:srgbClr val="0070C0"/>
              </a:solidFill>
            </a:endParaRPr>
          </a:p>
        </p:txBody>
      </p:sp>
      <p:sp>
        <p:nvSpPr>
          <p:cNvPr id="5" name="TextBox 1"/>
          <p:cNvSpPr txBox="1">
            <a:spLocks noChangeArrowheads="1"/>
          </p:cNvSpPr>
          <p:nvPr/>
        </p:nvSpPr>
        <p:spPr bwMode="auto">
          <a:xfrm>
            <a:off x="323528" y="5805264"/>
            <a:ext cx="849694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600" dirty="0" smtClean="0">
                <a:solidFill>
                  <a:srgbClr val="7030A0"/>
                </a:solidFill>
              </a:rPr>
              <a:t>Ref No 5 </a:t>
            </a:r>
          </a:p>
          <a:p>
            <a:pPr algn="ctr"/>
            <a:r>
              <a:rPr lang="en-US" sz="1600" dirty="0">
                <a:solidFill>
                  <a:srgbClr val="7030A0"/>
                </a:solidFill>
              </a:rPr>
              <a:t>Practical guidelines for familial combined </a:t>
            </a:r>
            <a:r>
              <a:rPr lang="en-GB" sz="1600" dirty="0" smtClean="0">
                <a:solidFill>
                  <a:srgbClr val="7030A0"/>
                </a:solidFill>
              </a:rPr>
              <a:t>hyperlipidaemia </a:t>
            </a:r>
            <a:r>
              <a:rPr lang="en-GB" sz="1600" dirty="0">
                <a:solidFill>
                  <a:srgbClr val="7030A0"/>
                </a:solidFill>
              </a:rPr>
              <a:t>diagnosis: an </a:t>
            </a:r>
            <a:r>
              <a:rPr lang="en-GB" sz="1600" dirty="0" smtClean="0">
                <a:solidFill>
                  <a:srgbClr val="7030A0"/>
                </a:solidFill>
              </a:rPr>
              <a:t>up-date</a:t>
            </a:r>
          </a:p>
          <a:p>
            <a:r>
              <a:rPr lang="en-US" sz="1600" dirty="0">
                <a:solidFill>
                  <a:srgbClr val="7030A0"/>
                </a:solidFill>
              </a:rPr>
              <a:t>Vascular Health and Risk Management 2007:3(6) 877–886</a:t>
            </a:r>
          </a:p>
          <a:p>
            <a:pPr algn="ctr"/>
            <a:endParaRPr lang="en-GB" sz="1600" dirty="0">
              <a:solidFill>
                <a:srgbClr val="7030A0"/>
              </a:solidFill>
            </a:endParaRPr>
          </a:p>
        </p:txBody>
      </p:sp>
    </p:spTree>
    <p:extLst>
      <p:ext uri="{BB962C8B-B14F-4D97-AF65-F5344CB8AC3E}">
        <p14:creationId xmlns:p14="http://schemas.microsoft.com/office/powerpoint/2010/main" val="265897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71400"/>
            <a:ext cx="7199704" cy="1600200"/>
          </a:xfrm>
        </p:spPr>
        <p:txBody>
          <a:bodyPr>
            <a:normAutofit/>
          </a:bodyPr>
          <a:lstStyle/>
          <a:p>
            <a:pPr algn="ctr"/>
            <a:r>
              <a:rPr lang="en-GB" dirty="0" smtClean="0">
                <a:solidFill>
                  <a:srgbClr val="C00000"/>
                </a:solidFill>
                <a:latin typeface="Arial" pitchFamily="34" charset="0"/>
                <a:cs typeface="Arial" pitchFamily="34" charset="0"/>
              </a:rPr>
              <a:t>Familial Combined Hyperlipidaemia (FCHL)</a:t>
            </a:r>
            <a:endParaRPr lang="en-GB"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762000" y="1340768"/>
            <a:ext cx="7543800" cy="3886200"/>
          </a:xfrm>
        </p:spPr>
        <p:txBody>
          <a:bodyPr>
            <a:noAutofit/>
          </a:bodyPr>
          <a:lstStyle/>
          <a:p>
            <a:pPr algn="just"/>
            <a:r>
              <a:rPr lang="en-US" sz="2800" dirty="0" smtClean="0">
                <a:latin typeface="Arial" pitchFamily="34" charset="0"/>
                <a:cs typeface="Arial" pitchFamily="34" charset="0"/>
              </a:rPr>
              <a:t>FCHL is </a:t>
            </a:r>
            <a:r>
              <a:rPr lang="en-GB" sz="2800" dirty="0" smtClean="0">
                <a:latin typeface="Arial" pitchFamily="34" charset="0"/>
                <a:cs typeface="Arial" pitchFamily="34" charset="0"/>
              </a:rPr>
              <a:t>characterized by </a:t>
            </a:r>
            <a:r>
              <a:rPr lang="en-US" sz="2800" dirty="0" smtClean="0">
                <a:latin typeface="Arial" pitchFamily="34" charset="0"/>
                <a:cs typeface="Arial" pitchFamily="34" charset="0"/>
              </a:rPr>
              <a:t>hypercholesterolemia </a:t>
            </a:r>
            <a:r>
              <a:rPr lang="en-US" sz="2800" dirty="0">
                <a:latin typeface="Arial" pitchFamily="34" charset="0"/>
                <a:cs typeface="Arial" pitchFamily="34" charset="0"/>
              </a:rPr>
              <a:t>and/or </a:t>
            </a:r>
            <a:r>
              <a:rPr lang="en-US" sz="2800" dirty="0" smtClean="0">
                <a:latin typeface="Arial" pitchFamily="34" charset="0"/>
                <a:cs typeface="Arial" pitchFamily="34" charset="0"/>
              </a:rPr>
              <a:t>hypertriglyceridemia </a:t>
            </a:r>
            <a:r>
              <a:rPr lang="en-GB" sz="2800" dirty="0" smtClean="0">
                <a:latin typeface="Arial" pitchFamily="34" charset="0"/>
                <a:cs typeface="Arial" pitchFamily="34" charset="0"/>
              </a:rPr>
              <a:t>in  at </a:t>
            </a:r>
            <a:r>
              <a:rPr lang="en-GB" sz="2800" dirty="0">
                <a:latin typeface="Arial" pitchFamily="34" charset="0"/>
                <a:cs typeface="Arial" pitchFamily="34" charset="0"/>
              </a:rPr>
              <a:t>least </a:t>
            </a:r>
            <a:r>
              <a:rPr lang="en-GB" sz="2800" dirty="0" smtClean="0">
                <a:latin typeface="Arial" pitchFamily="34" charset="0"/>
                <a:cs typeface="Arial" pitchFamily="34" charset="0"/>
              </a:rPr>
              <a:t>two </a:t>
            </a:r>
            <a:r>
              <a:rPr lang="en-US" sz="2800" dirty="0" smtClean="0">
                <a:latin typeface="Arial" pitchFamily="34" charset="0"/>
                <a:cs typeface="Arial" pitchFamily="34" charset="0"/>
              </a:rPr>
              <a:t>members </a:t>
            </a:r>
            <a:r>
              <a:rPr lang="en-US" sz="2800" dirty="0">
                <a:latin typeface="Arial" pitchFamily="34" charset="0"/>
                <a:cs typeface="Arial" pitchFamily="34" charset="0"/>
              </a:rPr>
              <a:t>of the same </a:t>
            </a:r>
            <a:r>
              <a:rPr lang="en-US" sz="2800" dirty="0" smtClean="0">
                <a:latin typeface="Arial" pitchFamily="34" charset="0"/>
                <a:cs typeface="Arial" pitchFamily="34" charset="0"/>
              </a:rPr>
              <a:t>family with intra-individual and intra-familial variability.</a:t>
            </a:r>
            <a:endParaRPr lang="en-US" sz="2800" dirty="0">
              <a:latin typeface="Arial" pitchFamily="34" charset="0"/>
              <a:cs typeface="Arial" pitchFamily="34" charset="0"/>
            </a:endParaRPr>
          </a:p>
          <a:p>
            <a:pPr algn="just"/>
            <a:r>
              <a:rPr lang="en-GB" sz="2800" dirty="0" smtClean="0">
                <a:latin typeface="Arial" pitchFamily="34" charset="0"/>
                <a:cs typeface="Arial" pitchFamily="34" charset="0"/>
              </a:rPr>
              <a:t>Its an important predisposing factor for premature CHD</a:t>
            </a:r>
          </a:p>
          <a:p>
            <a:pPr algn="just"/>
            <a:r>
              <a:rPr lang="en-US" sz="2800" dirty="0" smtClean="0">
                <a:latin typeface="Arial" pitchFamily="34" charset="0"/>
                <a:cs typeface="Arial" pitchFamily="34" charset="0"/>
              </a:rPr>
              <a:t>FCHL </a:t>
            </a:r>
            <a:r>
              <a:rPr lang="en-US" sz="2800" dirty="0">
                <a:latin typeface="Arial" pitchFamily="34" charset="0"/>
                <a:cs typeface="Arial" pitchFamily="34" charset="0"/>
              </a:rPr>
              <a:t>is one of the most common genetic hyperlipidemias in the general population</a:t>
            </a:r>
            <a:r>
              <a:rPr lang="en-GB" sz="2800" dirty="0">
                <a:latin typeface="Arial" pitchFamily="34" charset="0"/>
                <a:cs typeface="Arial" pitchFamily="34" charset="0"/>
              </a:rPr>
              <a:t> </a:t>
            </a:r>
          </a:p>
        </p:txBody>
      </p:sp>
    </p:spTree>
    <p:extLst>
      <p:ext uri="{BB962C8B-B14F-4D97-AF65-F5344CB8AC3E}">
        <p14:creationId xmlns:p14="http://schemas.microsoft.com/office/powerpoint/2010/main" val="320332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71400"/>
            <a:ext cx="7199704" cy="1600200"/>
          </a:xfrm>
        </p:spPr>
        <p:txBody>
          <a:bodyPr>
            <a:normAutofit/>
          </a:bodyPr>
          <a:lstStyle/>
          <a:p>
            <a:pPr algn="ctr"/>
            <a:r>
              <a:rPr lang="en-GB" dirty="0" smtClean="0">
                <a:solidFill>
                  <a:srgbClr val="C00000"/>
                </a:solidFill>
                <a:latin typeface="Arial" pitchFamily="34" charset="0"/>
                <a:cs typeface="Arial" pitchFamily="34" charset="0"/>
              </a:rPr>
              <a:t>Difference between Metabolic Syndrome (MS) and FCHL</a:t>
            </a:r>
            <a:endParaRPr lang="en-GB"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762000" y="1340768"/>
            <a:ext cx="7543800" cy="3886200"/>
          </a:xfrm>
        </p:spPr>
        <p:txBody>
          <a:bodyPr>
            <a:noAutofit/>
          </a:bodyPr>
          <a:lstStyle/>
          <a:p>
            <a:r>
              <a:rPr lang="en-US" sz="2400" dirty="0" smtClean="0">
                <a:latin typeface="Arial" pitchFamily="34" charset="0"/>
                <a:cs typeface="Arial" pitchFamily="34" charset="0"/>
              </a:rPr>
              <a:t>Apo </a:t>
            </a:r>
            <a:r>
              <a:rPr lang="en-US" sz="2400" dirty="0">
                <a:latin typeface="Arial" pitchFamily="34" charset="0"/>
                <a:cs typeface="Arial" pitchFamily="34" charset="0"/>
              </a:rPr>
              <a:t>B is </a:t>
            </a:r>
            <a:r>
              <a:rPr lang="en-US" sz="2400" dirty="0" smtClean="0">
                <a:latin typeface="Arial" pitchFamily="34" charset="0"/>
                <a:cs typeface="Arial" pitchFamily="34" charset="0"/>
              </a:rPr>
              <a:t>the main differentiating marker, it is high </a:t>
            </a:r>
            <a:r>
              <a:rPr lang="en-US" sz="2400" dirty="0">
                <a:latin typeface="Arial" pitchFamily="34" charset="0"/>
                <a:cs typeface="Arial" pitchFamily="34" charset="0"/>
              </a:rPr>
              <a:t>in </a:t>
            </a:r>
            <a:r>
              <a:rPr lang="en-US" sz="2400" dirty="0" smtClean="0">
                <a:latin typeface="Arial" pitchFamily="34" charset="0"/>
                <a:cs typeface="Arial" pitchFamily="34" charset="0"/>
              </a:rPr>
              <a:t>FCHL, </a:t>
            </a:r>
            <a:r>
              <a:rPr lang="en-US" sz="2400" dirty="0">
                <a:latin typeface="Arial" pitchFamily="34" charset="0"/>
                <a:cs typeface="Arial" pitchFamily="34" charset="0"/>
              </a:rPr>
              <a:t>but not in MS. </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LDL-C is </a:t>
            </a:r>
            <a:r>
              <a:rPr lang="en-US" sz="2400" dirty="0">
                <a:latin typeface="Arial" pitchFamily="34" charset="0"/>
                <a:cs typeface="Arial" pitchFamily="34" charset="0"/>
              </a:rPr>
              <a:t>usually normal or rather low in </a:t>
            </a:r>
            <a:r>
              <a:rPr lang="en-US" sz="2400" dirty="0" smtClean="0">
                <a:latin typeface="Arial" pitchFamily="34" charset="0"/>
                <a:cs typeface="Arial" pitchFamily="34" charset="0"/>
              </a:rPr>
              <a:t>MS as compared to FCHL</a:t>
            </a:r>
            <a:endParaRPr lang="en-US" sz="2400" dirty="0">
              <a:latin typeface="Arial" pitchFamily="34" charset="0"/>
              <a:cs typeface="Arial" pitchFamily="34" charset="0"/>
            </a:endParaRPr>
          </a:p>
          <a:p>
            <a:r>
              <a:rPr lang="en-US" sz="2400" dirty="0" smtClean="0">
                <a:latin typeface="Arial" pitchFamily="34" charset="0"/>
                <a:cs typeface="Arial" pitchFamily="34" charset="0"/>
              </a:rPr>
              <a:t>The </a:t>
            </a:r>
            <a:r>
              <a:rPr lang="en-US" sz="2400" dirty="0">
                <a:latin typeface="Arial" pitchFamily="34" charset="0"/>
                <a:cs typeface="Arial" pitchFamily="34" charset="0"/>
              </a:rPr>
              <a:t>lipid phenotype is more variable in FCH than in </a:t>
            </a:r>
            <a:r>
              <a:rPr lang="en-US" sz="2400" dirty="0" smtClean="0">
                <a:latin typeface="Arial" pitchFamily="34" charset="0"/>
                <a:cs typeface="Arial" pitchFamily="34" charset="0"/>
              </a:rPr>
              <a:t>MS </a:t>
            </a:r>
            <a:r>
              <a:rPr lang="en-US" sz="2400" dirty="0">
                <a:latin typeface="Arial" pitchFamily="34" charset="0"/>
                <a:cs typeface="Arial" pitchFamily="34" charset="0"/>
              </a:rPr>
              <a:t>(both in individuals and families)</a:t>
            </a:r>
          </a:p>
          <a:p>
            <a:r>
              <a:rPr lang="en-US" sz="2400" dirty="0" smtClean="0">
                <a:latin typeface="Arial" pitchFamily="34" charset="0"/>
                <a:cs typeface="Arial" pitchFamily="34" charset="0"/>
              </a:rPr>
              <a:t> </a:t>
            </a:r>
            <a:r>
              <a:rPr lang="en-US" sz="2400" dirty="0">
                <a:latin typeface="Arial" pitchFamily="34" charset="0"/>
                <a:cs typeface="Arial" pitchFamily="34" charset="0"/>
              </a:rPr>
              <a:t>The inheritance of the disorder is much more evident </a:t>
            </a:r>
            <a:r>
              <a:rPr lang="en-US" sz="2400" dirty="0" smtClean="0">
                <a:latin typeface="Arial" pitchFamily="34" charset="0"/>
                <a:cs typeface="Arial" pitchFamily="34" charset="0"/>
              </a:rPr>
              <a:t>in </a:t>
            </a:r>
            <a:r>
              <a:rPr lang="en-US" sz="2400" dirty="0">
                <a:latin typeface="Arial" pitchFamily="34" charset="0"/>
                <a:cs typeface="Arial" pitchFamily="34" charset="0"/>
              </a:rPr>
              <a:t>FCH, and life style is much less relevant on </a:t>
            </a:r>
            <a:r>
              <a:rPr lang="en-US" sz="2400" dirty="0" smtClean="0">
                <a:latin typeface="Arial" pitchFamily="34" charset="0"/>
                <a:cs typeface="Arial" pitchFamily="34" charset="0"/>
              </a:rPr>
              <a:t>FCH clinical </a:t>
            </a:r>
            <a:r>
              <a:rPr lang="en-US" sz="2400" dirty="0">
                <a:latin typeface="Arial" pitchFamily="34" charset="0"/>
                <a:cs typeface="Arial" pitchFamily="34" charset="0"/>
              </a:rPr>
              <a:t>manifestation and prognosis than on MS</a:t>
            </a:r>
          </a:p>
          <a:p>
            <a:r>
              <a:rPr lang="en-US" sz="2400" dirty="0" smtClean="0">
                <a:latin typeface="Arial" pitchFamily="34" charset="0"/>
                <a:cs typeface="Arial" pitchFamily="34" charset="0"/>
              </a:rPr>
              <a:t>Earlier </a:t>
            </a:r>
            <a:r>
              <a:rPr lang="en-US" sz="2400" dirty="0">
                <a:latin typeface="Arial" pitchFamily="34" charset="0"/>
                <a:cs typeface="Arial" pitchFamily="34" charset="0"/>
              </a:rPr>
              <a:t>clinical and laboratory manifestation in FCH</a:t>
            </a:r>
          </a:p>
        </p:txBody>
      </p:sp>
    </p:spTree>
    <p:extLst>
      <p:ext uri="{BB962C8B-B14F-4D97-AF65-F5344CB8AC3E}">
        <p14:creationId xmlns:p14="http://schemas.microsoft.com/office/powerpoint/2010/main" val="340558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6</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5950" y="1125538"/>
            <a:ext cx="7772400" cy="3311574"/>
          </a:xfrm>
        </p:spPr>
        <p:txBody>
          <a:bodyPr>
            <a:noAutofit/>
          </a:bodyPr>
          <a:lstStyle/>
          <a:p>
            <a:pPr marL="0" indent="0" algn="just">
              <a:buNone/>
            </a:pPr>
            <a:r>
              <a:rPr lang="en-US" sz="1400" dirty="0" smtClean="0">
                <a:latin typeface="Arial" pitchFamily="34" charset="0"/>
                <a:cs typeface="Arial" pitchFamily="34" charset="0"/>
              </a:rPr>
              <a:t>A 23 years old male is admitted in a hospital with severe </a:t>
            </a:r>
            <a:r>
              <a:rPr lang="en-GB" sz="1400" dirty="0" smtClean="0">
                <a:latin typeface="Arial" pitchFamily="34" charset="0"/>
                <a:cs typeface="Arial" pitchFamily="34" charset="0"/>
              </a:rPr>
              <a:t>diarrhoea  </a:t>
            </a:r>
            <a:r>
              <a:rPr lang="en-US" sz="1400" dirty="0" smtClean="0">
                <a:latin typeface="Arial" pitchFamily="34" charset="0"/>
                <a:cs typeface="Arial" pitchFamily="34" charset="0"/>
              </a:rPr>
              <a:t>but no vomiting probably due to cholera. His biochemical investigations were as following:</a:t>
            </a:r>
          </a:p>
          <a:p>
            <a:pPr eaLnBrk="1" hangingPunct="1">
              <a:defRPr/>
            </a:pPr>
            <a:r>
              <a:rPr lang="en-GB" sz="1400" dirty="0">
                <a:latin typeface="Arial" pitchFamily="34" charset="0"/>
                <a:cs typeface="Arial" pitchFamily="34" charset="0"/>
              </a:rPr>
              <a:t>pH                          </a:t>
            </a:r>
            <a:r>
              <a:rPr lang="en-GB" sz="1400" dirty="0" smtClean="0">
                <a:latin typeface="Arial" pitchFamily="34" charset="0"/>
                <a:cs typeface="Arial" pitchFamily="34" charset="0"/>
              </a:rPr>
              <a:t>       7</a:t>
            </a:r>
            <a:r>
              <a:rPr lang="en-GB" sz="1400" dirty="0">
                <a:latin typeface="Arial" pitchFamily="34" charset="0"/>
                <a:cs typeface="Arial" pitchFamily="34" charset="0"/>
              </a:rPr>
              <a:t>. </a:t>
            </a:r>
            <a:r>
              <a:rPr lang="en-GB" sz="1400" dirty="0" smtClean="0">
                <a:latin typeface="Arial" pitchFamily="34" charset="0"/>
                <a:cs typeface="Arial" pitchFamily="34" charset="0"/>
              </a:rPr>
              <a:t>23</a:t>
            </a:r>
            <a:r>
              <a:rPr lang="en-GB" sz="1400" dirty="0">
                <a:latin typeface="Arial" pitchFamily="34" charset="0"/>
                <a:cs typeface="Arial" pitchFamily="34" charset="0"/>
              </a:rPr>
              <a:t>	                         </a:t>
            </a:r>
            <a:r>
              <a:rPr lang="en-GB" sz="1400" dirty="0" smtClean="0">
                <a:latin typeface="Arial" pitchFamily="34" charset="0"/>
                <a:cs typeface="Arial" pitchFamily="34" charset="0"/>
              </a:rPr>
              <a:t>     (</a:t>
            </a:r>
            <a:r>
              <a:rPr lang="en-GB" sz="1400" dirty="0">
                <a:latin typeface="Arial" pitchFamily="34" charset="0"/>
                <a:cs typeface="Arial" pitchFamily="34" charset="0"/>
              </a:rPr>
              <a:t>7.35-7.45)</a:t>
            </a:r>
            <a:endParaRPr lang="en-US" sz="1400" dirty="0">
              <a:latin typeface="Arial" pitchFamily="34" charset="0"/>
              <a:cs typeface="Arial" pitchFamily="34" charset="0"/>
            </a:endParaRPr>
          </a:p>
          <a:p>
            <a:pPr eaLnBrk="1" hangingPunct="1">
              <a:defRPr/>
            </a:pPr>
            <a:r>
              <a:rPr lang="en-GB" sz="1400" dirty="0">
                <a:latin typeface="Arial" pitchFamily="34" charset="0"/>
                <a:cs typeface="Arial" pitchFamily="34" charset="0"/>
              </a:rPr>
              <a:t>Base Excess	           -</a:t>
            </a:r>
            <a:r>
              <a:rPr lang="en-GB" sz="1400" dirty="0" smtClean="0">
                <a:latin typeface="Arial" pitchFamily="34" charset="0"/>
                <a:cs typeface="Arial" pitchFamily="34" charset="0"/>
              </a:rPr>
              <a:t>15.3</a:t>
            </a:r>
            <a:r>
              <a:rPr lang="en-GB" sz="1400" dirty="0">
                <a:latin typeface="Arial" pitchFamily="34" charset="0"/>
                <a:cs typeface="Arial" pitchFamily="34" charset="0"/>
              </a:rPr>
              <a:t>	   </a:t>
            </a:r>
            <a:r>
              <a:rPr lang="en-GB" sz="1400" dirty="0" smtClean="0">
                <a:latin typeface="Arial" pitchFamily="34" charset="0"/>
                <a:cs typeface="Arial" pitchFamily="34" charset="0"/>
              </a:rPr>
              <a:t>        </a:t>
            </a:r>
            <a:r>
              <a:rPr lang="en-GB" sz="1400" dirty="0">
                <a:latin typeface="Arial" pitchFamily="34" charset="0"/>
                <a:cs typeface="Arial" pitchFamily="34" charset="0"/>
              </a:rPr>
              <a:t>(&lt;+3- -3)</a:t>
            </a:r>
            <a:endParaRPr lang="en-US" sz="1400" dirty="0">
              <a:latin typeface="Arial" pitchFamily="34" charset="0"/>
              <a:cs typeface="Arial" pitchFamily="34" charset="0"/>
            </a:endParaRPr>
          </a:p>
          <a:p>
            <a:pPr eaLnBrk="1" hangingPunct="1">
              <a:defRPr/>
            </a:pPr>
            <a:r>
              <a:rPr lang="en-GB" sz="1400" dirty="0">
                <a:latin typeface="Arial" pitchFamily="34" charset="0"/>
                <a:cs typeface="Arial" pitchFamily="34" charset="0"/>
              </a:rPr>
              <a:t>pCO2	                           </a:t>
            </a:r>
            <a:r>
              <a:rPr lang="en-GB" sz="1400" dirty="0" smtClean="0">
                <a:latin typeface="Arial" pitchFamily="34" charset="0"/>
                <a:cs typeface="Arial" pitchFamily="34" charset="0"/>
              </a:rPr>
              <a:t>29.1     </a:t>
            </a:r>
            <a:r>
              <a:rPr lang="en-GB" sz="1400" dirty="0">
                <a:latin typeface="Arial" pitchFamily="34" charset="0"/>
                <a:cs typeface="Arial" pitchFamily="34" charset="0"/>
              </a:rPr>
              <a:t>mmHg   </a:t>
            </a:r>
            <a:r>
              <a:rPr lang="en-GB" sz="1400" dirty="0" smtClean="0">
                <a:latin typeface="Arial" pitchFamily="34" charset="0"/>
                <a:cs typeface="Arial" pitchFamily="34" charset="0"/>
              </a:rPr>
              <a:t>               </a:t>
            </a:r>
            <a:r>
              <a:rPr lang="en-GB" sz="1400" dirty="0">
                <a:latin typeface="Arial" pitchFamily="34" charset="0"/>
                <a:cs typeface="Arial" pitchFamily="34" charset="0"/>
              </a:rPr>
              <a:t>(35-45)</a:t>
            </a:r>
            <a:endParaRPr lang="en-US" sz="1400" dirty="0">
              <a:latin typeface="Arial" pitchFamily="34" charset="0"/>
              <a:cs typeface="Arial" pitchFamily="34" charset="0"/>
            </a:endParaRPr>
          </a:p>
          <a:p>
            <a:pPr eaLnBrk="1" hangingPunct="1">
              <a:defRPr/>
            </a:pPr>
            <a:r>
              <a:rPr lang="en-GB" sz="1400" dirty="0">
                <a:latin typeface="Arial" pitchFamily="34" charset="0"/>
                <a:cs typeface="Arial" pitchFamily="34" charset="0"/>
              </a:rPr>
              <a:t>pO2	                             </a:t>
            </a:r>
            <a:r>
              <a:rPr lang="en-GB" sz="1400" dirty="0" smtClean="0">
                <a:latin typeface="Arial" pitchFamily="34" charset="0"/>
                <a:cs typeface="Arial" pitchFamily="34" charset="0"/>
              </a:rPr>
              <a:t>97      </a:t>
            </a:r>
            <a:r>
              <a:rPr lang="en-GB" sz="1400" dirty="0">
                <a:latin typeface="Arial" pitchFamily="34" charset="0"/>
                <a:cs typeface="Arial" pitchFamily="34" charset="0"/>
              </a:rPr>
              <a:t>mmHg 	         </a:t>
            </a:r>
            <a:r>
              <a:rPr lang="en-GB" sz="1400" dirty="0" smtClean="0">
                <a:latin typeface="Arial" pitchFamily="34" charset="0"/>
                <a:cs typeface="Arial" pitchFamily="34" charset="0"/>
              </a:rPr>
              <a:t>   </a:t>
            </a:r>
            <a:r>
              <a:rPr lang="en-GB" sz="1400" dirty="0">
                <a:latin typeface="Arial" pitchFamily="34" charset="0"/>
                <a:cs typeface="Arial" pitchFamily="34" charset="0"/>
              </a:rPr>
              <a:t>(80-100 </a:t>
            </a:r>
            <a:r>
              <a:rPr lang="en-GB" sz="1400" dirty="0" smtClean="0">
                <a:latin typeface="Arial" pitchFamily="34" charset="0"/>
                <a:cs typeface="Arial" pitchFamily="34" charset="0"/>
              </a:rPr>
              <a:t>)</a:t>
            </a:r>
            <a:endParaRPr lang="en-US" sz="1400" dirty="0">
              <a:latin typeface="Arial" pitchFamily="34" charset="0"/>
              <a:cs typeface="Arial" pitchFamily="34" charset="0"/>
            </a:endParaRPr>
          </a:p>
          <a:p>
            <a:pPr eaLnBrk="1" hangingPunct="1">
              <a:defRPr/>
            </a:pPr>
            <a:r>
              <a:rPr lang="en-GB" sz="1400" dirty="0">
                <a:latin typeface="Arial" pitchFamily="34" charset="0"/>
                <a:cs typeface="Arial" pitchFamily="34" charset="0"/>
              </a:rPr>
              <a:t>Bicarbonate                   </a:t>
            </a:r>
            <a:r>
              <a:rPr lang="en-GB" sz="1400" dirty="0" smtClean="0">
                <a:latin typeface="Arial" pitchFamily="34" charset="0"/>
                <a:cs typeface="Arial" pitchFamily="34" charset="0"/>
              </a:rPr>
              <a:t>14.1    mmol/L </a:t>
            </a:r>
            <a:r>
              <a:rPr lang="en-GB" sz="1400" dirty="0">
                <a:latin typeface="Arial" pitchFamily="34" charset="0"/>
                <a:cs typeface="Arial" pitchFamily="34" charset="0"/>
              </a:rPr>
              <a:t>	         </a:t>
            </a:r>
            <a:r>
              <a:rPr lang="en-GB" sz="1400" dirty="0" smtClean="0">
                <a:latin typeface="Arial" pitchFamily="34" charset="0"/>
                <a:cs typeface="Arial" pitchFamily="34" charset="0"/>
              </a:rPr>
              <a:t>   </a:t>
            </a:r>
            <a:r>
              <a:rPr lang="en-GB" sz="1400" dirty="0">
                <a:latin typeface="Arial" pitchFamily="34" charset="0"/>
                <a:cs typeface="Arial" pitchFamily="34" charset="0"/>
              </a:rPr>
              <a:t>(22-28)</a:t>
            </a:r>
            <a:endParaRPr lang="en-US" sz="1400" dirty="0">
              <a:latin typeface="Arial" pitchFamily="34" charset="0"/>
              <a:cs typeface="Arial" pitchFamily="34" charset="0"/>
            </a:endParaRPr>
          </a:p>
          <a:p>
            <a:pPr eaLnBrk="1" hangingPunct="1">
              <a:defRPr/>
            </a:pPr>
            <a:r>
              <a:rPr lang="en-US" sz="1400" dirty="0">
                <a:latin typeface="Arial" pitchFamily="34" charset="0"/>
                <a:cs typeface="Arial" pitchFamily="34" charset="0"/>
              </a:rPr>
              <a:t>Na                                  </a:t>
            </a:r>
            <a:r>
              <a:rPr lang="en-US" sz="1400" dirty="0" smtClean="0">
                <a:latin typeface="Arial" pitchFamily="34" charset="0"/>
                <a:cs typeface="Arial" pitchFamily="34" charset="0"/>
              </a:rPr>
              <a:t>136     </a:t>
            </a:r>
            <a:r>
              <a:rPr lang="en-GB" sz="1400" dirty="0" smtClean="0">
                <a:latin typeface="Arial" pitchFamily="34" charset="0"/>
                <a:cs typeface="Arial" pitchFamily="34" charset="0"/>
              </a:rPr>
              <a:t>mmol/L</a:t>
            </a:r>
            <a:r>
              <a:rPr lang="en-US" sz="1400" dirty="0" smtClean="0">
                <a:latin typeface="Arial" pitchFamily="34" charset="0"/>
                <a:cs typeface="Arial" pitchFamily="34" charset="0"/>
              </a:rPr>
              <a:t>                    (138-145)</a:t>
            </a:r>
            <a:endParaRPr lang="en-US" sz="1400" dirty="0">
              <a:latin typeface="Arial" pitchFamily="34" charset="0"/>
              <a:cs typeface="Arial" pitchFamily="34" charset="0"/>
            </a:endParaRPr>
          </a:p>
          <a:p>
            <a:pPr eaLnBrk="1" hangingPunct="1">
              <a:defRPr/>
            </a:pPr>
            <a:r>
              <a:rPr lang="en-GB" sz="1400" dirty="0">
                <a:latin typeface="Arial" pitchFamily="34" charset="0"/>
                <a:cs typeface="Arial" pitchFamily="34" charset="0"/>
              </a:rPr>
              <a:t>K                                     </a:t>
            </a:r>
            <a:r>
              <a:rPr lang="en-GB" sz="1400" dirty="0" smtClean="0">
                <a:latin typeface="Arial" pitchFamily="34" charset="0"/>
                <a:cs typeface="Arial" pitchFamily="34" charset="0"/>
              </a:rPr>
              <a:t>2.4     </a:t>
            </a:r>
            <a:r>
              <a:rPr lang="en-GB" sz="1400" dirty="0">
                <a:latin typeface="Arial" pitchFamily="34" charset="0"/>
                <a:cs typeface="Arial" pitchFamily="34" charset="0"/>
              </a:rPr>
              <a:t>mmol/L   </a:t>
            </a:r>
            <a:r>
              <a:rPr lang="en-GB" sz="1400" dirty="0" smtClean="0">
                <a:latin typeface="Arial" pitchFamily="34" charset="0"/>
                <a:cs typeface="Arial" pitchFamily="34" charset="0"/>
              </a:rPr>
              <a:t>                 </a:t>
            </a:r>
            <a:r>
              <a:rPr lang="en-GB" sz="1400" dirty="0">
                <a:latin typeface="Arial" pitchFamily="34" charset="0"/>
                <a:cs typeface="Arial" pitchFamily="34" charset="0"/>
              </a:rPr>
              <a:t>(</a:t>
            </a:r>
            <a:r>
              <a:rPr lang="en-GB" sz="1400" dirty="0" smtClean="0">
                <a:latin typeface="Arial" pitchFamily="34" charset="0"/>
                <a:cs typeface="Arial" pitchFamily="34" charset="0"/>
              </a:rPr>
              <a:t>3.5-5.0)</a:t>
            </a:r>
            <a:endParaRPr lang="en-GB" sz="1400" dirty="0">
              <a:latin typeface="Arial" pitchFamily="34" charset="0"/>
              <a:cs typeface="Arial" pitchFamily="34" charset="0"/>
            </a:endParaRPr>
          </a:p>
          <a:p>
            <a:pPr algn="just" eaLnBrk="1" fontAlgn="auto" hangingPunct="1">
              <a:spcBef>
                <a:spcPts val="580"/>
              </a:spcBef>
              <a:spcAft>
                <a:spcPts val="0"/>
              </a:spcAft>
              <a:defRPr/>
            </a:pPr>
            <a:r>
              <a:rPr lang="en-US" sz="1400" dirty="0">
                <a:latin typeface="Arial" pitchFamily="34" charset="0"/>
                <a:cs typeface="Arial" pitchFamily="34" charset="0"/>
              </a:rPr>
              <a:t>Chloride	            </a:t>
            </a:r>
            <a:r>
              <a:rPr lang="en-US" sz="1400" dirty="0" smtClean="0">
                <a:latin typeface="Arial" pitchFamily="34" charset="0"/>
                <a:cs typeface="Arial" pitchFamily="34" charset="0"/>
              </a:rPr>
              <a:t>  106     mmol/L</a:t>
            </a:r>
            <a:r>
              <a:rPr lang="en-US" sz="1400" dirty="0">
                <a:latin typeface="Arial" pitchFamily="34" charset="0"/>
                <a:cs typeface="Arial" pitchFamily="34" charset="0"/>
              </a:rPr>
              <a:t>	           </a:t>
            </a:r>
            <a:r>
              <a:rPr lang="en-US" sz="1400" dirty="0" smtClean="0">
                <a:latin typeface="Arial" pitchFamily="34" charset="0"/>
                <a:cs typeface="Arial" pitchFamily="34" charset="0"/>
              </a:rPr>
              <a:t>  (95-105)</a:t>
            </a:r>
          </a:p>
          <a:p>
            <a:pPr algn="just" eaLnBrk="1" fontAlgn="auto" hangingPunct="1">
              <a:spcBef>
                <a:spcPts val="580"/>
              </a:spcBef>
              <a:spcAft>
                <a:spcPts val="0"/>
              </a:spcAft>
              <a:defRPr/>
            </a:pPr>
            <a:r>
              <a:rPr lang="en-US" sz="1400" dirty="0" smtClean="0">
                <a:latin typeface="Arial" pitchFamily="34" charset="0"/>
                <a:cs typeface="Arial" pitchFamily="34" charset="0"/>
              </a:rPr>
              <a:t>Anion Gap:                     18.3                                    (8-14)</a:t>
            </a:r>
            <a:endParaRPr lang="en-US" sz="14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14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400" dirty="0">
                <a:latin typeface="Arial" pitchFamily="34" charset="0"/>
                <a:cs typeface="Arial" pitchFamily="34" charset="0"/>
              </a:rPr>
              <a:t> </a:t>
            </a:r>
          </a:p>
        </p:txBody>
      </p:sp>
      <p:sp>
        <p:nvSpPr>
          <p:cNvPr id="2" name="Rectangle 1"/>
          <p:cNvSpPr/>
          <p:nvPr/>
        </p:nvSpPr>
        <p:spPr>
          <a:xfrm>
            <a:off x="683568" y="4509120"/>
            <a:ext cx="8208912" cy="646331"/>
          </a:xfrm>
          <a:prstGeom prst="rect">
            <a:avLst/>
          </a:prstGeom>
        </p:spPr>
        <p:txBody>
          <a:bodyPr wrap="square">
            <a:spAutoFit/>
          </a:bodyPr>
          <a:lstStyle/>
          <a:p>
            <a:pPr marL="342900" indent="-342900">
              <a:buFont typeface="+mj-lt"/>
              <a:buAutoNum type="alphaLcPeriod"/>
            </a:pPr>
            <a:r>
              <a:rPr lang="en-US" dirty="0" smtClean="0">
                <a:solidFill>
                  <a:srgbClr val="FF0000"/>
                </a:solidFill>
                <a:latin typeface="Arial" pitchFamily="34" charset="0"/>
                <a:cs typeface="Arial" pitchFamily="34" charset="0"/>
              </a:rPr>
              <a:t>What </a:t>
            </a:r>
            <a:r>
              <a:rPr lang="en-US" dirty="0">
                <a:solidFill>
                  <a:srgbClr val="FF0000"/>
                </a:solidFill>
                <a:latin typeface="Arial" pitchFamily="34" charset="0"/>
                <a:cs typeface="Arial" pitchFamily="34" charset="0"/>
              </a:rPr>
              <a:t>is the most likely Acid Base Disorder this patient is suffering from?</a:t>
            </a:r>
          </a:p>
          <a:p>
            <a:pPr marL="342900" indent="-342900">
              <a:buFont typeface="+mj-lt"/>
              <a:buAutoNum type="alphaLcPeriod"/>
            </a:pPr>
            <a:r>
              <a:rPr lang="en-US" dirty="0" smtClean="0">
                <a:solidFill>
                  <a:srgbClr val="FF0000"/>
                </a:solidFill>
                <a:latin typeface="Arial" pitchFamily="34" charset="0"/>
                <a:cs typeface="Arial" pitchFamily="34" charset="0"/>
              </a:rPr>
              <a:t>Write </a:t>
            </a:r>
            <a:r>
              <a:rPr lang="en-US" dirty="0">
                <a:solidFill>
                  <a:srgbClr val="FF0000"/>
                </a:solidFill>
                <a:latin typeface="Arial" pitchFamily="34" charset="0"/>
                <a:cs typeface="Arial" pitchFamily="34" charset="0"/>
              </a:rPr>
              <a:t>TWO </a:t>
            </a:r>
            <a:r>
              <a:rPr lang="en-US" dirty="0" smtClean="0">
                <a:solidFill>
                  <a:srgbClr val="FF0000"/>
                </a:solidFill>
                <a:latin typeface="Arial" pitchFamily="34" charset="0"/>
                <a:cs typeface="Arial" pitchFamily="34" charset="0"/>
              </a:rPr>
              <a:t>possible </a:t>
            </a:r>
            <a:r>
              <a:rPr lang="en-US" dirty="0">
                <a:solidFill>
                  <a:srgbClr val="FF0000"/>
                </a:solidFill>
                <a:latin typeface="Arial" pitchFamily="34" charset="0"/>
                <a:cs typeface="Arial" pitchFamily="34" charset="0"/>
              </a:rPr>
              <a:t>causes of raised </a:t>
            </a:r>
            <a:r>
              <a:rPr lang="en-US" dirty="0" smtClean="0">
                <a:solidFill>
                  <a:srgbClr val="FF0000"/>
                </a:solidFill>
                <a:latin typeface="Arial" pitchFamily="34" charset="0"/>
                <a:cs typeface="Arial" pitchFamily="34" charset="0"/>
              </a:rPr>
              <a:t>Anion Gap </a:t>
            </a:r>
            <a:r>
              <a:rPr lang="en-US" dirty="0">
                <a:solidFill>
                  <a:srgbClr val="FF0000"/>
                </a:solidFill>
                <a:latin typeface="Arial" pitchFamily="34" charset="0"/>
                <a:cs typeface="Arial" pitchFamily="34" charset="0"/>
              </a:rPr>
              <a:t>in this patient.</a:t>
            </a:r>
          </a:p>
        </p:txBody>
      </p:sp>
      <p:sp>
        <p:nvSpPr>
          <p:cNvPr id="5" name="TextBox 4"/>
          <p:cNvSpPr txBox="1">
            <a:spLocks noChangeArrowheads="1"/>
          </p:cNvSpPr>
          <p:nvPr/>
        </p:nvSpPr>
        <p:spPr bwMode="auto">
          <a:xfrm>
            <a:off x="179512" y="5230941"/>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smtClean="0">
                <a:solidFill>
                  <a:srgbClr val="0070C0"/>
                </a:solidFill>
              </a:rPr>
              <a:t>Double acidosis; High Anion and Normal Anion Gap Metabolic Acidosis</a:t>
            </a:r>
          </a:p>
          <a:p>
            <a:pPr marL="457200" indent="-457200">
              <a:buFont typeface="+mj-lt"/>
              <a:buAutoNum type="alphaLcPeriod"/>
            </a:pPr>
            <a:r>
              <a:rPr lang="en-US" dirty="0" smtClean="0">
                <a:solidFill>
                  <a:srgbClr val="0070C0"/>
                </a:solidFill>
              </a:rPr>
              <a:t>Acute Kidney Injury and Lactic Acidosis</a:t>
            </a:r>
            <a:endParaRPr lang="en-US" dirty="0">
              <a:solidFill>
                <a:srgbClr val="0070C0"/>
              </a:solidFill>
            </a:endParaRPr>
          </a:p>
        </p:txBody>
      </p:sp>
      <p:sp>
        <p:nvSpPr>
          <p:cNvPr id="6" name="TextBox 1"/>
          <p:cNvSpPr txBox="1">
            <a:spLocks noChangeArrowheads="1"/>
          </p:cNvSpPr>
          <p:nvPr/>
        </p:nvSpPr>
        <p:spPr bwMode="auto">
          <a:xfrm>
            <a:off x="179512" y="5880174"/>
            <a:ext cx="871296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600" dirty="0" smtClean="0">
                <a:solidFill>
                  <a:srgbClr val="7030A0"/>
                </a:solidFill>
              </a:rPr>
              <a:t>Ref No 6 </a:t>
            </a:r>
          </a:p>
          <a:p>
            <a:pPr algn="ctr"/>
            <a:r>
              <a:rPr lang="en-US" sz="1600" dirty="0">
                <a:solidFill>
                  <a:srgbClr val="7030A0"/>
                </a:solidFill>
              </a:rPr>
              <a:t>The </a:t>
            </a:r>
            <a:r>
              <a:rPr lang="en-US" sz="1600" dirty="0" err="1">
                <a:solidFill>
                  <a:srgbClr val="7030A0"/>
                </a:solidFill>
              </a:rPr>
              <a:t>Δanion</a:t>
            </a:r>
            <a:r>
              <a:rPr lang="en-US" sz="1600" dirty="0">
                <a:solidFill>
                  <a:srgbClr val="7030A0"/>
                </a:solidFill>
              </a:rPr>
              <a:t> gap_ΔHCO3 ratio in patients with a high anion gap metabolic acidosis</a:t>
            </a:r>
            <a:endParaRPr lang="en-GB" sz="1600" dirty="0" smtClean="0">
              <a:solidFill>
                <a:srgbClr val="7030A0"/>
              </a:solidFill>
            </a:endParaRPr>
          </a:p>
          <a:p>
            <a:pPr algn="ctr"/>
            <a:r>
              <a:rPr lang="en-GB" sz="1600" dirty="0" smtClean="0">
                <a:solidFill>
                  <a:srgbClr val="7030A0"/>
                </a:solidFill>
              </a:rPr>
              <a:t>www.uptodate.com</a:t>
            </a:r>
            <a:r>
              <a:rPr lang="en-GB" sz="1600" dirty="0">
                <a:solidFill>
                  <a:srgbClr val="7030A0"/>
                </a:solidFill>
              </a:rPr>
              <a:t> ©2015 </a:t>
            </a:r>
          </a:p>
          <a:p>
            <a:pPr algn="ctr"/>
            <a:endParaRPr lang="en-GB" sz="1600" dirty="0">
              <a:solidFill>
                <a:srgbClr val="7030A0"/>
              </a:solidFill>
            </a:endParaRPr>
          </a:p>
        </p:txBody>
      </p:sp>
    </p:spTree>
    <p:extLst>
      <p:ext uri="{BB962C8B-B14F-4D97-AF65-F5344CB8AC3E}">
        <p14:creationId xmlns:p14="http://schemas.microsoft.com/office/powerpoint/2010/main" val="25825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71400"/>
            <a:ext cx="7199704" cy="1600200"/>
          </a:xfrm>
        </p:spPr>
        <p:txBody>
          <a:bodyPr>
            <a:normAutofit/>
          </a:bodyPr>
          <a:lstStyle/>
          <a:p>
            <a:pPr algn="ctr"/>
            <a:r>
              <a:rPr lang="en-GB" dirty="0" smtClean="0">
                <a:solidFill>
                  <a:srgbClr val="C00000"/>
                </a:solidFill>
                <a:latin typeface="Arial" pitchFamily="34" charset="0"/>
                <a:cs typeface="Arial" pitchFamily="34" charset="0"/>
              </a:rPr>
              <a:t>Double Metabolic Acidosis</a:t>
            </a:r>
            <a:endParaRPr lang="en-GB"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762000" y="1340768"/>
            <a:ext cx="7543800" cy="3886200"/>
          </a:xfrm>
        </p:spPr>
        <p:txBody>
          <a:bodyPr>
            <a:noAutofit/>
          </a:bodyPr>
          <a:lstStyle/>
          <a:p>
            <a:r>
              <a:rPr lang="en-US" sz="2400" dirty="0" smtClean="0">
                <a:latin typeface="Arial" pitchFamily="34" charset="0"/>
                <a:cs typeface="Arial" pitchFamily="34" charset="0"/>
              </a:rPr>
              <a:t>This is a type of Double Acid base Disorder</a:t>
            </a:r>
          </a:p>
          <a:p>
            <a:r>
              <a:rPr lang="en-US" sz="2400" dirty="0">
                <a:latin typeface="Arial" pitchFamily="34" charset="0"/>
                <a:cs typeface="Arial" pitchFamily="34" charset="0"/>
              </a:rPr>
              <a:t> </a:t>
            </a:r>
            <a:r>
              <a:rPr lang="en-US" sz="2400" dirty="0" smtClean="0">
                <a:latin typeface="Arial" pitchFamily="34" charset="0"/>
                <a:cs typeface="Arial" pitchFamily="34" charset="0"/>
              </a:rPr>
              <a:t>The most important feature is presence of </a:t>
            </a:r>
            <a:r>
              <a:rPr lang="en-GB" sz="2400" dirty="0" err="1" smtClean="0">
                <a:latin typeface="Arial" pitchFamily="34" charset="0"/>
                <a:cs typeface="Arial" pitchFamily="34" charset="0"/>
              </a:rPr>
              <a:t>hyperchloraemia</a:t>
            </a:r>
            <a:r>
              <a:rPr lang="en-US" sz="2400" dirty="0" smtClean="0">
                <a:latin typeface="Arial" pitchFamily="34" charset="0"/>
                <a:cs typeface="Arial" pitchFamily="34" charset="0"/>
              </a:rPr>
              <a:t> in a patient with high anion gap (AG).</a:t>
            </a:r>
          </a:p>
          <a:p>
            <a:r>
              <a:rPr lang="en-US" sz="2400" dirty="0">
                <a:latin typeface="Arial" pitchFamily="34" charset="0"/>
                <a:cs typeface="Arial" pitchFamily="34" charset="0"/>
              </a:rPr>
              <a:t> </a:t>
            </a:r>
            <a:r>
              <a:rPr lang="en-US" sz="2400" dirty="0" smtClean="0">
                <a:latin typeface="Arial" pitchFamily="34" charset="0"/>
                <a:cs typeface="Arial" pitchFamily="34" charset="0"/>
              </a:rPr>
              <a:t>In this disorder delta-ratio (delta/delta) is &lt;1 i.e.:</a:t>
            </a: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     AG-12   /   24  - HCO3   =   &lt;1</a:t>
            </a:r>
          </a:p>
          <a:p>
            <a:r>
              <a:rPr lang="en-US" sz="2400" dirty="0" smtClean="0">
                <a:latin typeface="Arial" pitchFamily="34" charset="0"/>
                <a:cs typeface="Arial" pitchFamily="34" charset="0"/>
              </a:rPr>
              <a:t>In our patient (Patient No 5) :</a:t>
            </a: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                    (18-12)  /  (24 – 14 )      =  0.6</a:t>
            </a:r>
          </a:p>
          <a:p>
            <a:r>
              <a:rPr lang="en-US" sz="2400" dirty="0" smtClean="0">
                <a:latin typeface="Arial" pitchFamily="34" charset="0"/>
                <a:cs typeface="Arial" pitchFamily="34" charset="0"/>
              </a:rPr>
              <a:t>Patient has severe </a:t>
            </a:r>
            <a:r>
              <a:rPr lang="en-US" sz="2400" dirty="0" err="1" smtClean="0">
                <a:latin typeface="Arial" pitchFamily="34" charset="0"/>
                <a:cs typeface="Arial" pitchFamily="34" charset="0"/>
              </a:rPr>
              <a:t>diarrohea</a:t>
            </a:r>
            <a:r>
              <a:rPr lang="en-US" sz="2400" dirty="0" smtClean="0">
                <a:latin typeface="Arial" pitchFamily="34" charset="0"/>
                <a:cs typeface="Arial" pitchFamily="34" charset="0"/>
              </a:rPr>
              <a:t> which have led to Acute Kidney Injury or  lactic acidosis causing high AG metabolic acidosis in a setting of </a:t>
            </a:r>
            <a:r>
              <a:rPr lang="en-US" sz="2400" dirty="0" err="1" smtClean="0">
                <a:latin typeface="Arial" pitchFamily="34" charset="0"/>
                <a:cs typeface="Arial" pitchFamily="34" charset="0"/>
              </a:rPr>
              <a:t>hyperchloraemic</a:t>
            </a:r>
            <a:r>
              <a:rPr lang="en-US" sz="2400" dirty="0" smtClean="0">
                <a:latin typeface="Arial" pitchFamily="34" charset="0"/>
                <a:cs typeface="Arial" pitchFamily="34" charset="0"/>
              </a:rPr>
              <a:t> metabolic acidosis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97251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GB" sz="4800" b="1" dirty="0" smtClean="0">
                <a:solidFill>
                  <a:srgbClr val="C00000"/>
                </a:solidFill>
              </a:rPr>
              <a:t>Authors of the QADIS </a:t>
            </a:r>
            <a:br>
              <a:rPr lang="en-GB" sz="4800" b="1" dirty="0" smtClean="0">
                <a:solidFill>
                  <a:srgbClr val="C00000"/>
                </a:solidFill>
              </a:rPr>
            </a:br>
            <a:r>
              <a:rPr lang="en-GB" sz="4800" b="1" dirty="0" smtClean="0">
                <a:solidFill>
                  <a:srgbClr val="C00000"/>
                </a:solidFill>
              </a:rPr>
              <a:t>(Lesson No 3)</a:t>
            </a:r>
          </a:p>
        </p:txBody>
      </p:sp>
      <p:sp>
        <p:nvSpPr>
          <p:cNvPr id="3" name="Content Placeholder 2"/>
          <p:cNvSpPr>
            <a:spLocks noGrp="1"/>
          </p:cNvSpPr>
          <p:nvPr>
            <p:ph sz="quarter" idx="1"/>
          </p:nvPr>
        </p:nvSpPr>
        <p:spPr/>
        <p:txBody>
          <a:bodyPr/>
          <a:lstStyle/>
          <a:p>
            <a:pPr marL="465138" indent="-465138" eaLnBrk="1" fontAlgn="auto" hangingPunct="1">
              <a:spcAft>
                <a:spcPts val="0"/>
              </a:spcAft>
              <a:buFont typeface="Wingdings 2" pitchFamily="18" charset="2"/>
              <a:buNone/>
              <a:tabLst>
                <a:tab pos="465138" algn="l"/>
              </a:tabLst>
              <a:defRPr/>
            </a:pPr>
            <a:r>
              <a:rPr lang="en-US" sz="2000" b="1" dirty="0" smtClean="0"/>
              <a:t>1.  Prof </a:t>
            </a:r>
            <a:r>
              <a:rPr lang="en-US" sz="2000" b="1" dirty="0"/>
              <a:t>(Brig) Aamir Ijaz</a:t>
            </a:r>
          </a:p>
          <a:p>
            <a:pPr marL="465138" indent="-465138" eaLnBrk="1" fontAlgn="auto" hangingPunct="1">
              <a:spcAft>
                <a:spcPts val="0"/>
              </a:spcAft>
              <a:buFont typeface="Wingdings 2" pitchFamily="18" charset="2"/>
              <a:buNone/>
              <a:tabLst>
                <a:tab pos="465138" algn="l"/>
              </a:tabLst>
              <a:defRPr/>
            </a:pPr>
            <a:r>
              <a:rPr lang="en-US" sz="2000" b="1" dirty="0"/>
              <a:t>MBBS, MCPS, FCPS, FRCP (</a:t>
            </a:r>
            <a:r>
              <a:rPr lang="en-US" sz="2000" b="1" dirty="0" err="1"/>
              <a:t>Edin</a:t>
            </a:r>
            <a:r>
              <a:rPr lang="en-US" sz="2000" b="1" dirty="0"/>
              <a:t>), MCPS-HPE </a:t>
            </a:r>
          </a:p>
          <a:p>
            <a:pPr marL="465138" indent="-465138" eaLnBrk="1" fontAlgn="auto" hangingPunct="1">
              <a:spcAft>
                <a:spcPts val="0"/>
              </a:spcAft>
              <a:buFont typeface="Wingdings 2" pitchFamily="18" charset="2"/>
              <a:buNone/>
              <a:tabLst>
                <a:tab pos="465138" algn="l"/>
              </a:tabLst>
              <a:defRPr/>
            </a:pPr>
            <a:r>
              <a:rPr lang="en-US" sz="2000" b="1" dirty="0"/>
              <a:t>AFIP Rawalpindi</a:t>
            </a:r>
          </a:p>
          <a:p>
            <a:pPr marL="465138" indent="-465138" eaLnBrk="1" fontAlgn="auto" hangingPunct="1">
              <a:spcAft>
                <a:spcPts val="0"/>
              </a:spcAft>
              <a:buNone/>
              <a:tabLst>
                <a:tab pos="465138" algn="l"/>
              </a:tabLst>
              <a:defRPr/>
            </a:pPr>
            <a:r>
              <a:rPr lang="en-US" sz="2000" b="1" dirty="0" smtClean="0"/>
              <a:t>2.  Col </a:t>
            </a:r>
            <a:r>
              <a:rPr lang="en-US" sz="2000" b="1" dirty="0" err="1" smtClean="0"/>
              <a:t>Naveed</a:t>
            </a:r>
            <a:r>
              <a:rPr lang="en-US" sz="2000" b="1" dirty="0" smtClean="0"/>
              <a:t> </a:t>
            </a:r>
            <a:r>
              <a:rPr lang="en-US" sz="2000" b="1" dirty="0" err="1" smtClean="0"/>
              <a:t>Asif</a:t>
            </a:r>
            <a:endParaRPr lang="en-US" sz="2000" b="1" dirty="0" smtClean="0"/>
          </a:p>
          <a:p>
            <a:pPr marL="465138" indent="-465138" eaLnBrk="1" fontAlgn="auto" hangingPunct="1">
              <a:spcAft>
                <a:spcPts val="0"/>
              </a:spcAft>
              <a:buFont typeface="Wingdings 2" pitchFamily="18" charset="2"/>
              <a:buNone/>
              <a:tabLst>
                <a:tab pos="465138" algn="l"/>
              </a:tabLst>
              <a:defRPr/>
            </a:pPr>
            <a:r>
              <a:rPr lang="en-US" sz="2000" b="1" dirty="0" smtClean="0"/>
              <a:t>MBBS, FCPS (</a:t>
            </a:r>
            <a:r>
              <a:rPr lang="en-US" sz="2000" b="1" dirty="0" err="1" smtClean="0"/>
              <a:t>Chem</a:t>
            </a:r>
            <a:r>
              <a:rPr lang="en-US" sz="2000" b="1" dirty="0" smtClean="0"/>
              <a:t> Path)</a:t>
            </a:r>
          </a:p>
          <a:p>
            <a:pPr marL="465138" indent="-465138" eaLnBrk="1" fontAlgn="auto" hangingPunct="1">
              <a:spcAft>
                <a:spcPts val="0"/>
              </a:spcAft>
              <a:buFont typeface="Wingdings 2" pitchFamily="18" charset="2"/>
              <a:buNone/>
              <a:tabLst>
                <a:tab pos="465138" algn="l"/>
              </a:tabLst>
              <a:defRPr/>
            </a:pPr>
            <a:r>
              <a:rPr lang="en-US" sz="2000" b="1" dirty="0"/>
              <a:t>AFIP </a:t>
            </a:r>
            <a:r>
              <a:rPr lang="en-US" sz="2000" b="1" dirty="0" smtClean="0"/>
              <a:t>Rawalpindi</a:t>
            </a:r>
          </a:p>
          <a:p>
            <a:pPr marL="0" indent="0" eaLnBrk="1" fontAlgn="auto" hangingPunct="1">
              <a:spcAft>
                <a:spcPts val="0"/>
              </a:spcAft>
              <a:buNone/>
              <a:defRPr/>
            </a:pPr>
            <a:r>
              <a:rPr lang="en-US" sz="2000" b="1" dirty="0" smtClean="0"/>
              <a:t>3. </a:t>
            </a:r>
            <a:r>
              <a:rPr lang="en-US" sz="2000" b="1" dirty="0" err="1"/>
              <a:t>Dr</a:t>
            </a:r>
            <a:r>
              <a:rPr lang="en-US" sz="2000" b="1" dirty="0"/>
              <a:t> </a:t>
            </a:r>
            <a:r>
              <a:rPr lang="en-US" sz="2000" b="1" dirty="0" err="1"/>
              <a:t>Lubna</a:t>
            </a:r>
            <a:r>
              <a:rPr lang="en-US" sz="2000" b="1" dirty="0"/>
              <a:t> </a:t>
            </a:r>
            <a:r>
              <a:rPr lang="en-US" sz="2000" b="1" dirty="0" err="1"/>
              <a:t>Sarfraz</a:t>
            </a:r>
            <a:endParaRPr lang="en-US" sz="2000" b="1" dirty="0"/>
          </a:p>
          <a:p>
            <a:pPr marL="0" indent="0" eaLnBrk="1" fontAlgn="auto" hangingPunct="1">
              <a:spcAft>
                <a:spcPts val="0"/>
              </a:spcAft>
              <a:buNone/>
              <a:defRPr/>
            </a:pPr>
            <a:r>
              <a:rPr lang="en-US" sz="2000" b="1" dirty="0"/>
              <a:t>MBBS, FCPS (</a:t>
            </a:r>
            <a:r>
              <a:rPr lang="en-US" sz="2000" b="1" dirty="0" err="1"/>
              <a:t>Chem</a:t>
            </a:r>
            <a:r>
              <a:rPr lang="en-US" sz="2000" b="1" dirty="0"/>
              <a:t> Path)</a:t>
            </a:r>
          </a:p>
          <a:p>
            <a:pPr marL="0" indent="0" eaLnBrk="1" fontAlgn="auto" hangingPunct="1">
              <a:spcAft>
                <a:spcPts val="0"/>
              </a:spcAft>
              <a:buNone/>
              <a:defRPr/>
            </a:pPr>
            <a:r>
              <a:rPr lang="en-US" sz="2000" b="1" dirty="0"/>
              <a:t>QAMC </a:t>
            </a:r>
            <a:r>
              <a:rPr lang="en-US" sz="2000" b="1" dirty="0" err="1"/>
              <a:t>Bhawalpur</a:t>
            </a:r>
            <a:endParaRPr lang="en-US" sz="2000" b="1" dirty="0"/>
          </a:p>
          <a:p>
            <a:pPr marL="0" indent="0" eaLnBrk="1" fontAlgn="auto" hangingPunct="1">
              <a:spcAft>
                <a:spcPts val="0"/>
              </a:spcAft>
              <a:buNone/>
              <a:defRPr/>
            </a:pPr>
            <a:r>
              <a:rPr lang="en-US" sz="2000" b="1" dirty="0" smtClean="0"/>
              <a:t>4. </a:t>
            </a:r>
            <a:r>
              <a:rPr lang="en-US" sz="2000" b="1" dirty="0" err="1"/>
              <a:t>Dr</a:t>
            </a:r>
            <a:r>
              <a:rPr lang="en-US" sz="2000" b="1" dirty="0"/>
              <a:t> </a:t>
            </a:r>
            <a:r>
              <a:rPr lang="en-US" sz="2000" b="1" dirty="0" err="1"/>
              <a:t>Sadia</a:t>
            </a:r>
            <a:r>
              <a:rPr lang="en-US" sz="2000" b="1" dirty="0"/>
              <a:t> Bashir</a:t>
            </a:r>
          </a:p>
          <a:p>
            <a:pPr marL="0" indent="0" eaLnBrk="1" fontAlgn="auto" hangingPunct="1">
              <a:spcAft>
                <a:spcPts val="0"/>
              </a:spcAft>
              <a:buNone/>
              <a:defRPr/>
            </a:pPr>
            <a:r>
              <a:rPr lang="en-US" sz="2000" b="1" dirty="0"/>
              <a:t>MBBS, FCPS (</a:t>
            </a:r>
            <a:r>
              <a:rPr lang="en-US" sz="2000" b="1" dirty="0" err="1"/>
              <a:t>Chem</a:t>
            </a:r>
            <a:r>
              <a:rPr lang="en-US" sz="2000" b="1" dirty="0"/>
              <a:t> Path)</a:t>
            </a:r>
          </a:p>
          <a:p>
            <a:pPr marL="0" indent="0" eaLnBrk="1" fontAlgn="auto" hangingPunct="1">
              <a:spcAft>
                <a:spcPts val="0"/>
              </a:spcAft>
              <a:buNone/>
              <a:defRPr/>
            </a:pPr>
            <a:r>
              <a:rPr lang="en-US" sz="2000" b="1" dirty="0"/>
              <a:t>QAMC </a:t>
            </a:r>
            <a:r>
              <a:rPr lang="en-US" sz="2000" b="1" dirty="0" err="1"/>
              <a:t>Bhawalpur</a:t>
            </a:r>
            <a:endParaRPr lang="en-US" sz="2000" b="1" dirty="0"/>
          </a:p>
          <a:p>
            <a:pPr marL="0" indent="0" eaLnBrk="1" fontAlgn="auto" hangingPunct="1">
              <a:spcAft>
                <a:spcPts val="0"/>
              </a:spcAft>
              <a:buNone/>
              <a:defRPr/>
            </a:pPr>
            <a:endParaRPr lang="en-US" sz="2000" b="1" dirty="0" smtClean="0"/>
          </a:p>
          <a:p>
            <a:pPr marL="0" indent="0" eaLnBrk="1" fontAlgn="auto" hangingPunct="1">
              <a:spcAft>
                <a:spcPts val="0"/>
              </a:spcAft>
              <a:buNone/>
              <a:defRPr/>
            </a:pPr>
            <a:endParaRPr lang="en-US" sz="2000" b="1" dirty="0"/>
          </a:p>
          <a:p>
            <a:pPr marL="0" indent="0" eaLnBrk="1" fontAlgn="auto" hangingPunct="1">
              <a:spcAft>
                <a:spcPts val="0"/>
              </a:spcAft>
              <a:buFont typeface="Wingdings 2" pitchFamily="18" charset="2"/>
              <a:buNone/>
              <a:defRPr/>
            </a:pPr>
            <a:endParaRPr lang="en-US" sz="2000" b="1" dirty="0"/>
          </a:p>
          <a:p>
            <a:pPr marL="0" indent="0" eaLnBrk="1" fontAlgn="auto" hangingPunct="1">
              <a:spcAft>
                <a:spcPts val="0"/>
              </a:spcAft>
              <a:buFont typeface="Wingdings 2" pitchFamily="18" charset="2"/>
              <a:buNone/>
              <a:defRPr/>
            </a:pPr>
            <a:endParaRPr lang="en-US" sz="2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a:t>
            </a:r>
            <a:r>
              <a:rPr lang="en-US" sz="4800" b="1" u="sng" dirty="0">
                <a:solidFill>
                  <a:srgbClr val="8D4159"/>
                </a:solidFill>
              </a:rPr>
              <a:t>7</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5950" y="1125538"/>
            <a:ext cx="7772400" cy="3023542"/>
          </a:xfrm>
        </p:spPr>
        <p:txBody>
          <a:bodyPr>
            <a:noAutofit/>
          </a:bodyPr>
          <a:lstStyle/>
          <a:p>
            <a:pPr marL="0" indent="0" algn="just">
              <a:buNone/>
            </a:pPr>
            <a:r>
              <a:rPr lang="en-US" sz="1800" dirty="0">
                <a:latin typeface="Arial" pitchFamily="34" charset="0"/>
                <a:cs typeface="Arial" pitchFamily="34" charset="0"/>
              </a:rPr>
              <a:t>A 30 year old male complains of frequent attacks of leg muscles pain and stiffness followed by weakness. He also has anxiety, tachycardia, weight loss and excessive sweating. His lab investigations revealed:				</a:t>
            </a:r>
          </a:p>
          <a:p>
            <a:pPr eaLnBrk="1" hangingPunct="1">
              <a:defRPr/>
            </a:pPr>
            <a:r>
              <a:rPr lang="en-GB" sz="1800" dirty="0">
                <a:latin typeface="Arial" pitchFamily="34" charset="0"/>
                <a:cs typeface="Arial" pitchFamily="34" charset="0"/>
              </a:rPr>
              <a:t>Bicarbonate                   </a:t>
            </a:r>
            <a:r>
              <a:rPr lang="en-GB" sz="1800" dirty="0" smtClean="0">
                <a:latin typeface="Arial" pitchFamily="34" charset="0"/>
                <a:cs typeface="Arial" pitchFamily="34" charset="0"/>
              </a:rPr>
              <a:t>27       mmol/L          </a:t>
            </a:r>
            <a:r>
              <a:rPr lang="en-GB" sz="1800" dirty="0">
                <a:latin typeface="Arial" pitchFamily="34" charset="0"/>
                <a:cs typeface="Arial" pitchFamily="34" charset="0"/>
              </a:rPr>
              <a:t>(22-28)</a:t>
            </a:r>
            <a:endParaRPr lang="en-US" sz="1800" dirty="0">
              <a:latin typeface="Arial" pitchFamily="34" charset="0"/>
              <a:cs typeface="Arial" pitchFamily="34" charset="0"/>
            </a:endParaRPr>
          </a:p>
          <a:p>
            <a:pPr eaLnBrk="1" hangingPunct="1">
              <a:defRPr/>
            </a:pPr>
            <a:r>
              <a:rPr lang="en-US" sz="1800" dirty="0">
                <a:latin typeface="Arial" pitchFamily="34" charset="0"/>
                <a:cs typeface="Arial" pitchFamily="34" charset="0"/>
              </a:rPr>
              <a:t>Na                                  </a:t>
            </a:r>
            <a:r>
              <a:rPr lang="en-US" sz="1800" dirty="0" smtClean="0">
                <a:latin typeface="Arial" pitchFamily="34" charset="0"/>
                <a:cs typeface="Arial" pitchFamily="34" charset="0"/>
              </a:rPr>
              <a:t>142     </a:t>
            </a:r>
            <a:r>
              <a:rPr lang="en-GB" sz="1800" dirty="0">
                <a:latin typeface="Arial" pitchFamily="34" charset="0"/>
                <a:cs typeface="Arial" pitchFamily="34" charset="0"/>
              </a:rPr>
              <a:t>mmol/L</a:t>
            </a:r>
            <a:r>
              <a:rPr lang="en-US" sz="1800" dirty="0">
                <a:latin typeface="Arial" pitchFamily="34" charset="0"/>
                <a:cs typeface="Arial" pitchFamily="34" charset="0"/>
              </a:rPr>
              <a:t>         </a:t>
            </a:r>
            <a:r>
              <a:rPr lang="en-US" sz="1800" dirty="0" smtClean="0">
                <a:latin typeface="Arial" pitchFamily="34" charset="0"/>
                <a:cs typeface="Arial" pitchFamily="34" charset="0"/>
              </a:rPr>
              <a:t> </a:t>
            </a:r>
            <a:r>
              <a:rPr lang="en-US" sz="1800" dirty="0">
                <a:latin typeface="Arial" pitchFamily="34" charset="0"/>
                <a:cs typeface="Arial" pitchFamily="34" charset="0"/>
              </a:rPr>
              <a:t>(138-145)</a:t>
            </a:r>
          </a:p>
          <a:p>
            <a:pPr eaLnBrk="1" hangingPunct="1">
              <a:defRPr/>
            </a:pPr>
            <a:r>
              <a:rPr lang="en-GB" sz="1800" dirty="0">
                <a:latin typeface="Arial" pitchFamily="34" charset="0"/>
                <a:cs typeface="Arial" pitchFamily="34" charset="0"/>
              </a:rPr>
              <a:t>K                                     </a:t>
            </a:r>
            <a:r>
              <a:rPr lang="en-GB" sz="1800" dirty="0" smtClean="0">
                <a:latin typeface="Arial" pitchFamily="34" charset="0"/>
                <a:cs typeface="Arial" pitchFamily="34" charset="0"/>
              </a:rPr>
              <a:t>2.3     </a:t>
            </a:r>
            <a:r>
              <a:rPr lang="en-GB" sz="1800" dirty="0">
                <a:latin typeface="Arial" pitchFamily="34" charset="0"/>
                <a:cs typeface="Arial" pitchFamily="34" charset="0"/>
              </a:rPr>
              <a:t>mmol/L         </a:t>
            </a:r>
            <a:r>
              <a:rPr lang="en-GB" sz="1800" dirty="0" smtClean="0">
                <a:latin typeface="Arial" pitchFamily="34" charset="0"/>
                <a:cs typeface="Arial" pitchFamily="34" charset="0"/>
              </a:rPr>
              <a:t> </a:t>
            </a:r>
            <a:r>
              <a:rPr lang="en-GB" sz="1800" dirty="0">
                <a:latin typeface="Arial" pitchFamily="34" charset="0"/>
                <a:cs typeface="Arial" pitchFamily="34" charset="0"/>
              </a:rPr>
              <a:t>(3.5 - 5.0)</a:t>
            </a:r>
          </a:p>
          <a:p>
            <a:pPr algn="just" eaLnBrk="1" fontAlgn="auto" hangingPunct="1">
              <a:spcBef>
                <a:spcPts val="580"/>
              </a:spcBef>
              <a:spcAft>
                <a:spcPts val="0"/>
              </a:spcAft>
              <a:defRPr/>
            </a:pPr>
            <a:r>
              <a:rPr lang="en-US" sz="1800" dirty="0">
                <a:latin typeface="Arial" pitchFamily="34" charset="0"/>
                <a:cs typeface="Arial" pitchFamily="34" charset="0"/>
              </a:rPr>
              <a:t>Chloride	                 </a:t>
            </a:r>
            <a:r>
              <a:rPr lang="en-US" sz="1800" dirty="0" smtClean="0">
                <a:latin typeface="Arial" pitchFamily="34" charset="0"/>
                <a:cs typeface="Arial" pitchFamily="34" charset="0"/>
              </a:rPr>
              <a:t>101    mmol/L          </a:t>
            </a:r>
            <a:r>
              <a:rPr lang="en-US" sz="1800" dirty="0">
                <a:latin typeface="Arial" pitchFamily="34" charset="0"/>
                <a:cs typeface="Arial" pitchFamily="34" charset="0"/>
              </a:rPr>
              <a:t>(95-105)</a:t>
            </a:r>
          </a:p>
          <a:p>
            <a:r>
              <a:rPr lang="en-US" sz="1800" dirty="0" smtClean="0">
                <a:latin typeface="Arial" pitchFamily="34" charset="0"/>
                <a:cs typeface="Arial" pitchFamily="34" charset="0"/>
              </a:rPr>
              <a:t>Urine </a:t>
            </a:r>
            <a:r>
              <a:rPr lang="en-US" sz="1800" dirty="0">
                <a:latin typeface="Arial" pitchFamily="34" charset="0"/>
                <a:cs typeface="Arial" pitchFamily="34" charset="0"/>
              </a:rPr>
              <a:t>K 		</a:t>
            </a:r>
            <a:r>
              <a:rPr lang="en-US" sz="1800" dirty="0" smtClean="0">
                <a:latin typeface="Arial" pitchFamily="34" charset="0"/>
                <a:cs typeface="Arial" pitchFamily="34" charset="0"/>
              </a:rPr>
              <a:t>    6.1     mmol/l</a:t>
            </a:r>
            <a:endParaRPr lang="en-US" sz="1800" dirty="0">
              <a:latin typeface="Arial" pitchFamily="34" charset="0"/>
              <a:cs typeface="Arial" pitchFamily="34" charset="0"/>
            </a:endParaRPr>
          </a:p>
          <a:p>
            <a:pPr marL="0" indent="0">
              <a:buNone/>
            </a:pPr>
            <a:r>
              <a:rPr lang="en-US" sz="1800" dirty="0"/>
              <a:t>	</a:t>
            </a:r>
            <a:endParaRPr lang="en-US" sz="1800" dirty="0">
              <a:latin typeface="Times New Roman" pitchFamily="18" charset="0"/>
              <a:cs typeface="Times New Roman" pitchFamily="18" charset="0"/>
            </a:endParaRPr>
          </a:p>
        </p:txBody>
      </p:sp>
      <p:sp>
        <p:nvSpPr>
          <p:cNvPr id="2" name="Rectangle 1"/>
          <p:cNvSpPr/>
          <p:nvPr/>
        </p:nvSpPr>
        <p:spPr>
          <a:xfrm>
            <a:off x="611560" y="4149080"/>
            <a:ext cx="7704856" cy="923330"/>
          </a:xfrm>
          <a:prstGeom prst="rect">
            <a:avLst/>
          </a:prstGeom>
        </p:spPr>
        <p:txBody>
          <a:bodyPr wrap="square">
            <a:spAutoFit/>
          </a:bodyPr>
          <a:lstStyle/>
          <a:p>
            <a:pPr marL="457200" indent="-457200" algn="just" defTabSz="115888">
              <a:buClr>
                <a:srgbClr val="FF0000"/>
              </a:buClr>
              <a:buSzPct val="100000"/>
              <a:buFont typeface="+mj-lt"/>
              <a:buAutoNum type="alphaLcPeriod"/>
            </a:pPr>
            <a:r>
              <a:rPr lang="en-US" dirty="0">
                <a:solidFill>
                  <a:srgbClr val="FF0000"/>
                </a:solidFill>
                <a:latin typeface="Arial" pitchFamily="34" charset="0"/>
                <a:cs typeface="Arial" pitchFamily="34" charset="0"/>
              </a:rPr>
              <a:t>Give TWO most important differential </a:t>
            </a:r>
            <a:r>
              <a:rPr lang="en-US" dirty="0" smtClean="0">
                <a:solidFill>
                  <a:srgbClr val="FF0000"/>
                </a:solidFill>
                <a:latin typeface="Arial" pitchFamily="34" charset="0"/>
                <a:cs typeface="Arial" pitchFamily="34" charset="0"/>
              </a:rPr>
              <a:t>diagnosis in this patient</a:t>
            </a:r>
            <a:endParaRPr lang="en-US" dirty="0">
              <a:solidFill>
                <a:srgbClr val="FF0000"/>
              </a:solidFill>
              <a:latin typeface="Arial" pitchFamily="34" charset="0"/>
              <a:cs typeface="Arial" pitchFamily="34" charset="0"/>
            </a:endParaRPr>
          </a:p>
          <a:p>
            <a:pPr marL="457200" indent="-457200" algn="just">
              <a:buClr>
                <a:srgbClr val="FF0000"/>
              </a:buClr>
              <a:buSzPct val="100000"/>
              <a:buFont typeface="+mj-lt"/>
              <a:buAutoNum type="alphaLcPeriod"/>
            </a:pPr>
            <a:r>
              <a:rPr lang="en-US" dirty="0">
                <a:solidFill>
                  <a:srgbClr val="FF0000"/>
                </a:solidFill>
                <a:latin typeface="Arial" pitchFamily="34" charset="0"/>
                <a:cs typeface="Arial" pitchFamily="34" charset="0"/>
              </a:rPr>
              <a:t>Name ONE hormone test which can be very helpful in differentiating these two conditions.</a:t>
            </a:r>
          </a:p>
        </p:txBody>
      </p:sp>
      <p:sp>
        <p:nvSpPr>
          <p:cNvPr id="5" name="TextBox 4"/>
          <p:cNvSpPr txBox="1">
            <a:spLocks noChangeArrowheads="1"/>
          </p:cNvSpPr>
          <p:nvPr/>
        </p:nvSpPr>
        <p:spPr bwMode="auto">
          <a:xfrm>
            <a:off x="179512" y="5086925"/>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smtClean="0">
                <a:solidFill>
                  <a:srgbClr val="0070C0"/>
                </a:solidFill>
              </a:rPr>
              <a:t>Familial Periodic Paralysis and </a:t>
            </a:r>
            <a:r>
              <a:rPr lang="en-US" dirty="0" err="1" smtClean="0">
                <a:solidFill>
                  <a:srgbClr val="0070C0"/>
                </a:solidFill>
              </a:rPr>
              <a:t>Thyrotoxic</a:t>
            </a:r>
            <a:r>
              <a:rPr lang="en-US" dirty="0" smtClean="0">
                <a:solidFill>
                  <a:srgbClr val="0070C0"/>
                </a:solidFill>
              </a:rPr>
              <a:t> Periodic Paralysis </a:t>
            </a:r>
          </a:p>
          <a:p>
            <a:pPr marL="457200" indent="-457200">
              <a:buFont typeface="+mj-lt"/>
              <a:buAutoNum type="alphaLcPeriod"/>
            </a:pPr>
            <a:r>
              <a:rPr lang="en-US" dirty="0" smtClean="0">
                <a:solidFill>
                  <a:srgbClr val="0070C0"/>
                </a:solidFill>
              </a:rPr>
              <a:t>TSH</a:t>
            </a:r>
            <a:endParaRPr lang="en-US" dirty="0">
              <a:solidFill>
                <a:srgbClr val="0070C0"/>
              </a:solidFill>
            </a:endParaRPr>
          </a:p>
        </p:txBody>
      </p:sp>
      <p:sp>
        <p:nvSpPr>
          <p:cNvPr id="6" name="TextBox 1"/>
          <p:cNvSpPr txBox="1">
            <a:spLocks noChangeArrowheads="1"/>
          </p:cNvSpPr>
          <p:nvPr/>
        </p:nvSpPr>
        <p:spPr bwMode="auto">
          <a:xfrm>
            <a:off x="827584" y="5880174"/>
            <a:ext cx="727298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600" dirty="0" smtClean="0">
                <a:solidFill>
                  <a:srgbClr val="7030A0"/>
                </a:solidFill>
              </a:rPr>
              <a:t>Ref No 7 </a:t>
            </a:r>
          </a:p>
          <a:p>
            <a:pPr algn="ctr"/>
            <a:r>
              <a:rPr lang="en-GB" sz="1600" dirty="0" err="1">
                <a:solidFill>
                  <a:srgbClr val="7030A0"/>
                </a:solidFill>
              </a:rPr>
              <a:t>Thyrotoxic</a:t>
            </a:r>
            <a:r>
              <a:rPr lang="en-GB" sz="1600" dirty="0">
                <a:solidFill>
                  <a:srgbClr val="7030A0"/>
                </a:solidFill>
              </a:rPr>
              <a:t> periodic </a:t>
            </a:r>
            <a:r>
              <a:rPr lang="en-GB" sz="1600" dirty="0" smtClean="0">
                <a:solidFill>
                  <a:srgbClr val="7030A0"/>
                </a:solidFill>
              </a:rPr>
              <a:t>paralysis</a:t>
            </a:r>
          </a:p>
          <a:p>
            <a:pPr algn="ctr"/>
            <a:r>
              <a:rPr lang="en-GB" sz="1600" dirty="0" smtClean="0">
                <a:solidFill>
                  <a:srgbClr val="7030A0"/>
                </a:solidFill>
              </a:rPr>
              <a:t>www.uptodate.com</a:t>
            </a:r>
            <a:r>
              <a:rPr lang="en-GB" sz="1600" dirty="0">
                <a:solidFill>
                  <a:srgbClr val="7030A0"/>
                </a:solidFill>
              </a:rPr>
              <a:t> ©2015 </a:t>
            </a:r>
          </a:p>
          <a:p>
            <a:pPr algn="ctr"/>
            <a:endParaRPr lang="en-GB" sz="1600" dirty="0">
              <a:solidFill>
                <a:srgbClr val="7030A0"/>
              </a:solidFill>
            </a:endParaRPr>
          </a:p>
        </p:txBody>
      </p:sp>
    </p:spTree>
    <p:extLst>
      <p:ext uri="{BB962C8B-B14F-4D97-AF65-F5344CB8AC3E}">
        <p14:creationId xmlns:p14="http://schemas.microsoft.com/office/powerpoint/2010/main" val="99915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71400"/>
            <a:ext cx="7199704" cy="1600200"/>
          </a:xfrm>
        </p:spPr>
        <p:txBody>
          <a:bodyPr>
            <a:normAutofit/>
          </a:bodyPr>
          <a:lstStyle/>
          <a:p>
            <a:pPr algn="ctr"/>
            <a:r>
              <a:rPr lang="en-GB" dirty="0" smtClean="0">
                <a:solidFill>
                  <a:srgbClr val="C00000"/>
                </a:solidFill>
                <a:latin typeface="Arial" pitchFamily="34" charset="0"/>
                <a:cs typeface="Arial" pitchFamily="34" charset="0"/>
              </a:rPr>
              <a:t>Periodic Paralysis </a:t>
            </a:r>
            <a:endParaRPr lang="en-GB"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762000" y="1340768"/>
            <a:ext cx="7543800" cy="3886200"/>
          </a:xfrm>
        </p:spPr>
        <p:txBody>
          <a:bodyPr>
            <a:noAutofit/>
          </a:bodyPr>
          <a:lstStyle/>
          <a:p>
            <a:r>
              <a:rPr lang="en-US" sz="2800" dirty="0" smtClean="0">
                <a:latin typeface="Arial" pitchFamily="34" charset="0"/>
                <a:cs typeface="Arial" pitchFamily="34" charset="0"/>
              </a:rPr>
              <a:t>Hereditary (Familial) Periodic Paralysis and </a:t>
            </a:r>
            <a:r>
              <a:rPr lang="en-US" sz="2800" dirty="0" err="1" smtClean="0">
                <a:latin typeface="Arial" pitchFamily="34" charset="0"/>
                <a:cs typeface="Arial" pitchFamily="34" charset="0"/>
              </a:rPr>
              <a:t>Thyrotoxic</a:t>
            </a:r>
            <a:r>
              <a:rPr lang="en-US" sz="2800" dirty="0" smtClean="0">
                <a:latin typeface="Arial" pitchFamily="34" charset="0"/>
                <a:cs typeface="Arial" pitchFamily="34" charset="0"/>
              </a:rPr>
              <a:t> Periodic Paralysis</a:t>
            </a:r>
          </a:p>
          <a:p>
            <a:r>
              <a:rPr lang="en-US" sz="2800" dirty="0" smtClean="0">
                <a:latin typeface="Arial" pitchFamily="34" charset="0"/>
                <a:cs typeface="Arial" pitchFamily="34" charset="0"/>
              </a:rPr>
              <a:t>The</a:t>
            </a:r>
            <a:r>
              <a:rPr lang="en-US" sz="2800" dirty="0">
                <a:latin typeface="Arial" pitchFamily="34" charset="0"/>
                <a:cs typeface="Arial" pitchFamily="34" charset="0"/>
              </a:rPr>
              <a:t> prevalence of </a:t>
            </a:r>
            <a:r>
              <a:rPr lang="en-US" sz="2800" dirty="0" err="1">
                <a:latin typeface="Arial" pitchFamily="34" charset="0"/>
                <a:cs typeface="Arial" pitchFamily="34" charset="0"/>
              </a:rPr>
              <a:t>thyrotoxic</a:t>
            </a:r>
            <a:r>
              <a:rPr lang="en-US" sz="2800" dirty="0">
                <a:latin typeface="Arial" pitchFamily="34" charset="0"/>
                <a:cs typeface="Arial" pitchFamily="34" charset="0"/>
              </a:rPr>
              <a:t> PP is </a:t>
            </a:r>
            <a:r>
              <a:rPr lang="en-US" sz="2800" dirty="0" smtClean="0">
                <a:latin typeface="Arial" pitchFamily="34" charset="0"/>
                <a:cs typeface="Arial" pitchFamily="34" charset="0"/>
              </a:rPr>
              <a:t>high in  in</a:t>
            </a:r>
            <a:r>
              <a:rPr lang="en-US" sz="2800" dirty="0">
                <a:latin typeface="Arial" pitchFamily="34" charset="0"/>
                <a:cs typeface="Arial" pitchFamily="34" charset="0"/>
              </a:rPr>
              <a:t> </a:t>
            </a:r>
            <a:r>
              <a:rPr lang="en-US" sz="2800" dirty="0" smtClean="0">
                <a:latin typeface="Arial" pitchFamily="34" charset="0"/>
                <a:cs typeface="Arial" pitchFamily="34" charset="0"/>
              </a:rPr>
              <a:t>Asian males</a:t>
            </a:r>
          </a:p>
          <a:p>
            <a:r>
              <a:rPr lang="en-US" sz="2800" dirty="0" smtClean="0">
                <a:latin typeface="Arial" pitchFamily="34" charset="0"/>
                <a:cs typeface="Arial" pitchFamily="34" charset="0"/>
              </a:rPr>
              <a:t>Increases</a:t>
            </a:r>
            <a:r>
              <a:rPr lang="en-US" sz="2800" dirty="0">
                <a:latin typeface="Arial" pitchFamily="34" charset="0"/>
                <a:cs typeface="Arial" pitchFamily="34" charset="0"/>
              </a:rPr>
              <a:t> </a:t>
            </a:r>
            <a:r>
              <a:rPr lang="en-US" sz="2800" dirty="0" smtClean="0">
                <a:latin typeface="Arial" pitchFamily="34" charset="0"/>
                <a:cs typeface="Arial" pitchFamily="34" charset="0"/>
              </a:rPr>
              <a:t>sodium-potassium ATPase activity on the skeletal</a:t>
            </a:r>
            <a:r>
              <a:rPr lang="en-US" sz="2800" dirty="0">
                <a:latin typeface="Arial" pitchFamily="34" charset="0"/>
                <a:cs typeface="Arial" pitchFamily="34" charset="0"/>
              </a:rPr>
              <a:t> muscle membrane </a:t>
            </a:r>
            <a:r>
              <a:rPr lang="en-US" sz="2800" dirty="0" smtClean="0">
                <a:latin typeface="Arial" pitchFamily="34" charset="0"/>
                <a:cs typeface="Arial" pitchFamily="34" charset="0"/>
              </a:rPr>
              <a:t>is at possible cause</a:t>
            </a:r>
          </a:p>
          <a:p>
            <a:r>
              <a:rPr lang="en-US" sz="2800" dirty="0">
                <a:latin typeface="Arial" pitchFamily="34" charset="0"/>
                <a:cs typeface="Arial" pitchFamily="34" charset="0"/>
              </a:rPr>
              <a:t> </a:t>
            </a:r>
            <a:r>
              <a:rPr lang="en-US" sz="2800" dirty="0" err="1" smtClean="0">
                <a:latin typeface="Arial" pitchFamily="34" charset="0"/>
                <a:cs typeface="Arial" pitchFamily="34" charset="0"/>
              </a:rPr>
              <a:t>Hyperinsulinaemia</a:t>
            </a:r>
            <a:r>
              <a:rPr lang="en-US" sz="2800" dirty="0" smtClean="0">
                <a:latin typeface="Arial" pitchFamily="34" charset="0"/>
                <a:cs typeface="Arial" pitchFamily="34" charset="0"/>
              </a:rPr>
              <a:t> due to insulin resistance is also reported in </a:t>
            </a:r>
            <a:r>
              <a:rPr lang="en-US" sz="2800" dirty="0" err="1" smtClean="0">
                <a:latin typeface="Arial" pitchFamily="34" charset="0"/>
                <a:cs typeface="Arial" pitchFamily="34" charset="0"/>
              </a:rPr>
              <a:t>thyrotoxic</a:t>
            </a:r>
            <a:r>
              <a:rPr lang="en-US" sz="2800" dirty="0" smtClean="0">
                <a:latin typeface="Arial" pitchFamily="34" charset="0"/>
                <a:cs typeface="Arial" pitchFamily="34" charset="0"/>
              </a:rPr>
              <a:t> PP.</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97251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8</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5950" y="1125538"/>
            <a:ext cx="7772400" cy="3599606"/>
          </a:xfrm>
        </p:spPr>
        <p:txBody>
          <a:bodyPr>
            <a:noAutofit/>
          </a:bodyPr>
          <a:lstStyle/>
          <a:p>
            <a:pPr marL="0" indent="0" algn="just">
              <a:buNone/>
            </a:pPr>
            <a:r>
              <a:rPr lang="en-US" sz="1600" dirty="0" smtClean="0">
                <a:latin typeface="Arial" pitchFamily="34" charset="0"/>
                <a:cs typeface="Arial" pitchFamily="34" charset="0"/>
              </a:rPr>
              <a:t>A 3 months old male infant is </a:t>
            </a:r>
            <a:r>
              <a:rPr lang="en-US" sz="1600" dirty="0">
                <a:latin typeface="Arial" pitchFamily="34" charset="0"/>
                <a:cs typeface="Arial" pitchFamily="34" charset="0"/>
              </a:rPr>
              <a:t>somewhat restless </a:t>
            </a:r>
            <a:r>
              <a:rPr lang="en-US" sz="1600" dirty="0" smtClean="0">
                <a:latin typeface="Arial" pitchFamily="34" charset="0"/>
                <a:cs typeface="Arial" pitchFamily="34" charset="0"/>
              </a:rPr>
              <a:t>probably due to abdominal pain. He has a </a:t>
            </a:r>
            <a:r>
              <a:rPr lang="en-US" sz="1600" dirty="0">
                <a:latin typeface="Arial" pitchFamily="34" charset="0"/>
                <a:cs typeface="Arial" pitchFamily="34" charset="0"/>
              </a:rPr>
              <a:t>papular rash and </a:t>
            </a:r>
            <a:r>
              <a:rPr lang="en-US" sz="1600" dirty="0" smtClean="0">
                <a:latin typeface="Arial" pitchFamily="34" charset="0"/>
                <a:cs typeface="Arial" pitchFamily="34" charset="0"/>
              </a:rPr>
              <a:t>enlarged </a:t>
            </a:r>
            <a:r>
              <a:rPr lang="en-US" sz="1600" dirty="0">
                <a:latin typeface="Arial" pitchFamily="34" charset="0"/>
                <a:cs typeface="Arial" pitchFamily="34" charset="0"/>
              </a:rPr>
              <a:t>liver and readily palpable spleen. There is no evidence of jaundice and the child appears well. </a:t>
            </a:r>
            <a:endParaRPr lang="en-US" sz="1600" dirty="0" smtClean="0">
              <a:latin typeface="Arial" pitchFamily="34" charset="0"/>
              <a:cs typeface="Arial" pitchFamily="34" charset="0"/>
            </a:endParaRPr>
          </a:p>
          <a:p>
            <a:pPr marL="0" indent="0" algn="just">
              <a:buNone/>
            </a:pPr>
            <a:r>
              <a:rPr lang="en-US" sz="1600" dirty="0" smtClean="0">
                <a:latin typeface="Arial" pitchFamily="34" charset="0"/>
                <a:cs typeface="Arial" pitchFamily="34" charset="0"/>
              </a:rPr>
              <a:t>His lipid profile revealed:</a:t>
            </a:r>
          </a:p>
          <a:p>
            <a:pPr algn="just"/>
            <a:r>
              <a:rPr lang="en-US" sz="1600" dirty="0" smtClean="0">
                <a:latin typeface="Arial" pitchFamily="34" charset="0"/>
                <a:cs typeface="Arial" pitchFamily="34" charset="0"/>
              </a:rPr>
              <a:t>Serum appearance: ‘</a:t>
            </a:r>
            <a:r>
              <a:rPr lang="en-US" sz="1600" dirty="0">
                <a:latin typeface="Arial" pitchFamily="34" charset="0"/>
                <a:cs typeface="Arial" pitchFamily="34" charset="0"/>
              </a:rPr>
              <a:t>raspberry milkshake</a:t>
            </a:r>
            <a:r>
              <a:rPr lang="en-US" sz="1600" dirty="0" smtClean="0">
                <a:latin typeface="Arial" pitchFamily="34" charset="0"/>
                <a:cs typeface="Arial" pitchFamily="34" charset="0"/>
              </a:rPr>
              <a:t>’</a:t>
            </a:r>
          </a:p>
          <a:p>
            <a:pPr algn="just"/>
            <a:r>
              <a:rPr lang="en-US" sz="1600" dirty="0" smtClean="0">
                <a:latin typeface="Arial" pitchFamily="34" charset="0"/>
                <a:cs typeface="Arial" pitchFamily="34" charset="0"/>
              </a:rPr>
              <a:t>Overnight standing test at 4</a:t>
            </a:r>
            <a:r>
              <a:rPr lang="en-US" sz="1600" baseline="30000" dirty="0" smtClean="0">
                <a:latin typeface="Arial" pitchFamily="34" charset="0"/>
                <a:cs typeface="Arial" pitchFamily="34" charset="0"/>
              </a:rPr>
              <a:t>0</a:t>
            </a:r>
            <a:r>
              <a:rPr lang="en-US" sz="1600" dirty="0" smtClean="0">
                <a:latin typeface="Arial" pitchFamily="34" charset="0"/>
                <a:cs typeface="Arial" pitchFamily="34" charset="0"/>
              </a:rPr>
              <a:t>C: Creamy ring at the top</a:t>
            </a:r>
          </a:p>
          <a:p>
            <a:pPr algn="just"/>
            <a:r>
              <a:rPr lang="en-US" sz="1600" dirty="0">
                <a:latin typeface="Arial" pitchFamily="34" charset="0"/>
                <a:cs typeface="Arial" pitchFamily="34" charset="0"/>
              </a:rPr>
              <a:t> Cholesterol               :      </a:t>
            </a:r>
            <a:r>
              <a:rPr lang="en-US" sz="1600" dirty="0" smtClean="0">
                <a:latin typeface="Arial" pitchFamily="34" charset="0"/>
                <a:cs typeface="Arial" pitchFamily="34" charset="0"/>
              </a:rPr>
              <a:t>3.4    </a:t>
            </a:r>
            <a:r>
              <a:rPr lang="en-US" sz="1600" dirty="0">
                <a:latin typeface="Arial" pitchFamily="34" charset="0"/>
                <a:cs typeface="Arial" pitchFamily="34" charset="0"/>
              </a:rPr>
              <a:t>mmol/L   </a:t>
            </a:r>
            <a:r>
              <a:rPr lang="en-US" sz="1600" dirty="0" smtClean="0">
                <a:latin typeface="Arial" pitchFamily="34" charset="0"/>
                <a:cs typeface="Arial" pitchFamily="34" charset="0"/>
              </a:rPr>
              <a:t>   (131 </a:t>
            </a:r>
            <a:r>
              <a:rPr lang="en-US" sz="1600" dirty="0">
                <a:latin typeface="Arial" pitchFamily="34" charset="0"/>
                <a:cs typeface="Arial" pitchFamily="34" charset="0"/>
              </a:rPr>
              <a:t>mg/dl)</a:t>
            </a:r>
          </a:p>
          <a:p>
            <a:pPr algn="just"/>
            <a:r>
              <a:rPr lang="en-US" sz="1600" dirty="0">
                <a:latin typeface="Arial" pitchFamily="34" charset="0"/>
                <a:cs typeface="Arial" pitchFamily="34" charset="0"/>
              </a:rPr>
              <a:t>Triglycerides             :      </a:t>
            </a:r>
            <a:r>
              <a:rPr lang="en-US" sz="1600" dirty="0" smtClean="0">
                <a:latin typeface="Arial" pitchFamily="34" charset="0"/>
                <a:cs typeface="Arial" pitchFamily="34" charset="0"/>
              </a:rPr>
              <a:t>25.2    </a:t>
            </a:r>
            <a:r>
              <a:rPr lang="en-US" sz="1600" dirty="0">
                <a:latin typeface="Arial" pitchFamily="34" charset="0"/>
                <a:cs typeface="Arial" pitchFamily="34" charset="0"/>
              </a:rPr>
              <a:t>mmol/L   </a:t>
            </a:r>
            <a:r>
              <a:rPr lang="en-US" sz="1600" dirty="0" smtClean="0">
                <a:latin typeface="Arial" pitchFamily="34" charset="0"/>
                <a:cs typeface="Arial" pitchFamily="34" charset="0"/>
              </a:rPr>
              <a:t> (2217 </a:t>
            </a:r>
            <a:r>
              <a:rPr lang="en-US" sz="1600" dirty="0">
                <a:latin typeface="Arial" pitchFamily="34" charset="0"/>
                <a:cs typeface="Arial" pitchFamily="34" charset="0"/>
              </a:rPr>
              <a:t>mg/dl)</a:t>
            </a:r>
          </a:p>
          <a:p>
            <a:pPr algn="just"/>
            <a:r>
              <a:rPr lang="en-US" sz="1600" dirty="0">
                <a:latin typeface="Arial" pitchFamily="34" charset="0"/>
                <a:cs typeface="Arial" pitchFamily="34" charset="0"/>
              </a:rPr>
              <a:t>LDL </a:t>
            </a:r>
            <a:r>
              <a:rPr lang="en-US" sz="1600" dirty="0" err="1">
                <a:latin typeface="Arial" pitchFamily="34" charset="0"/>
                <a:cs typeface="Arial" pitchFamily="34" charset="0"/>
              </a:rPr>
              <a:t>Chol</a:t>
            </a:r>
            <a:r>
              <a:rPr lang="en-US" sz="1600" dirty="0">
                <a:latin typeface="Arial" pitchFamily="34" charset="0"/>
                <a:cs typeface="Arial" pitchFamily="34" charset="0"/>
              </a:rPr>
              <a:t> (measured):    </a:t>
            </a:r>
            <a:r>
              <a:rPr lang="en-US" sz="1600" dirty="0" smtClean="0">
                <a:latin typeface="Arial" pitchFamily="34" charset="0"/>
                <a:cs typeface="Arial" pitchFamily="34" charset="0"/>
              </a:rPr>
              <a:t>2.34   </a:t>
            </a:r>
            <a:r>
              <a:rPr lang="en-US" sz="1600" dirty="0">
                <a:latin typeface="Arial" pitchFamily="34" charset="0"/>
                <a:cs typeface="Arial" pitchFamily="34" charset="0"/>
              </a:rPr>
              <a:t>mmol/L     (</a:t>
            </a:r>
            <a:r>
              <a:rPr lang="en-US" sz="1600" dirty="0" smtClean="0">
                <a:latin typeface="Arial" pitchFamily="34" charset="0"/>
                <a:cs typeface="Arial" pitchFamily="34" charset="0"/>
              </a:rPr>
              <a:t>190 mg/dl</a:t>
            </a:r>
            <a:r>
              <a:rPr lang="en-US" sz="1600" dirty="0">
                <a:latin typeface="Arial" pitchFamily="34" charset="0"/>
                <a:cs typeface="Arial" pitchFamily="34" charset="0"/>
              </a:rPr>
              <a:t>)</a:t>
            </a:r>
          </a:p>
          <a:p>
            <a:pPr algn="just"/>
            <a:r>
              <a:rPr lang="en-US" sz="1600" dirty="0">
                <a:latin typeface="Arial" pitchFamily="34" charset="0"/>
                <a:cs typeface="Arial" pitchFamily="34" charset="0"/>
              </a:rPr>
              <a:t>HDL </a:t>
            </a:r>
            <a:r>
              <a:rPr lang="en-US" sz="1600" dirty="0" err="1">
                <a:latin typeface="Arial" pitchFamily="34" charset="0"/>
                <a:cs typeface="Arial" pitchFamily="34" charset="0"/>
              </a:rPr>
              <a:t>Chol</a:t>
            </a:r>
            <a:r>
              <a:rPr lang="en-US" sz="1600" dirty="0">
                <a:latin typeface="Arial" pitchFamily="34" charset="0"/>
                <a:cs typeface="Arial" pitchFamily="34" charset="0"/>
              </a:rPr>
              <a:t> (measured):    </a:t>
            </a:r>
            <a:r>
              <a:rPr lang="en-US" sz="1600" dirty="0" smtClean="0">
                <a:latin typeface="Arial" pitchFamily="34" charset="0"/>
                <a:cs typeface="Arial" pitchFamily="34" charset="0"/>
              </a:rPr>
              <a:t>1.12  </a:t>
            </a:r>
            <a:r>
              <a:rPr lang="en-US" sz="1600" dirty="0" err="1">
                <a:latin typeface="Arial" pitchFamily="34" charset="0"/>
                <a:cs typeface="Arial" pitchFamily="34" charset="0"/>
              </a:rPr>
              <a:t>mmo</a:t>
            </a:r>
            <a:r>
              <a:rPr lang="en-US" sz="1600" dirty="0">
                <a:latin typeface="Arial" pitchFamily="34" charset="0"/>
                <a:cs typeface="Arial" pitchFamily="34" charset="0"/>
              </a:rPr>
              <a:t>/L    </a:t>
            </a:r>
            <a:r>
              <a:rPr lang="en-US" sz="1600" dirty="0" smtClean="0">
                <a:latin typeface="Arial" pitchFamily="34" charset="0"/>
                <a:cs typeface="Arial" pitchFamily="34" charset="0"/>
              </a:rPr>
              <a:t>   (43 </a:t>
            </a:r>
            <a:r>
              <a:rPr lang="en-US" sz="1600" dirty="0">
                <a:latin typeface="Arial" pitchFamily="34" charset="0"/>
                <a:cs typeface="Arial" pitchFamily="34" charset="0"/>
              </a:rPr>
              <a:t>mg/dl)</a:t>
            </a:r>
          </a:p>
          <a:p>
            <a:pPr marL="457200" indent="-457200" algn="just">
              <a:buClr>
                <a:srgbClr val="FF0000"/>
              </a:buClr>
              <a:buSzPct val="100000"/>
              <a:buFont typeface="+mj-lt"/>
              <a:buAutoNum type="alphaLcPeriod"/>
            </a:pPr>
            <a:r>
              <a:rPr lang="en-US" sz="1600" dirty="0" smtClean="0">
                <a:solidFill>
                  <a:srgbClr val="FF0000"/>
                </a:solidFill>
                <a:latin typeface="Arial" pitchFamily="34" charset="0"/>
                <a:cs typeface="Arial" pitchFamily="34" charset="0"/>
              </a:rPr>
              <a:t>Which type </a:t>
            </a:r>
            <a:r>
              <a:rPr lang="en-US" sz="1600" dirty="0">
                <a:solidFill>
                  <a:srgbClr val="FF0000"/>
                </a:solidFill>
                <a:latin typeface="Arial" pitchFamily="34" charset="0"/>
                <a:cs typeface="Arial" pitchFamily="34" charset="0"/>
              </a:rPr>
              <a:t>of </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hyperlipidaemia</a:t>
            </a:r>
            <a:r>
              <a:rPr lang="en-US" sz="1600" dirty="0" smtClean="0">
                <a:solidFill>
                  <a:srgbClr val="FF0000"/>
                </a:solidFill>
                <a:latin typeface="Arial" pitchFamily="34" charset="0"/>
                <a:cs typeface="Arial" pitchFamily="34" charset="0"/>
              </a:rPr>
              <a:t> is </a:t>
            </a:r>
            <a:r>
              <a:rPr lang="en-US" sz="1600" dirty="0">
                <a:solidFill>
                  <a:srgbClr val="FF0000"/>
                </a:solidFill>
                <a:latin typeface="Arial" pitchFamily="34" charset="0"/>
                <a:cs typeface="Arial" pitchFamily="34" charset="0"/>
              </a:rPr>
              <a:t>present in this patient</a:t>
            </a:r>
            <a:r>
              <a:rPr lang="en-US" sz="1600" dirty="0" smtClean="0">
                <a:solidFill>
                  <a:srgbClr val="FF0000"/>
                </a:solidFill>
                <a:latin typeface="Arial" pitchFamily="34" charset="0"/>
                <a:cs typeface="Arial" pitchFamily="34" charset="0"/>
              </a:rPr>
              <a:t> according to </a:t>
            </a:r>
            <a:r>
              <a:rPr lang="en-US" sz="1600" dirty="0">
                <a:solidFill>
                  <a:srgbClr val="FF0000"/>
                </a:solidFill>
                <a:latin typeface="Arial" pitchFamily="34" charset="0"/>
                <a:cs typeface="Arial" pitchFamily="34" charset="0"/>
              </a:rPr>
              <a:t>Fredrickson classification of hyperlipidemias? </a:t>
            </a:r>
          </a:p>
          <a:p>
            <a:pPr marL="457200" indent="-457200" algn="just">
              <a:buClr>
                <a:srgbClr val="FF0000"/>
              </a:buClr>
              <a:buSzPct val="100000"/>
              <a:buFont typeface="+mj-lt"/>
              <a:buAutoNum type="alphaLcPeriod"/>
            </a:pPr>
            <a:r>
              <a:rPr lang="en-US" sz="1600" dirty="0" smtClean="0">
                <a:solidFill>
                  <a:srgbClr val="FF0000"/>
                </a:solidFill>
                <a:latin typeface="Arial" pitchFamily="34" charset="0"/>
                <a:cs typeface="Arial" pitchFamily="34" charset="0"/>
              </a:rPr>
              <a:t>Name ONE enzyme which may be deficient in this patient</a:t>
            </a:r>
            <a:endParaRPr lang="en-US" sz="16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16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600" dirty="0">
                <a:latin typeface="Arial" pitchFamily="34" charset="0"/>
                <a:cs typeface="Arial" pitchFamily="34" charset="0"/>
              </a:rPr>
              <a:t> </a:t>
            </a:r>
          </a:p>
        </p:txBody>
      </p:sp>
      <p:sp>
        <p:nvSpPr>
          <p:cNvPr id="4" name="TextBox 3"/>
          <p:cNvSpPr txBox="1">
            <a:spLocks noChangeArrowheads="1"/>
          </p:cNvSpPr>
          <p:nvPr/>
        </p:nvSpPr>
        <p:spPr bwMode="auto">
          <a:xfrm>
            <a:off x="179512" y="5086925"/>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smtClean="0">
                <a:solidFill>
                  <a:srgbClr val="0070C0"/>
                </a:solidFill>
              </a:rPr>
              <a:t>Type 1</a:t>
            </a:r>
          </a:p>
          <a:p>
            <a:pPr marL="457200" indent="-457200">
              <a:buFont typeface="+mj-lt"/>
              <a:buAutoNum type="alphaLcPeriod"/>
            </a:pPr>
            <a:r>
              <a:rPr lang="en-US" dirty="0" smtClean="0">
                <a:solidFill>
                  <a:srgbClr val="0070C0"/>
                </a:solidFill>
              </a:rPr>
              <a:t>Lipoprotein Lipase</a:t>
            </a:r>
            <a:endParaRPr lang="en-US" dirty="0">
              <a:solidFill>
                <a:srgbClr val="0070C0"/>
              </a:solidFill>
            </a:endParaRPr>
          </a:p>
        </p:txBody>
      </p:sp>
      <p:sp>
        <p:nvSpPr>
          <p:cNvPr id="5" name="TextBox 1"/>
          <p:cNvSpPr txBox="1">
            <a:spLocks noChangeArrowheads="1"/>
          </p:cNvSpPr>
          <p:nvPr/>
        </p:nvSpPr>
        <p:spPr bwMode="auto">
          <a:xfrm>
            <a:off x="827584" y="5880174"/>
            <a:ext cx="77768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600" dirty="0" smtClean="0">
                <a:solidFill>
                  <a:srgbClr val="7030A0"/>
                </a:solidFill>
              </a:rPr>
              <a:t>Ref No 8 </a:t>
            </a:r>
          </a:p>
          <a:p>
            <a:pPr algn="ctr"/>
            <a:r>
              <a:rPr lang="fr-FR" sz="1600" dirty="0" err="1">
                <a:solidFill>
                  <a:srgbClr val="7030A0"/>
                </a:solidFill>
              </a:rPr>
              <a:t>Climb</a:t>
            </a:r>
            <a:r>
              <a:rPr lang="fr-FR" sz="1600" dirty="0">
                <a:solidFill>
                  <a:srgbClr val="7030A0"/>
                </a:solidFill>
              </a:rPr>
              <a:t> National Information Centre </a:t>
            </a:r>
            <a:r>
              <a:rPr lang="fr-FR" sz="1600" dirty="0" smtClean="0">
                <a:solidFill>
                  <a:srgbClr val="7030A0"/>
                </a:solidFill>
              </a:rPr>
              <a:t>for </a:t>
            </a:r>
            <a:r>
              <a:rPr lang="en-GB" sz="1600" dirty="0" smtClean="0">
                <a:solidFill>
                  <a:srgbClr val="7030A0"/>
                </a:solidFill>
              </a:rPr>
              <a:t>Metabolic </a:t>
            </a:r>
            <a:r>
              <a:rPr lang="en-GB" sz="1600" dirty="0">
                <a:solidFill>
                  <a:srgbClr val="7030A0"/>
                </a:solidFill>
              </a:rPr>
              <a:t>Diseases</a:t>
            </a:r>
          </a:p>
        </p:txBody>
      </p:sp>
    </p:spTree>
    <p:extLst>
      <p:ext uri="{BB962C8B-B14F-4D97-AF65-F5344CB8AC3E}">
        <p14:creationId xmlns:p14="http://schemas.microsoft.com/office/powerpoint/2010/main" val="303867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71400"/>
            <a:ext cx="7199704" cy="1600200"/>
          </a:xfrm>
        </p:spPr>
        <p:txBody>
          <a:bodyPr>
            <a:normAutofit/>
          </a:bodyPr>
          <a:lstStyle/>
          <a:p>
            <a:pPr algn="ctr"/>
            <a:r>
              <a:rPr lang="en-GB" dirty="0" smtClean="0">
                <a:solidFill>
                  <a:srgbClr val="C00000"/>
                </a:solidFill>
                <a:latin typeface="Arial" pitchFamily="34" charset="0"/>
                <a:cs typeface="Arial" pitchFamily="34" charset="0"/>
              </a:rPr>
              <a:t>Lipoprotein Lipase Deficiency</a:t>
            </a:r>
            <a:endParaRPr lang="en-GB"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762000" y="1340768"/>
            <a:ext cx="7543800" cy="3886200"/>
          </a:xfrm>
        </p:spPr>
        <p:txBody>
          <a:bodyPr>
            <a:noAutofit/>
          </a:bodyPr>
          <a:lstStyle/>
          <a:p>
            <a:r>
              <a:rPr lang="en-US" sz="2800" dirty="0" smtClean="0">
                <a:latin typeface="Arial" pitchFamily="34" charset="0"/>
                <a:cs typeface="Arial" pitchFamily="34" charset="0"/>
              </a:rPr>
              <a:t>Type1 </a:t>
            </a:r>
            <a:r>
              <a:rPr lang="en-US" sz="2800" dirty="0" err="1" smtClean="0">
                <a:latin typeface="Arial" pitchFamily="34" charset="0"/>
                <a:cs typeface="Arial" pitchFamily="34" charset="0"/>
              </a:rPr>
              <a:t>Hyperlipoproteinaemia</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Characterized by very high triglycerides and normal cholesterol</a:t>
            </a:r>
          </a:p>
          <a:p>
            <a:r>
              <a:rPr lang="en-US" sz="2800" dirty="0">
                <a:latin typeface="Arial" pitchFamily="34" charset="0"/>
                <a:cs typeface="Arial" pitchFamily="34" charset="0"/>
              </a:rPr>
              <a:t> </a:t>
            </a:r>
            <a:r>
              <a:rPr lang="en-US" sz="2800" dirty="0" smtClean="0">
                <a:latin typeface="Arial" pitchFamily="34" charset="0"/>
                <a:cs typeface="Arial" pitchFamily="34" charset="0"/>
              </a:rPr>
              <a:t>In a Routine </a:t>
            </a:r>
            <a:r>
              <a:rPr lang="en-US" sz="2800" dirty="0" err="1" smtClean="0">
                <a:latin typeface="Arial" pitchFamily="34" charset="0"/>
                <a:cs typeface="Arial" pitchFamily="34" charset="0"/>
              </a:rPr>
              <a:t>Chem</a:t>
            </a:r>
            <a:r>
              <a:rPr lang="en-US" sz="2800" dirty="0" smtClean="0">
                <a:latin typeface="Arial" pitchFamily="34" charset="0"/>
                <a:cs typeface="Arial" pitchFamily="34" charset="0"/>
              </a:rPr>
              <a:t> Path lab can be diagnosed by overnight tube test i.e. putting the serum sample of the patient at 4</a:t>
            </a:r>
            <a:r>
              <a:rPr lang="en-US" sz="2800" baseline="30000" dirty="0" smtClean="0">
                <a:latin typeface="Arial" pitchFamily="34" charset="0"/>
                <a:cs typeface="Arial" pitchFamily="34" charset="0"/>
              </a:rPr>
              <a:t>0</a:t>
            </a:r>
            <a:r>
              <a:rPr lang="en-US" sz="2800" dirty="0" smtClean="0">
                <a:latin typeface="Arial" pitchFamily="34" charset="0"/>
                <a:cs typeface="Arial" pitchFamily="34" charset="0"/>
              </a:rPr>
              <a:t> C.</a:t>
            </a:r>
          </a:p>
          <a:p>
            <a:r>
              <a:rPr lang="en-US" sz="2800" dirty="0" smtClean="0">
                <a:latin typeface="Arial" pitchFamily="34" charset="0"/>
                <a:cs typeface="Arial" pitchFamily="34" charset="0"/>
              </a:rPr>
              <a:t>A ring at the top of the tube indicates increased chylomicrons in the sample</a:t>
            </a:r>
          </a:p>
          <a:p>
            <a:r>
              <a:rPr lang="en-US" sz="2800" dirty="0" smtClean="0">
                <a:latin typeface="Arial" pitchFamily="34" charset="0"/>
                <a:cs typeface="Arial" pitchFamily="34" charset="0"/>
              </a:rPr>
              <a:t>Usually present in children &lt; 1 y of age</a:t>
            </a:r>
          </a:p>
          <a:p>
            <a:r>
              <a:rPr lang="en-US" sz="2800" dirty="0">
                <a:latin typeface="Arial" pitchFamily="34" charset="0"/>
                <a:cs typeface="Arial" pitchFamily="34" charset="0"/>
              </a:rPr>
              <a:t> </a:t>
            </a:r>
            <a:r>
              <a:rPr lang="en-US" sz="2800" dirty="0" smtClean="0">
                <a:latin typeface="Arial" pitchFamily="34" charset="0"/>
                <a:cs typeface="Arial" pitchFamily="34" charset="0"/>
              </a:rPr>
              <a:t>Abdominal pain may be due to pancreatitis</a:t>
            </a:r>
          </a:p>
          <a:p>
            <a:r>
              <a:rPr lang="en-US" sz="2800" dirty="0">
                <a:latin typeface="Arial" pitchFamily="34" charset="0"/>
                <a:cs typeface="Arial" pitchFamily="34" charset="0"/>
              </a:rPr>
              <a:t> </a:t>
            </a:r>
            <a:r>
              <a:rPr lang="en-US" sz="2800" dirty="0" err="1" smtClean="0">
                <a:latin typeface="Arial" pitchFamily="34" charset="0"/>
                <a:cs typeface="Arial" pitchFamily="34" charset="0"/>
              </a:rPr>
              <a:t>Hepato</a:t>
            </a:r>
            <a:r>
              <a:rPr lang="en-US" sz="2800" dirty="0" smtClean="0">
                <a:latin typeface="Arial" pitchFamily="34" charset="0"/>
                <a:cs typeface="Arial" pitchFamily="34" charset="0"/>
              </a:rPr>
              <a:t>-splenomegaly may also be present.</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97251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a:t>
            </a:r>
            <a:r>
              <a:rPr lang="en-US" sz="4800" b="1" u="sng" dirty="0">
                <a:solidFill>
                  <a:srgbClr val="8D4159"/>
                </a:solidFill>
              </a:rPr>
              <a:t>9</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5950" y="1125538"/>
            <a:ext cx="7772400" cy="3455590"/>
          </a:xfrm>
        </p:spPr>
        <p:txBody>
          <a:bodyPr>
            <a:noAutofit/>
          </a:bodyPr>
          <a:lstStyle/>
          <a:p>
            <a:pPr marL="0" indent="0" algn="just">
              <a:buNone/>
            </a:pPr>
            <a:r>
              <a:rPr lang="en-US" sz="1600" dirty="0">
                <a:latin typeface="Arial" pitchFamily="34" charset="0"/>
                <a:cs typeface="Arial" pitchFamily="34" charset="0"/>
              </a:rPr>
              <a:t>A </a:t>
            </a:r>
            <a:r>
              <a:rPr lang="en-US" sz="1600" dirty="0" smtClean="0">
                <a:latin typeface="Arial" pitchFamily="34" charset="0"/>
                <a:cs typeface="Arial" pitchFamily="34" charset="0"/>
              </a:rPr>
              <a:t>29 years old female, who was grossly over-weight, lost her </a:t>
            </a:r>
            <a:r>
              <a:rPr lang="en-US" sz="1600" dirty="0">
                <a:latin typeface="Arial" pitchFamily="34" charset="0"/>
                <a:cs typeface="Arial" pitchFamily="34" charset="0"/>
              </a:rPr>
              <a:t>weight to 40 kg (</a:t>
            </a:r>
            <a:r>
              <a:rPr lang="en-US" sz="1600" dirty="0" smtClean="0">
                <a:latin typeface="Arial" pitchFamily="34" charset="0"/>
                <a:cs typeface="Arial" pitchFamily="34" charset="0"/>
              </a:rPr>
              <a:t>BMI </a:t>
            </a:r>
            <a:r>
              <a:rPr lang="en-GB" sz="1600" dirty="0" smtClean="0">
                <a:latin typeface="Arial" pitchFamily="34" charset="0"/>
                <a:cs typeface="Arial" pitchFamily="34" charset="0"/>
              </a:rPr>
              <a:t>13.5 kg/m</a:t>
            </a:r>
            <a:r>
              <a:rPr lang="en-GB" sz="1600" baseline="30000" dirty="0" smtClean="0">
                <a:latin typeface="Arial" pitchFamily="34" charset="0"/>
                <a:cs typeface="Arial" pitchFamily="34" charset="0"/>
              </a:rPr>
              <a:t>2</a:t>
            </a:r>
            <a:r>
              <a:rPr lang="en-US" sz="1600" dirty="0" smtClean="0">
                <a:latin typeface="Arial" pitchFamily="34" charset="0"/>
                <a:cs typeface="Arial" pitchFamily="34" charset="0"/>
              </a:rPr>
              <a:t>). She resumed </a:t>
            </a:r>
            <a:r>
              <a:rPr lang="en-US" sz="1600" dirty="0">
                <a:latin typeface="Arial" pitchFamily="34" charset="0"/>
                <a:cs typeface="Arial" pitchFamily="34" charset="0"/>
              </a:rPr>
              <a:t>eating several large meals a </a:t>
            </a:r>
            <a:r>
              <a:rPr lang="en-US" sz="1600" dirty="0" smtClean="0">
                <a:latin typeface="Arial" pitchFamily="34" charset="0"/>
                <a:cs typeface="Arial" pitchFamily="34" charset="0"/>
              </a:rPr>
              <a:t>day</a:t>
            </a:r>
            <a:r>
              <a:rPr lang="en-US" sz="1600" dirty="0">
                <a:latin typeface="Arial" pitchFamily="34" charset="0"/>
                <a:cs typeface="Arial" pitchFamily="34" charset="0"/>
              </a:rPr>
              <a:t> </a:t>
            </a:r>
            <a:r>
              <a:rPr lang="en-US" sz="1600" dirty="0" smtClean="0">
                <a:latin typeface="Arial" pitchFamily="34" charset="0"/>
                <a:cs typeface="Arial" pitchFamily="34" charset="0"/>
              </a:rPr>
              <a:t>but developed ankle oedema, muscle weakness, hypotension </a:t>
            </a:r>
            <a:r>
              <a:rPr lang="en-US" sz="1600" dirty="0">
                <a:latin typeface="Arial" pitchFamily="34" charset="0"/>
                <a:cs typeface="Arial" pitchFamily="34" charset="0"/>
              </a:rPr>
              <a:t>(95/70 mm Hg</a:t>
            </a:r>
            <a:r>
              <a:rPr lang="en-US" sz="1600" dirty="0" smtClean="0">
                <a:latin typeface="Arial" pitchFamily="34" charset="0"/>
                <a:cs typeface="Arial" pitchFamily="34" charset="0"/>
              </a:rPr>
              <a:t>) and drowsiness. She was admitted in a hospital for treatment. Her </a:t>
            </a:r>
            <a:r>
              <a:rPr lang="en-US" sz="1600" dirty="0">
                <a:latin typeface="Arial" pitchFamily="34" charset="0"/>
                <a:cs typeface="Arial" pitchFamily="34" charset="0"/>
              </a:rPr>
              <a:t>biochemical profile </a:t>
            </a:r>
            <a:r>
              <a:rPr lang="en-US" sz="1600" dirty="0" smtClean="0">
                <a:latin typeface="Arial" pitchFamily="34" charset="0"/>
                <a:cs typeface="Arial" pitchFamily="34" charset="0"/>
              </a:rPr>
              <a:t>is as following:</a:t>
            </a:r>
            <a:endParaRPr lang="en-US" sz="1600" dirty="0">
              <a:latin typeface="Arial" pitchFamily="34" charset="0"/>
              <a:cs typeface="Arial" pitchFamily="34" charset="0"/>
            </a:endParaRPr>
          </a:p>
          <a:p>
            <a:r>
              <a:rPr lang="en-US" sz="1600" dirty="0" smtClean="0">
                <a:latin typeface="Arial" pitchFamily="34" charset="0"/>
                <a:cs typeface="Arial" pitchFamily="34" charset="0"/>
              </a:rPr>
              <a:t>Serum Potassium:         2.31  mmol/L (3.5-4.5</a:t>
            </a:r>
            <a:r>
              <a:rPr lang="en-US" sz="1600" dirty="0">
                <a:latin typeface="Arial" pitchFamily="34" charset="0"/>
                <a:cs typeface="Arial" pitchFamily="34" charset="0"/>
              </a:rPr>
              <a:t>)</a:t>
            </a:r>
          </a:p>
          <a:p>
            <a:r>
              <a:rPr lang="en-US" sz="1600" dirty="0">
                <a:latin typeface="Arial" pitchFamily="34" charset="0"/>
                <a:cs typeface="Arial" pitchFamily="34" charset="0"/>
              </a:rPr>
              <a:t>Serum </a:t>
            </a:r>
            <a:r>
              <a:rPr lang="en-US" sz="1600" dirty="0" smtClean="0">
                <a:latin typeface="Arial" pitchFamily="34" charset="0"/>
                <a:cs typeface="Arial" pitchFamily="34" charset="0"/>
              </a:rPr>
              <a:t>Phosphate:        1.65  mmol/L (1.75-1.9</a:t>
            </a:r>
            <a:r>
              <a:rPr lang="en-US" sz="1600" dirty="0">
                <a:latin typeface="Arial" pitchFamily="34" charset="0"/>
                <a:cs typeface="Arial" pitchFamily="34" charset="0"/>
              </a:rPr>
              <a:t>)</a:t>
            </a:r>
          </a:p>
          <a:p>
            <a:r>
              <a:rPr lang="en-US" sz="1600" dirty="0">
                <a:latin typeface="Arial" pitchFamily="34" charset="0"/>
                <a:cs typeface="Arial" pitchFamily="34" charset="0"/>
              </a:rPr>
              <a:t>Serum Sodium</a:t>
            </a:r>
            <a:r>
              <a:rPr lang="en-US" sz="1600" dirty="0" smtClean="0">
                <a:latin typeface="Arial" pitchFamily="34" charset="0"/>
                <a:cs typeface="Arial" pitchFamily="34" charset="0"/>
              </a:rPr>
              <a:t>:              136  mmol/L (135-145</a:t>
            </a:r>
            <a:r>
              <a:rPr lang="en-US" sz="1600" dirty="0">
                <a:latin typeface="Arial" pitchFamily="34" charset="0"/>
                <a:cs typeface="Arial" pitchFamily="34" charset="0"/>
              </a:rPr>
              <a:t>)</a:t>
            </a:r>
          </a:p>
          <a:p>
            <a:r>
              <a:rPr lang="en-US" sz="1600" dirty="0">
                <a:latin typeface="Arial" pitchFamily="34" charset="0"/>
                <a:cs typeface="Arial" pitchFamily="34" charset="0"/>
              </a:rPr>
              <a:t>Serum Urea</a:t>
            </a:r>
            <a:r>
              <a:rPr lang="en-US" sz="1600" dirty="0" smtClean="0">
                <a:latin typeface="Arial" pitchFamily="34" charset="0"/>
                <a:cs typeface="Arial" pitchFamily="34" charset="0"/>
              </a:rPr>
              <a:t>:                   4.0   mmol/L (3.6-6.6</a:t>
            </a:r>
            <a:r>
              <a:rPr lang="en-US" sz="1600" dirty="0">
                <a:latin typeface="Arial" pitchFamily="34" charset="0"/>
                <a:cs typeface="Arial" pitchFamily="34" charset="0"/>
              </a:rPr>
              <a:t>)</a:t>
            </a:r>
          </a:p>
          <a:p>
            <a:r>
              <a:rPr lang="en-US" sz="1600" dirty="0">
                <a:latin typeface="Arial" pitchFamily="34" charset="0"/>
                <a:cs typeface="Arial" pitchFamily="34" charset="0"/>
              </a:rPr>
              <a:t>Serum Creatinine</a:t>
            </a:r>
            <a:r>
              <a:rPr lang="en-US" sz="1600" dirty="0" smtClean="0">
                <a:latin typeface="Arial" pitchFamily="34" charset="0"/>
                <a:cs typeface="Arial" pitchFamily="34" charset="0"/>
              </a:rPr>
              <a:t>:          98   </a:t>
            </a:r>
            <a:r>
              <a:rPr lang="el-GR" sz="1600" dirty="0" smtClean="0">
                <a:latin typeface="Arial" pitchFamily="34" charset="0"/>
                <a:cs typeface="Arial" pitchFamily="34" charset="0"/>
              </a:rPr>
              <a:t>μ</a:t>
            </a:r>
            <a:r>
              <a:rPr lang="en-US" sz="1600" dirty="0" err="1" smtClean="0">
                <a:latin typeface="Arial" pitchFamily="34" charset="0"/>
                <a:cs typeface="Arial" pitchFamily="34" charset="0"/>
              </a:rPr>
              <a:t>mol</a:t>
            </a:r>
            <a:r>
              <a:rPr lang="en-US" sz="1600" dirty="0" smtClean="0">
                <a:latin typeface="Arial" pitchFamily="34" charset="0"/>
                <a:cs typeface="Arial" pitchFamily="34" charset="0"/>
              </a:rPr>
              <a:t>/L   (75-105)</a:t>
            </a:r>
            <a:endParaRPr lang="en-US" sz="1600" dirty="0">
              <a:latin typeface="Arial" pitchFamily="34" charset="0"/>
              <a:cs typeface="Arial" pitchFamily="34" charset="0"/>
            </a:endParaRPr>
          </a:p>
          <a:p>
            <a:pPr marL="514350" indent="-514350">
              <a:buClr>
                <a:srgbClr val="FF0000"/>
              </a:buClr>
              <a:buSzPct val="100000"/>
              <a:buFont typeface="+mj-lt"/>
              <a:buAutoNum type="alphaLcPeriod"/>
            </a:pPr>
            <a:r>
              <a:rPr lang="en-US" sz="1600" dirty="0" smtClean="0">
                <a:solidFill>
                  <a:srgbClr val="FF0000"/>
                </a:solidFill>
                <a:latin typeface="Arial" pitchFamily="34" charset="0"/>
                <a:cs typeface="Arial" pitchFamily="34" charset="0"/>
              </a:rPr>
              <a:t>What </a:t>
            </a:r>
            <a:r>
              <a:rPr lang="en-US" sz="1600" dirty="0">
                <a:solidFill>
                  <a:srgbClr val="FF0000"/>
                </a:solidFill>
                <a:latin typeface="Arial" pitchFamily="34" charset="0"/>
                <a:cs typeface="Arial" pitchFamily="34" charset="0"/>
              </a:rPr>
              <a:t>is </a:t>
            </a:r>
            <a:r>
              <a:rPr lang="en-US" sz="1600" dirty="0" smtClean="0">
                <a:solidFill>
                  <a:srgbClr val="FF0000"/>
                </a:solidFill>
                <a:latin typeface="Arial" pitchFamily="34" charset="0"/>
                <a:cs typeface="Arial" pitchFamily="34" charset="0"/>
              </a:rPr>
              <a:t>most probable diagnosis</a:t>
            </a:r>
            <a:r>
              <a:rPr lang="en-US" sz="1600" dirty="0">
                <a:solidFill>
                  <a:srgbClr val="FF0000"/>
                </a:solidFill>
                <a:latin typeface="Arial" pitchFamily="34" charset="0"/>
                <a:cs typeface="Arial" pitchFamily="34" charset="0"/>
              </a:rPr>
              <a:t>?</a:t>
            </a:r>
          </a:p>
          <a:p>
            <a:pPr marL="514350" indent="-514350">
              <a:buClr>
                <a:srgbClr val="FF0000"/>
              </a:buClr>
              <a:buSzPct val="100000"/>
              <a:buFont typeface="+mj-lt"/>
              <a:buAutoNum type="alphaLcPeriod"/>
            </a:pPr>
            <a:r>
              <a:rPr lang="en-US" sz="1600" dirty="0" smtClean="0">
                <a:solidFill>
                  <a:srgbClr val="FF0000"/>
                </a:solidFill>
                <a:latin typeface="Arial" pitchFamily="34" charset="0"/>
                <a:cs typeface="Arial" pitchFamily="34" charset="0"/>
              </a:rPr>
              <a:t>Name ONE cause of </a:t>
            </a:r>
            <a:r>
              <a:rPr lang="en-US" sz="1600" dirty="0" err="1" smtClean="0">
                <a:solidFill>
                  <a:srgbClr val="FF0000"/>
                </a:solidFill>
                <a:latin typeface="Arial" pitchFamily="34" charset="0"/>
                <a:cs typeface="Arial" pitchFamily="34" charset="0"/>
              </a:rPr>
              <a:t>hypokaleamia</a:t>
            </a:r>
            <a:r>
              <a:rPr lang="en-US" sz="1600" dirty="0" smtClean="0">
                <a:solidFill>
                  <a:srgbClr val="FF0000"/>
                </a:solidFill>
                <a:latin typeface="Arial" pitchFamily="34" charset="0"/>
                <a:cs typeface="Arial" pitchFamily="34" charset="0"/>
              </a:rPr>
              <a:t> in this patient</a:t>
            </a:r>
            <a:endParaRPr lang="en-US" sz="1600" dirty="0">
              <a:solidFill>
                <a:srgbClr val="FF0000"/>
              </a:solidFill>
              <a:latin typeface="Arial" pitchFamily="34" charset="0"/>
              <a:cs typeface="Arial" pitchFamily="34" charset="0"/>
            </a:endParaRPr>
          </a:p>
          <a:p>
            <a:pPr marL="457200" indent="-457200" algn="just" eaLnBrk="1" fontAlgn="auto" hangingPunct="1">
              <a:spcBef>
                <a:spcPts val="580"/>
              </a:spcBef>
              <a:spcAft>
                <a:spcPts val="0"/>
              </a:spcAft>
              <a:buClr>
                <a:srgbClr val="FF0000"/>
              </a:buClr>
              <a:buSzPct val="100000"/>
              <a:buFont typeface="+mj-lt"/>
              <a:buAutoNum type="alphaLcPeriod"/>
              <a:defRPr/>
            </a:pPr>
            <a:endParaRPr lang="en-US" sz="16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600" dirty="0">
                <a:latin typeface="Arial" pitchFamily="34" charset="0"/>
                <a:cs typeface="Arial" pitchFamily="34" charset="0"/>
              </a:rPr>
              <a:t> </a:t>
            </a:r>
          </a:p>
        </p:txBody>
      </p:sp>
      <p:sp>
        <p:nvSpPr>
          <p:cNvPr id="4" name="TextBox 3"/>
          <p:cNvSpPr txBox="1">
            <a:spLocks noChangeArrowheads="1"/>
          </p:cNvSpPr>
          <p:nvPr/>
        </p:nvSpPr>
        <p:spPr bwMode="auto">
          <a:xfrm>
            <a:off x="179512" y="4653136"/>
            <a:ext cx="87849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err="1" smtClean="0">
                <a:solidFill>
                  <a:srgbClr val="0070C0"/>
                </a:solidFill>
              </a:rPr>
              <a:t>Refeeding</a:t>
            </a:r>
            <a:r>
              <a:rPr lang="en-US" dirty="0" smtClean="0">
                <a:solidFill>
                  <a:srgbClr val="0070C0"/>
                </a:solidFill>
              </a:rPr>
              <a:t> Syndrome</a:t>
            </a:r>
          </a:p>
          <a:p>
            <a:pPr marL="457200" indent="-457200">
              <a:buFont typeface="+mj-lt"/>
              <a:buAutoNum type="alphaLcPeriod"/>
            </a:pPr>
            <a:r>
              <a:rPr lang="en-US" dirty="0" smtClean="0">
                <a:solidFill>
                  <a:srgbClr val="0070C0"/>
                </a:solidFill>
              </a:rPr>
              <a:t>Insulin secreted in response to oral carbohydrates cause intra-cellular shift of already deficient potassium ions</a:t>
            </a:r>
            <a:endParaRPr lang="en-US" dirty="0">
              <a:solidFill>
                <a:srgbClr val="0070C0"/>
              </a:solidFill>
            </a:endParaRPr>
          </a:p>
        </p:txBody>
      </p:sp>
      <p:sp>
        <p:nvSpPr>
          <p:cNvPr id="5" name="TextBox 1"/>
          <p:cNvSpPr txBox="1">
            <a:spLocks noChangeArrowheads="1"/>
          </p:cNvSpPr>
          <p:nvPr/>
        </p:nvSpPr>
        <p:spPr bwMode="auto">
          <a:xfrm>
            <a:off x="827584" y="5880174"/>
            <a:ext cx="727298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400" dirty="0" smtClean="0">
                <a:solidFill>
                  <a:srgbClr val="7030A0"/>
                </a:solidFill>
              </a:rPr>
              <a:t>Ref No 9 </a:t>
            </a:r>
          </a:p>
          <a:p>
            <a:pPr algn="ctr"/>
            <a:r>
              <a:rPr lang="en-US" sz="1400" dirty="0">
                <a:solidFill>
                  <a:srgbClr val="7030A0"/>
                </a:solidFill>
              </a:rPr>
              <a:t>Nutrition in clinical </a:t>
            </a:r>
            <a:r>
              <a:rPr lang="en-US" sz="1400" dirty="0" smtClean="0">
                <a:solidFill>
                  <a:srgbClr val="7030A0"/>
                </a:solidFill>
              </a:rPr>
              <a:t>practice. The </a:t>
            </a:r>
            <a:r>
              <a:rPr lang="en-US" sz="1400" dirty="0" err="1" smtClean="0">
                <a:solidFill>
                  <a:srgbClr val="7030A0"/>
                </a:solidFill>
              </a:rPr>
              <a:t>refeeding</a:t>
            </a:r>
            <a:r>
              <a:rPr lang="en-US" sz="1400" dirty="0" smtClean="0">
                <a:solidFill>
                  <a:srgbClr val="7030A0"/>
                </a:solidFill>
              </a:rPr>
              <a:t> syndrome</a:t>
            </a:r>
            <a:r>
              <a:rPr lang="en-US" sz="1400" dirty="0">
                <a:solidFill>
                  <a:srgbClr val="7030A0"/>
                </a:solidFill>
              </a:rPr>
              <a:t>: illustrative cases and guidelines </a:t>
            </a:r>
            <a:r>
              <a:rPr lang="en-US" sz="1400" dirty="0" smtClean="0">
                <a:solidFill>
                  <a:srgbClr val="7030A0"/>
                </a:solidFill>
              </a:rPr>
              <a:t>for </a:t>
            </a:r>
            <a:r>
              <a:rPr lang="en-GB" sz="1400" dirty="0" smtClean="0">
                <a:solidFill>
                  <a:srgbClr val="7030A0"/>
                </a:solidFill>
              </a:rPr>
              <a:t>prevention </a:t>
            </a:r>
            <a:r>
              <a:rPr lang="en-GB" sz="1400" dirty="0">
                <a:solidFill>
                  <a:srgbClr val="7030A0"/>
                </a:solidFill>
              </a:rPr>
              <a:t>and treatment </a:t>
            </a:r>
            <a:endParaRPr lang="en-GB" sz="1400" dirty="0" smtClean="0">
              <a:solidFill>
                <a:srgbClr val="7030A0"/>
              </a:solidFill>
            </a:endParaRPr>
          </a:p>
          <a:p>
            <a:pPr algn="ctr"/>
            <a:r>
              <a:rPr lang="en-GB" sz="1400" dirty="0" smtClean="0">
                <a:solidFill>
                  <a:srgbClr val="7030A0"/>
                </a:solidFill>
              </a:rPr>
              <a:t>European </a:t>
            </a:r>
            <a:r>
              <a:rPr lang="en-GB" sz="1400" dirty="0">
                <a:solidFill>
                  <a:srgbClr val="7030A0"/>
                </a:solidFill>
              </a:rPr>
              <a:t>Journal of Clinical Nutrition (2008) 62, 687–694</a:t>
            </a:r>
          </a:p>
        </p:txBody>
      </p:sp>
    </p:spTree>
    <p:extLst>
      <p:ext uri="{BB962C8B-B14F-4D97-AF65-F5344CB8AC3E}">
        <p14:creationId xmlns:p14="http://schemas.microsoft.com/office/powerpoint/2010/main" val="175468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71400"/>
            <a:ext cx="7199704" cy="1600200"/>
          </a:xfrm>
        </p:spPr>
        <p:txBody>
          <a:bodyPr>
            <a:normAutofit/>
          </a:bodyPr>
          <a:lstStyle/>
          <a:p>
            <a:pPr algn="ctr"/>
            <a:r>
              <a:rPr lang="en-GB" dirty="0" err="1" smtClean="0">
                <a:solidFill>
                  <a:srgbClr val="C00000"/>
                </a:solidFill>
                <a:latin typeface="Arial" pitchFamily="34" charset="0"/>
                <a:cs typeface="Arial" pitchFamily="34" charset="0"/>
              </a:rPr>
              <a:t>Refeeding</a:t>
            </a:r>
            <a:r>
              <a:rPr lang="en-GB" dirty="0" smtClean="0">
                <a:solidFill>
                  <a:srgbClr val="C00000"/>
                </a:solidFill>
                <a:latin typeface="Arial" pitchFamily="34" charset="0"/>
                <a:cs typeface="Arial" pitchFamily="34" charset="0"/>
              </a:rPr>
              <a:t> Syndrome</a:t>
            </a:r>
            <a:endParaRPr lang="en-GB"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762000" y="1340768"/>
            <a:ext cx="7543800" cy="3886200"/>
          </a:xfrm>
        </p:spPr>
        <p:txBody>
          <a:bodyPr>
            <a:noAutofit/>
          </a:bodyPr>
          <a:lstStyle/>
          <a:p>
            <a:r>
              <a:rPr lang="en-US" sz="2800" dirty="0" smtClean="0">
                <a:latin typeface="Arial" pitchFamily="34" charset="0"/>
                <a:cs typeface="Arial" pitchFamily="34" charset="0"/>
              </a:rPr>
              <a:t>In a patient who fast or suffers mal-nourishment due to any reason may suffer ‘</a:t>
            </a:r>
            <a:r>
              <a:rPr lang="en-US" sz="2800" dirty="0" err="1" smtClean="0">
                <a:latin typeface="Arial" pitchFamily="34" charset="0"/>
                <a:cs typeface="Arial" pitchFamily="34" charset="0"/>
              </a:rPr>
              <a:t>Refeeding</a:t>
            </a:r>
            <a:r>
              <a:rPr lang="en-US" sz="2800" dirty="0" smtClean="0">
                <a:latin typeface="Arial" pitchFamily="34" charset="0"/>
                <a:cs typeface="Arial" pitchFamily="34" charset="0"/>
              </a:rPr>
              <a:t> Syndrome’ when they are given diets rich in carbohydrates or intravenous glucose</a:t>
            </a:r>
          </a:p>
          <a:p>
            <a:r>
              <a:rPr lang="en-US" sz="2800" dirty="0" smtClean="0">
                <a:latin typeface="Arial" pitchFamily="34" charset="0"/>
                <a:cs typeface="Arial" pitchFamily="34" charset="0"/>
              </a:rPr>
              <a:t>Insulin secretion in response to carbohydrates or glucose causes intra-cellular shift of K , Mg and P.</a:t>
            </a:r>
          </a:p>
          <a:p>
            <a:r>
              <a:rPr lang="en-US" sz="2800" dirty="0" smtClean="0">
                <a:latin typeface="Arial" pitchFamily="34" charset="0"/>
                <a:cs typeface="Arial" pitchFamily="34" charset="0"/>
              </a:rPr>
              <a:t>These electrolyte changes may be severe enough  to be fatal</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97251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8D4159"/>
                </a:solidFill>
              </a:rPr>
              <a:t>Patient no 10</a:t>
            </a:r>
            <a:endParaRPr lang="en-GB" sz="4800" b="1" u="sng" dirty="0" smtClean="0">
              <a:solidFill>
                <a:srgbClr val="8D4159"/>
              </a:solidFill>
            </a:endParaRPr>
          </a:p>
        </p:txBody>
      </p:sp>
      <p:sp>
        <p:nvSpPr>
          <p:cNvPr id="3075" name="Rectangle 5"/>
          <p:cNvSpPr>
            <a:spLocks noGrp="1" noChangeArrowheads="1"/>
          </p:cNvSpPr>
          <p:nvPr>
            <p:ph sz="quarter" idx="1"/>
          </p:nvPr>
        </p:nvSpPr>
        <p:spPr>
          <a:xfrm>
            <a:off x="615950" y="1125538"/>
            <a:ext cx="7772400" cy="3671614"/>
          </a:xfrm>
        </p:spPr>
        <p:txBody>
          <a:bodyPr>
            <a:noAutofit/>
          </a:bodyPr>
          <a:lstStyle/>
          <a:p>
            <a:pPr marL="0" indent="0" algn="just">
              <a:buNone/>
            </a:pPr>
            <a:r>
              <a:rPr lang="en-US" sz="1800" dirty="0" smtClean="0">
                <a:latin typeface="Arial" pitchFamily="34" charset="0"/>
                <a:cs typeface="Arial" pitchFamily="34" charset="0"/>
              </a:rPr>
              <a:t>An </a:t>
            </a:r>
            <a:r>
              <a:rPr lang="en-US" sz="1800" dirty="0">
                <a:latin typeface="Arial" pitchFamily="34" charset="0"/>
                <a:cs typeface="Arial" pitchFamily="34" charset="0"/>
              </a:rPr>
              <a:t>11 years old </a:t>
            </a:r>
            <a:r>
              <a:rPr lang="en-US" sz="1800" dirty="0" smtClean="0">
                <a:latin typeface="Arial" pitchFamily="34" charset="0"/>
                <a:cs typeface="Arial" pitchFamily="34" charset="0"/>
              </a:rPr>
              <a:t>boy </a:t>
            </a:r>
            <a:r>
              <a:rPr lang="en-US" sz="1800" dirty="0">
                <a:latin typeface="Arial" pitchFamily="34" charset="0"/>
                <a:cs typeface="Arial" pitchFamily="34" charset="0"/>
              </a:rPr>
              <a:t>was being investigated for incidental finding of </a:t>
            </a:r>
            <a:r>
              <a:rPr lang="en-US" sz="1800" dirty="0" err="1">
                <a:latin typeface="Arial" pitchFamily="34" charset="0"/>
                <a:cs typeface="Arial" pitchFamily="34" charset="0"/>
              </a:rPr>
              <a:t>hypercalcemia</a:t>
            </a:r>
            <a:r>
              <a:rPr lang="en-US" sz="1800" dirty="0">
                <a:latin typeface="Arial" pitchFamily="34" charset="0"/>
                <a:cs typeface="Arial" pitchFamily="34" charset="0"/>
              </a:rPr>
              <a:t>. His lab results revealed:</a:t>
            </a:r>
          </a:p>
          <a:p>
            <a:pPr algn="just" defTabSz="290513"/>
            <a:r>
              <a:rPr lang="en-US" sz="1800" dirty="0">
                <a:latin typeface="Arial" pitchFamily="34" charset="0"/>
                <a:cs typeface="Arial" pitchFamily="34" charset="0"/>
              </a:rPr>
              <a:t>	Serum </a:t>
            </a:r>
            <a:r>
              <a:rPr lang="en-US" sz="1800" dirty="0" smtClean="0">
                <a:latin typeface="Arial" pitchFamily="34" charset="0"/>
                <a:cs typeface="Arial" pitchFamily="34" charset="0"/>
              </a:rPr>
              <a:t>Calcium</a:t>
            </a:r>
            <a:r>
              <a:rPr lang="en-US" sz="1800" dirty="0">
                <a:latin typeface="Arial" pitchFamily="34" charset="0"/>
                <a:cs typeface="Arial" pitchFamily="34" charset="0"/>
              </a:rPr>
              <a:t>:          	</a:t>
            </a:r>
            <a:r>
              <a:rPr lang="en-US" sz="1800" dirty="0" smtClean="0">
                <a:latin typeface="Arial" pitchFamily="34" charset="0"/>
                <a:cs typeface="Arial" pitchFamily="34" charset="0"/>
              </a:rPr>
              <a:t>3.12 </a:t>
            </a:r>
            <a:r>
              <a:rPr lang="en-US" sz="1800" dirty="0">
                <a:latin typeface="Arial" pitchFamily="34" charset="0"/>
                <a:cs typeface="Arial" pitchFamily="34" charset="0"/>
              </a:rPr>
              <a:t>mmol/L        </a:t>
            </a:r>
            <a:r>
              <a:rPr lang="en-US" sz="1800" dirty="0" smtClean="0">
                <a:latin typeface="Arial" pitchFamily="34" charset="0"/>
                <a:cs typeface="Arial" pitchFamily="34" charset="0"/>
              </a:rPr>
              <a:t>(</a:t>
            </a:r>
            <a:r>
              <a:rPr lang="en-US" sz="1800" dirty="0">
                <a:latin typeface="Arial" pitchFamily="34" charset="0"/>
                <a:cs typeface="Arial" pitchFamily="34" charset="0"/>
              </a:rPr>
              <a:t>2.1 -</a:t>
            </a:r>
            <a:r>
              <a:rPr lang="en-US" sz="1800" dirty="0" smtClean="0">
                <a:latin typeface="Arial" pitchFamily="34" charset="0"/>
                <a:cs typeface="Arial" pitchFamily="34" charset="0"/>
              </a:rPr>
              <a:t>2.6) </a:t>
            </a:r>
          </a:p>
          <a:p>
            <a:pPr algn="just" defTabSz="290513"/>
            <a:r>
              <a:rPr lang="en-US" sz="1800" dirty="0" smtClean="0">
                <a:latin typeface="Arial" pitchFamily="34" charset="0"/>
                <a:cs typeface="Arial" pitchFamily="34" charset="0"/>
              </a:rPr>
              <a:t>Serum Phosphate </a:t>
            </a:r>
            <a:r>
              <a:rPr lang="en-US" sz="1800" dirty="0">
                <a:latin typeface="Arial" pitchFamily="34" charset="0"/>
                <a:cs typeface="Arial" pitchFamily="34" charset="0"/>
              </a:rPr>
              <a:t>:    </a:t>
            </a:r>
            <a:r>
              <a:rPr lang="en-US" sz="1800" dirty="0" smtClean="0">
                <a:latin typeface="Arial" pitchFamily="34" charset="0"/>
                <a:cs typeface="Arial" pitchFamily="34" charset="0"/>
              </a:rPr>
              <a:t>   </a:t>
            </a:r>
            <a:r>
              <a:rPr lang="en-US" sz="1800" dirty="0">
                <a:latin typeface="Arial" pitchFamily="34" charset="0"/>
                <a:cs typeface="Arial" pitchFamily="34" charset="0"/>
              </a:rPr>
              <a:t>	</a:t>
            </a:r>
            <a:r>
              <a:rPr lang="en-US" sz="1800" dirty="0" smtClean="0">
                <a:latin typeface="Arial" pitchFamily="34" charset="0"/>
                <a:cs typeface="Arial" pitchFamily="34" charset="0"/>
              </a:rPr>
              <a:t>1.24 </a:t>
            </a:r>
            <a:r>
              <a:rPr lang="en-US" sz="1800" dirty="0">
                <a:latin typeface="Arial" pitchFamily="34" charset="0"/>
                <a:cs typeface="Arial" pitchFamily="34" charset="0"/>
              </a:rPr>
              <a:t>mmol/L        </a:t>
            </a:r>
            <a:r>
              <a:rPr lang="en-US" sz="1800" dirty="0" smtClean="0">
                <a:latin typeface="Arial" pitchFamily="34" charset="0"/>
                <a:cs typeface="Arial" pitchFamily="34" charset="0"/>
              </a:rPr>
              <a:t>(</a:t>
            </a:r>
            <a:r>
              <a:rPr lang="en-US" sz="1800" dirty="0">
                <a:latin typeface="Arial" pitchFamily="34" charset="0"/>
                <a:cs typeface="Arial" pitchFamily="34" charset="0"/>
              </a:rPr>
              <a:t>0.8 -</a:t>
            </a:r>
            <a:r>
              <a:rPr lang="en-US" sz="1800" dirty="0" smtClean="0">
                <a:latin typeface="Arial" pitchFamily="34" charset="0"/>
                <a:cs typeface="Arial" pitchFamily="34" charset="0"/>
              </a:rPr>
              <a:t>1.4)</a:t>
            </a:r>
            <a:endParaRPr lang="en-US" sz="1800" dirty="0">
              <a:latin typeface="Arial" pitchFamily="34" charset="0"/>
              <a:cs typeface="Arial" pitchFamily="34" charset="0"/>
            </a:endParaRPr>
          </a:p>
          <a:p>
            <a:pPr algn="just" defTabSz="290513"/>
            <a:r>
              <a:rPr lang="en-US" sz="1800" dirty="0">
                <a:latin typeface="Arial" pitchFamily="34" charset="0"/>
                <a:cs typeface="Arial" pitchFamily="34" charset="0"/>
              </a:rPr>
              <a:t>	Serum Magnesium:      	1.1 mmol/L          (0.6 – </a:t>
            </a:r>
            <a:r>
              <a:rPr lang="en-US" sz="1800" dirty="0" smtClean="0">
                <a:latin typeface="Arial" pitchFamily="34" charset="0"/>
                <a:cs typeface="Arial" pitchFamily="34" charset="0"/>
              </a:rPr>
              <a:t>1.0)</a:t>
            </a:r>
            <a:endParaRPr lang="en-US" sz="1800" dirty="0">
              <a:latin typeface="Arial" pitchFamily="34" charset="0"/>
              <a:cs typeface="Arial" pitchFamily="34" charset="0"/>
            </a:endParaRPr>
          </a:p>
          <a:p>
            <a:pPr algn="just" defTabSz="290513"/>
            <a:r>
              <a:rPr lang="en-US" sz="1800" dirty="0">
                <a:latin typeface="Arial" pitchFamily="34" charset="0"/>
                <a:cs typeface="Arial" pitchFamily="34" charset="0"/>
              </a:rPr>
              <a:t>Plasma PTH:                	   55 </a:t>
            </a:r>
            <a:r>
              <a:rPr lang="en-US" sz="1800" dirty="0" err="1">
                <a:latin typeface="Arial" pitchFamily="34" charset="0"/>
                <a:cs typeface="Arial" pitchFamily="34" charset="0"/>
              </a:rPr>
              <a:t>ng</a:t>
            </a:r>
            <a:r>
              <a:rPr lang="en-US" sz="1800" dirty="0">
                <a:latin typeface="Arial" pitchFamily="34" charset="0"/>
                <a:cs typeface="Arial" pitchFamily="34" charset="0"/>
              </a:rPr>
              <a:t>/L    </a:t>
            </a:r>
            <a:r>
              <a:rPr lang="en-US" sz="1800" dirty="0" smtClean="0">
                <a:latin typeface="Arial" pitchFamily="34" charset="0"/>
                <a:cs typeface="Arial" pitchFamily="34" charset="0"/>
              </a:rPr>
              <a:t>          </a:t>
            </a:r>
            <a:r>
              <a:rPr lang="en-US" sz="1800" dirty="0">
                <a:latin typeface="Arial" pitchFamily="34" charset="0"/>
                <a:cs typeface="Arial" pitchFamily="34" charset="0"/>
              </a:rPr>
              <a:t>(</a:t>
            </a:r>
            <a:r>
              <a:rPr lang="en-US" sz="1800" dirty="0" smtClean="0">
                <a:latin typeface="Arial" pitchFamily="34" charset="0"/>
                <a:cs typeface="Arial" pitchFamily="34" charset="0"/>
              </a:rPr>
              <a:t>10-65)</a:t>
            </a:r>
            <a:endParaRPr lang="en-US" sz="1800" dirty="0">
              <a:latin typeface="Arial" pitchFamily="34" charset="0"/>
              <a:cs typeface="Arial" pitchFamily="34" charset="0"/>
            </a:endParaRPr>
          </a:p>
          <a:p>
            <a:pPr algn="just" defTabSz="290513"/>
            <a:r>
              <a:rPr lang="en-US" sz="1800" dirty="0">
                <a:latin typeface="Arial" pitchFamily="34" charset="0"/>
                <a:cs typeface="Arial" pitchFamily="34" charset="0"/>
              </a:rPr>
              <a:t>	25 OH </a:t>
            </a:r>
            <a:r>
              <a:rPr lang="en-US" sz="1800" dirty="0" err="1">
                <a:latin typeface="Arial" pitchFamily="34" charset="0"/>
                <a:cs typeface="Arial" pitchFamily="34" charset="0"/>
              </a:rPr>
              <a:t>vit</a:t>
            </a:r>
            <a:r>
              <a:rPr lang="en-US" sz="1800" dirty="0">
                <a:latin typeface="Arial" pitchFamily="34" charset="0"/>
                <a:cs typeface="Arial" pitchFamily="34" charset="0"/>
              </a:rPr>
              <a:t> D:               	 </a:t>
            </a:r>
            <a:r>
              <a:rPr lang="en-US" sz="1800" dirty="0" smtClean="0">
                <a:latin typeface="Arial" pitchFamily="34" charset="0"/>
                <a:cs typeface="Arial" pitchFamily="34" charset="0"/>
              </a:rPr>
              <a:t>94 </a:t>
            </a:r>
            <a:r>
              <a:rPr lang="en-US" sz="1800" dirty="0" err="1" smtClean="0">
                <a:latin typeface="Arial" pitchFamily="34" charset="0"/>
                <a:cs typeface="Arial" pitchFamily="34" charset="0"/>
              </a:rPr>
              <a:t>nmol</a:t>
            </a:r>
            <a:r>
              <a:rPr lang="en-US" sz="1800" dirty="0" smtClean="0">
                <a:latin typeface="Arial" pitchFamily="34" charset="0"/>
                <a:cs typeface="Arial" pitchFamily="34" charset="0"/>
              </a:rPr>
              <a:t>/L        (Normal: &gt;75)</a:t>
            </a:r>
            <a:endParaRPr lang="en-US" sz="1800" dirty="0">
              <a:latin typeface="Arial" pitchFamily="34" charset="0"/>
              <a:cs typeface="Arial" pitchFamily="34" charset="0"/>
            </a:endParaRPr>
          </a:p>
          <a:p>
            <a:pPr algn="just" defTabSz="290513"/>
            <a:r>
              <a:rPr lang="en-US" sz="1800" dirty="0">
                <a:latin typeface="Arial" pitchFamily="34" charset="0"/>
                <a:cs typeface="Arial" pitchFamily="34" charset="0"/>
              </a:rPr>
              <a:t>	Calcium </a:t>
            </a:r>
            <a:r>
              <a:rPr lang="en-US" sz="1800" dirty="0" err="1">
                <a:latin typeface="Arial" pitchFamily="34" charset="0"/>
                <a:cs typeface="Arial" pitchFamily="34" charset="0"/>
              </a:rPr>
              <a:t>creartinine</a:t>
            </a:r>
            <a:r>
              <a:rPr lang="en-US" sz="1800" dirty="0">
                <a:latin typeface="Arial" pitchFamily="34" charset="0"/>
                <a:cs typeface="Arial" pitchFamily="34" charset="0"/>
              </a:rPr>
              <a:t> clearance ratio</a:t>
            </a:r>
            <a:r>
              <a:rPr lang="en-US" sz="1800" dirty="0" smtClean="0">
                <a:latin typeface="Arial" pitchFamily="34" charset="0"/>
                <a:cs typeface="Arial" pitchFamily="34" charset="0"/>
              </a:rPr>
              <a:t>:   </a:t>
            </a:r>
            <a:r>
              <a:rPr lang="en-US" sz="1800" dirty="0">
                <a:latin typeface="Arial" pitchFamily="34" charset="0"/>
                <a:cs typeface="Arial" pitchFamily="34" charset="0"/>
              </a:rPr>
              <a:t>&lt; 0.01</a:t>
            </a:r>
          </a:p>
          <a:p>
            <a:pPr marL="0" indent="0" algn="just" defTabSz="290513">
              <a:buNone/>
            </a:pPr>
            <a:r>
              <a:rPr lang="en-US" sz="1800" dirty="0">
                <a:latin typeface="Arial" pitchFamily="34" charset="0"/>
                <a:cs typeface="Arial" pitchFamily="34" charset="0"/>
              </a:rPr>
              <a:t> </a:t>
            </a:r>
          </a:p>
          <a:p>
            <a:pPr marL="0" indent="0" algn="just">
              <a:buNone/>
            </a:pPr>
            <a:endParaRPr lang="en-US" sz="1800" dirty="0">
              <a:latin typeface="Arial" pitchFamily="34" charset="0"/>
              <a:cs typeface="Arial" pitchFamily="34" charset="0"/>
            </a:endParaRPr>
          </a:p>
          <a:p>
            <a:pPr algn="just" eaLnBrk="1" fontAlgn="auto" hangingPunct="1">
              <a:spcBef>
                <a:spcPts val="580"/>
              </a:spcBef>
              <a:spcAft>
                <a:spcPts val="0"/>
              </a:spcAft>
              <a:defRPr/>
            </a:pPr>
            <a:endParaRPr lang="en-US" sz="18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2" name="Rectangle 1"/>
          <p:cNvSpPr/>
          <p:nvPr/>
        </p:nvSpPr>
        <p:spPr>
          <a:xfrm>
            <a:off x="827584" y="4077072"/>
            <a:ext cx="6192688" cy="707886"/>
          </a:xfrm>
          <a:prstGeom prst="rect">
            <a:avLst/>
          </a:prstGeom>
        </p:spPr>
        <p:txBody>
          <a:bodyPr wrap="square">
            <a:spAutoFit/>
          </a:bodyPr>
          <a:lstStyle/>
          <a:p>
            <a:pPr marL="0" indent="0">
              <a:buNone/>
            </a:pPr>
            <a:r>
              <a:rPr lang="en-US" sz="2000" dirty="0">
                <a:solidFill>
                  <a:srgbClr val="FF0000"/>
                </a:solidFill>
                <a:latin typeface="Times New Roman" pitchFamily="18" charset="0"/>
                <a:cs typeface="Times New Roman" pitchFamily="18" charset="0"/>
              </a:rPr>
              <a:t>a</a:t>
            </a:r>
            <a:r>
              <a:rPr lang="en-US" sz="2000" dirty="0" smtClean="0">
                <a:solidFill>
                  <a:srgbClr val="FF0000"/>
                </a:solidFill>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What is the </a:t>
            </a:r>
            <a:r>
              <a:rPr lang="en-US" sz="2000" dirty="0" smtClean="0">
                <a:solidFill>
                  <a:srgbClr val="FF0000"/>
                </a:solidFill>
                <a:latin typeface="Times New Roman" pitchFamily="18" charset="0"/>
                <a:cs typeface="Times New Roman" pitchFamily="18" charset="0"/>
              </a:rPr>
              <a:t>most probable diagnosis</a:t>
            </a:r>
            <a:r>
              <a:rPr lang="en-US" sz="2000" dirty="0">
                <a:solidFill>
                  <a:srgbClr val="FF0000"/>
                </a:solidFill>
                <a:latin typeface="Times New Roman" pitchFamily="18" charset="0"/>
                <a:cs typeface="Times New Roman" pitchFamily="18" charset="0"/>
              </a:rPr>
              <a:t>?</a:t>
            </a:r>
          </a:p>
          <a:p>
            <a:pPr marL="0" indent="0">
              <a:buNone/>
            </a:pPr>
            <a:r>
              <a:rPr lang="en-US" sz="2000" dirty="0">
                <a:solidFill>
                  <a:srgbClr val="FF0000"/>
                </a:solidFill>
                <a:latin typeface="Times New Roman" pitchFamily="18" charset="0"/>
                <a:cs typeface="Times New Roman" pitchFamily="18" charset="0"/>
              </a:rPr>
              <a:t>b</a:t>
            </a:r>
            <a:r>
              <a:rPr lang="en-US" sz="2000" dirty="0" smtClean="0">
                <a:solidFill>
                  <a:srgbClr val="FF0000"/>
                </a:solidFill>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What is the basic </a:t>
            </a:r>
            <a:r>
              <a:rPr lang="en-US" sz="2000" dirty="0" smtClean="0">
                <a:solidFill>
                  <a:srgbClr val="FF0000"/>
                </a:solidFill>
                <a:latin typeface="Times New Roman" pitchFamily="18" charset="0"/>
                <a:cs typeface="Times New Roman" pitchFamily="18" charset="0"/>
              </a:rPr>
              <a:t>molecular </a:t>
            </a:r>
            <a:r>
              <a:rPr lang="en-US" sz="2000" dirty="0">
                <a:solidFill>
                  <a:srgbClr val="FF0000"/>
                </a:solidFill>
                <a:latin typeface="Times New Roman" pitchFamily="18" charset="0"/>
                <a:cs typeface="Times New Roman" pitchFamily="18" charset="0"/>
              </a:rPr>
              <a:t>defect?</a:t>
            </a:r>
          </a:p>
        </p:txBody>
      </p:sp>
      <p:sp>
        <p:nvSpPr>
          <p:cNvPr id="5" name="TextBox 4"/>
          <p:cNvSpPr txBox="1">
            <a:spLocks noChangeArrowheads="1"/>
          </p:cNvSpPr>
          <p:nvPr/>
        </p:nvSpPr>
        <p:spPr bwMode="auto">
          <a:xfrm>
            <a:off x="179512" y="4869160"/>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err="1" smtClean="0">
                <a:solidFill>
                  <a:srgbClr val="0070C0"/>
                </a:solidFill>
              </a:rPr>
              <a:t>Hypocalciuric</a:t>
            </a:r>
            <a:r>
              <a:rPr lang="en-US" dirty="0" smtClean="0">
                <a:solidFill>
                  <a:srgbClr val="0070C0"/>
                </a:solidFill>
              </a:rPr>
              <a:t> </a:t>
            </a:r>
            <a:r>
              <a:rPr lang="en-US" dirty="0" err="1" smtClean="0">
                <a:solidFill>
                  <a:srgbClr val="0070C0"/>
                </a:solidFill>
              </a:rPr>
              <a:t>Hypercalcaemia</a:t>
            </a:r>
            <a:endParaRPr lang="en-US" dirty="0" smtClean="0">
              <a:solidFill>
                <a:srgbClr val="0070C0"/>
              </a:solidFill>
            </a:endParaRPr>
          </a:p>
          <a:p>
            <a:pPr marL="457200" indent="-457200">
              <a:buFont typeface="+mj-lt"/>
              <a:buAutoNum type="alphaLcPeriod"/>
            </a:pPr>
            <a:r>
              <a:rPr lang="en-US" dirty="0" smtClean="0">
                <a:solidFill>
                  <a:srgbClr val="0070C0"/>
                </a:solidFill>
              </a:rPr>
              <a:t>Calcium Sensing Receptors defect</a:t>
            </a:r>
            <a:endParaRPr lang="en-US" dirty="0">
              <a:solidFill>
                <a:srgbClr val="0070C0"/>
              </a:solidFill>
            </a:endParaRPr>
          </a:p>
        </p:txBody>
      </p:sp>
      <p:sp>
        <p:nvSpPr>
          <p:cNvPr id="6" name="TextBox 1"/>
          <p:cNvSpPr txBox="1">
            <a:spLocks noChangeArrowheads="1"/>
          </p:cNvSpPr>
          <p:nvPr/>
        </p:nvSpPr>
        <p:spPr bwMode="auto">
          <a:xfrm>
            <a:off x="827584" y="5880174"/>
            <a:ext cx="727298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600" dirty="0" smtClean="0">
                <a:solidFill>
                  <a:srgbClr val="7030A0"/>
                </a:solidFill>
              </a:rPr>
              <a:t>Ref No 10</a:t>
            </a:r>
          </a:p>
          <a:p>
            <a:pPr algn="ctr"/>
            <a:r>
              <a:rPr lang="en-GB" sz="1600" dirty="0">
                <a:solidFill>
                  <a:srgbClr val="7030A0"/>
                </a:solidFill>
              </a:rPr>
              <a:t>Familial </a:t>
            </a:r>
            <a:r>
              <a:rPr lang="en-GB" sz="1600" dirty="0" err="1">
                <a:solidFill>
                  <a:srgbClr val="7030A0"/>
                </a:solidFill>
              </a:rPr>
              <a:t>hypocalciuric</a:t>
            </a:r>
            <a:r>
              <a:rPr lang="en-GB" sz="1600" dirty="0">
                <a:solidFill>
                  <a:srgbClr val="7030A0"/>
                </a:solidFill>
              </a:rPr>
              <a:t> </a:t>
            </a:r>
            <a:r>
              <a:rPr lang="en-GB" sz="1600" dirty="0" err="1" smtClean="0">
                <a:solidFill>
                  <a:srgbClr val="7030A0"/>
                </a:solidFill>
              </a:rPr>
              <a:t>hypercalcemia</a:t>
            </a:r>
            <a:endParaRPr lang="en-GB" sz="1600" dirty="0" smtClean="0">
              <a:solidFill>
                <a:srgbClr val="7030A0"/>
              </a:solidFill>
            </a:endParaRPr>
          </a:p>
          <a:p>
            <a:pPr algn="ctr"/>
            <a:r>
              <a:rPr lang="en-GB" sz="1600" dirty="0" smtClean="0">
                <a:solidFill>
                  <a:srgbClr val="7030A0"/>
                </a:solidFill>
              </a:rPr>
              <a:t>www.uptodate.com</a:t>
            </a:r>
            <a:r>
              <a:rPr lang="en-GB" sz="1600" dirty="0">
                <a:solidFill>
                  <a:srgbClr val="7030A0"/>
                </a:solidFill>
              </a:rPr>
              <a:t> ©2015 </a:t>
            </a:r>
          </a:p>
          <a:p>
            <a:pPr algn="ctr"/>
            <a:endParaRPr lang="en-GB" sz="1600" dirty="0">
              <a:solidFill>
                <a:srgbClr val="7030A0"/>
              </a:solidFill>
            </a:endParaRPr>
          </a:p>
        </p:txBody>
      </p:sp>
    </p:spTree>
    <p:extLst>
      <p:ext uri="{BB962C8B-B14F-4D97-AF65-F5344CB8AC3E}">
        <p14:creationId xmlns:p14="http://schemas.microsoft.com/office/powerpoint/2010/main" val="412834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71400"/>
            <a:ext cx="7848872" cy="1600200"/>
          </a:xfrm>
        </p:spPr>
        <p:txBody>
          <a:bodyPr>
            <a:normAutofit/>
          </a:bodyPr>
          <a:lstStyle/>
          <a:p>
            <a:pPr algn="ctr"/>
            <a:r>
              <a:rPr lang="en-GB" sz="3600" dirty="0">
                <a:solidFill>
                  <a:srgbClr val="C00000"/>
                </a:solidFill>
                <a:latin typeface="Arial" pitchFamily="34" charset="0"/>
                <a:cs typeface="Arial" pitchFamily="34" charset="0"/>
              </a:rPr>
              <a:t>Familial </a:t>
            </a:r>
            <a:r>
              <a:rPr lang="en-GB" sz="3600" dirty="0" err="1" smtClean="0">
                <a:solidFill>
                  <a:srgbClr val="C00000"/>
                </a:solidFill>
                <a:latin typeface="Arial" pitchFamily="34" charset="0"/>
                <a:cs typeface="Arial" pitchFamily="34" charset="0"/>
              </a:rPr>
              <a:t>Hypocalciuric</a:t>
            </a:r>
            <a:r>
              <a:rPr lang="en-GB" sz="3600" dirty="0">
                <a:solidFill>
                  <a:srgbClr val="C00000"/>
                </a:solidFill>
                <a:latin typeface="Arial" pitchFamily="34" charset="0"/>
                <a:cs typeface="Arial" pitchFamily="34" charset="0"/>
              </a:rPr>
              <a:t> </a:t>
            </a:r>
            <a:r>
              <a:rPr lang="en-GB" sz="3600" dirty="0" err="1" smtClean="0">
                <a:solidFill>
                  <a:srgbClr val="C00000"/>
                </a:solidFill>
                <a:latin typeface="Arial" pitchFamily="34" charset="0"/>
                <a:cs typeface="Arial" pitchFamily="34" charset="0"/>
              </a:rPr>
              <a:t>Hypercalcemia</a:t>
            </a:r>
            <a:r>
              <a:rPr lang="en-GB" sz="3600" dirty="0" smtClean="0">
                <a:solidFill>
                  <a:srgbClr val="C00000"/>
                </a:solidFill>
                <a:latin typeface="Arial" pitchFamily="34" charset="0"/>
                <a:cs typeface="Arial" pitchFamily="34" charset="0"/>
              </a:rPr>
              <a:t> (FHH)</a:t>
            </a:r>
            <a:endParaRPr lang="en-GB" sz="3600"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762000" y="1340768"/>
            <a:ext cx="7543800" cy="3886200"/>
          </a:xfrm>
        </p:spPr>
        <p:txBody>
          <a:bodyPr>
            <a:noAutofit/>
          </a:bodyPr>
          <a:lstStyle/>
          <a:p>
            <a:r>
              <a:rPr lang="en-US" sz="2400" dirty="0" smtClean="0">
                <a:latin typeface="Arial" pitchFamily="34" charset="0"/>
                <a:cs typeface="Arial" pitchFamily="34" charset="0"/>
              </a:rPr>
              <a:t>It is a ‘loss of </a:t>
            </a:r>
            <a:r>
              <a:rPr lang="en-US" sz="2400" dirty="0" err="1" smtClean="0">
                <a:latin typeface="Arial" pitchFamily="34" charset="0"/>
                <a:cs typeface="Arial" pitchFamily="34" charset="0"/>
              </a:rPr>
              <a:t>function’mutation</a:t>
            </a:r>
            <a:r>
              <a:rPr lang="en-US" sz="2400" dirty="0" smtClean="0">
                <a:latin typeface="Arial" pitchFamily="34" charset="0"/>
                <a:cs typeface="Arial" pitchFamily="34" charset="0"/>
              </a:rPr>
              <a:t> in ‘Calcium Sensing Receptor’ (</a:t>
            </a:r>
            <a:r>
              <a:rPr lang="en-US" sz="2400" dirty="0" err="1" smtClean="0">
                <a:latin typeface="Arial" pitchFamily="34" charset="0"/>
                <a:cs typeface="Arial" pitchFamily="34" charset="0"/>
              </a:rPr>
              <a:t>CaSR</a:t>
            </a:r>
            <a:r>
              <a:rPr lang="en-US" sz="2400" dirty="0" smtClean="0">
                <a:latin typeface="Arial" pitchFamily="34" charset="0"/>
                <a:cs typeface="Arial" pitchFamily="34" charset="0"/>
              </a:rPr>
              <a:t>) gene.</a:t>
            </a:r>
          </a:p>
          <a:p>
            <a:r>
              <a:rPr lang="en-US" sz="2400" dirty="0" smtClean="0">
                <a:latin typeface="Arial" pitchFamily="34" charset="0"/>
                <a:cs typeface="Arial" pitchFamily="34" charset="0"/>
              </a:rPr>
              <a:t>In neonates the disease may present with ‘ Neonatal Severe Primary Hyperparathyroidism ‘</a:t>
            </a:r>
            <a:r>
              <a:rPr lang="en-GB" sz="2400" dirty="0">
                <a:latin typeface="Arial" pitchFamily="34" charset="0"/>
                <a:cs typeface="Arial" pitchFamily="34" charset="0"/>
              </a:rPr>
              <a:t> (NSHPT)</a:t>
            </a:r>
            <a:endParaRPr lang="en-US" sz="2400" dirty="0" smtClean="0">
              <a:latin typeface="Arial" pitchFamily="34" charset="0"/>
              <a:cs typeface="Arial" pitchFamily="34" charset="0"/>
            </a:endParaRPr>
          </a:p>
          <a:p>
            <a:r>
              <a:rPr lang="en-US" sz="2400" dirty="0">
                <a:latin typeface="Arial" pitchFamily="34" charset="0"/>
                <a:cs typeface="Arial" pitchFamily="34" charset="0"/>
              </a:rPr>
              <a:t> The degree of </a:t>
            </a:r>
            <a:r>
              <a:rPr lang="en-US" sz="2400" dirty="0" err="1">
                <a:latin typeface="Arial" pitchFamily="34" charset="0"/>
                <a:cs typeface="Arial" pitchFamily="34" charset="0"/>
              </a:rPr>
              <a:t>hypercalcemia</a:t>
            </a:r>
            <a:r>
              <a:rPr lang="en-US" sz="2400" dirty="0">
                <a:latin typeface="Arial" pitchFamily="34" charset="0"/>
                <a:cs typeface="Arial" pitchFamily="34" charset="0"/>
              </a:rPr>
              <a:t> in these two disorders </a:t>
            </a:r>
            <a:r>
              <a:rPr lang="en-US" sz="2400" dirty="0" smtClean="0">
                <a:latin typeface="Arial" pitchFamily="34" charset="0"/>
                <a:cs typeface="Arial" pitchFamily="34" charset="0"/>
              </a:rPr>
              <a:t>reflects a</a:t>
            </a:r>
            <a:r>
              <a:rPr lang="en-US" sz="2400" dirty="0">
                <a:latin typeface="Arial" pitchFamily="34" charset="0"/>
                <a:cs typeface="Arial" pitchFamily="34" charset="0"/>
              </a:rPr>
              <a:t> </a:t>
            </a:r>
            <a:r>
              <a:rPr lang="en-US" sz="2400" dirty="0" smtClean="0">
                <a:latin typeface="Arial" pitchFamily="34" charset="0"/>
                <a:cs typeface="Arial" pitchFamily="34" charset="0"/>
              </a:rPr>
              <a:t>gene dose effect. </a:t>
            </a:r>
          </a:p>
          <a:p>
            <a:r>
              <a:rPr lang="en-US" sz="2400" dirty="0" smtClean="0">
                <a:latin typeface="Arial" pitchFamily="34" charset="0"/>
                <a:cs typeface="Arial" pitchFamily="34" charset="0"/>
              </a:rPr>
              <a:t>FHH</a:t>
            </a:r>
            <a:r>
              <a:rPr lang="en-US" sz="2400" dirty="0">
                <a:latin typeface="Arial" pitchFamily="34" charset="0"/>
                <a:cs typeface="Arial" pitchFamily="34" charset="0"/>
              </a:rPr>
              <a:t> heterozygotes have mild </a:t>
            </a:r>
            <a:r>
              <a:rPr lang="en-US" sz="2400" dirty="0" err="1" smtClean="0">
                <a:latin typeface="Arial" pitchFamily="34" charset="0"/>
                <a:cs typeface="Arial" pitchFamily="34" charset="0"/>
              </a:rPr>
              <a:t>hypercalcemia</a:t>
            </a:r>
            <a:r>
              <a:rPr lang="en-US" sz="2400" dirty="0" smtClean="0">
                <a:latin typeface="Arial" pitchFamily="34" charset="0"/>
                <a:cs typeface="Arial" pitchFamily="34" charset="0"/>
              </a:rPr>
              <a:t> because</a:t>
            </a:r>
            <a:r>
              <a:rPr lang="en-US" sz="2400" dirty="0">
                <a:latin typeface="Arial" pitchFamily="34" charset="0"/>
                <a:cs typeface="Arial" pitchFamily="34" charset="0"/>
              </a:rPr>
              <a:t> of </a:t>
            </a:r>
            <a:r>
              <a:rPr lang="en-US" sz="2400" dirty="0" smtClean="0">
                <a:latin typeface="Arial" pitchFamily="34" charset="0"/>
                <a:cs typeface="Arial" pitchFamily="34" charset="0"/>
              </a:rPr>
              <a:t>partial loss of </a:t>
            </a:r>
            <a:r>
              <a:rPr lang="en-US" sz="2400" dirty="0" err="1" smtClean="0">
                <a:latin typeface="Arial" pitchFamily="34" charset="0"/>
                <a:cs typeface="Arial" pitchFamily="34" charset="0"/>
              </a:rPr>
              <a:t>CaSR</a:t>
            </a:r>
            <a:r>
              <a:rPr lang="en-US" sz="2400" dirty="0" smtClean="0">
                <a:latin typeface="Arial" pitchFamily="34" charset="0"/>
                <a:cs typeface="Arial" pitchFamily="34" charset="0"/>
              </a:rPr>
              <a:t>. </a:t>
            </a:r>
          </a:p>
          <a:p>
            <a:r>
              <a:rPr lang="en-US" sz="2400" dirty="0">
                <a:latin typeface="Arial" pitchFamily="34" charset="0"/>
                <a:cs typeface="Arial" pitchFamily="34" charset="0"/>
              </a:rPr>
              <a:t> In </a:t>
            </a:r>
            <a:r>
              <a:rPr lang="en-US" sz="2400" dirty="0" smtClean="0">
                <a:latin typeface="Arial" pitchFamily="34" charset="0"/>
                <a:cs typeface="Arial" pitchFamily="34" charset="0"/>
              </a:rPr>
              <a:t>contrast patient who are homozygous for the </a:t>
            </a:r>
            <a:r>
              <a:rPr lang="en-US" sz="2400" dirty="0" err="1" smtClean="0">
                <a:latin typeface="Arial" pitchFamily="34" charset="0"/>
                <a:cs typeface="Arial" pitchFamily="34" charset="0"/>
              </a:rPr>
              <a:t>CaSR</a:t>
            </a:r>
            <a:r>
              <a:rPr lang="en-US" sz="2400" dirty="0" smtClean="0">
                <a:latin typeface="Arial" pitchFamily="34" charset="0"/>
                <a:cs typeface="Arial" pitchFamily="34" charset="0"/>
              </a:rPr>
              <a:t> gene defect have more marked disease i.e. </a:t>
            </a:r>
            <a:r>
              <a:rPr lang="en-US" sz="2400" smtClean="0">
                <a:latin typeface="Arial" pitchFamily="34" charset="0"/>
                <a:cs typeface="Arial" pitchFamily="34" charset="0"/>
              </a:rPr>
              <a:t>NSHPT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97251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1"/>
          <p:cNvSpPr>
            <a:spLocks noGrp="1"/>
          </p:cNvSpPr>
          <p:nvPr>
            <p:ph type="subTitle" idx="1"/>
          </p:nvPr>
        </p:nvSpPr>
        <p:spPr/>
        <p:txBody>
          <a:bodyPr/>
          <a:lstStyle/>
          <a:p>
            <a:pPr eaLnBrk="1" hangingPunct="1"/>
            <a:endParaRPr lang="en-US" smtClean="0"/>
          </a:p>
        </p:txBody>
      </p:sp>
      <p:sp>
        <p:nvSpPr>
          <p:cNvPr id="18435" name="Title 2"/>
          <p:cNvSpPr>
            <a:spLocks noGrp="1"/>
          </p:cNvSpPr>
          <p:nvPr>
            <p:ph type="ctrTitle"/>
          </p:nvPr>
        </p:nvSpPr>
        <p:spPr>
          <a:xfrm>
            <a:off x="457200" y="1506538"/>
            <a:ext cx="8229600" cy="1470025"/>
          </a:xfrm>
        </p:spPr>
        <p:txBody>
          <a:bodyPr/>
          <a:lstStyle/>
          <a:p>
            <a:pPr eaLnBrk="1" hangingPunct="1"/>
            <a:r>
              <a:rPr lang="en-GB" smtClean="0"/>
              <a:t>Thank you and Best of Luck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C00000"/>
                </a:solidFill>
              </a:rPr>
              <a:t>Patient no 1</a:t>
            </a:r>
            <a:endParaRPr lang="en-GB" sz="4800" b="1" u="sng" dirty="0" smtClean="0">
              <a:solidFill>
                <a:srgbClr val="C00000"/>
              </a:solidFill>
            </a:endParaRPr>
          </a:p>
        </p:txBody>
      </p:sp>
      <p:sp>
        <p:nvSpPr>
          <p:cNvPr id="3075" name="Rectangle 5"/>
          <p:cNvSpPr>
            <a:spLocks noGrp="1" noChangeArrowheads="1"/>
          </p:cNvSpPr>
          <p:nvPr>
            <p:ph sz="quarter" idx="1"/>
          </p:nvPr>
        </p:nvSpPr>
        <p:spPr>
          <a:xfrm>
            <a:off x="611560" y="836712"/>
            <a:ext cx="7772400" cy="4176464"/>
          </a:xfrm>
        </p:spPr>
        <p:txBody>
          <a:bodyPr>
            <a:noAutofit/>
          </a:bodyPr>
          <a:lstStyle/>
          <a:p>
            <a:pPr marL="0" indent="0" algn="just">
              <a:buNone/>
            </a:pPr>
            <a:r>
              <a:rPr lang="en-GB" sz="1400" dirty="0">
                <a:latin typeface="Arial" pitchFamily="34" charset="0"/>
                <a:cs typeface="Arial" pitchFamily="34" charset="0"/>
              </a:rPr>
              <a:t>A </a:t>
            </a:r>
            <a:r>
              <a:rPr lang="en-GB" sz="1400" dirty="0" smtClean="0">
                <a:latin typeface="Arial" pitchFamily="34" charset="0"/>
                <a:cs typeface="Arial" pitchFamily="34" charset="0"/>
              </a:rPr>
              <a:t>19 years </a:t>
            </a:r>
            <a:r>
              <a:rPr lang="en-GB" sz="1400" dirty="0">
                <a:latin typeface="Arial" pitchFamily="34" charset="0"/>
                <a:cs typeface="Arial" pitchFamily="34" charset="0"/>
              </a:rPr>
              <a:t>old </a:t>
            </a:r>
            <a:r>
              <a:rPr lang="en-GB" sz="1400" dirty="0" smtClean="0">
                <a:latin typeface="Arial" pitchFamily="34" charset="0"/>
                <a:cs typeface="Arial" pitchFamily="34" charset="0"/>
              </a:rPr>
              <a:t>female </a:t>
            </a:r>
            <a:r>
              <a:rPr lang="en-GB" sz="1400" dirty="0">
                <a:latin typeface="Arial" pitchFamily="34" charset="0"/>
                <a:cs typeface="Arial" pitchFamily="34" charset="0"/>
              </a:rPr>
              <a:t>has been suffering from generalized weakness and </a:t>
            </a:r>
            <a:r>
              <a:rPr lang="en-GB" sz="1400" dirty="0" smtClean="0">
                <a:latin typeface="Arial" pitchFamily="34" charset="0"/>
                <a:cs typeface="Arial" pitchFamily="34" charset="0"/>
              </a:rPr>
              <a:t>weakness in legs for the last 3 years. </a:t>
            </a:r>
            <a:r>
              <a:rPr lang="en-GB" sz="1400" dirty="0">
                <a:latin typeface="Arial" pitchFamily="34" charset="0"/>
                <a:cs typeface="Arial" pitchFamily="34" charset="0"/>
              </a:rPr>
              <a:t>There is no history of diarrhoea or vomiting. On examination the patient looks emaciated. </a:t>
            </a:r>
            <a:r>
              <a:rPr lang="en-GB" sz="1400" dirty="0" smtClean="0">
                <a:latin typeface="Arial" pitchFamily="34" charset="0"/>
                <a:cs typeface="Arial" pitchFamily="34" charset="0"/>
              </a:rPr>
              <a:t>Her </a:t>
            </a:r>
            <a:r>
              <a:rPr lang="en-GB" sz="1400" dirty="0">
                <a:latin typeface="Arial" pitchFamily="34" charset="0"/>
                <a:cs typeface="Arial" pitchFamily="34" charset="0"/>
              </a:rPr>
              <a:t>lab investigations revealed:</a:t>
            </a:r>
            <a:endParaRPr lang="en-US" sz="1400" dirty="0">
              <a:latin typeface="Arial" pitchFamily="34" charset="0"/>
              <a:cs typeface="Arial" pitchFamily="34" charset="0"/>
            </a:endParaRPr>
          </a:p>
          <a:p>
            <a:r>
              <a:rPr lang="en-GB" sz="1400" dirty="0">
                <a:latin typeface="Arial" pitchFamily="34" charset="0"/>
                <a:cs typeface="Arial" pitchFamily="34" charset="0"/>
              </a:rPr>
              <a:t> </a:t>
            </a:r>
            <a:r>
              <a:rPr lang="en-GB" sz="1400" dirty="0" smtClean="0">
                <a:latin typeface="Arial" pitchFamily="34" charset="0"/>
                <a:cs typeface="Arial" pitchFamily="34" charset="0"/>
              </a:rPr>
              <a:t>pH  :                   7.49                   (</a:t>
            </a:r>
            <a:r>
              <a:rPr lang="en-GB" sz="1400" dirty="0">
                <a:latin typeface="Arial" pitchFamily="34" charset="0"/>
                <a:cs typeface="Arial" pitchFamily="34" charset="0"/>
              </a:rPr>
              <a:t>7.35-7.45)</a:t>
            </a:r>
            <a:endParaRPr lang="en-US" sz="1400" dirty="0">
              <a:latin typeface="Arial" pitchFamily="34" charset="0"/>
              <a:cs typeface="Arial" pitchFamily="34" charset="0"/>
            </a:endParaRPr>
          </a:p>
          <a:p>
            <a:r>
              <a:rPr lang="en-GB" sz="1400" dirty="0" smtClean="0">
                <a:latin typeface="Arial" pitchFamily="34" charset="0"/>
                <a:cs typeface="Arial" pitchFamily="34" charset="0"/>
              </a:rPr>
              <a:t>Na   :                     140</a:t>
            </a:r>
            <a:r>
              <a:rPr lang="en-GB" sz="1400" dirty="0">
                <a:latin typeface="Arial" pitchFamily="34" charset="0"/>
                <a:cs typeface="Arial" pitchFamily="34" charset="0"/>
              </a:rPr>
              <a:t>	</a:t>
            </a:r>
            <a:r>
              <a:rPr lang="en-GB" sz="1400" dirty="0" smtClean="0">
                <a:latin typeface="Arial" pitchFamily="34" charset="0"/>
                <a:cs typeface="Arial" pitchFamily="34" charset="0"/>
              </a:rPr>
              <a:t>mmol/L</a:t>
            </a:r>
            <a:r>
              <a:rPr lang="en-GB" sz="1400" dirty="0">
                <a:latin typeface="Arial" pitchFamily="34" charset="0"/>
                <a:cs typeface="Arial" pitchFamily="34" charset="0"/>
              </a:rPr>
              <a:t>	</a:t>
            </a:r>
            <a:r>
              <a:rPr lang="en-GB" sz="1400" dirty="0" smtClean="0">
                <a:latin typeface="Arial" pitchFamily="34" charset="0"/>
                <a:cs typeface="Arial" pitchFamily="34" charset="0"/>
              </a:rPr>
              <a:t>(</a:t>
            </a:r>
            <a:r>
              <a:rPr lang="en-GB" sz="1400" dirty="0">
                <a:latin typeface="Arial" pitchFamily="34" charset="0"/>
                <a:cs typeface="Arial" pitchFamily="34" charset="0"/>
              </a:rPr>
              <a:t>135-150)		</a:t>
            </a:r>
            <a:endParaRPr lang="en-US" sz="1400" dirty="0">
              <a:latin typeface="Arial" pitchFamily="34" charset="0"/>
              <a:cs typeface="Arial" pitchFamily="34" charset="0"/>
            </a:endParaRPr>
          </a:p>
          <a:p>
            <a:r>
              <a:rPr lang="en-GB" sz="1400" dirty="0" smtClean="0">
                <a:latin typeface="Arial" pitchFamily="34" charset="0"/>
                <a:cs typeface="Arial" pitchFamily="34" charset="0"/>
              </a:rPr>
              <a:t>K     :                     2.6</a:t>
            </a:r>
            <a:r>
              <a:rPr lang="en-GB" sz="1400" dirty="0">
                <a:latin typeface="Arial" pitchFamily="34" charset="0"/>
                <a:cs typeface="Arial" pitchFamily="34" charset="0"/>
              </a:rPr>
              <a:t>	</a:t>
            </a:r>
            <a:r>
              <a:rPr lang="en-GB" sz="1400" dirty="0" smtClean="0">
                <a:latin typeface="Arial" pitchFamily="34" charset="0"/>
                <a:cs typeface="Arial" pitchFamily="34" charset="0"/>
              </a:rPr>
              <a:t>mmol/L</a:t>
            </a:r>
            <a:r>
              <a:rPr lang="en-GB" sz="1400" dirty="0">
                <a:latin typeface="Arial" pitchFamily="34" charset="0"/>
                <a:cs typeface="Arial" pitchFamily="34" charset="0"/>
              </a:rPr>
              <a:t>	(3.5-5.0)</a:t>
            </a:r>
            <a:endParaRPr lang="en-US" sz="1400" dirty="0">
              <a:latin typeface="Arial" pitchFamily="34" charset="0"/>
              <a:cs typeface="Arial" pitchFamily="34" charset="0"/>
            </a:endParaRPr>
          </a:p>
          <a:p>
            <a:r>
              <a:rPr lang="en-GB" sz="1400" dirty="0" err="1" smtClean="0">
                <a:latin typeface="Arial" pitchFamily="34" charset="0"/>
                <a:cs typeface="Arial" pitchFamily="34" charset="0"/>
              </a:rPr>
              <a:t>Cl</a:t>
            </a:r>
            <a:r>
              <a:rPr lang="en-GB" sz="1400" dirty="0" smtClean="0">
                <a:latin typeface="Arial" pitchFamily="34" charset="0"/>
                <a:cs typeface="Arial" pitchFamily="34" charset="0"/>
              </a:rPr>
              <a:t>    :</a:t>
            </a:r>
            <a:r>
              <a:rPr lang="en-GB" sz="1400" dirty="0">
                <a:latin typeface="Arial" pitchFamily="34" charset="0"/>
                <a:cs typeface="Arial" pitchFamily="34" charset="0"/>
              </a:rPr>
              <a:t>	 	</a:t>
            </a:r>
            <a:r>
              <a:rPr lang="en-GB" sz="1400" dirty="0" smtClean="0">
                <a:latin typeface="Arial" pitchFamily="34" charset="0"/>
                <a:cs typeface="Arial" pitchFamily="34" charset="0"/>
              </a:rPr>
              <a:t>    100</a:t>
            </a:r>
            <a:r>
              <a:rPr lang="en-GB" sz="1400" dirty="0">
                <a:latin typeface="Arial" pitchFamily="34" charset="0"/>
                <a:cs typeface="Arial" pitchFamily="34" charset="0"/>
              </a:rPr>
              <a:t>	</a:t>
            </a:r>
            <a:r>
              <a:rPr lang="en-GB" sz="1400" dirty="0" smtClean="0">
                <a:latin typeface="Arial" pitchFamily="34" charset="0"/>
                <a:cs typeface="Arial" pitchFamily="34" charset="0"/>
              </a:rPr>
              <a:t>mmol/L</a:t>
            </a:r>
            <a:r>
              <a:rPr lang="en-GB" sz="1400" dirty="0">
                <a:latin typeface="Arial" pitchFamily="34" charset="0"/>
                <a:cs typeface="Arial" pitchFamily="34" charset="0"/>
              </a:rPr>
              <a:t>	(98-106)</a:t>
            </a:r>
            <a:endParaRPr lang="en-US" sz="1400" dirty="0">
              <a:latin typeface="Arial" pitchFamily="34" charset="0"/>
              <a:cs typeface="Arial" pitchFamily="34" charset="0"/>
            </a:endParaRPr>
          </a:p>
          <a:p>
            <a:r>
              <a:rPr lang="en-GB" sz="1400" dirty="0" smtClean="0">
                <a:latin typeface="Arial" pitchFamily="34" charset="0"/>
                <a:cs typeface="Arial" pitchFamily="34" charset="0"/>
              </a:rPr>
              <a:t>HCO3 :</a:t>
            </a:r>
            <a:r>
              <a:rPr lang="en-GB" sz="1400" dirty="0">
                <a:latin typeface="Arial" pitchFamily="34" charset="0"/>
                <a:cs typeface="Arial" pitchFamily="34" charset="0"/>
              </a:rPr>
              <a:t>	</a:t>
            </a:r>
            <a:r>
              <a:rPr lang="en-GB" sz="1400" dirty="0" smtClean="0">
                <a:latin typeface="Arial" pitchFamily="34" charset="0"/>
                <a:cs typeface="Arial" pitchFamily="34" charset="0"/>
              </a:rPr>
              <a:t>      38</a:t>
            </a:r>
            <a:r>
              <a:rPr lang="en-GB" sz="1400" dirty="0">
                <a:latin typeface="Arial" pitchFamily="34" charset="0"/>
                <a:cs typeface="Arial" pitchFamily="34" charset="0"/>
              </a:rPr>
              <a:t>	</a:t>
            </a:r>
            <a:r>
              <a:rPr lang="en-GB" sz="1400" dirty="0" smtClean="0">
                <a:latin typeface="Arial" pitchFamily="34" charset="0"/>
                <a:cs typeface="Arial" pitchFamily="34" charset="0"/>
              </a:rPr>
              <a:t>mmol/L</a:t>
            </a:r>
            <a:r>
              <a:rPr lang="en-GB" sz="1400" dirty="0">
                <a:latin typeface="Arial" pitchFamily="34" charset="0"/>
                <a:cs typeface="Arial" pitchFamily="34" charset="0"/>
              </a:rPr>
              <a:t>	(22-28)	</a:t>
            </a:r>
            <a:endParaRPr lang="en-US" sz="1400" dirty="0">
              <a:latin typeface="Arial" pitchFamily="34" charset="0"/>
              <a:cs typeface="Arial" pitchFamily="34" charset="0"/>
            </a:endParaRPr>
          </a:p>
          <a:p>
            <a:r>
              <a:rPr lang="en-GB" sz="1400" dirty="0">
                <a:latin typeface="Arial" pitchFamily="34" charset="0"/>
                <a:cs typeface="Arial" pitchFamily="34" charset="0"/>
              </a:rPr>
              <a:t>Urea	</a:t>
            </a:r>
            <a:r>
              <a:rPr lang="en-GB" sz="1400" dirty="0" smtClean="0">
                <a:latin typeface="Arial" pitchFamily="34" charset="0"/>
                <a:cs typeface="Arial" pitchFamily="34" charset="0"/>
              </a:rPr>
              <a:t>:</a:t>
            </a:r>
            <a:r>
              <a:rPr lang="en-GB" sz="1400" dirty="0">
                <a:latin typeface="Arial" pitchFamily="34" charset="0"/>
                <a:cs typeface="Arial" pitchFamily="34" charset="0"/>
              </a:rPr>
              <a:t>	</a:t>
            </a:r>
            <a:r>
              <a:rPr lang="en-GB" sz="1400" dirty="0" smtClean="0">
                <a:latin typeface="Arial" pitchFamily="34" charset="0"/>
                <a:cs typeface="Arial" pitchFamily="34" charset="0"/>
              </a:rPr>
              <a:t>     4.9</a:t>
            </a:r>
            <a:r>
              <a:rPr lang="en-GB" sz="1400" dirty="0">
                <a:latin typeface="Arial" pitchFamily="34" charset="0"/>
                <a:cs typeface="Arial" pitchFamily="34" charset="0"/>
              </a:rPr>
              <a:t>	</a:t>
            </a:r>
            <a:r>
              <a:rPr lang="en-GB" sz="1400" dirty="0" smtClean="0">
                <a:latin typeface="Arial" pitchFamily="34" charset="0"/>
                <a:cs typeface="Arial" pitchFamily="34" charset="0"/>
              </a:rPr>
              <a:t>mmol/L</a:t>
            </a:r>
            <a:r>
              <a:rPr lang="en-GB" sz="1400" dirty="0">
                <a:latin typeface="Arial" pitchFamily="34" charset="0"/>
                <a:cs typeface="Arial" pitchFamily="34" charset="0"/>
              </a:rPr>
              <a:t>	(3.3-6.7)</a:t>
            </a:r>
            <a:endParaRPr lang="en-US" sz="1400" dirty="0">
              <a:latin typeface="Arial" pitchFamily="34" charset="0"/>
              <a:cs typeface="Arial" pitchFamily="34" charset="0"/>
            </a:endParaRPr>
          </a:p>
          <a:p>
            <a:r>
              <a:rPr lang="en-GB" sz="1400" dirty="0">
                <a:latin typeface="Arial" pitchFamily="34" charset="0"/>
                <a:cs typeface="Arial" pitchFamily="34" charset="0"/>
              </a:rPr>
              <a:t>Creatinine  </a:t>
            </a:r>
            <a:r>
              <a:rPr lang="en-GB" sz="1400" dirty="0" smtClean="0">
                <a:latin typeface="Arial" pitchFamily="34" charset="0"/>
                <a:cs typeface="Arial" pitchFamily="34" charset="0"/>
              </a:rPr>
              <a:t>:</a:t>
            </a:r>
            <a:r>
              <a:rPr lang="en-GB" sz="1400" dirty="0">
                <a:latin typeface="Arial" pitchFamily="34" charset="0"/>
                <a:cs typeface="Arial" pitchFamily="34" charset="0"/>
              </a:rPr>
              <a:t>	</a:t>
            </a:r>
            <a:r>
              <a:rPr lang="en-GB" sz="1400" dirty="0" smtClean="0">
                <a:latin typeface="Arial" pitchFamily="34" charset="0"/>
                <a:cs typeface="Arial" pitchFamily="34" charset="0"/>
              </a:rPr>
              <a:t>      82</a:t>
            </a:r>
            <a:r>
              <a:rPr lang="en-GB" sz="1400" dirty="0">
                <a:latin typeface="Arial" pitchFamily="34" charset="0"/>
                <a:cs typeface="Arial" pitchFamily="34" charset="0"/>
              </a:rPr>
              <a:t>	</a:t>
            </a:r>
            <a:r>
              <a:rPr lang="en-GB" sz="1400" dirty="0" smtClean="0">
                <a:latin typeface="Arial" pitchFamily="34" charset="0"/>
                <a:cs typeface="Arial" pitchFamily="34" charset="0"/>
              </a:rPr>
              <a:t>µ</a:t>
            </a:r>
            <a:r>
              <a:rPr lang="en-GB" sz="1400" dirty="0" err="1" smtClean="0">
                <a:latin typeface="Arial" pitchFamily="34" charset="0"/>
                <a:cs typeface="Arial" pitchFamily="34" charset="0"/>
              </a:rPr>
              <a:t>mol</a:t>
            </a:r>
            <a:r>
              <a:rPr lang="en-GB" sz="1400" dirty="0" smtClean="0">
                <a:latin typeface="Arial" pitchFamily="34" charset="0"/>
                <a:cs typeface="Arial" pitchFamily="34" charset="0"/>
              </a:rPr>
              <a:t>/L</a:t>
            </a:r>
            <a:r>
              <a:rPr lang="en-GB" sz="1400" dirty="0">
                <a:latin typeface="Arial" pitchFamily="34" charset="0"/>
                <a:cs typeface="Arial" pitchFamily="34" charset="0"/>
              </a:rPr>
              <a:t>	(62-115)</a:t>
            </a:r>
            <a:endParaRPr lang="en-US" sz="1400" dirty="0">
              <a:latin typeface="Arial" pitchFamily="34" charset="0"/>
              <a:cs typeface="Arial" pitchFamily="34" charset="0"/>
            </a:endParaRPr>
          </a:p>
          <a:p>
            <a:r>
              <a:rPr lang="en-GB" sz="1400" dirty="0">
                <a:latin typeface="Arial" pitchFamily="34" charset="0"/>
                <a:cs typeface="Arial" pitchFamily="34" charset="0"/>
              </a:rPr>
              <a:t>Urinary </a:t>
            </a:r>
            <a:r>
              <a:rPr lang="en-GB" sz="1400" dirty="0" smtClean="0">
                <a:latin typeface="Arial" pitchFamily="34" charset="0"/>
                <a:cs typeface="Arial" pitchFamily="34" charset="0"/>
              </a:rPr>
              <a:t>Potassium: 76</a:t>
            </a:r>
            <a:r>
              <a:rPr lang="en-GB" sz="1400" dirty="0">
                <a:latin typeface="Arial" pitchFamily="34" charset="0"/>
                <a:cs typeface="Arial" pitchFamily="34" charset="0"/>
              </a:rPr>
              <a:t>	mmol/day	(22-57)</a:t>
            </a:r>
            <a:endParaRPr lang="en-US" sz="1400" dirty="0">
              <a:latin typeface="Arial" pitchFamily="34" charset="0"/>
              <a:cs typeface="Arial" pitchFamily="34" charset="0"/>
            </a:endParaRPr>
          </a:p>
          <a:p>
            <a:r>
              <a:rPr lang="en-US" sz="1400" dirty="0" smtClean="0">
                <a:latin typeface="Arial" pitchFamily="34" charset="0"/>
                <a:cs typeface="Arial" pitchFamily="34" charset="0"/>
              </a:rPr>
              <a:t>Plasma Aldosterone:     Raised</a:t>
            </a:r>
          </a:p>
          <a:p>
            <a:r>
              <a:rPr lang="en-US" sz="1400" dirty="0" smtClean="0">
                <a:latin typeface="Arial" pitchFamily="34" charset="0"/>
                <a:cs typeface="Arial" pitchFamily="34" charset="0"/>
              </a:rPr>
              <a:t>Plasma Renin Activity:  Raised</a:t>
            </a:r>
            <a:endParaRPr lang="en-US" sz="1400" dirty="0">
              <a:latin typeface="Arial" pitchFamily="34" charset="0"/>
              <a:cs typeface="Arial" pitchFamily="34" charset="0"/>
            </a:endParaRPr>
          </a:p>
          <a:p>
            <a:pPr marL="457200" indent="-457200" defTabSz="115888">
              <a:buClr>
                <a:srgbClr val="FF0000"/>
              </a:buClr>
              <a:buSzPct val="100000"/>
              <a:buFont typeface="+mj-lt"/>
              <a:buAutoNum type="alphaLcPeriod"/>
            </a:pPr>
            <a:r>
              <a:rPr lang="en-US" sz="1400" dirty="0" smtClean="0">
                <a:solidFill>
                  <a:srgbClr val="FF0000"/>
                </a:solidFill>
                <a:latin typeface="Arial" pitchFamily="34" charset="0"/>
                <a:cs typeface="Arial" pitchFamily="34" charset="0"/>
              </a:rPr>
              <a:t>Give TWO most important differential diagnosis</a:t>
            </a:r>
            <a:endParaRPr lang="en-US" sz="1400" dirty="0">
              <a:solidFill>
                <a:srgbClr val="FF0000"/>
              </a:solidFill>
              <a:latin typeface="Arial" pitchFamily="34" charset="0"/>
              <a:cs typeface="Arial" pitchFamily="34" charset="0"/>
            </a:endParaRPr>
          </a:p>
          <a:p>
            <a:pPr marL="457200" indent="-457200">
              <a:buClr>
                <a:srgbClr val="FF0000"/>
              </a:buClr>
              <a:buSzPct val="100000"/>
              <a:buFont typeface="+mj-lt"/>
              <a:buAutoNum type="alphaLcPeriod"/>
            </a:pPr>
            <a:r>
              <a:rPr lang="en-US" sz="1400" dirty="0" smtClean="0">
                <a:solidFill>
                  <a:srgbClr val="FF0000"/>
                </a:solidFill>
                <a:latin typeface="Arial" pitchFamily="34" charset="0"/>
                <a:cs typeface="Arial" pitchFamily="34" charset="0"/>
              </a:rPr>
              <a:t>Name ONE laboratory test which can be very helpful in differentiating these two conditions.</a:t>
            </a:r>
            <a:endParaRPr lang="en-US" sz="14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14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400" dirty="0">
                <a:latin typeface="Arial" pitchFamily="34" charset="0"/>
                <a:cs typeface="Arial" pitchFamily="34" charset="0"/>
              </a:rPr>
              <a:t> </a:t>
            </a:r>
          </a:p>
        </p:txBody>
      </p:sp>
      <p:sp>
        <p:nvSpPr>
          <p:cNvPr id="4" name="TextBox 1"/>
          <p:cNvSpPr txBox="1">
            <a:spLocks noChangeArrowheads="1"/>
          </p:cNvSpPr>
          <p:nvPr/>
        </p:nvSpPr>
        <p:spPr bwMode="auto">
          <a:xfrm>
            <a:off x="827584" y="5880174"/>
            <a:ext cx="727298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600" dirty="0" smtClean="0">
                <a:solidFill>
                  <a:srgbClr val="7030A0"/>
                </a:solidFill>
              </a:rPr>
              <a:t>Ref No 1</a:t>
            </a:r>
          </a:p>
          <a:p>
            <a:pPr algn="ctr"/>
            <a:r>
              <a:rPr lang="en-GB" sz="1600" dirty="0" smtClean="0">
                <a:solidFill>
                  <a:srgbClr val="7030A0"/>
                </a:solidFill>
              </a:rPr>
              <a:t>Barter Syndrome and </a:t>
            </a:r>
            <a:r>
              <a:rPr lang="en-GB" sz="1600" dirty="0" err="1" smtClean="0">
                <a:solidFill>
                  <a:srgbClr val="7030A0"/>
                </a:solidFill>
              </a:rPr>
              <a:t>Gitelman</a:t>
            </a:r>
            <a:r>
              <a:rPr lang="en-GB" sz="1600" dirty="0" smtClean="0">
                <a:solidFill>
                  <a:srgbClr val="7030A0"/>
                </a:solidFill>
              </a:rPr>
              <a:t> Syndrome</a:t>
            </a:r>
          </a:p>
          <a:p>
            <a:pPr algn="ctr"/>
            <a:r>
              <a:rPr lang="en-GB" sz="1600" dirty="0">
                <a:solidFill>
                  <a:srgbClr val="7030A0"/>
                </a:solidFill>
              </a:rPr>
              <a:t>www.uptodate.com ©2015</a:t>
            </a:r>
            <a:endParaRPr lang="en-GB" sz="1600" dirty="0" smtClean="0">
              <a:solidFill>
                <a:srgbClr val="7030A0"/>
              </a:solidFill>
            </a:endParaRPr>
          </a:p>
          <a:p>
            <a:pPr algn="ctr"/>
            <a:endParaRPr lang="en-GB" sz="1600" dirty="0">
              <a:solidFill>
                <a:srgbClr val="7030A0"/>
              </a:solidFill>
            </a:endParaRPr>
          </a:p>
        </p:txBody>
      </p:sp>
      <p:sp>
        <p:nvSpPr>
          <p:cNvPr id="5" name="TextBox 4"/>
          <p:cNvSpPr txBox="1">
            <a:spLocks noChangeArrowheads="1"/>
          </p:cNvSpPr>
          <p:nvPr/>
        </p:nvSpPr>
        <p:spPr bwMode="auto">
          <a:xfrm>
            <a:off x="179512" y="5097958"/>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smtClean="0">
                <a:solidFill>
                  <a:srgbClr val="0070C0"/>
                </a:solidFill>
              </a:rPr>
              <a:t>Barter Syndrome and </a:t>
            </a:r>
            <a:r>
              <a:rPr lang="en-US" dirty="0" err="1">
                <a:solidFill>
                  <a:srgbClr val="0070C0"/>
                </a:solidFill>
              </a:rPr>
              <a:t>Gitelman</a:t>
            </a:r>
            <a:r>
              <a:rPr lang="en-US" dirty="0">
                <a:solidFill>
                  <a:srgbClr val="0070C0"/>
                </a:solidFill>
              </a:rPr>
              <a:t> syndrome </a:t>
            </a:r>
            <a:endParaRPr lang="en-US" dirty="0" smtClean="0">
              <a:solidFill>
                <a:srgbClr val="0070C0"/>
              </a:solidFill>
            </a:endParaRPr>
          </a:p>
          <a:p>
            <a:pPr marL="457200" indent="-457200">
              <a:buFont typeface="+mj-lt"/>
              <a:buAutoNum type="alphaLcPeriod"/>
            </a:pPr>
            <a:r>
              <a:rPr lang="en-US" dirty="0" smtClean="0">
                <a:solidFill>
                  <a:srgbClr val="0070C0"/>
                </a:solidFill>
              </a:rPr>
              <a:t>Urinary Calcium concentration</a:t>
            </a:r>
            <a:endParaRPr lang="en-US" dirty="0">
              <a:solidFill>
                <a:srgbClr val="0070C0"/>
              </a:solidFill>
            </a:endParaRPr>
          </a:p>
        </p:txBody>
      </p:sp>
    </p:spTree>
    <p:extLst>
      <p:ext uri="{BB962C8B-B14F-4D97-AF65-F5344CB8AC3E}">
        <p14:creationId xmlns:p14="http://schemas.microsoft.com/office/powerpoint/2010/main" val="141355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b="1" dirty="0">
                <a:solidFill>
                  <a:srgbClr val="C00000"/>
                </a:solidFill>
              </a:rPr>
              <a:t>Barter and </a:t>
            </a:r>
            <a:r>
              <a:rPr lang="en-US" sz="4400" b="1" dirty="0" err="1">
                <a:solidFill>
                  <a:srgbClr val="C00000"/>
                </a:solidFill>
              </a:rPr>
              <a:t>Gitelman</a:t>
            </a:r>
            <a:r>
              <a:rPr lang="en-US" sz="4400" b="1" dirty="0">
                <a:solidFill>
                  <a:srgbClr val="C00000"/>
                </a:solidFill>
              </a:rPr>
              <a:t> </a:t>
            </a:r>
            <a:r>
              <a:rPr lang="en-US" sz="4400" b="1" dirty="0" smtClean="0">
                <a:solidFill>
                  <a:srgbClr val="C00000"/>
                </a:solidFill>
              </a:rPr>
              <a:t>Syndrome</a:t>
            </a:r>
            <a:endParaRPr lang="en-GB" sz="4400" b="1" dirty="0">
              <a:solidFill>
                <a:srgbClr val="C00000"/>
              </a:solidFill>
            </a:endParaRPr>
          </a:p>
        </p:txBody>
      </p:sp>
      <p:sp>
        <p:nvSpPr>
          <p:cNvPr id="3" name="Content Placeholder 2"/>
          <p:cNvSpPr>
            <a:spLocks noGrp="1"/>
          </p:cNvSpPr>
          <p:nvPr>
            <p:ph sz="quarter" idx="4294967295"/>
          </p:nvPr>
        </p:nvSpPr>
        <p:spPr>
          <a:xfrm>
            <a:off x="609600" y="1600200"/>
            <a:ext cx="7924800" cy="4114800"/>
          </a:xfrm>
          <a:prstGeom prst="rect">
            <a:avLst/>
          </a:prstGeom>
        </p:spPr>
        <p:txBody>
          <a:bodyPr>
            <a:normAutofit fontScale="92500" lnSpcReduction="20000"/>
          </a:bodyPr>
          <a:lstStyle/>
          <a:p>
            <a:pPr marL="342900" indent="-342900">
              <a:buFont typeface="Arial" pitchFamily="34" charset="0"/>
              <a:buChar char="•"/>
            </a:pPr>
            <a:r>
              <a:rPr lang="en-US" sz="3200" dirty="0" smtClean="0">
                <a:latin typeface="Arial" pitchFamily="34" charset="0"/>
                <a:cs typeface="Arial" pitchFamily="34" charset="0"/>
              </a:rPr>
              <a:t>Autosomal </a:t>
            </a:r>
            <a:r>
              <a:rPr lang="en-US" sz="3200" dirty="0">
                <a:latin typeface="Arial" pitchFamily="34" charset="0"/>
                <a:cs typeface="Arial" pitchFamily="34" charset="0"/>
              </a:rPr>
              <a:t>recessive disorders </a:t>
            </a:r>
            <a:endParaRPr lang="en-US" sz="3200" dirty="0" smtClean="0">
              <a:latin typeface="Arial" pitchFamily="34" charset="0"/>
              <a:cs typeface="Arial" pitchFamily="34" charset="0"/>
            </a:endParaRPr>
          </a:p>
          <a:p>
            <a:pPr marL="342900" indent="-342900">
              <a:buFont typeface="Arial" pitchFamily="34" charset="0"/>
              <a:buChar char="•"/>
            </a:pPr>
            <a:r>
              <a:rPr lang="en-US" sz="3200" dirty="0">
                <a:latin typeface="Arial" pitchFamily="34" charset="0"/>
                <a:cs typeface="Arial" pitchFamily="34" charset="0"/>
              </a:rPr>
              <a:t>Hyperplasia of the juxtaglomerular apparatus</a:t>
            </a:r>
          </a:p>
          <a:p>
            <a:pPr marL="342900" indent="-342900">
              <a:buFont typeface="Arial" pitchFamily="34" charset="0"/>
              <a:buChar char="•"/>
            </a:pPr>
            <a:r>
              <a:rPr lang="en-GB" sz="3200" dirty="0">
                <a:latin typeface="Arial" pitchFamily="34" charset="0"/>
                <a:cs typeface="Arial" pitchFamily="34" charset="0"/>
              </a:rPr>
              <a:t>Secondary </a:t>
            </a:r>
            <a:r>
              <a:rPr lang="en-GB" sz="3200" dirty="0" err="1">
                <a:latin typeface="Arial" pitchFamily="34" charset="0"/>
                <a:cs typeface="Arial" pitchFamily="34" charset="0"/>
              </a:rPr>
              <a:t>Hyperaldosteronism</a:t>
            </a:r>
            <a:r>
              <a:rPr lang="en-GB" sz="3200" dirty="0">
                <a:latin typeface="Arial" pitchFamily="34" charset="0"/>
                <a:cs typeface="Arial" pitchFamily="34" charset="0"/>
              </a:rPr>
              <a:t> and </a:t>
            </a:r>
            <a:r>
              <a:rPr lang="en-GB" sz="3200" dirty="0" err="1">
                <a:latin typeface="Arial" pitchFamily="34" charset="0"/>
                <a:cs typeface="Arial" pitchFamily="34" charset="0"/>
              </a:rPr>
              <a:t>Hyperreninism</a:t>
            </a:r>
            <a:endParaRPr lang="en-GB" sz="3200" dirty="0">
              <a:latin typeface="Arial" pitchFamily="34" charset="0"/>
              <a:cs typeface="Arial" pitchFamily="34" charset="0"/>
            </a:endParaRPr>
          </a:p>
          <a:p>
            <a:pPr marL="342900" indent="-342900">
              <a:buFont typeface="Arial" pitchFamily="34" charset="0"/>
              <a:buChar char="•"/>
            </a:pPr>
            <a:r>
              <a:rPr lang="en-GB" sz="3200" dirty="0" smtClean="0">
                <a:latin typeface="Arial" pitchFamily="34" charset="0"/>
                <a:cs typeface="Arial" pitchFamily="34" charset="0"/>
              </a:rPr>
              <a:t>Metabolic Alkalosis</a:t>
            </a:r>
          </a:p>
          <a:p>
            <a:pPr marL="342900" indent="-342900">
              <a:buFont typeface="Arial" pitchFamily="34" charset="0"/>
              <a:buChar char="•"/>
            </a:pPr>
            <a:r>
              <a:rPr lang="en-GB" sz="3200" dirty="0" smtClean="0">
                <a:latin typeface="Arial" pitchFamily="34" charset="0"/>
                <a:cs typeface="Arial" pitchFamily="34" charset="0"/>
              </a:rPr>
              <a:t>Hypokalaemia</a:t>
            </a:r>
          </a:p>
          <a:p>
            <a:pPr marL="342900" indent="-342900">
              <a:buFont typeface="Arial" pitchFamily="34" charset="0"/>
              <a:buChar char="•"/>
            </a:pPr>
            <a:r>
              <a:rPr lang="en-GB" sz="3200" dirty="0" smtClean="0">
                <a:latin typeface="Arial" pitchFamily="34" charset="0"/>
                <a:cs typeface="Arial" pitchFamily="34" charset="0"/>
              </a:rPr>
              <a:t>Increased Urinary Potassium </a:t>
            </a:r>
          </a:p>
          <a:p>
            <a:pPr marL="342900" indent="-342900">
              <a:buFont typeface="Arial" pitchFamily="34" charset="0"/>
              <a:buChar char="•"/>
            </a:pPr>
            <a:r>
              <a:rPr lang="en-US" sz="3200" dirty="0" err="1" smtClean="0">
                <a:latin typeface="Arial" pitchFamily="34" charset="0"/>
                <a:cs typeface="Arial" pitchFamily="34" charset="0"/>
              </a:rPr>
              <a:t>Hypomagnesemia</a:t>
            </a:r>
            <a:r>
              <a:rPr lang="en-US" sz="3200" dirty="0" smtClean="0">
                <a:latin typeface="Arial" pitchFamily="34" charset="0"/>
                <a:cs typeface="Arial" pitchFamily="34" charset="0"/>
              </a:rPr>
              <a:t> (in some patients)</a:t>
            </a:r>
            <a:endParaRPr lang="en-GB" sz="3200" dirty="0">
              <a:latin typeface="Arial" pitchFamily="34" charset="0"/>
              <a:cs typeface="Arial" pitchFamily="34" charset="0"/>
            </a:endParaRPr>
          </a:p>
        </p:txBody>
      </p:sp>
    </p:spTree>
    <p:extLst>
      <p:ext uri="{BB962C8B-B14F-4D97-AF65-F5344CB8AC3E}">
        <p14:creationId xmlns:p14="http://schemas.microsoft.com/office/powerpoint/2010/main" val="302085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7924800" cy="1143000"/>
          </a:xfrm>
          <a:noFill/>
          <a:ln w="9525">
            <a:noFill/>
            <a:miter lim="800000"/>
            <a:headEnd/>
            <a:tailEnd/>
          </a:ln>
        </p:spPr>
        <p:txBody>
          <a:bodyPr vert="horz" wrap="square" lIns="91440" tIns="45720" rIns="91440" bIns="91440" numCol="1" anchor="b" anchorCtr="0" compatLnSpc="1">
            <a:prstTxWarp prst="textNoShape">
              <a:avLst/>
            </a:prstTxWarp>
          </a:bodyPr>
          <a:lstStyle/>
          <a:p>
            <a:pPr algn="ctr"/>
            <a:r>
              <a:rPr lang="en-GB" sz="3600" b="1" dirty="0">
                <a:solidFill>
                  <a:srgbClr val="8D4159"/>
                </a:solidFill>
              </a:rPr>
              <a:t>Difference Between </a:t>
            </a:r>
            <a:r>
              <a:rPr lang="en-GB" sz="3600" b="1" dirty="0" smtClean="0">
                <a:solidFill>
                  <a:srgbClr val="8D4159"/>
                </a:solidFill>
              </a:rPr>
              <a:t>Barter </a:t>
            </a:r>
            <a:r>
              <a:rPr lang="en-GB" sz="3600" b="1" dirty="0">
                <a:solidFill>
                  <a:srgbClr val="8D4159"/>
                </a:solidFill>
              </a:rPr>
              <a:t>Syndrome </a:t>
            </a:r>
            <a:r>
              <a:rPr lang="en-US" sz="3600" b="1" dirty="0" err="1">
                <a:solidFill>
                  <a:srgbClr val="8D4159"/>
                </a:solidFill>
              </a:rPr>
              <a:t>Gitelman</a:t>
            </a:r>
            <a:r>
              <a:rPr lang="en-US" sz="3600" b="1" dirty="0">
                <a:solidFill>
                  <a:srgbClr val="8D4159"/>
                </a:solidFill>
              </a:rPr>
              <a:t> syndrome</a:t>
            </a:r>
            <a:r>
              <a:rPr lang="en-GB" sz="3600" b="1" dirty="0">
                <a:solidFill>
                  <a:srgbClr val="8D4159"/>
                </a:solidFill>
              </a:rPr>
              <a:t/>
            </a:r>
            <a:br>
              <a:rPr lang="en-GB" sz="3600" b="1" dirty="0">
                <a:solidFill>
                  <a:srgbClr val="8D4159"/>
                </a:solidFill>
              </a:rPr>
            </a:br>
            <a:r>
              <a:rPr lang="en-GB" sz="3600" b="1" dirty="0">
                <a:solidFill>
                  <a:srgbClr val="8D4159"/>
                </a:solidFill>
              </a:rPr>
              <a:t/>
            </a:r>
            <a:br>
              <a:rPr lang="en-GB" sz="3600" b="1" dirty="0">
                <a:solidFill>
                  <a:srgbClr val="8D4159"/>
                </a:solidFill>
              </a:rPr>
            </a:br>
            <a:endParaRPr lang="en-GB" sz="3600" b="1" dirty="0">
              <a:solidFill>
                <a:srgbClr val="8D4159"/>
              </a:solidFill>
            </a:endParaRPr>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268334696"/>
              </p:ext>
            </p:extLst>
          </p:nvPr>
        </p:nvGraphicFramePr>
        <p:xfrm>
          <a:off x="0" y="1600200"/>
          <a:ext cx="9144000" cy="6431280"/>
        </p:xfrm>
        <a:graphic>
          <a:graphicData uri="http://schemas.openxmlformats.org/drawingml/2006/table">
            <a:tbl>
              <a:tblPr firstRow="1" bandRow="1">
                <a:tableStyleId>{5C22544A-7EE6-4342-B048-85BDC9FD1C3A}</a:tableStyleId>
              </a:tblPr>
              <a:tblGrid>
                <a:gridCol w="4572000"/>
                <a:gridCol w="4572000"/>
              </a:tblGrid>
              <a:tr h="589584">
                <a:tc>
                  <a:txBody>
                    <a:bodyPr/>
                    <a:lstStyle/>
                    <a:p>
                      <a:pPr algn="ctr"/>
                      <a:r>
                        <a:rPr lang="en-GB" sz="3200" b="1" dirty="0" smtClean="0">
                          <a:solidFill>
                            <a:schemeClr val="bg2"/>
                          </a:solidFill>
                        </a:rPr>
                        <a:t>Barter</a:t>
                      </a:r>
                      <a:r>
                        <a:rPr lang="en-GB" sz="3200" b="1" baseline="0" dirty="0" smtClean="0">
                          <a:solidFill>
                            <a:schemeClr val="bg2"/>
                          </a:solidFill>
                        </a:rPr>
                        <a:t> Syndrome</a:t>
                      </a:r>
                      <a:endParaRPr lang="en-GB" sz="3200" b="1" dirty="0">
                        <a:solidFill>
                          <a:schemeClr val="bg2"/>
                        </a:solidFill>
                      </a:endParaRPr>
                    </a:p>
                  </a:txBody>
                  <a:tcPr/>
                </a:tc>
                <a:tc>
                  <a:txBody>
                    <a:bodyPr/>
                    <a:lstStyle/>
                    <a:p>
                      <a:pPr marL="0" algn="ctr" defTabSz="914400" rtl="0" eaLnBrk="1" latinLnBrk="0" hangingPunct="1"/>
                      <a:r>
                        <a:rPr lang="en-US" sz="3200" b="1" kern="1200" dirty="0" err="1" smtClean="0">
                          <a:solidFill>
                            <a:schemeClr val="bg2"/>
                          </a:solidFill>
                          <a:latin typeface="+mn-lt"/>
                          <a:ea typeface="+mn-ea"/>
                          <a:cs typeface="+mn-cs"/>
                        </a:rPr>
                        <a:t>Gitelman</a:t>
                      </a:r>
                      <a:r>
                        <a:rPr lang="en-US" sz="3200" b="1" kern="1200" dirty="0" smtClean="0">
                          <a:solidFill>
                            <a:schemeClr val="bg2"/>
                          </a:solidFill>
                          <a:latin typeface="+mn-lt"/>
                          <a:ea typeface="+mn-ea"/>
                          <a:cs typeface="+mn-cs"/>
                        </a:rPr>
                        <a:t> syndrome</a:t>
                      </a:r>
                      <a:endParaRPr lang="en-GB" sz="3200" b="1" kern="1200" dirty="0">
                        <a:solidFill>
                          <a:schemeClr val="bg2"/>
                        </a:solidFill>
                        <a:latin typeface="+mn-lt"/>
                        <a:ea typeface="+mn-ea"/>
                        <a:cs typeface="+mn-cs"/>
                      </a:endParaRPr>
                    </a:p>
                  </a:txBody>
                  <a:tcPr/>
                </a:tc>
              </a:tr>
              <a:tr h="589584">
                <a:tc>
                  <a:txBody>
                    <a:bodyPr/>
                    <a:lstStyle/>
                    <a:p>
                      <a:r>
                        <a:rPr lang="en-GB" dirty="0" smtClean="0"/>
                        <a:t>Infant</a:t>
                      </a:r>
                      <a:r>
                        <a:rPr lang="en-GB" baseline="0" dirty="0" smtClean="0"/>
                        <a:t> and Young Children</a:t>
                      </a:r>
                      <a:endParaRPr lang="en-GB" dirty="0"/>
                    </a:p>
                  </a:txBody>
                  <a:tcPr/>
                </a:tc>
                <a:tc>
                  <a:txBody>
                    <a:bodyPr/>
                    <a:lstStyle/>
                    <a:p>
                      <a:r>
                        <a:rPr lang="en-GB" dirty="0" smtClean="0"/>
                        <a:t>Adults (sometimes late childhood)</a:t>
                      </a:r>
                      <a:endParaRPr lang="en-GB" dirty="0"/>
                    </a:p>
                  </a:txBody>
                  <a:tcPr/>
                </a:tc>
              </a:tr>
              <a:tr h="589584">
                <a:tc>
                  <a:txBody>
                    <a:bodyPr/>
                    <a:lstStyle/>
                    <a:p>
                      <a:r>
                        <a:rPr lang="en-GB" dirty="0" smtClean="0"/>
                        <a:t>Growth and</a:t>
                      </a:r>
                      <a:r>
                        <a:rPr lang="en-GB" baseline="0" dirty="0" smtClean="0"/>
                        <a:t> mental retardation</a:t>
                      </a:r>
                      <a:endParaRPr lang="en-GB" dirty="0"/>
                    </a:p>
                  </a:txBody>
                  <a:tcPr/>
                </a:tc>
                <a:tc>
                  <a:txBody>
                    <a:bodyPr/>
                    <a:lstStyle/>
                    <a:p>
                      <a:r>
                        <a:rPr lang="en-GB" dirty="0" smtClean="0"/>
                        <a:t>Polyuria and polydipsia</a:t>
                      </a:r>
                      <a:r>
                        <a:rPr lang="en-GB" baseline="0" dirty="0" smtClean="0"/>
                        <a:t> </a:t>
                      </a:r>
                      <a:r>
                        <a:rPr lang="en-GB" baseline="0" dirty="0" err="1" smtClean="0"/>
                        <a:t>alongwith</a:t>
                      </a:r>
                      <a:r>
                        <a:rPr lang="en-GB" baseline="0" dirty="0" smtClean="0"/>
                        <a:t> fatigue and weakness</a:t>
                      </a:r>
                      <a:endParaRPr lang="en-GB" dirty="0"/>
                    </a:p>
                  </a:txBody>
                  <a:tcPr/>
                </a:tc>
              </a:tr>
              <a:tr h="5734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Urinary Calcium Excretion: Increased</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Urinary Calcium Excretion: Low</a:t>
                      </a:r>
                      <a:r>
                        <a:rPr lang="en-GB" baseline="0" dirty="0" smtClean="0"/>
                        <a:t> or Normal</a:t>
                      </a:r>
                      <a:endParaRPr lang="en-GB" dirty="0"/>
                    </a:p>
                  </a:txBody>
                  <a:tcPr/>
                </a:tc>
              </a:tr>
              <a:tr h="533400">
                <a:tc>
                  <a:txBody>
                    <a:bodyPr/>
                    <a:lstStyle/>
                    <a:p>
                      <a:r>
                        <a:rPr lang="en-GB" dirty="0" smtClean="0"/>
                        <a:t>Mimics</a:t>
                      </a:r>
                      <a:r>
                        <a:rPr lang="en-GB" baseline="0" dirty="0" smtClean="0"/>
                        <a:t> Loop Diuretic action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Mimics</a:t>
                      </a:r>
                      <a:r>
                        <a:rPr lang="en-GB" baseline="0" dirty="0" smtClean="0"/>
                        <a:t> Thiazide Diuretic action</a:t>
                      </a:r>
                      <a:endParaRPr lang="en-GB" dirty="0"/>
                    </a:p>
                  </a:txBody>
                  <a:tcPr/>
                </a:tc>
              </a:tr>
              <a:tr h="589584">
                <a:tc>
                  <a:txBody>
                    <a:bodyPr/>
                    <a:lstStyle/>
                    <a:p>
                      <a:r>
                        <a:rPr lang="en-US" sz="1800" b="0" i="0" kern="1200" dirty="0" smtClean="0">
                          <a:solidFill>
                            <a:schemeClr val="dk1"/>
                          </a:solidFill>
                          <a:effectLst/>
                          <a:latin typeface="+mn-lt"/>
                          <a:ea typeface="+mn-ea"/>
                          <a:cs typeface="+mn-cs"/>
                        </a:rPr>
                        <a:t>1 in 1,000,000 (less common)</a:t>
                      </a:r>
                      <a:endParaRPr lang="en-GB" dirty="0"/>
                    </a:p>
                  </a:txBody>
                  <a:tcPr/>
                </a:tc>
                <a:tc>
                  <a:txBody>
                    <a:bodyPr/>
                    <a:lstStyle/>
                    <a:p>
                      <a:r>
                        <a:rPr lang="en-US" sz="1800" b="0" i="0" kern="1200" dirty="0" smtClean="0">
                          <a:solidFill>
                            <a:schemeClr val="dk1"/>
                          </a:solidFill>
                          <a:effectLst/>
                          <a:latin typeface="+mn-lt"/>
                          <a:ea typeface="+mn-ea"/>
                          <a:cs typeface="+mn-cs"/>
                        </a:rPr>
                        <a:t>1 in 40,000 (Much more common)</a:t>
                      </a:r>
                      <a:endParaRPr lang="en-GB" dirty="0"/>
                    </a:p>
                  </a:txBody>
                  <a:tcPr/>
                </a:tc>
              </a:tr>
              <a:tr h="782016">
                <a:tc>
                  <a:txBody>
                    <a:bodyPr/>
                    <a:lstStyle/>
                    <a:p>
                      <a:r>
                        <a:rPr lang="en-US" sz="1800" b="0" i="0" kern="1200" dirty="0" smtClean="0">
                          <a:solidFill>
                            <a:schemeClr val="dk1"/>
                          </a:solidFill>
                          <a:effectLst/>
                          <a:latin typeface="+mn-lt"/>
                          <a:ea typeface="+mn-ea"/>
                          <a:cs typeface="+mn-cs"/>
                        </a:rPr>
                        <a:t>Impairment in one of the transporters involved in sodium chloride reabsorption in the loop of </a:t>
                      </a:r>
                      <a:r>
                        <a:rPr lang="en-US" sz="1800" b="0" i="0" kern="1200" dirty="0" err="1" smtClean="0">
                          <a:solidFill>
                            <a:schemeClr val="dk1"/>
                          </a:solidFill>
                          <a:effectLst/>
                          <a:latin typeface="+mn-lt"/>
                          <a:ea typeface="+mn-ea"/>
                          <a:cs typeface="+mn-cs"/>
                        </a:rPr>
                        <a:t>Henle</a:t>
                      </a:r>
                      <a:endParaRPr lang="en-GB" dirty="0"/>
                    </a:p>
                  </a:txBody>
                  <a:tcPr/>
                </a:tc>
                <a:tc>
                  <a:txBody>
                    <a:bodyPr/>
                    <a:lstStyle/>
                    <a:p>
                      <a:r>
                        <a:rPr lang="en-US" sz="1800" b="0" i="0" kern="1200" dirty="0" smtClean="0">
                          <a:solidFill>
                            <a:schemeClr val="dk1"/>
                          </a:solidFill>
                          <a:effectLst/>
                          <a:latin typeface="+mn-lt"/>
                          <a:ea typeface="+mn-ea"/>
                          <a:cs typeface="+mn-cs"/>
                        </a:rPr>
                        <a:t>Impairment in one of the transporters involved in sodium chloride reabsorption in the distal tubule</a:t>
                      </a:r>
                      <a:endParaRPr lang="en-GB" dirty="0"/>
                    </a:p>
                  </a:txBody>
                  <a:tcPr/>
                </a:tc>
              </a:tr>
              <a:tr h="609600">
                <a:tc>
                  <a:txBody>
                    <a:bodyPr/>
                    <a:lstStyle/>
                    <a:p>
                      <a:r>
                        <a:rPr lang="en-US" sz="1800" b="0" i="0" kern="1200" dirty="0" smtClean="0">
                          <a:solidFill>
                            <a:schemeClr val="dk1"/>
                          </a:solidFill>
                          <a:effectLst/>
                          <a:latin typeface="+mn-lt"/>
                          <a:ea typeface="+mn-ea"/>
                          <a:cs typeface="+mn-cs"/>
                        </a:rPr>
                        <a:t> Blunted response to a loop diuretic</a:t>
                      </a:r>
                      <a:endParaRPr lang="en-GB" dirty="0"/>
                    </a:p>
                  </a:txBody>
                  <a:tcPr/>
                </a:tc>
                <a:tc>
                  <a:txBody>
                    <a:bodyPr/>
                    <a:lstStyle/>
                    <a:p>
                      <a:r>
                        <a:rPr lang="en-US" sz="1800" b="0" i="0" kern="1200" dirty="0" smtClean="0">
                          <a:solidFill>
                            <a:schemeClr val="dk1"/>
                          </a:solidFill>
                          <a:effectLst/>
                          <a:latin typeface="+mn-lt"/>
                          <a:ea typeface="+mn-ea"/>
                          <a:cs typeface="+mn-cs"/>
                        </a:rPr>
                        <a:t>Blunted response to a thiazide diuretic</a:t>
                      </a:r>
                      <a:endParaRPr lang="en-GB" dirty="0"/>
                    </a:p>
                  </a:txBody>
                  <a:tcPr/>
                </a:tc>
              </a:tr>
              <a:tr h="609600">
                <a:tc>
                  <a:txBody>
                    <a:bodyPr/>
                    <a:lstStyle/>
                    <a:p>
                      <a:r>
                        <a:rPr lang="en-US" sz="1800" b="0" i="0" kern="1200" dirty="0" smtClean="0">
                          <a:solidFill>
                            <a:schemeClr val="dk1"/>
                          </a:solidFill>
                          <a:effectLst/>
                          <a:latin typeface="+mn-lt"/>
                          <a:ea typeface="+mn-ea"/>
                          <a:cs typeface="+mn-cs"/>
                        </a:rPr>
                        <a:t>Urine concentrating ability is impaired</a:t>
                      </a:r>
                      <a:endParaRPr lang="en-GB" dirty="0"/>
                    </a:p>
                  </a:txBody>
                  <a:tcPr/>
                </a:tc>
                <a:tc>
                  <a:txBody>
                    <a:bodyPr/>
                    <a:lstStyle/>
                    <a:p>
                      <a:r>
                        <a:rPr lang="en-US" sz="1800" b="0" i="0" kern="1200" dirty="0" smtClean="0">
                          <a:solidFill>
                            <a:schemeClr val="dk1"/>
                          </a:solidFill>
                          <a:effectLst/>
                          <a:latin typeface="+mn-lt"/>
                          <a:ea typeface="+mn-ea"/>
                          <a:cs typeface="+mn-cs"/>
                        </a:rPr>
                        <a:t>Urine concentrating ability relatively preserved</a:t>
                      </a:r>
                      <a:endParaRPr lang="en-GB"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 Urinary PGE2 excretion increased: so</a:t>
                      </a:r>
                      <a:r>
                        <a:rPr lang="en-US" sz="1800" b="0" i="0" kern="1200" baseline="0" dirty="0" smtClean="0">
                          <a:solidFill>
                            <a:schemeClr val="dk1"/>
                          </a:solidFill>
                          <a:effectLst/>
                          <a:latin typeface="+mn-lt"/>
                          <a:ea typeface="+mn-ea"/>
                          <a:cs typeface="+mn-cs"/>
                        </a:rPr>
                        <a:t> NSAIDS are important part of treatment </a:t>
                      </a:r>
                      <a:r>
                        <a:rPr lang="en-US" sz="1800" b="0" i="0" kern="1200" baseline="0" dirty="0" err="1" smtClean="0">
                          <a:solidFill>
                            <a:schemeClr val="dk1"/>
                          </a:solidFill>
                          <a:effectLst/>
                          <a:latin typeface="+mn-lt"/>
                          <a:ea typeface="+mn-ea"/>
                          <a:cs typeface="+mn-cs"/>
                        </a:rPr>
                        <a:t>alongwith</a:t>
                      </a:r>
                      <a:r>
                        <a:rPr lang="en-US" sz="1800" b="0" i="0" kern="1200" baseline="0" dirty="0" smtClean="0">
                          <a:solidFill>
                            <a:schemeClr val="dk1"/>
                          </a:solidFill>
                          <a:effectLst/>
                          <a:latin typeface="+mn-lt"/>
                          <a:ea typeface="+mn-ea"/>
                          <a:cs typeface="+mn-cs"/>
                        </a:rPr>
                        <a:t> K sparing diuretics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 Urinary PGE2 excretion appears to be normal: so</a:t>
                      </a:r>
                      <a:r>
                        <a:rPr lang="en-US" sz="1800" b="0" i="0" kern="1200" baseline="0" dirty="0" smtClean="0">
                          <a:solidFill>
                            <a:schemeClr val="dk1"/>
                          </a:solidFill>
                          <a:effectLst/>
                          <a:latin typeface="+mn-lt"/>
                          <a:ea typeface="+mn-ea"/>
                          <a:cs typeface="+mn-cs"/>
                        </a:rPr>
                        <a:t> NSAIDS are of no use and K sparing diuretics are the only treatment</a:t>
                      </a:r>
                      <a:endParaRPr lang="en-GB" dirty="0" smtClean="0"/>
                    </a:p>
                  </a:txBody>
                  <a:tcPr/>
                </a:tc>
              </a:tr>
            </a:tbl>
          </a:graphicData>
        </a:graphic>
      </p:graphicFrame>
    </p:spTree>
    <p:extLst>
      <p:ext uri="{BB962C8B-B14F-4D97-AF65-F5344CB8AC3E}">
        <p14:creationId xmlns:p14="http://schemas.microsoft.com/office/powerpoint/2010/main" val="721951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C00000"/>
                </a:solidFill>
              </a:rPr>
              <a:t>Patient no </a:t>
            </a:r>
            <a:r>
              <a:rPr lang="en-US" sz="4800" b="1" u="sng" dirty="0">
                <a:solidFill>
                  <a:srgbClr val="C00000"/>
                </a:solidFill>
              </a:rPr>
              <a:t>2</a:t>
            </a:r>
            <a:endParaRPr lang="en-GB" sz="4800" b="1" u="sng" dirty="0" smtClean="0">
              <a:solidFill>
                <a:srgbClr val="C00000"/>
              </a:solidFill>
            </a:endParaRPr>
          </a:p>
        </p:txBody>
      </p:sp>
      <p:sp>
        <p:nvSpPr>
          <p:cNvPr id="3075" name="Rectangle 5"/>
          <p:cNvSpPr>
            <a:spLocks noGrp="1" noChangeArrowheads="1"/>
          </p:cNvSpPr>
          <p:nvPr>
            <p:ph sz="quarter" idx="1"/>
          </p:nvPr>
        </p:nvSpPr>
        <p:spPr>
          <a:xfrm>
            <a:off x="611560" y="1196752"/>
            <a:ext cx="7772400" cy="3672408"/>
          </a:xfrm>
        </p:spPr>
        <p:txBody>
          <a:bodyPr>
            <a:noAutofit/>
          </a:bodyPr>
          <a:lstStyle/>
          <a:p>
            <a:pPr marL="0" indent="0" algn="just">
              <a:buNone/>
            </a:pPr>
            <a:r>
              <a:rPr lang="en-US" sz="1800" dirty="0" smtClean="0">
                <a:latin typeface="Arial" pitchFamily="34" charset="0"/>
                <a:cs typeface="Arial" pitchFamily="34" charset="0"/>
              </a:rPr>
              <a:t>A 29 years old male is being investigated for infertility along with his female partner. He has no history of loss of libido, impotence or </a:t>
            </a:r>
            <a:r>
              <a:rPr lang="en-US" sz="1800" dirty="0" err="1" smtClean="0">
                <a:latin typeface="Arial" pitchFamily="34" charset="0"/>
                <a:cs typeface="Arial" pitchFamily="34" charset="0"/>
              </a:rPr>
              <a:t>galactorrhea</a:t>
            </a:r>
            <a:r>
              <a:rPr lang="en-US" sz="1800" dirty="0" smtClean="0">
                <a:latin typeface="Arial" pitchFamily="34" charset="0"/>
                <a:cs typeface="Arial" pitchFamily="34" charset="0"/>
              </a:rPr>
              <a:t>. His routine biochemical tests were also normal. His hormonal profile revealed:</a:t>
            </a:r>
          </a:p>
          <a:p>
            <a:pPr lvl="0"/>
            <a:r>
              <a:rPr lang="en-GB" sz="1800" dirty="0">
                <a:latin typeface="Arial" pitchFamily="34" charset="0"/>
                <a:cs typeface="Arial" pitchFamily="34" charset="0"/>
              </a:rPr>
              <a:t>Serum Testosterone: </a:t>
            </a:r>
            <a:r>
              <a:rPr lang="en-GB" sz="1800" dirty="0" smtClean="0">
                <a:latin typeface="Arial" pitchFamily="34" charset="0"/>
                <a:cs typeface="Arial" pitchFamily="34" charset="0"/>
              </a:rPr>
              <a:t>      755  </a:t>
            </a:r>
            <a:r>
              <a:rPr lang="en-GB" sz="1800" dirty="0" err="1" smtClean="0">
                <a:latin typeface="Arial" pitchFamily="34" charset="0"/>
                <a:cs typeface="Arial" pitchFamily="34" charset="0"/>
              </a:rPr>
              <a:t>ng</a:t>
            </a:r>
            <a:r>
              <a:rPr lang="en-GB" sz="1800" dirty="0" smtClean="0">
                <a:latin typeface="Arial" pitchFamily="34" charset="0"/>
                <a:cs typeface="Arial" pitchFamily="34" charset="0"/>
              </a:rPr>
              <a:t>/dl           (</a:t>
            </a:r>
            <a:r>
              <a:rPr lang="en-GB" sz="1800" dirty="0">
                <a:latin typeface="Arial" pitchFamily="34" charset="0"/>
                <a:cs typeface="Arial" pitchFamily="34" charset="0"/>
              </a:rPr>
              <a:t>260-1000)</a:t>
            </a:r>
            <a:endParaRPr lang="en-US" sz="1800" dirty="0">
              <a:latin typeface="Arial" pitchFamily="34" charset="0"/>
              <a:cs typeface="Arial" pitchFamily="34" charset="0"/>
            </a:endParaRPr>
          </a:p>
          <a:p>
            <a:pPr lvl="0"/>
            <a:r>
              <a:rPr lang="en-GB" sz="1800" dirty="0">
                <a:latin typeface="Arial" pitchFamily="34" charset="0"/>
                <a:cs typeface="Arial" pitchFamily="34" charset="0"/>
              </a:rPr>
              <a:t>Serum LH:                   </a:t>
            </a:r>
            <a:r>
              <a:rPr lang="en-GB" sz="1800" dirty="0" smtClean="0">
                <a:latin typeface="Arial" pitchFamily="34" charset="0"/>
                <a:cs typeface="Arial" pitchFamily="34" charset="0"/>
              </a:rPr>
              <a:t>      5  </a:t>
            </a:r>
            <a:r>
              <a:rPr lang="en-GB" sz="1800" dirty="0" err="1" smtClean="0">
                <a:latin typeface="Arial" pitchFamily="34" charset="0"/>
                <a:cs typeface="Arial" pitchFamily="34" charset="0"/>
              </a:rPr>
              <a:t>mIU</a:t>
            </a:r>
            <a:r>
              <a:rPr lang="en-GB" sz="1800" dirty="0" smtClean="0">
                <a:latin typeface="Arial" pitchFamily="34" charset="0"/>
                <a:cs typeface="Arial" pitchFamily="34" charset="0"/>
              </a:rPr>
              <a:t>/ml          (</a:t>
            </a:r>
            <a:r>
              <a:rPr lang="en-GB" sz="1800" dirty="0">
                <a:latin typeface="Arial" pitchFamily="34" charset="0"/>
                <a:cs typeface="Arial" pitchFamily="34" charset="0"/>
              </a:rPr>
              <a:t>1-8)</a:t>
            </a:r>
            <a:endParaRPr lang="en-US" sz="1800" dirty="0">
              <a:latin typeface="Arial" pitchFamily="34" charset="0"/>
              <a:cs typeface="Arial" pitchFamily="34" charset="0"/>
            </a:endParaRPr>
          </a:p>
          <a:p>
            <a:pPr lvl="0"/>
            <a:r>
              <a:rPr lang="en-GB" sz="1800" dirty="0">
                <a:latin typeface="Arial" pitchFamily="34" charset="0"/>
                <a:cs typeface="Arial" pitchFamily="34" charset="0"/>
              </a:rPr>
              <a:t>Serum FSH:                  </a:t>
            </a:r>
            <a:r>
              <a:rPr lang="en-GB" sz="1800" dirty="0" smtClean="0">
                <a:latin typeface="Arial" pitchFamily="34" charset="0"/>
                <a:cs typeface="Arial" pitchFamily="34" charset="0"/>
              </a:rPr>
              <a:t>     4  </a:t>
            </a:r>
            <a:r>
              <a:rPr lang="en-GB" sz="1800" dirty="0" err="1" smtClean="0">
                <a:latin typeface="Arial" pitchFamily="34" charset="0"/>
                <a:cs typeface="Arial" pitchFamily="34" charset="0"/>
              </a:rPr>
              <a:t>mIU</a:t>
            </a:r>
            <a:r>
              <a:rPr lang="en-GB" sz="1800" dirty="0" smtClean="0">
                <a:latin typeface="Arial" pitchFamily="34" charset="0"/>
                <a:cs typeface="Arial" pitchFamily="34" charset="0"/>
              </a:rPr>
              <a:t>/ml          (</a:t>
            </a:r>
            <a:r>
              <a:rPr lang="en-GB" sz="1800" dirty="0">
                <a:latin typeface="Arial" pitchFamily="34" charset="0"/>
                <a:cs typeface="Arial" pitchFamily="34" charset="0"/>
              </a:rPr>
              <a:t>1-6)</a:t>
            </a:r>
            <a:endParaRPr lang="en-US" sz="1800" dirty="0">
              <a:latin typeface="Arial" pitchFamily="34" charset="0"/>
              <a:cs typeface="Arial" pitchFamily="34" charset="0"/>
            </a:endParaRPr>
          </a:p>
          <a:p>
            <a:pPr lvl="0"/>
            <a:r>
              <a:rPr lang="en-GB" sz="1800" dirty="0">
                <a:latin typeface="Arial" pitchFamily="34" charset="0"/>
                <a:cs typeface="Arial" pitchFamily="34" charset="0"/>
              </a:rPr>
              <a:t>Prolactin:                      </a:t>
            </a:r>
            <a:r>
              <a:rPr lang="en-GB" sz="1800" dirty="0" smtClean="0">
                <a:latin typeface="Arial" pitchFamily="34" charset="0"/>
                <a:cs typeface="Arial" pitchFamily="34" charset="0"/>
              </a:rPr>
              <a:t>  3</a:t>
            </a:r>
            <a:r>
              <a:rPr lang="en-US" sz="1800" dirty="0" smtClean="0">
                <a:latin typeface="Arial" pitchFamily="34" charset="0"/>
                <a:cs typeface="Arial" pitchFamily="34" charset="0"/>
              </a:rPr>
              <a:t>8 </a:t>
            </a:r>
            <a:r>
              <a:rPr lang="en-US" sz="1800" dirty="0">
                <a:latin typeface="Arial" pitchFamily="34" charset="0"/>
                <a:cs typeface="Arial" pitchFamily="34" charset="0"/>
              </a:rPr>
              <a:t> </a:t>
            </a:r>
            <a:r>
              <a:rPr lang="en-US" sz="1800" dirty="0" err="1" smtClean="0">
                <a:latin typeface="Arial" pitchFamily="34" charset="0"/>
                <a:cs typeface="Arial" pitchFamily="34" charset="0"/>
              </a:rPr>
              <a:t>ng</a:t>
            </a:r>
            <a:r>
              <a:rPr lang="en-US" sz="1800" dirty="0" smtClean="0">
                <a:latin typeface="Arial" pitchFamily="34" charset="0"/>
                <a:cs typeface="Arial" pitchFamily="34" charset="0"/>
              </a:rPr>
              <a:t>/ml               (5-20)</a:t>
            </a:r>
          </a:p>
          <a:p>
            <a:pPr lvl="0"/>
            <a:r>
              <a:rPr lang="en-US" sz="1800" dirty="0" smtClean="0">
                <a:latin typeface="Arial" pitchFamily="34" charset="0"/>
                <a:cs typeface="Arial" pitchFamily="34" charset="0"/>
              </a:rPr>
              <a:t>On a repeat sample  similar level of prolactin was found</a:t>
            </a:r>
            <a:endParaRPr lang="en-US" sz="1800" dirty="0">
              <a:latin typeface="Arial" pitchFamily="34" charset="0"/>
              <a:cs typeface="Arial" pitchFamily="34" charset="0"/>
            </a:endParaRPr>
          </a:p>
          <a:p>
            <a:pPr marL="457200" indent="-457200" defTabSz="115888">
              <a:buClr>
                <a:srgbClr val="FF0000"/>
              </a:buClr>
              <a:buSzPct val="100000"/>
              <a:buFont typeface="+mj-lt"/>
              <a:buAutoNum type="alphaLcPeriod"/>
            </a:pPr>
            <a:r>
              <a:rPr lang="en-US" sz="1800" dirty="0" smtClean="0">
                <a:solidFill>
                  <a:srgbClr val="FF0000"/>
                </a:solidFill>
                <a:latin typeface="Arial" pitchFamily="34" charset="0"/>
                <a:cs typeface="Arial" pitchFamily="34" charset="0"/>
              </a:rPr>
              <a:t>Name ONE important biochemical cause of high prolactin, you will like to rule out in this patient.</a:t>
            </a:r>
            <a:endParaRPr lang="en-US" sz="1800" dirty="0">
              <a:solidFill>
                <a:srgbClr val="FF0000"/>
              </a:solidFill>
              <a:latin typeface="Arial" pitchFamily="34" charset="0"/>
              <a:cs typeface="Arial" pitchFamily="34" charset="0"/>
            </a:endParaRPr>
          </a:p>
          <a:p>
            <a:pPr marL="457200" indent="-457200">
              <a:buClr>
                <a:srgbClr val="FF0000"/>
              </a:buClr>
              <a:buSzPct val="100000"/>
              <a:buFont typeface="+mj-lt"/>
              <a:buAutoNum type="alphaLcPeriod"/>
            </a:pPr>
            <a:r>
              <a:rPr lang="en-US" sz="1800" dirty="0" smtClean="0">
                <a:solidFill>
                  <a:srgbClr val="FF0000"/>
                </a:solidFill>
                <a:latin typeface="Arial" pitchFamily="34" charset="0"/>
                <a:cs typeface="Arial" pitchFamily="34" charset="0"/>
              </a:rPr>
              <a:t>Name ONE laboratory procedure to confirm this cause.</a:t>
            </a:r>
            <a:endParaRPr lang="en-US" sz="18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18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1800" dirty="0">
                <a:latin typeface="Arial" pitchFamily="34" charset="0"/>
                <a:cs typeface="Arial" pitchFamily="34" charset="0"/>
              </a:rPr>
              <a:t> </a:t>
            </a:r>
          </a:p>
        </p:txBody>
      </p:sp>
      <p:sp>
        <p:nvSpPr>
          <p:cNvPr id="4" name="TextBox 3"/>
          <p:cNvSpPr txBox="1">
            <a:spLocks noChangeArrowheads="1"/>
          </p:cNvSpPr>
          <p:nvPr/>
        </p:nvSpPr>
        <p:spPr bwMode="auto">
          <a:xfrm>
            <a:off x="179512" y="5097958"/>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smtClean="0">
                <a:solidFill>
                  <a:srgbClr val="0070C0"/>
                </a:solidFill>
              </a:rPr>
              <a:t>Macroprolactinaemia</a:t>
            </a:r>
          </a:p>
          <a:p>
            <a:pPr marL="457200" indent="-457200">
              <a:buFont typeface="+mj-lt"/>
              <a:buAutoNum type="alphaLcPeriod"/>
            </a:pPr>
            <a:r>
              <a:rPr lang="en-US" dirty="0" smtClean="0">
                <a:solidFill>
                  <a:srgbClr val="0070C0"/>
                </a:solidFill>
              </a:rPr>
              <a:t>Treatment of the sample with polyethylene glycol prior to analysis</a:t>
            </a:r>
            <a:endParaRPr lang="en-US" dirty="0">
              <a:solidFill>
                <a:srgbClr val="0070C0"/>
              </a:solidFill>
            </a:endParaRPr>
          </a:p>
        </p:txBody>
      </p:sp>
      <p:sp>
        <p:nvSpPr>
          <p:cNvPr id="5" name="TextBox 1"/>
          <p:cNvSpPr txBox="1">
            <a:spLocks noChangeArrowheads="1"/>
          </p:cNvSpPr>
          <p:nvPr/>
        </p:nvSpPr>
        <p:spPr bwMode="auto">
          <a:xfrm>
            <a:off x="827584" y="5880174"/>
            <a:ext cx="763284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400" dirty="0" smtClean="0">
                <a:solidFill>
                  <a:srgbClr val="7030A0"/>
                </a:solidFill>
              </a:rPr>
              <a:t>Ref No 2 </a:t>
            </a:r>
          </a:p>
          <a:p>
            <a:pPr algn="ctr"/>
            <a:r>
              <a:rPr lang="en-GB" sz="1400" dirty="0" err="1">
                <a:solidFill>
                  <a:srgbClr val="7030A0"/>
                </a:solidFill>
              </a:rPr>
              <a:t>Macroprolactinemia</a:t>
            </a:r>
            <a:r>
              <a:rPr lang="en-GB" sz="1400" dirty="0">
                <a:solidFill>
                  <a:srgbClr val="7030A0"/>
                </a:solidFill>
              </a:rPr>
              <a:t>: Diagnostic, Clinical, </a:t>
            </a:r>
            <a:r>
              <a:rPr lang="en-GB" sz="1400" dirty="0" smtClean="0">
                <a:solidFill>
                  <a:srgbClr val="7030A0"/>
                </a:solidFill>
              </a:rPr>
              <a:t>and Pathogenic Signiﬁcance</a:t>
            </a:r>
          </a:p>
          <a:p>
            <a:pPr algn="ctr"/>
            <a:r>
              <a:rPr lang="en-GB" sz="1400" dirty="0">
                <a:solidFill>
                  <a:srgbClr val="7030A0"/>
                </a:solidFill>
              </a:rPr>
              <a:t>Clinical and Developmental Immunology</a:t>
            </a:r>
          </a:p>
          <a:p>
            <a:pPr algn="ctr"/>
            <a:r>
              <a:rPr lang="fr-FR" sz="1400" dirty="0">
                <a:solidFill>
                  <a:srgbClr val="7030A0"/>
                </a:solidFill>
              </a:rPr>
              <a:t>Volume 2012, Article ID 167132, 7 pages</a:t>
            </a:r>
          </a:p>
          <a:p>
            <a:pPr algn="ctr"/>
            <a:endParaRPr lang="en-GB" sz="1400" dirty="0">
              <a:solidFill>
                <a:srgbClr val="7030A0"/>
              </a:solidFill>
            </a:endParaRPr>
          </a:p>
        </p:txBody>
      </p:sp>
    </p:spTree>
    <p:extLst>
      <p:ext uri="{BB962C8B-B14F-4D97-AF65-F5344CB8AC3E}">
        <p14:creationId xmlns:p14="http://schemas.microsoft.com/office/powerpoint/2010/main" val="418637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solidFill>
                  <a:srgbClr val="C00000"/>
                </a:solidFill>
              </a:rPr>
              <a:t>Macroprolactinaemia</a:t>
            </a:r>
            <a:endParaRPr lang="en-GB" sz="4400" b="1" dirty="0">
              <a:solidFill>
                <a:srgbClr val="C00000"/>
              </a:solidFill>
            </a:endParaRPr>
          </a:p>
        </p:txBody>
      </p:sp>
      <p:sp>
        <p:nvSpPr>
          <p:cNvPr id="4" name="Text Placeholder 3"/>
          <p:cNvSpPr>
            <a:spLocks noGrp="1"/>
          </p:cNvSpPr>
          <p:nvPr>
            <p:ph type="body" idx="2"/>
          </p:nvPr>
        </p:nvSpPr>
        <p:spPr>
          <a:xfrm>
            <a:off x="251520" y="1124744"/>
            <a:ext cx="4824536" cy="4495800"/>
          </a:xfrm>
        </p:spPr>
        <p:txBody>
          <a:bodyPr/>
          <a:lstStyle/>
          <a:p>
            <a:pPr marL="342900" indent="-342900">
              <a:buFont typeface="Arial" pitchFamily="34" charset="0"/>
              <a:buChar char="•"/>
            </a:pPr>
            <a:endParaRPr lang="en-US" sz="2400" dirty="0" smtClean="0">
              <a:latin typeface="Arial" pitchFamily="34" charset="0"/>
              <a:cs typeface="Arial" pitchFamily="34" charset="0"/>
            </a:endParaRPr>
          </a:p>
          <a:p>
            <a:pPr marL="342900" indent="-342900">
              <a:buFont typeface="Arial" pitchFamily="34" charset="0"/>
              <a:buChar char="•"/>
            </a:pPr>
            <a:r>
              <a:rPr lang="en-US" sz="2400" dirty="0" smtClean="0">
                <a:latin typeface="Arial" pitchFamily="34" charset="0"/>
                <a:cs typeface="Arial" pitchFamily="34" charset="0"/>
              </a:rPr>
              <a:t>Macroprolactinaemia </a:t>
            </a:r>
            <a:r>
              <a:rPr lang="en-US" sz="2400" dirty="0">
                <a:latin typeface="Arial" pitchFamily="34" charset="0"/>
                <a:cs typeface="Arial" pitchFamily="34" charset="0"/>
              </a:rPr>
              <a:t>is the major cause of idiopathic </a:t>
            </a:r>
            <a:r>
              <a:rPr lang="en-US" sz="2400" dirty="0" err="1">
                <a:latin typeface="Arial" pitchFamily="34" charset="0"/>
                <a:cs typeface="Arial" pitchFamily="34" charset="0"/>
              </a:rPr>
              <a:t>hyperprolactinaemia</a:t>
            </a:r>
            <a:r>
              <a:rPr lang="en-US" sz="2400" dirty="0" smtClean="0">
                <a:latin typeface="Arial" pitchFamily="34" charset="0"/>
                <a:cs typeface="Arial" pitchFamily="34" charset="0"/>
              </a:rPr>
              <a:t>.</a:t>
            </a:r>
          </a:p>
          <a:p>
            <a:pPr marL="342900" indent="-342900">
              <a:buFont typeface="Arial" pitchFamily="34" charset="0"/>
              <a:buChar char="•"/>
            </a:pPr>
            <a:r>
              <a:rPr lang="en-US" sz="2400" dirty="0" smtClean="0">
                <a:latin typeface="Arial" pitchFamily="34" charset="0"/>
                <a:cs typeface="Arial" pitchFamily="34" charset="0"/>
              </a:rPr>
              <a:t>It is large size of prolactin formed due to </a:t>
            </a:r>
            <a:r>
              <a:rPr lang="en-US" sz="2400" dirty="0" err="1" smtClean="0">
                <a:latin typeface="Arial" pitchFamily="34" charset="0"/>
                <a:cs typeface="Arial" pitchFamily="34" charset="0"/>
              </a:rPr>
              <a:t>complexing</a:t>
            </a:r>
            <a:r>
              <a:rPr lang="en-US" sz="2400" dirty="0" smtClean="0">
                <a:latin typeface="Arial" pitchFamily="34" charset="0"/>
                <a:cs typeface="Arial" pitchFamily="34" charset="0"/>
              </a:rPr>
              <a:t> of an autoantibody (</a:t>
            </a:r>
            <a:r>
              <a:rPr lang="en-US" sz="2400" dirty="0" err="1" smtClean="0">
                <a:latin typeface="Arial" pitchFamily="34" charset="0"/>
                <a:cs typeface="Arial" pitchFamily="34" charset="0"/>
              </a:rPr>
              <a:t>IgG</a:t>
            </a:r>
            <a:r>
              <a:rPr lang="en-US" sz="2400" dirty="0" smtClean="0">
                <a:latin typeface="Arial" pitchFamily="34" charset="0"/>
                <a:cs typeface="Arial" pitchFamily="34" charset="0"/>
              </a:rPr>
              <a:t>) with prolactin</a:t>
            </a:r>
          </a:p>
          <a:p>
            <a:pPr marL="342900" indent="-342900">
              <a:buFont typeface="Arial" pitchFamily="34" charset="0"/>
              <a:buChar char="•"/>
            </a:pPr>
            <a:r>
              <a:rPr lang="en-US" sz="2400" dirty="0" smtClean="0">
                <a:latin typeface="Arial" pitchFamily="34" charset="0"/>
                <a:cs typeface="Arial" pitchFamily="34" charset="0"/>
              </a:rPr>
              <a:t>Larger molecule remain in circulation because of poor renal excretion. </a:t>
            </a:r>
            <a:endParaRPr lang="en-US" sz="2400" dirty="0">
              <a:latin typeface="Arial" pitchFamily="34" charset="0"/>
              <a:cs typeface="Arial" pitchFamily="34" charset="0"/>
            </a:endParaRPr>
          </a:p>
          <a:p>
            <a:pPr marL="342900" indent="-342900">
              <a:buFont typeface="Arial" pitchFamily="34" charset="0"/>
              <a:buChar char="•"/>
            </a:pPr>
            <a:r>
              <a:rPr lang="en-US" sz="2400" dirty="0">
                <a:latin typeface="Arial" pitchFamily="34" charset="0"/>
                <a:cs typeface="Arial" pitchFamily="34" charset="0"/>
              </a:rPr>
              <a:t>These patients have no symptoms related to </a:t>
            </a:r>
            <a:r>
              <a:rPr lang="en-US" sz="2400" dirty="0" err="1" smtClean="0">
                <a:latin typeface="Arial" pitchFamily="34" charset="0"/>
                <a:cs typeface="Arial" pitchFamily="34" charset="0"/>
              </a:rPr>
              <a:t>hyperprolactinaemia</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endParaRPr lang="en-GB" sz="2400"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860032" y="1988840"/>
            <a:ext cx="4210510"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772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Lab Detection of Macroprolactinaemia</a:t>
            </a:r>
            <a:endParaRPr lang="en-GB" sz="3600" b="1" dirty="0">
              <a:solidFill>
                <a:srgbClr val="C00000"/>
              </a:solidFill>
            </a:endParaRPr>
          </a:p>
        </p:txBody>
      </p:sp>
      <p:sp>
        <p:nvSpPr>
          <p:cNvPr id="3" name="Content Placeholder 2"/>
          <p:cNvSpPr>
            <a:spLocks noGrp="1"/>
          </p:cNvSpPr>
          <p:nvPr>
            <p:ph sz="quarter" idx="4294967295"/>
          </p:nvPr>
        </p:nvSpPr>
        <p:spPr>
          <a:xfrm>
            <a:off x="609600" y="1600200"/>
            <a:ext cx="7924800" cy="4114800"/>
          </a:xfrm>
          <a:prstGeom prst="rect">
            <a:avLst/>
          </a:prstGeom>
        </p:spPr>
        <p:txBody>
          <a:bodyPr>
            <a:noAutofit/>
          </a:bodyPr>
          <a:lstStyle/>
          <a:p>
            <a:r>
              <a:rPr lang="en-US" sz="3200" dirty="0" smtClean="0">
                <a:latin typeface="Arial" pitchFamily="34" charset="0"/>
                <a:cs typeface="Arial" pitchFamily="34" charset="0"/>
              </a:rPr>
              <a:t>Lab detection of </a:t>
            </a:r>
            <a:r>
              <a:rPr lang="en-US" sz="3600" dirty="0" err="1">
                <a:latin typeface="Arial" pitchFamily="34" charset="0"/>
                <a:cs typeface="Arial" pitchFamily="34" charset="0"/>
              </a:rPr>
              <a:t>macroprolactinemia</a:t>
            </a:r>
            <a:r>
              <a:rPr lang="en-US" sz="3200" dirty="0">
                <a:latin typeface="Arial" pitchFamily="34" charset="0"/>
                <a:cs typeface="Arial" pitchFamily="34" charset="0"/>
              </a:rPr>
              <a:t> is performed by </a:t>
            </a:r>
            <a:r>
              <a:rPr lang="en-US" sz="3200" dirty="0" smtClean="0">
                <a:latin typeface="Arial" pitchFamily="34" charset="0"/>
                <a:cs typeface="Arial" pitchFamily="34" charset="0"/>
              </a:rPr>
              <a:t>following methods:</a:t>
            </a:r>
          </a:p>
          <a:p>
            <a:r>
              <a:rPr lang="en-US" sz="3200" dirty="0" err="1" smtClean="0">
                <a:latin typeface="Arial" pitchFamily="34" charset="0"/>
                <a:cs typeface="Arial" pitchFamily="34" charset="0"/>
              </a:rPr>
              <a:t>Polyethyleneglycol</a:t>
            </a:r>
            <a:r>
              <a:rPr lang="en-US" sz="3200" dirty="0">
                <a:latin typeface="Arial" pitchFamily="34" charset="0"/>
                <a:cs typeface="Arial" pitchFamily="34" charset="0"/>
              </a:rPr>
              <a:t> </a:t>
            </a:r>
            <a:r>
              <a:rPr lang="en-US" sz="3200" dirty="0" smtClean="0">
                <a:latin typeface="Arial" pitchFamily="34" charset="0"/>
                <a:cs typeface="Arial" pitchFamily="34" charset="0"/>
              </a:rPr>
              <a:t>(PEG) </a:t>
            </a:r>
            <a:r>
              <a:rPr lang="en-US" sz="3200" dirty="0">
                <a:latin typeface="Arial" pitchFamily="34" charset="0"/>
                <a:cs typeface="Arial" pitchFamily="34" charset="0"/>
              </a:rPr>
              <a:t>precipitation </a:t>
            </a:r>
            <a:r>
              <a:rPr lang="en-US" sz="3200" dirty="0" smtClean="0">
                <a:latin typeface="Arial" pitchFamily="34" charset="0"/>
                <a:cs typeface="Arial" pitchFamily="34" charset="0"/>
              </a:rPr>
              <a:t>method</a:t>
            </a:r>
            <a:endParaRPr lang="en-US" sz="3200" dirty="0">
              <a:latin typeface="Arial" pitchFamily="34" charset="0"/>
              <a:cs typeface="Arial" pitchFamily="34" charset="0"/>
            </a:endParaRPr>
          </a:p>
          <a:p>
            <a:r>
              <a:rPr lang="en-US" sz="3200" dirty="0" smtClean="0">
                <a:latin typeface="Arial" pitchFamily="34" charset="0"/>
                <a:cs typeface="Arial" pitchFamily="34" charset="0"/>
              </a:rPr>
              <a:t>Gel chromatography</a:t>
            </a:r>
            <a:endParaRPr lang="en-US" sz="3200" dirty="0">
              <a:latin typeface="Arial" pitchFamily="34" charset="0"/>
              <a:cs typeface="Arial" pitchFamily="34" charset="0"/>
            </a:endParaRPr>
          </a:p>
          <a:p>
            <a:r>
              <a:rPr lang="en-GB" sz="3200" dirty="0" smtClean="0">
                <a:latin typeface="Arial" pitchFamily="34" charset="0"/>
                <a:cs typeface="Arial" pitchFamily="34" charset="0"/>
              </a:rPr>
              <a:t>Protein </a:t>
            </a:r>
            <a:r>
              <a:rPr lang="en-GB" sz="3200" dirty="0">
                <a:latin typeface="Arial" pitchFamily="34" charset="0"/>
                <a:cs typeface="Arial" pitchFamily="34" charset="0"/>
              </a:rPr>
              <a:t>A/G </a:t>
            </a:r>
            <a:r>
              <a:rPr lang="en-GB" sz="3200" dirty="0" smtClean="0">
                <a:latin typeface="Arial" pitchFamily="34" charset="0"/>
                <a:cs typeface="Arial" pitchFamily="34" charset="0"/>
              </a:rPr>
              <a:t>column</a:t>
            </a:r>
            <a:endParaRPr lang="en-GB" sz="3200" dirty="0">
              <a:latin typeface="Arial" pitchFamily="34" charset="0"/>
              <a:cs typeface="Arial" pitchFamily="34" charset="0"/>
            </a:endParaRPr>
          </a:p>
          <a:p>
            <a:r>
              <a:rPr lang="en-GB" sz="3200" baseline="30000" dirty="0" smtClean="0">
                <a:latin typeface="Arial" pitchFamily="34" charset="0"/>
                <a:cs typeface="Arial" pitchFamily="34" charset="0"/>
              </a:rPr>
              <a:t>125</a:t>
            </a:r>
            <a:r>
              <a:rPr lang="en-GB" sz="3200" dirty="0" smtClean="0">
                <a:latin typeface="Arial" pitchFamily="34" charset="0"/>
                <a:cs typeface="Arial" pitchFamily="34" charset="0"/>
              </a:rPr>
              <a:t>I-PRL </a:t>
            </a:r>
            <a:r>
              <a:rPr lang="en-GB" sz="3200" dirty="0">
                <a:latin typeface="Arial" pitchFamily="34" charset="0"/>
                <a:cs typeface="Arial" pitchFamily="34" charset="0"/>
              </a:rPr>
              <a:t>binding </a:t>
            </a:r>
            <a:r>
              <a:rPr lang="en-GB" sz="3200" dirty="0" smtClean="0">
                <a:latin typeface="Arial" pitchFamily="34" charset="0"/>
                <a:cs typeface="Arial" pitchFamily="34" charset="0"/>
              </a:rPr>
              <a:t>studies.</a:t>
            </a:r>
            <a:endParaRPr lang="en-GB" sz="3200" dirty="0">
              <a:latin typeface="Arial" pitchFamily="34" charset="0"/>
              <a:cs typeface="Arial" pitchFamily="34" charset="0"/>
            </a:endParaRPr>
          </a:p>
        </p:txBody>
      </p:sp>
    </p:spTree>
    <p:extLst>
      <p:ext uri="{BB962C8B-B14F-4D97-AF65-F5344CB8AC3E}">
        <p14:creationId xmlns:p14="http://schemas.microsoft.com/office/powerpoint/2010/main" val="110306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304800" y="115888"/>
            <a:ext cx="8686800" cy="838200"/>
          </a:xfrm>
        </p:spPr>
        <p:txBody>
          <a:bodyPr/>
          <a:lstStyle/>
          <a:p>
            <a:pPr algn="ctr" eaLnBrk="1" hangingPunct="1"/>
            <a:r>
              <a:rPr lang="en-US" sz="4800" b="1" u="sng" dirty="0" smtClean="0">
                <a:solidFill>
                  <a:srgbClr val="C00000"/>
                </a:solidFill>
              </a:rPr>
              <a:t>Patient no </a:t>
            </a:r>
            <a:r>
              <a:rPr lang="en-US" sz="4800" b="1" u="sng" dirty="0">
                <a:solidFill>
                  <a:srgbClr val="C00000"/>
                </a:solidFill>
              </a:rPr>
              <a:t>3</a:t>
            </a:r>
            <a:endParaRPr lang="en-GB" sz="4800" b="1" u="sng" dirty="0" smtClean="0">
              <a:solidFill>
                <a:srgbClr val="C00000"/>
              </a:solidFill>
            </a:endParaRPr>
          </a:p>
        </p:txBody>
      </p:sp>
      <p:sp>
        <p:nvSpPr>
          <p:cNvPr id="3075" name="Rectangle 5"/>
          <p:cNvSpPr>
            <a:spLocks noGrp="1" noChangeArrowheads="1"/>
          </p:cNvSpPr>
          <p:nvPr>
            <p:ph sz="quarter" idx="1"/>
          </p:nvPr>
        </p:nvSpPr>
        <p:spPr>
          <a:xfrm>
            <a:off x="611560" y="1196752"/>
            <a:ext cx="7772400" cy="3672408"/>
          </a:xfrm>
        </p:spPr>
        <p:txBody>
          <a:bodyPr>
            <a:noAutofit/>
          </a:bodyPr>
          <a:lstStyle/>
          <a:p>
            <a:pPr marL="0" indent="0" algn="just">
              <a:buNone/>
            </a:pPr>
            <a:r>
              <a:rPr lang="en-US" sz="2000" dirty="0">
                <a:latin typeface="Arial" pitchFamily="34" charset="0"/>
                <a:cs typeface="Arial" pitchFamily="34" charset="0"/>
              </a:rPr>
              <a:t>A </a:t>
            </a:r>
            <a:r>
              <a:rPr lang="en-US" sz="2000" dirty="0" smtClean="0">
                <a:latin typeface="Arial" pitchFamily="34" charset="0"/>
                <a:cs typeface="Arial" pitchFamily="34" charset="0"/>
              </a:rPr>
              <a:t>61 years old </a:t>
            </a:r>
            <a:r>
              <a:rPr lang="en-US" sz="2000" dirty="0">
                <a:latin typeface="Arial" pitchFamily="34" charset="0"/>
                <a:cs typeface="Arial" pitchFamily="34" charset="0"/>
              </a:rPr>
              <a:t>male </a:t>
            </a:r>
            <a:r>
              <a:rPr lang="en-US" sz="2000" dirty="0" smtClean="0">
                <a:latin typeface="Arial" pitchFamily="34" charset="0"/>
                <a:cs typeface="Arial" pitchFamily="34" charset="0"/>
              </a:rPr>
              <a:t>is a known patient of Diabetes Mellitus (DM) and is presently on insulin </a:t>
            </a:r>
            <a:r>
              <a:rPr lang="en-US" sz="2000" dirty="0">
                <a:latin typeface="Arial" pitchFamily="34" charset="0"/>
                <a:cs typeface="Arial" pitchFamily="34" charset="0"/>
              </a:rPr>
              <a:t>therapy for </a:t>
            </a:r>
            <a:r>
              <a:rPr lang="en-US" sz="2000" dirty="0" smtClean="0">
                <a:latin typeface="Arial" pitchFamily="34" charset="0"/>
                <a:cs typeface="Arial" pitchFamily="34" charset="0"/>
              </a:rPr>
              <a:t>the control </a:t>
            </a:r>
            <a:r>
              <a:rPr lang="en-US" sz="2000" dirty="0">
                <a:latin typeface="Arial" pitchFamily="34" charset="0"/>
                <a:cs typeface="Arial" pitchFamily="34" charset="0"/>
              </a:rPr>
              <a:t>of his DM. </a:t>
            </a:r>
            <a:r>
              <a:rPr lang="en-US" sz="2000" dirty="0" smtClean="0">
                <a:latin typeface="Arial" pitchFamily="34" charset="0"/>
                <a:cs typeface="Arial" pitchFamily="34" charset="0"/>
              </a:rPr>
              <a:t>He has reported in A&amp;E Department of a hospital with </a:t>
            </a:r>
            <a:r>
              <a:rPr lang="en-US" sz="2000" dirty="0">
                <a:latin typeface="Arial" pitchFamily="34" charset="0"/>
                <a:cs typeface="Arial" pitchFamily="34" charset="0"/>
              </a:rPr>
              <a:t>symptoms of </a:t>
            </a:r>
            <a:r>
              <a:rPr lang="en-US" sz="2000" dirty="0" err="1" smtClean="0">
                <a:latin typeface="Arial" pitchFamily="34" charset="0"/>
                <a:cs typeface="Arial" pitchFamily="34" charset="0"/>
              </a:rPr>
              <a:t>hypoglycaemia</a:t>
            </a:r>
            <a:r>
              <a:rPr lang="en-US" sz="2000" dirty="0" smtClean="0">
                <a:latin typeface="Arial" pitchFamily="34" charset="0"/>
                <a:cs typeface="Arial" pitchFamily="34" charset="0"/>
              </a:rPr>
              <a:t>.</a:t>
            </a:r>
          </a:p>
          <a:p>
            <a:pPr marL="0" indent="0" algn="just">
              <a:buNone/>
            </a:pPr>
            <a:r>
              <a:rPr lang="en-US" sz="2000" dirty="0" smtClean="0">
                <a:latin typeface="Arial" pitchFamily="34" charset="0"/>
                <a:cs typeface="Arial" pitchFamily="34" charset="0"/>
              </a:rPr>
              <a:t>His capillary blood </a:t>
            </a:r>
            <a:r>
              <a:rPr lang="en-US" sz="2000" dirty="0">
                <a:latin typeface="Arial" pitchFamily="34" charset="0"/>
                <a:cs typeface="Arial" pitchFamily="34" charset="0"/>
              </a:rPr>
              <a:t>glucose </a:t>
            </a:r>
            <a:r>
              <a:rPr lang="en-US" sz="2000" dirty="0" smtClean="0">
                <a:latin typeface="Arial" pitchFamily="34" charset="0"/>
                <a:cs typeface="Arial" pitchFamily="34" charset="0"/>
              </a:rPr>
              <a:t>measured in hospital is </a:t>
            </a:r>
            <a:r>
              <a:rPr lang="en-US" sz="2000" i="1" dirty="0">
                <a:latin typeface="Arial" pitchFamily="34" charset="0"/>
                <a:cs typeface="Arial" pitchFamily="34" charset="0"/>
              </a:rPr>
              <a:t>3.6 mmol/L (65 mg/dl). </a:t>
            </a:r>
          </a:p>
          <a:p>
            <a:pPr marL="0" indent="0">
              <a:buNone/>
            </a:pPr>
            <a:endParaRPr lang="en-US" sz="2000" dirty="0">
              <a:latin typeface="Arial" pitchFamily="34" charset="0"/>
              <a:cs typeface="Arial" pitchFamily="34" charset="0"/>
            </a:endParaRPr>
          </a:p>
          <a:p>
            <a:pPr marL="457200" indent="-457200">
              <a:buAutoNum type="alphaLcPeriod"/>
            </a:pPr>
            <a:r>
              <a:rPr lang="en-US" sz="2000" dirty="0" smtClean="0">
                <a:solidFill>
                  <a:srgbClr val="FF0000"/>
                </a:solidFill>
                <a:latin typeface="Arial" pitchFamily="34" charset="0"/>
                <a:cs typeface="Arial" pitchFamily="34" charset="0"/>
              </a:rPr>
              <a:t>Which </a:t>
            </a:r>
            <a:r>
              <a:rPr lang="en-US" sz="2000" dirty="0">
                <a:solidFill>
                  <a:srgbClr val="FF0000"/>
                </a:solidFill>
                <a:latin typeface="Arial" pitchFamily="34" charset="0"/>
                <a:cs typeface="Arial" pitchFamily="34" charset="0"/>
              </a:rPr>
              <a:t>class of </a:t>
            </a:r>
            <a:r>
              <a:rPr lang="en-US" sz="2000" dirty="0" err="1">
                <a:solidFill>
                  <a:srgbClr val="FF0000"/>
                </a:solidFill>
                <a:latin typeface="Arial" pitchFamily="34" charset="0"/>
                <a:cs typeface="Arial" pitchFamily="34" charset="0"/>
              </a:rPr>
              <a:t>hypoglycaemia</a:t>
            </a:r>
            <a:r>
              <a:rPr lang="en-US" sz="2000" dirty="0">
                <a:solidFill>
                  <a:srgbClr val="FF0000"/>
                </a:solidFill>
                <a:latin typeface="Arial" pitchFamily="34" charset="0"/>
                <a:cs typeface="Arial" pitchFamily="34" charset="0"/>
              </a:rPr>
              <a:t> this patient is suffering from? </a:t>
            </a:r>
            <a:endParaRPr lang="en-US" sz="2000" dirty="0" smtClean="0">
              <a:solidFill>
                <a:srgbClr val="FF0000"/>
              </a:solidFill>
              <a:latin typeface="Arial" pitchFamily="34" charset="0"/>
              <a:cs typeface="Arial" pitchFamily="34" charset="0"/>
            </a:endParaRPr>
          </a:p>
          <a:p>
            <a:pPr marL="457200" indent="-457200">
              <a:buAutoNum type="alphaLcPeriod"/>
            </a:pPr>
            <a:r>
              <a:rPr lang="en-US" sz="2000" dirty="0" smtClean="0">
                <a:solidFill>
                  <a:srgbClr val="FF0000"/>
                </a:solidFill>
                <a:latin typeface="Arial" pitchFamily="34" charset="0"/>
                <a:cs typeface="Arial" pitchFamily="34" charset="0"/>
              </a:rPr>
              <a:t>What </a:t>
            </a:r>
            <a:r>
              <a:rPr lang="en-US" sz="2000" dirty="0">
                <a:solidFill>
                  <a:srgbClr val="FF0000"/>
                </a:solidFill>
                <a:latin typeface="Arial" pitchFamily="34" charset="0"/>
                <a:cs typeface="Arial" pitchFamily="34" charset="0"/>
              </a:rPr>
              <a:t>advise you will give to this patient regarding management of these </a:t>
            </a:r>
            <a:r>
              <a:rPr lang="en-US" sz="2000" dirty="0" smtClean="0">
                <a:solidFill>
                  <a:srgbClr val="FF0000"/>
                </a:solidFill>
                <a:latin typeface="Arial" pitchFamily="34" charset="0"/>
                <a:cs typeface="Arial" pitchFamily="34" charset="0"/>
              </a:rPr>
              <a:t>symptoms in future? </a:t>
            </a:r>
            <a:endParaRPr lang="en-US" sz="2000" dirty="0">
              <a:solidFill>
                <a:srgbClr val="FF0000"/>
              </a:solidFill>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endParaRPr lang="en-US" sz="2000" dirty="0">
              <a:latin typeface="Arial" pitchFamily="34" charset="0"/>
              <a:cs typeface="Arial" pitchFamily="34" charset="0"/>
            </a:endParaRPr>
          </a:p>
          <a:p>
            <a:pPr marL="0" indent="0" algn="just" eaLnBrk="1" fontAlgn="auto" hangingPunct="1">
              <a:spcBef>
                <a:spcPts val="580"/>
              </a:spcBef>
              <a:spcAft>
                <a:spcPts val="0"/>
              </a:spcAft>
              <a:buFont typeface="Wingdings 2" pitchFamily="18" charset="2"/>
              <a:buNone/>
              <a:defRPr/>
            </a:pPr>
            <a:r>
              <a:rPr lang="en-US" sz="2000" dirty="0">
                <a:latin typeface="Arial" pitchFamily="34" charset="0"/>
                <a:cs typeface="Arial" pitchFamily="34" charset="0"/>
              </a:rPr>
              <a:t> </a:t>
            </a:r>
          </a:p>
        </p:txBody>
      </p:sp>
      <p:sp>
        <p:nvSpPr>
          <p:cNvPr id="4" name="TextBox 3"/>
          <p:cNvSpPr txBox="1">
            <a:spLocks noChangeArrowheads="1"/>
          </p:cNvSpPr>
          <p:nvPr/>
        </p:nvSpPr>
        <p:spPr bwMode="auto">
          <a:xfrm>
            <a:off x="179512" y="4869160"/>
            <a:ext cx="8784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457200" indent="-457200">
              <a:buFont typeface="+mj-lt"/>
              <a:buAutoNum type="alphaLcPeriod"/>
            </a:pPr>
            <a:r>
              <a:rPr lang="en-US" dirty="0" smtClean="0">
                <a:solidFill>
                  <a:srgbClr val="0070C0"/>
                </a:solidFill>
              </a:rPr>
              <a:t>Documented Symptomatic </a:t>
            </a:r>
            <a:r>
              <a:rPr lang="en-US" dirty="0" err="1" smtClean="0">
                <a:solidFill>
                  <a:srgbClr val="0070C0"/>
                </a:solidFill>
              </a:rPr>
              <a:t>Hypoglycaemia</a:t>
            </a:r>
            <a:endParaRPr lang="en-US" dirty="0" smtClean="0">
              <a:solidFill>
                <a:srgbClr val="0070C0"/>
              </a:solidFill>
            </a:endParaRPr>
          </a:p>
          <a:p>
            <a:pPr marL="457200" indent="-457200">
              <a:buFont typeface="+mj-lt"/>
              <a:buAutoNum type="alphaLcPeriod"/>
            </a:pPr>
            <a:r>
              <a:rPr lang="en-US" dirty="0" smtClean="0">
                <a:solidFill>
                  <a:srgbClr val="0070C0"/>
                </a:solidFill>
              </a:rPr>
              <a:t>The treatment plan has to be revised to avoid such incidence</a:t>
            </a:r>
            <a:endParaRPr lang="en-US" dirty="0">
              <a:solidFill>
                <a:srgbClr val="0070C0"/>
              </a:solidFill>
            </a:endParaRPr>
          </a:p>
        </p:txBody>
      </p:sp>
      <p:sp>
        <p:nvSpPr>
          <p:cNvPr id="5" name="TextBox 1"/>
          <p:cNvSpPr txBox="1">
            <a:spLocks noChangeArrowheads="1"/>
          </p:cNvSpPr>
          <p:nvPr/>
        </p:nvSpPr>
        <p:spPr bwMode="auto">
          <a:xfrm>
            <a:off x="827584" y="5661248"/>
            <a:ext cx="727298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GB" sz="1200" dirty="0" smtClean="0">
                <a:solidFill>
                  <a:srgbClr val="7030A0"/>
                </a:solidFill>
              </a:rPr>
              <a:t>Ref No 3</a:t>
            </a:r>
          </a:p>
          <a:p>
            <a:r>
              <a:rPr lang="en-US" sz="1200" dirty="0" err="1">
                <a:solidFill>
                  <a:srgbClr val="7030A0"/>
                </a:solidFill>
              </a:rPr>
              <a:t>Seaquist</a:t>
            </a:r>
            <a:r>
              <a:rPr lang="en-US" sz="1200" dirty="0">
                <a:solidFill>
                  <a:srgbClr val="7030A0"/>
                </a:solidFill>
              </a:rPr>
              <a:t> ER, Anderson J, Childs B, et al. Hypoglycemia and diabetes: a report of a workgroup of </a:t>
            </a:r>
            <a:r>
              <a:rPr lang="en-US" sz="1200" dirty="0" err="1" smtClean="0">
                <a:solidFill>
                  <a:srgbClr val="7030A0"/>
                </a:solidFill>
              </a:rPr>
              <a:t>theAmerican</a:t>
            </a:r>
            <a:r>
              <a:rPr lang="en-US" sz="1200" dirty="0">
                <a:solidFill>
                  <a:srgbClr val="7030A0"/>
                </a:solidFill>
              </a:rPr>
              <a:t> Diabetes Association and the Endocrine Society. J </a:t>
            </a:r>
            <a:r>
              <a:rPr lang="en-US" sz="1200" dirty="0" err="1">
                <a:solidFill>
                  <a:srgbClr val="7030A0"/>
                </a:solidFill>
              </a:rPr>
              <a:t>Clin</a:t>
            </a:r>
            <a:r>
              <a:rPr lang="en-US" sz="1200" dirty="0">
                <a:solidFill>
                  <a:srgbClr val="7030A0"/>
                </a:solidFill>
              </a:rPr>
              <a:t> </a:t>
            </a:r>
            <a:r>
              <a:rPr lang="en-US" sz="1200" dirty="0" err="1">
                <a:solidFill>
                  <a:srgbClr val="7030A0"/>
                </a:solidFill>
              </a:rPr>
              <a:t>Endocrinol</a:t>
            </a:r>
            <a:r>
              <a:rPr lang="en-US" sz="1200" dirty="0">
                <a:solidFill>
                  <a:srgbClr val="7030A0"/>
                </a:solidFill>
              </a:rPr>
              <a:t> </a:t>
            </a:r>
            <a:r>
              <a:rPr lang="en-US" sz="1200" dirty="0" err="1">
                <a:solidFill>
                  <a:srgbClr val="7030A0"/>
                </a:solidFill>
              </a:rPr>
              <a:t>Metab</a:t>
            </a:r>
            <a:r>
              <a:rPr lang="en-US" sz="1200" dirty="0">
                <a:solidFill>
                  <a:srgbClr val="7030A0"/>
                </a:solidFill>
              </a:rPr>
              <a:t> 2013; 98:1845.</a:t>
            </a:r>
          </a:p>
          <a:p>
            <a:pPr algn="ctr"/>
            <a:endParaRPr lang="en-GB" sz="1200" dirty="0">
              <a:solidFill>
                <a:srgbClr val="7030A0"/>
              </a:solidFill>
            </a:endParaRPr>
          </a:p>
        </p:txBody>
      </p:sp>
    </p:spTree>
    <p:extLst>
      <p:ext uri="{BB962C8B-B14F-4D97-AF65-F5344CB8AC3E}">
        <p14:creationId xmlns:p14="http://schemas.microsoft.com/office/powerpoint/2010/main" val="109335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13283</TotalTime>
  <Words>1868</Words>
  <Application>Microsoft Office PowerPoint</Application>
  <PresentationFormat>On-screen Show (4:3)</PresentationFormat>
  <Paragraphs>290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Quick Assessment of Data Interpretation Skill (QADIS) with Key</vt:lpstr>
      <vt:lpstr>Authors of the QADIS  (Lesson No 3)</vt:lpstr>
      <vt:lpstr>Patient no 1</vt:lpstr>
      <vt:lpstr>Barter and Gitelman Syndrome</vt:lpstr>
      <vt:lpstr>Difference Between Barter Syndrome Gitelman syndrome  </vt:lpstr>
      <vt:lpstr>Patient no 2</vt:lpstr>
      <vt:lpstr>Macroprolactinaemia</vt:lpstr>
      <vt:lpstr>Lab Detection of Macroprolactinaemia</vt:lpstr>
      <vt:lpstr>Patient no 3</vt:lpstr>
      <vt:lpstr>Hypoglycaemia in Diabetics</vt:lpstr>
      <vt:lpstr>PowerPoint Presentation</vt:lpstr>
      <vt:lpstr>Patient no 4</vt:lpstr>
      <vt:lpstr>Lab Diagnosis of Vitamin B12 Def</vt:lpstr>
      <vt:lpstr>Serum or Red Cell Folate</vt:lpstr>
      <vt:lpstr>Patient no 5</vt:lpstr>
      <vt:lpstr>Familial Combined Hyperlipidaemia (FCHL)</vt:lpstr>
      <vt:lpstr>Difference between Metabolic Syndrome (MS) and FCHL</vt:lpstr>
      <vt:lpstr>Patient no 6</vt:lpstr>
      <vt:lpstr>Double Metabolic Acidosis</vt:lpstr>
      <vt:lpstr>Patient no 7</vt:lpstr>
      <vt:lpstr>Periodic Paralysis </vt:lpstr>
      <vt:lpstr>Patient no 8</vt:lpstr>
      <vt:lpstr>Lipoprotein Lipase Deficiency</vt:lpstr>
      <vt:lpstr>Patient no 9</vt:lpstr>
      <vt:lpstr>Refeeding Syndrome</vt:lpstr>
      <vt:lpstr>Patient no 10</vt:lpstr>
      <vt:lpstr>Familial Hypocalciuric Hypercalcemia (FHH)</vt:lpstr>
      <vt:lpstr>Thank you and Best of Luck</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AAMIR IJAZ</cp:lastModifiedBy>
  <cp:revision>843</cp:revision>
  <dcterms:created xsi:type="dcterms:W3CDTF">2010-04-16T10:19:10Z</dcterms:created>
  <dcterms:modified xsi:type="dcterms:W3CDTF">2015-05-18T19:29:12Z</dcterms:modified>
</cp:coreProperties>
</file>