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84"/>
  </p:notesMasterIdLst>
  <p:handoutMasterIdLst>
    <p:handoutMasterId r:id="rId85"/>
  </p:handoutMasterIdLst>
  <p:sldIdLst>
    <p:sldId id="475" r:id="rId2"/>
    <p:sldId id="1055" r:id="rId3"/>
    <p:sldId id="825" r:id="rId4"/>
    <p:sldId id="870" r:id="rId5"/>
    <p:sldId id="828" r:id="rId6"/>
    <p:sldId id="1258" r:id="rId7"/>
    <p:sldId id="1308" r:id="rId8"/>
    <p:sldId id="1309" r:id="rId9"/>
    <p:sldId id="1310" r:id="rId10"/>
    <p:sldId id="1311" r:id="rId11"/>
    <p:sldId id="1312" r:id="rId12"/>
    <p:sldId id="1317" r:id="rId13"/>
    <p:sldId id="1314" r:id="rId14"/>
    <p:sldId id="1315" r:id="rId15"/>
    <p:sldId id="1316" r:id="rId16"/>
    <p:sldId id="879" r:id="rId17"/>
    <p:sldId id="829" r:id="rId18"/>
    <p:sldId id="1243" r:id="rId19"/>
    <p:sldId id="1244" r:id="rId20"/>
    <p:sldId id="1245" r:id="rId21"/>
    <p:sldId id="1250" r:id="rId22"/>
    <p:sldId id="1246" r:id="rId23"/>
    <p:sldId id="1247" r:id="rId24"/>
    <p:sldId id="1252" r:id="rId25"/>
    <p:sldId id="1253" r:id="rId26"/>
    <p:sldId id="1254" r:id="rId27"/>
    <p:sldId id="1109" r:id="rId28"/>
    <p:sldId id="1259" r:id="rId29"/>
    <p:sldId id="1275" r:id="rId30"/>
    <p:sldId id="1276" r:id="rId31"/>
    <p:sldId id="1277" r:id="rId32"/>
    <p:sldId id="1278" r:id="rId33"/>
    <p:sldId id="1110" r:id="rId34"/>
    <p:sldId id="1111" r:id="rId35"/>
    <p:sldId id="1112" r:id="rId36"/>
    <p:sldId id="1204" r:id="rId37"/>
    <p:sldId id="1260" r:id="rId38"/>
    <p:sldId id="1267" r:id="rId39"/>
    <p:sldId id="1268" r:id="rId40"/>
    <p:sldId id="1269" r:id="rId41"/>
    <p:sldId id="1270" r:id="rId42"/>
    <p:sldId id="1271" r:id="rId43"/>
    <p:sldId id="1272" r:id="rId44"/>
    <p:sldId id="1273" r:id="rId45"/>
    <p:sldId id="1058" r:id="rId46"/>
    <p:sldId id="1059" r:id="rId47"/>
    <p:sldId id="1257" r:id="rId48"/>
    <p:sldId id="1256" r:id="rId49"/>
    <p:sldId id="1261" r:id="rId50"/>
    <p:sldId id="1154" r:id="rId51"/>
    <p:sldId id="1262" r:id="rId52"/>
    <p:sldId id="1319" r:id="rId53"/>
    <p:sldId id="1320" r:id="rId54"/>
    <p:sldId id="1321" r:id="rId55"/>
    <p:sldId id="1322" r:id="rId56"/>
    <p:sldId id="1242" r:id="rId57"/>
    <p:sldId id="1263" r:id="rId58"/>
    <p:sldId id="1281" r:id="rId59"/>
    <p:sldId id="1206" r:id="rId60"/>
    <p:sldId id="1264" r:id="rId61"/>
    <p:sldId id="1290" r:id="rId62"/>
    <p:sldId id="1292" r:id="rId63"/>
    <p:sldId id="1291" r:id="rId64"/>
    <p:sldId id="1283" r:id="rId65"/>
    <p:sldId id="1284" r:id="rId66"/>
    <p:sldId id="1293" r:id="rId67"/>
    <p:sldId id="1294" r:id="rId68"/>
    <p:sldId id="1295" r:id="rId69"/>
    <p:sldId id="1296" r:id="rId70"/>
    <p:sldId id="1297" r:id="rId71"/>
    <p:sldId id="1298" r:id="rId72"/>
    <p:sldId id="1299" r:id="rId73"/>
    <p:sldId id="1300" r:id="rId74"/>
    <p:sldId id="1301" r:id="rId75"/>
    <p:sldId id="1302" r:id="rId76"/>
    <p:sldId id="1303" r:id="rId77"/>
    <p:sldId id="1304" r:id="rId78"/>
    <p:sldId id="1305" r:id="rId79"/>
    <p:sldId id="1306" r:id="rId80"/>
    <p:sldId id="1307" r:id="rId81"/>
    <p:sldId id="1289" r:id="rId82"/>
    <p:sldId id="407" r:id="rId8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41" autoAdjust="0"/>
  </p:normalViewPr>
  <p:slideViewPr>
    <p:cSldViewPr>
      <p:cViewPr varScale="1">
        <p:scale>
          <a:sx n="63" d="100"/>
          <a:sy n="63"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0"/>
    </p:cViewPr>
  </p:sorter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721D37-7520-4DD2-AD3E-4B7BD624D8C0}" type="datetimeFigureOut">
              <a:rPr lang="en-GB" smtClean="0"/>
              <a:t>20/06/2014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53273A-A567-414C-B7C6-10EBD089A6D1}" type="slidenum">
              <a:rPr lang="en-GB" smtClean="0"/>
              <a:t>‹#›</a:t>
            </a:fld>
            <a:endParaRPr lang="en-GB"/>
          </a:p>
        </p:txBody>
      </p:sp>
    </p:spTree>
    <p:extLst>
      <p:ext uri="{BB962C8B-B14F-4D97-AF65-F5344CB8AC3E}">
        <p14:creationId xmlns:p14="http://schemas.microsoft.com/office/powerpoint/2010/main" val="238530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20/06/2014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2C70E8-3962-437C-BE62-25DC581BC62D}" type="slidenum">
              <a:rPr lang="en-GB" smtClean="0"/>
              <a:pPr/>
              <a:t>60</a:t>
            </a:fld>
            <a:endParaRPr lang="en-GB"/>
          </a:p>
        </p:txBody>
      </p:sp>
    </p:spTree>
    <p:extLst>
      <p:ext uri="{BB962C8B-B14F-4D97-AF65-F5344CB8AC3E}">
        <p14:creationId xmlns:p14="http://schemas.microsoft.com/office/powerpoint/2010/main" val="38040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4</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16</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17</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27</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33</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34</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A802081-779E-410F-BC33-05BFDB6C39FD}" type="slidenum">
              <a:rPr lang="en-US" smtClean="0">
                <a:latin typeface="Arial" pitchFamily="34" charset="0"/>
              </a:rPr>
              <a:pPr/>
              <a:t>35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C3B13-DBF4-4615-9228-014B3105144E}" type="datetime1">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06E7-BE9F-421C-8C45-0867D2BEA5E3}" type="datetime1">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B18E-35CF-4CCA-862E-B149B90EFF3F}" type="datetime1">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E42A-FCBE-472E-B4EF-AE0A3CE883F3}" type="datetime1">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21CD7-D2E7-4B4D-AD7A-A7836F6D0C78}" type="datetime1">
              <a:rPr lang="en-US" smtClean="0"/>
              <a:t>6/20/2014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D20F0-80A6-4881-A77D-4B5DBC0306C2}" type="datetime1">
              <a:rPr lang="en-US" smtClean="0"/>
              <a:t>6/20/2014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6/20/2014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21289-C174-44D4-A11A-36E4BF6B2B4C}" type="datetime1">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2D3BBD-5418-4A5E-9EE3-41EC972D4216}" type="datetime1">
              <a:rPr lang="en-US" smtClean="0"/>
              <a:t>6/20/2014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492875"/>
            <a:ext cx="7772400" cy="1736725"/>
          </a:xfrm>
        </p:spPr>
        <p:txBody>
          <a:bodyPr>
            <a:noAutofit/>
          </a:bodyPr>
          <a:lstStyle/>
          <a:p>
            <a:pPr algn="ctr"/>
            <a:r>
              <a:rPr lang="en-US" sz="2400" cap="none" dirty="0" smtClean="0">
                <a:solidFill>
                  <a:srgbClr val="FF0000"/>
                </a:solidFill>
                <a:latin typeface="+mn-lt"/>
              </a:rPr>
              <a:t>Pakistan Society Of Chemical Pathologists</a:t>
            </a:r>
            <a:br>
              <a:rPr lang="en-US" sz="2400" cap="none" dirty="0" smtClean="0">
                <a:solidFill>
                  <a:srgbClr val="FF0000"/>
                </a:solidFill>
                <a:latin typeface="+mn-lt"/>
              </a:rPr>
            </a:br>
            <a:r>
              <a:rPr lang="en-US" sz="2000" cap="none" dirty="0" smtClean="0">
                <a:solidFill>
                  <a:srgbClr val="FF0000"/>
                </a:solidFill>
                <a:latin typeface="+mn-lt"/>
              </a:rPr>
              <a:t>Distance Learning </a:t>
            </a:r>
            <a:r>
              <a:rPr lang="en-US" sz="2000" cap="none" dirty="0" err="1" smtClean="0">
                <a:solidFill>
                  <a:srgbClr val="FF0000"/>
                </a:solidFill>
                <a:latin typeface="+mn-lt"/>
              </a:rPr>
              <a:t>Programme</a:t>
            </a:r>
            <a:r>
              <a:rPr lang="en-US" sz="2000" cap="none" dirty="0" smtClean="0">
                <a:solidFill>
                  <a:srgbClr val="FF0000"/>
                </a:solidFill>
                <a:latin typeface="+mn-lt"/>
              </a:rPr>
              <a:t> In Chemical Pathology</a:t>
            </a:r>
            <a:br>
              <a:rPr lang="en-US" sz="2000" cap="none" dirty="0" smtClean="0">
                <a:solidFill>
                  <a:srgbClr val="FF0000"/>
                </a:solidFill>
                <a:latin typeface="+mn-lt"/>
              </a:rPr>
            </a:br>
            <a:r>
              <a:rPr lang="en-US" sz="2800" cap="none" dirty="0" smtClean="0">
                <a:solidFill>
                  <a:srgbClr val="FF0000"/>
                </a:solidFill>
                <a:latin typeface="+mn-lt"/>
              </a:rPr>
              <a:t>(DLP-2)</a:t>
            </a:r>
            <a:br>
              <a:rPr lang="en-US" sz="2800" cap="none" dirty="0" smtClean="0">
                <a:solidFill>
                  <a:srgbClr val="FF0000"/>
                </a:solidFill>
                <a:latin typeface="+mn-lt"/>
              </a:rPr>
            </a:br>
            <a:r>
              <a:rPr lang="en-US" sz="2400" cap="none" dirty="0" smtClean="0">
                <a:solidFill>
                  <a:srgbClr val="FF0000"/>
                </a:solidFill>
                <a:latin typeface="+mn-lt"/>
              </a:rPr>
              <a:t/>
            </a:r>
            <a:br>
              <a:rPr lang="en-US" sz="2400" cap="none" dirty="0" smtClean="0">
                <a:solidFill>
                  <a:srgbClr val="FF0000"/>
                </a:solidFill>
                <a:latin typeface="+mn-lt"/>
              </a:rPr>
            </a:br>
            <a:r>
              <a:rPr lang="en-US" sz="4000" u="sng" dirty="0">
                <a:solidFill>
                  <a:schemeClr val="accent1"/>
                </a:solidFill>
                <a:latin typeface="+mn-lt"/>
              </a:rPr>
              <a:t>Lesson No </a:t>
            </a:r>
            <a:r>
              <a:rPr lang="en-US" sz="4000" u="sng" dirty="0" smtClean="0">
                <a:solidFill>
                  <a:schemeClr val="accent1"/>
                </a:solidFill>
                <a:latin typeface="+mn-lt"/>
              </a:rPr>
              <a:t>11</a:t>
            </a:r>
            <a:r>
              <a:rPr lang="en-US" sz="4000" u="sng" dirty="0">
                <a:solidFill>
                  <a:schemeClr val="accent1"/>
                </a:solidFill>
                <a:latin typeface="+mn-lt"/>
              </a:rPr>
              <a:t/>
            </a:r>
            <a:br>
              <a:rPr lang="en-US" sz="4000" u="sng" dirty="0">
                <a:solidFill>
                  <a:schemeClr val="accent1"/>
                </a:solidFill>
                <a:latin typeface="+mn-lt"/>
              </a:rPr>
            </a:br>
            <a:r>
              <a:rPr lang="en-US" sz="3600" u="sng" dirty="0" smtClean="0">
                <a:solidFill>
                  <a:schemeClr val="accent1"/>
                </a:solidFill>
                <a:latin typeface="+mn-lt"/>
              </a:rPr>
              <a:t>Laboratory Automation</a:t>
            </a:r>
            <a:r>
              <a:rPr lang="en-US" sz="2400" cap="none" dirty="0" smtClean="0">
                <a:solidFill>
                  <a:srgbClr val="0070C0"/>
                </a:solidFill>
                <a:latin typeface="+mn-lt"/>
              </a:rPr>
              <a:t/>
            </a:r>
            <a:br>
              <a:rPr lang="en-US" sz="2400" cap="none" dirty="0" smtClean="0">
                <a:solidFill>
                  <a:srgbClr val="0070C0"/>
                </a:solidFill>
                <a:latin typeface="+mn-lt"/>
              </a:rPr>
            </a:br>
            <a:r>
              <a:rPr lang="en-US" sz="2000" dirty="0" smtClean="0">
                <a:solidFill>
                  <a:srgbClr val="0070C0"/>
                </a:solidFill>
                <a:latin typeface="+mn-lt"/>
              </a:rPr>
              <a:t>By </a:t>
            </a:r>
            <a:r>
              <a:rPr lang="en-GB" sz="2000" dirty="0" smtClean="0">
                <a:solidFill>
                  <a:srgbClr val="0070C0"/>
                </a:solidFill>
                <a:latin typeface="+mn-lt"/>
              </a:rPr>
              <a:t/>
            </a:r>
            <a:br>
              <a:rPr lang="en-GB" sz="2000" dirty="0" smtClean="0">
                <a:solidFill>
                  <a:srgbClr val="0070C0"/>
                </a:solidFill>
                <a:latin typeface="+mn-lt"/>
              </a:rPr>
            </a:br>
            <a:r>
              <a:rPr lang="en-US" sz="3200" dirty="0" smtClean="0">
                <a:solidFill>
                  <a:srgbClr val="0070C0"/>
                </a:solidFill>
              </a:rPr>
              <a:t> </a:t>
            </a:r>
            <a:r>
              <a:rPr lang="en-GB" sz="3200" dirty="0" smtClean="0">
                <a:solidFill>
                  <a:srgbClr val="0070C0"/>
                </a:solidFill>
              </a:rPr>
              <a:t/>
            </a:r>
            <a:br>
              <a:rPr lang="en-GB" sz="3200" dirty="0" smtClean="0">
                <a:solidFill>
                  <a:srgbClr val="0070C0"/>
                </a:solidFill>
              </a:rPr>
            </a:br>
            <a:r>
              <a:rPr lang="en-US" sz="2800" dirty="0" smtClean="0">
                <a:solidFill>
                  <a:srgbClr val="0070C0"/>
                </a:solidFill>
                <a:latin typeface="Arial" pitchFamily="34" charset="0"/>
                <a:cs typeface="Arial" pitchFamily="34" charset="0"/>
              </a:rPr>
              <a:t>Brig Aamir Ijaz</a:t>
            </a:r>
            <a:r>
              <a:rPr lang="en-US" sz="3600" dirty="0" smtClean="0">
                <a:solidFill>
                  <a:srgbClr val="0070C0"/>
                </a:solidFill>
                <a:latin typeface="Arial" pitchFamily="34" charset="0"/>
                <a:cs typeface="Arial" pitchFamily="34" charset="0"/>
              </a:rPr>
              <a:t/>
            </a:r>
            <a:br>
              <a:rPr lang="en-US" sz="3600" dirty="0" smtClean="0">
                <a:solidFill>
                  <a:srgbClr val="0070C0"/>
                </a:solidFill>
                <a:latin typeface="Arial" pitchFamily="34" charset="0"/>
                <a:cs typeface="Arial" pitchFamily="34" charset="0"/>
              </a:rPr>
            </a:br>
            <a:r>
              <a:rPr lang="en-US" sz="1400" dirty="0" smtClean="0">
                <a:solidFill>
                  <a:srgbClr val="0070C0"/>
                </a:solidFill>
                <a:latin typeface="Arial" pitchFamily="34" charset="0"/>
                <a:cs typeface="Arial" pitchFamily="34" charset="0"/>
              </a:rPr>
              <a:t>MCPS, FCPS, FRCP (</a:t>
            </a:r>
            <a:r>
              <a:rPr lang="en-US" sz="1400" dirty="0" err="1" smtClean="0">
                <a:solidFill>
                  <a:srgbClr val="0070C0"/>
                </a:solidFill>
                <a:latin typeface="Arial" pitchFamily="34" charset="0"/>
                <a:cs typeface="Arial" pitchFamily="34" charset="0"/>
              </a:rPr>
              <a:t>Edin</a:t>
            </a:r>
            <a:r>
              <a:rPr lang="en-US" sz="1400" dirty="0" smtClean="0">
                <a:solidFill>
                  <a:srgbClr val="0070C0"/>
                </a:solidFill>
                <a:latin typeface="Arial" pitchFamily="34" charset="0"/>
                <a:cs typeface="Arial" pitchFamily="34" charset="0"/>
              </a:rPr>
              <a:t>)</a:t>
            </a:r>
            <a:r>
              <a:rPr lang="en-GB" sz="1400" dirty="0" smtClean="0">
                <a:solidFill>
                  <a:srgbClr val="0070C0"/>
                </a:solidFill>
                <a:latin typeface="Arial" pitchFamily="34" charset="0"/>
                <a:cs typeface="Arial" pitchFamily="34" charset="0"/>
              </a:rPr>
              <a:t/>
            </a:r>
            <a:br>
              <a:rPr lang="en-GB" sz="1400" dirty="0" smtClean="0">
                <a:solidFill>
                  <a:srgbClr val="0070C0"/>
                </a:solidFill>
                <a:latin typeface="Arial" pitchFamily="34" charset="0"/>
                <a:cs typeface="Arial" pitchFamily="34" charset="0"/>
              </a:rPr>
            </a:br>
            <a:r>
              <a:rPr lang="en-GB" sz="1050" dirty="0" smtClean="0">
                <a:solidFill>
                  <a:srgbClr val="0070C0"/>
                </a:solidFill>
                <a:latin typeface="Arial" pitchFamily="34" charset="0"/>
                <a:cs typeface="Arial" pitchFamily="34" charset="0"/>
              </a:rPr>
              <a:t/>
            </a:r>
            <a:br>
              <a:rPr lang="en-GB" sz="1050" dirty="0" smtClean="0">
                <a:solidFill>
                  <a:srgbClr val="0070C0"/>
                </a:solidFill>
                <a:latin typeface="Arial" pitchFamily="34" charset="0"/>
                <a:cs typeface="Arial" pitchFamily="34" charset="0"/>
              </a:rPr>
            </a:br>
            <a:r>
              <a:rPr lang="en-GB" sz="1050" dirty="0" smtClean="0">
                <a:solidFill>
                  <a:srgbClr val="0070C0"/>
                </a:solidFill>
                <a:latin typeface="Arial" pitchFamily="34" charset="0"/>
                <a:cs typeface="Arial" pitchFamily="34" charset="0"/>
              </a:rPr>
              <a:t/>
            </a:r>
            <a:br>
              <a:rPr lang="en-GB" sz="1050" dirty="0" smtClean="0">
                <a:solidFill>
                  <a:srgbClr val="0070C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Professor of Pathology / </a:t>
            </a:r>
            <a:br>
              <a:rPr lang="en-US" sz="1800" dirty="0" smtClean="0">
                <a:solidFill>
                  <a:srgbClr val="FF000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Consultant Chemical Pathologist</a:t>
            </a:r>
            <a:r>
              <a:rPr lang="en-GB" sz="1800" dirty="0" smtClean="0">
                <a:solidFill>
                  <a:srgbClr val="FF0000"/>
                </a:solidFill>
                <a:latin typeface="Arial" pitchFamily="34" charset="0"/>
                <a:cs typeface="Arial" pitchFamily="34" charset="0"/>
              </a:rPr>
              <a:t/>
            </a:r>
            <a:br>
              <a:rPr lang="en-GB" sz="1800" dirty="0" smtClean="0">
                <a:solidFill>
                  <a:srgbClr val="FF0000"/>
                </a:solidFill>
                <a:latin typeface="Arial" pitchFamily="34" charset="0"/>
                <a:cs typeface="Arial" pitchFamily="34" charset="0"/>
              </a:rPr>
            </a:br>
            <a:r>
              <a:rPr lang="en-US" sz="1800" dirty="0" smtClean="0">
                <a:solidFill>
                  <a:srgbClr val="FF0000"/>
                </a:solidFill>
                <a:latin typeface="Arial" pitchFamily="34" charset="0"/>
                <a:cs typeface="Arial" pitchFamily="34" charset="0"/>
              </a:rPr>
              <a:t>AFIP Rawalpindi</a:t>
            </a:r>
            <a:r>
              <a:rPr lang="en-US" sz="1200" baseline="30000" dirty="0" smtClean="0">
                <a:solidFill>
                  <a:srgbClr val="FF0000"/>
                </a:solidFill>
                <a:latin typeface="Arial" pitchFamily="34" charset="0"/>
                <a:cs typeface="Arial" pitchFamily="34" charset="0"/>
              </a:rPr>
              <a:t/>
            </a:r>
            <a:br>
              <a:rPr lang="en-US" sz="1200" baseline="30000" dirty="0" smtClean="0">
                <a:solidFill>
                  <a:srgbClr val="FF0000"/>
                </a:solidFill>
                <a:latin typeface="Arial" pitchFamily="34" charset="0"/>
                <a:cs typeface="Arial" pitchFamily="34" charset="0"/>
              </a:rPr>
            </a:br>
            <a:r>
              <a:rPr lang="en-US" sz="1800" dirty="0" smtClean="0">
                <a:solidFill>
                  <a:srgbClr val="0070C0"/>
                </a:solidFill>
                <a:latin typeface="Arial" pitchFamily="34" charset="0"/>
                <a:cs typeface="Arial" pitchFamily="34" charset="0"/>
              </a:rPr>
              <a:t/>
            </a:r>
            <a:br>
              <a:rPr lang="en-US" sz="1800" dirty="0" smtClean="0">
                <a:solidFill>
                  <a:srgbClr val="0070C0"/>
                </a:solidFill>
                <a:latin typeface="Arial" pitchFamily="34" charset="0"/>
                <a:cs typeface="Arial" pitchFamily="34" charset="0"/>
              </a:rPr>
            </a:br>
            <a:r>
              <a:rPr lang="en-US" sz="1400" baseline="30000" dirty="0" smtClean="0">
                <a:solidFill>
                  <a:srgbClr val="FF0000"/>
                </a:solidFill>
                <a:latin typeface="+mn-lt"/>
              </a:rPr>
              <a:t/>
            </a:r>
            <a:br>
              <a:rPr lang="en-US" sz="1400" baseline="30000" dirty="0" smtClean="0">
                <a:solidFill>
                  <a:srgbClr val="FF0000"/>
                </a:solidFill>
                <a:latin typeface="+mn-lt"/>
              </a:rPr>
            </a:br>
            <a:endParaRPr lang="en-US" dirty="0" smtClean="0">
              <a:solidFill>
                <a:srgbClr val="FF0000"/>
              </a:solidFill>
              <a:latin typeface="+mn-lt"/>
            </a:endParaRPr>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1235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457200" y="1600200"/>
            <a:ext cx="7467600" cy="4873625"/>
          </a:xfrm>
        </p:spPr>
        <p:txBody>
          <a:bodyPr>
            <a:normAutofit/>
          </a:bodyPr>
          <a:lstStyle/>
          <a:p>
            <a:pPr marL="0" indent="0" eaLnBrk="1" hangingPunct="1">
              <a:buNone/>
            </a:pPr>
            <a:r>
              <a:rPr lang="en-US" sz="3600" dirty="0" smtClean="0"/>
              <a:t>In continuous flow analyzers, </a:t>
            </a:r>
          </a:p>
          <a:p>
            <a:pPr lvl="1" eaLnBrk="1" hangingPunct="1"/>
            <a:r>
              <a:rPr lang="en-US" sz="3200" dirty="0" smtClean="0"/>
              <a:t>samples were aspirated into tubing to introduce samples into a sample holder,</a:t>
            </a:r>
          </a:p>
          <a:p>
            <a:pPr lvl="1" eaLnBrk="1" hangingPunct="1"/>
            <a:r>
              <a:rPr lang="en-US" sz="3200" dirty="0" smtClean="0"/>
              <a:t>bring in reagent, </a:t>
            </a:r>
          </a:p>
          <a:p>
            <a:pPr lvl="1" eaLnBrk="1" hangingPunct="1"/>
            <a:r>
              <a:rPr lang="en-US" sz="3200" dirty="0" smtClean="0"/>
              <a:t>create a chemical reaction, </a:t>
            </a:r>
          </a:p>
          <a:p>
            <a:pPr lvl="1" eaLnBrk="1" hangingPunct="1"/>
            <a:r>
              <a:rPr lang="en-US" sz="3200" dirty="0" smtClean="0"/>
              <a:t>and then pump the </a:t>
            </a:r>
            <a:r>
              <a:rPr lang="en-US" sz="3200" dirty="0" err="1" smtClean="0"/>
              <a:t>chromagen</a:t>
            </a:r>
            <a:r>
              <a:rPr lang="en-US" sz="3200" dirty="0" smtClean="0"/>
              <a:t> solution into a flow-through cuvette for spectrophotometric analysis.</a:t>
            </a:r>
            <a:endParaRPr lang="ar-SA" sz="3200" dirty="0" smtClean="0"/>
          </a:p>
        </p:txBody>
      </p:sp>
      <p:sp>
        <p:nvSpPr>
          <p:cNvPr id="4" name="Title 1"/>
          <p:cNvSpPr txBox="1">
            <a:spLocks/>
          </p:cNvSpPr>
          <p:nvPr/>
        </p:nvSpPr>
        <p:spPr>
          <a:xfrm>
            <a:off x="457200" y="274638"/>
            <a:ext cx="7467600" cy="939800"/>
          </a:xfrm>
          <a:prstGeom prst="rect">
            <a:avLst/>
          </a:prstGeom>
        </p:spPr>
        <p:txBody>
          <a:bodyPr anchor="b">
            <a:normAutofit/>
          </a:bodyPr>
          <a:lstStyle/>
          <a:p>
            <a:pPr algn="ctr" fontAlgn="auto">
              <a:spcAft>
                <a:spcPts val="0"/>
              </a:spcAft>
              <a:defRPr/>
            </a:pPr>
            <a:r>
              <a:rPr lang="en-US" sz="5400" cap="small" dirty="0" smtClean="0">
                <a:solidFill>
                  <a:schemeClr val="tx2"/>
                </a:solidFill>
                <a:latin typeface="+mn-lt"/>
                <a:ea typeface="+mj-ea"/>
                <a:cs typeface="+mj-cs"/>
              </a:rPr>
              <a:t>Continuous flow</a:t>
            </a:r>
            <a:endParaRPr lang="ar-SA" sz="4800" cap="small" dirty="0">
              <a:solidFill>
                <a:schemeClr val="tx2"/>
              </a:solidFill>
              <a:latin typeface="+mn-lt"/>
              <a:ea typeface="+mj-ea"/>
              <a:cs typeface="+mj-cs"/>
            </a:endParaRPr>
          </a:p>
        </p:txBody>
      </p:sp>
    </p:spTree>
    <p:extLst>
      <p:ext uri="{BB962C8B-B14F-4D97-AF65-F5344CB8AC3E}">
        <p14:creationId xmlns:p14="http://schemas.microsoft.com/office/powerpoint/2010/main" val="56657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36588"/>
            <a:ext cx="8229600" cy="582612"/>
          </a:xfrm>
        </p:spPr>
        <p:txBody>
          <a:bodyPr>
            <a:noAutofit/>
          </a:bodyPr>
          <a:lstStyle/>
          <a:p>
            <a:pPr algn="ctr" eaLnBrk="1" fontAlgn="auto" hangingPunct="1">
              <a:spcAft>
                <a:spcPts val="0"/>
              </a:spcAft>
              <a:defRPr/>
            </a:pPr>
            <a:r>
              <a:rPr lang="en-US" sz="4400" b="1" dirty="0" smtClean="0">
                <a:latin typeface="+mn-lt"/>
              </a:rPr>
              <a:t>Continuous Flow</a:t>
            </a:r>
            <a:endParaRPr lang="ar-SA" sz="4000" dirty="0" smtClean="0">
              <a:latin typeface="+mn-lt"/>
            </a:endParaRP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 y="1524000"/>
            <a:ext cx="8072437"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25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322388"/>
            <a:ext cx="8229600" cy="582612"/>
          </a:xfrm>
        </p:spPr>
        <p:txBody>
          <a:bodyPr>
            <a:noAutofit/>
          </a:bodyPr>
          <a:lstStyle/>
          <a:p>
            <a:pPr algn="ctr" eaLnBrk="1" fontAlgn="auto" hangingPunct="1">
              <a:spcAft>
                <a:spcPts val="0"/>
              </a:spcAft>
              <a:defRPr/>
            </a:pPr>
            <a:r>
              <a:rPr lang="en-US" sz="4800" dirty="0" smtClean="0">
                <a:latin typeface="+mn-lt"/>
              </a:rPr>
              <a:t>Drawbacks of </a:t>
            </a:r>
            <a:br>
              <a:rPr lang="en-US" sz="4800" dirty="0" smtClean="0">
                <a:latin typeface="+mn-lt"/>
              </a:rPr>
            </a:br>
            <a:r>
              <a:rPr lang="en-US" sz="4800" dirty="0" smtClean="0">
                <a:latin typeface="+mn-lt"/>
              </a:rPr>
              <a:t>Continuous Flow</a:t>
            </a:r>
            <a:endParaRPr lang="ar-SA" sz="4400" dirty="0" smtClean="0">
              <a:latin typeface="+mn-lt"/>
            </a:endParaRPr>
          </a:p>
        </p:txBody>
      </p:sp>
      <p:sp>
        <p:nvSpPr>
          <p:cNvPr id="4" name="Content Placeholder 2"/>
          <p:cNvSpPr txBox="1">
            <a:spLocks/>
          </p:cNvSpPr>
          <p:nvPr/>
        </p:nvSpPr>
        <p:spPr>
          <a:xfrm>
            <a:off x="428625" y="2438400"/>
            <a:ext cx="8229600" cy="1643063"/>
          </a:xfrm>
          <a:prstGeom prst="rect">
            <a:avLst/>
          </a:prstGeom>
        </p:spPr>
        <p:txBody>
          <a:bodyPr/>
          <a:lstStyle/>
          <a:p>
            <a:pPr marL="342900" indent="-342900">
              <a:spcBef>
                <a:spcPct val="20000"/>
              </a:spcBef>
              <a:buFontTx/>
              <a:buChar char="•"/>
              <a:defRPr/>
            </a:pPr>
            <a:r>
              <a:rPr lang="en-US" sz="3600" kern="0" dirty="0" smtClean="0">
                <a:latin typeface="+mn-lt"/>
              </a:rPr>
              <a:t>Significant </a:t>
            </a:r>
            <a:r>
              <a:rPr lang="en-US" sz="3600" kern="0" dirty="0">
                <a:latin typeface="+mn-lt"/>
              </a:rPr>
              <a:t>carry-over problems </a:t>
            </a:r>
            <a:endParaRPr lang="en-US" sz="3600" kern="0" dirty="0" smtClean="0">
              <a:latin typeface="+mn-lt"/>
            </a:endParaRPr>
          </a:p>
          <a:p>
            <a:pPr marL="342900" indent="-342900">
              <a:spcBef>
                <a:spcPct val="20000"/>
              </a:spcBef>
              <a:buFontTx/>
              <a:buChar char="•"/>
              <a:defRPr/>
            </a:pPr>
            <a:r>
              <a:rPr lang="en-US" sz="3600" kern="0" dirty="0" smtClean="0">
                <a:latin typeface="+mn-lt"/>
              </a:rPr>
              <a:t>Wasteful </a:t>
            </a:r>
            <a:r>
              <a:rPr lang="en-US" sz="3600" kern="0" dirty="0">
                <a:latin typeface="+mn-lt"/>
              </a:rPr>
              <a:t>use of continuously flowing </a:t>
            </a:r>
            <a:r>
              <a:rPr lang="en-US" sz="3600" kern="0" dirty="0" smtClean="0">
                <a:latin typeface="+mn-lt"/>
              </a:rPr>
              <a:t>reagents</a:t>
            </a:r>
          </a:p>
          <a:p>
            <a:pPr marL="342900" indent="-342900">
              <a:spcBef>
                <a:spcPct val="20000"/>
              </a:spcBef>
              <a:buFontTx/>
              <a:buChar char="•"/>
              <a:defRPr/>
            </a:pPr>
            <a:r>
              <a:rPr lang="en-US" sz="3600" kern="0" dirty="0" smtClean="0">
                <a:latin typeface="+mn-lt"/>
              </a:rPr>
              <a:t>Leading to ultimate demise of these </a:t>
            </a:r>
            <a:r>
              <a:rPr lang="en-US" sz="3600" kern="0" dirty="0" err="1" smtClean="0">
                <a:latin typeface="+mn-lt"/>
              </a:rPr>
              <a:t>autoanalysers</a:t>
            </a:r>
            <a:endParaRPr lang="ar-SA" sz="3600" kern="0" dirty="0">
              <a:latin typeface="+mn-lt"/>
            </a:endParaRPr>
          </a:p>
        </p:txBody>
      </p:sp>
    </p:spTree>
    <p:extLst>
      <p:ext uri="{BB962C8B-B14F-4D97-AF65-F5344CB8AC3E}">
        <p14:creationId xmlns:p14="http://schemas.microsoft.com/office/powerpoint/2010/main" val="1979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08038"/>
            <a:ext cx="7467600" cy="868362"/>
          </a:xfrm>
        </p:spPr>
        <p:txBody>
          <a:bodyPr>
            <a:normAutofit/>
          </a:bodyPr>
          <a:lstStyle/>
          <a:p>
            <a:pPr algn="ctr" eaLnBrk="1" fontAlgn="auto" hangingPunct="1">
              <a:spcAft>
                <a:spcPts val="0"/>
              </a:spcAft>
              <a:defRPr/>
            </a:pPr>
            <a:r>
              <a:rPr lang="en-US" sz="4800" dirty="0" smtClean="0"/>
              <a:t>Centrifugal Analyzers</a:t>
            </a:r>
            <a:endParaRPr lang="ar-SA" sz="4400" dirty="0" smtClean="0"/>
          </a:p>
        </p:txBody>
      </p:sp>
      <p:sp>
        <p:nvSpPr>
          <p:cNvPr id="16387" name="Content Placeholder 2"/>
          <p:cNvSpPr>
            <a:spLocks noGrp="1"/>
          </p:cNvSpPr>
          <p:nvPr>
            <p:ph sz="quarter" idx="1"/>
          </p:nvPr>
        </p:nvSpPr>
        <p:spPr>
          <a:xfrm>
            <a:off x="457200" y="1600200"/>
            <a:ext cx="7467600" cy="4873625"/>
          </a:xfrm>
        </p:spPr>
        <p:txBody>
          <a:bodyPr>
            <a:normAutofit/>
          </a:bodyPr>
          <a:lstStyle/>
          <a:p>
            <a:pPr eaLnBrk="1" hangingPunct="1"/>
            <a:r>
              <a:rPr lang="en-US" sz="2800" dirty="0" smtClean="0"/>
              <a:t>Discrete aliquots of specimens and reagents are </a:t>
            </a:r>
            <a:r>
              <a:rPr lang="en-US" sz="2800" dirty="0" err="1" smtClean="0"/>
              <a:t>piptted</a:t>
            </a:r>
            <a:r>
              <a:rPr lang="en-US" sz="2800" dirty="0" smtClean="0"/>
              <a:t> into discrete chambers in a rotor</a:t>
            </a:r>
          </a:p>
          <a:p>
            <a:pPr eaLnBrk="1" hangingPunct="1"/>
            <a:r>
              <a:rPr lang="en-US" sz="2800" dirty="0" smtClean="0"/>
              <a:t>The specimens are subsequently analyzed in parallel by spinning the rotor and using the resultant centrifugal  force to simultaneously transfer and mix aliquots of specimens and reagents into radially located </a:t>
            </a:r>
            <a:r>
              <a:rPr lang="en-US" sz="2800" dirty="0" err="1" smtClean="0"/>
              <a:t>cuvets</a:t>
            </a:r>
            <a:r>
              <a:rPr lang="en-US" sz="2800" dirty="0" smtClean="0"/>
              <a:t>.</a:t>
            </a:r>
          </a:p>
          <a:p>
            <a:pPr eaLnBrk="1" hangingPunct="1"/>
            <a:r>
              <a:rPr lang="en-US" sz="2800" dirty="0" smtClean="0"/>
              <a:t>The rotary motion is then used to move the </a:t>
            </a:r>
            <a:r>
              <a:rPr lang="en-US" sz="2800" dirty="0" err="1" smtClean="0"/>
              <a:t>cuvets</a:t>
            </a:r>
            <a:r>
              <a:rPr lang="en-US" sz="2800" dirty="0" smtClean="0"/>
              <a:t> through the optical path of an optical system</a:t>
            </a:r>
          </a:p>
          <a:p>
            <a:pPr eaLnBrk="1" hangingPunct="1"/>
            <a:endParaRPr lang="ar-SA" sz="2800" dirty="0" smtClean="0"/>
          </a:p>
        </p:txBody>
      </p:sp>
    </p:spTree>
    <p:extLst>
      <p:ext uri="{BB962C8B-B14F-4D97-AF65-F5344CB8AC3E}">
        <p14:creationId xmlns:p14="http://schemas.microsoft.com/office/powerpoint/2010/main" val="12847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9800"/>
          </a:xfrm>
        </p:spPr>
        <p:txBody>
          <a:bodyPr>
            <a:normAutofit/>
          </a:bodyPr>
          <a:lstStyle/>
          <a:p>
            <a:pPr algn="ctr" eaLnBrk="1" fontAlgn="auto" hangingPunct="1">
              <a:spcAft>
                <a:spcPts val="0"/>
              </a:spcAft>
              <a:defRPr/>
            </a:pPr>
            <a:r>
              <a:rPr lang="en-US" dirty="0" smtClean="0"/>
              <a:t>Discrete analyzers</a:t>
            </a:r>
            <a:endParaRPr lang="en-US" sz="4800" dirty="0"/>
          </a:p>
        </p:txBody>
      </p:sp>
      <p:sp>
        <p:nvSpPr>
          <p:cNvPr id="17411" name="Content Placeholder 2"/>
          <p:cNvSpPr>
            <a:spLocks noGrp="1"/>
          </p:cNvSpPr>
          <p:nvPr>
            <p:ph sz="quarter" idx="1"/>
          </p:nvPr>
        </p:nvSpPr>
        <p:spPr>
          <a:xfrm>
            <a:off x="457200" y="1219200"/>
            <a:ext cx="7467600" cy="4873625"/>
          </a:xfrm>
        </p:spPr>
        <p:txBody>
          <a:bodyPr>
            <a:noAutofit/>
          </a:bodyPr>
          <a:lstStyle/>
          <a:p>
            <a:pPr eaLnBrk="1" hangingPunct="1"/>
            <a:r>
              <a:rPr lang="en-US" sz="2800" dirty="0" smtClean="0"/>
              <a:t>Discrete analysis is the separation of each sample and accompanying reagents in a separate container. </a:t>
            </a:r>
          </a:p>
          <a:p>
            <a:pPr eaLnBrk="1" hangingPunct="1"/>
            <a:r>
              <a:rPr lang="en-US" sz="2800" dirty="0" smtClean="0"/>
              <a:t>They have the capability of running multiple tests on one sample at a time or multiple samples one test at a time. </a:t>
            </a:r>
          </a:p>
          <a:p>
            <a:pPr eaLnBrk="1" hangingPunct="1"/>
            <a:r>
              <a:rPr lang="en-US" sz="2800" dirty="0" smtClean="0"/>
              <a:t>They are the most popular and versatile analyzers and have almost completely replaced continuous-flow and centrifugal analyzers.</a:t>
            </a:r>
          </a:p>
        </p:txBody>
      </p:sp>
    </p:spTree>
    <p:extLst>
      <p:ext uri="{BB962C8B-B14F-4D97-AF65-F5344CB8AC3E}">
        <p14:creationId xmlns:p14="http://schemas.microsoft.com/office/powerpoint/2010/main" val="39237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inVertic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arn(inVertic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arn(inVertical)">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84238"/>
            <a:ext cx="7467600" cy="868362"/>
          </a:xfrm>
        </p:spPr>
        <p:txBody>
          <a:bodyPr>
            <a:normAutofit/>
          </a:bodyPr>
          <a:lstStyle/>
          <a:p>
            <a:pPr eaLnBrk="1" fontAlgn="auto" hangingPunct="1">
              <a:spcAft>
                <a:spcPts val="0"/>
              </a:spcAft>
              <a:defRPr/>
            </a:pPr>
            <a:r>
              <a:rPr lang="en-US" sz="4000" b="1" dirty="0" smtClean="0"/>
              <a:t>Advantages of Discrete Analyzers</a:t>
            </a:r>
            <a:endParaRPr lang="ar-SA" sz="3600" dirty="0" smtClean="0"/>
          </a:p>
        </p:txBody>
      </p:sp>
      <p:sp>
        <p:nvSpPr>
          <p:cNvPr id="18435" name="Content Placeholder 2"/>
          <p:cNvSpPr>
            <a:spLocks noGrp="1"/>
          </p:cNvSpPr>
          <p:nvPr>
            <p:ph sz="quarter" idx="1"/>
          </p:nvPr>
        </p:nvSpPr>
        <p:spPr>
          <a:xfrm>
            <a:off x="457200" y="1600200"/>
            <a:ext cx="7467600" cy="4873625"/>
          </a:xfrm>
        </p:spPr>
        <p:txBody>
          <a:bodyPr/>
          <a:lstStyle/>
          <a:p>
            <a:pPr eaLnBrk="1" hangingPunct="1"/>
            <a:r>
              <a:rPr lang="en-US" sz="2800" dirty="0" smtClean="0"/>
              <a:t>Sample reactions are kept discrete through the use of separate reaction cuvettes, cells, slides, or wells that are disposed of following chemical analysis.</a:t>
            </a:r>
          </a:p>
          <a:p>
            <a:pPr eaLnBrk="1" hangingPunct="1"/>
            <a:r>
              <a:rPr lang="en-US" sz="2800" dirty="0" smtClean="0"/>
              <a:t>This keeps sample and reaction carryover to a minimum but increases the cost per test due to disposable products.</a:t>
            </a:r>
            <a:endParaRPr lang="ar-SA" sz="2800" dirty="0" smtClean="0"/>
          </a:p>
        </p:txBody>
      </p:sp>
    </p:spTree>
    <p:extLst>
      <p:ext uri="{BB962C8B-B14F-4D97-AF65-F5344CB8AC3E}">
        <p14:creationId xmlns:p14="http://schemas.microsoft.com/office/powerpoint/2010/main" val="215310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343400"/>
            <a:ext cx="8229600" cy="1143000"/>
          </a:xfrm>
        </p:spPr>
        <p:txBody>
          <a:bodyPr>
            <a:noAutofit/>
          </a:bodyPr>
          <a:lstStyle/>
          <a:p>
            <a:pPr>
              <a:tabLst>
                <a:tab pos="396875" algn="l"/>
              </a:tabLst>
              <a:defRPr/>
            </a:pPr>
            <a:r>
              <a:rPr lang="en-US" sz="2000" dirty="0" smtClean="0">
                <a:solidFill>
                  <a:srgbClr val="002060"/>
                </a:solidFill>
              </a:rPr>
              <a:t>Q </a:t>
            </a:r>
            <a:r>
              <a:rPr lang="en-US" sz="2800" dirty="0">
                <a:solidFill>
                  <a:srgbClr val="002060"/>
                </a:solidFill>
              </a:rPr>
              <a:t>4:  </a:t>
            </a:r>
            <a:r>
              <a:rPr lang="en-US" sz="2800" dirty="0" smtClean="0">
                <a:solidFill>
                  <a:srgbClr val="002060"/>
                </a:solidFill>
              </a:rPr>
              <a:t>Bar </a:t>
            </a:r>
            <a:r>
              <a:rPr lang="en-US" sz="2800" dirty="0">
                <a:solidFill>
                  <a:srgbClr val="002060"/>
                </a:solidFill>
              </a:rPr>
              <a:t>code is the most common electronic identification system used in Pathology Laboratories. Which of the following bar code system is best for reduction </a:t>
            </a:r>
            <a:r>
              <a:rPr lang="en-US" sz="2800">
                <a:solidFill>
                  <a:srgbClr val="002060"/>
                </a:solidFill>
              </a:rPr>
              <a:t>of </a:t>
            </a:r>
            <a:r>
              <a:rPr lang="en-US" sz="2800" smtClean="0">
                <a:solidFill>
                  <a:srgbClr val="002060"/>
                </a:solidFill>
              </a:rPr>
              <a:t>labeling </a:t>
            </a:r>
            <a:r>
              <a:rPr lang="en-US" sz="2800" dirty="0">
                <a:solidFill>
                  <a:srgbClr val="002060"/>
                </a:solidFill>
              </a:rPr>
              <a:t>and accessioning errors:</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Assigning bar codes by the </a:t>
            </a:r>
            <a:r>
              <a:rPr lang="en-US" sz="2800" dirty="0" err="1">
                <a:solidFill>
                  <a:srgbClr val="002060"/>
                </a:solidFill>
              </a:rPr>
              <a:t>autoanalyser</a:t>
            </a:r>
            <a:r>
              <a:rPr lang="en-US" sz="2800" dirty="0">
                <a:solidFill>
                  <a:srgbClr val="002060"/>
                </a:solidFill>
              </a:rPr>
              <a:t> (on which test is to be done)</a:t>
            </a:r>
            <a:br>
              <a:rPr lang="en-US" sz="2800" dirty="0">
                <a:solidFill>
                  <a:srgbClr val="002060"/>
                </a:solidFill>
              </a:rPr>
            </a:br>
            <a:r>
              <a:rPr lang="en-US" sz="2800" dirty="0">
                <a:solidFill>
                  <a:srgbClr val="002060"/>
                </a:solidFill>
              </a:rPr>
              <a:t>b.	Assigning bar code at laboratory reception</a:t>
            </a:r>
            <a:br>
              <a:rPr lang="en-US" sz="2800" dirty="0">
                <a:solidFill>
                  <a:srgbClr val="002060"/>
                </a:solidFill>
              </a:rPr>
            </a:br>
            <a:r>
              <a:rPr lang="en-US" sz="2800" dirty="0">
                <a:solidFill>
                  <a:srgbClr val="002060"/>
                </a:solidFill>
              </a:rPr>
              <a:t>c.	Assigning bar code at the bedside of the patient</a:t>
            </a:r>
            <a:br>
              <a:rPr lang="en-US" sz="2800" dirty="0">
                <a:solidFill>
                  <a:srgbClr val="002060"/>
                </a:solidFill>
              </a:rPr>
            </a:br>
            <a:r>
              <a:rPr lang="en-US" sz="2800" dirty="0">
                <a:solidFill>
                  <a:srgbClr val="002060"/>
                </a:solidFill>
              </a:rPr>
              <a:t>d.	Using primary and secondary bar codes</a:t>
            </a:r>
            <a:br>
              <a:rPr lang="en-US" sz="2800" dirty="0">
                <a:solidFill>
                  <a:srgbClr val="002060"/>
                </a:solidFill>
              </a:rPr>
            </a:br>
            <a:r>
              <a:rPr lang="en-US" sz="2800" dirty="0">
                <a:solidFill>
                  <a:srgbClr val="002060"/>
                </a:solidFill>
              </a:rPr>
              <a:t>e.	Using separate bar codes for different specimen tubes of the same patient e.g. plain tube &amp; EDTA tubes.</a:t>
            </a:r>
          </a:p>
        </p:txBody>
      </p:sp>
      <p:sp>
        <p:nvSpPr>
          <p:cNvPr id="6147" name="Rectangle 3"/>
          <p:cNvSpPr>
            <a:spLocks noGrp="1" noChangeArrowheads="1"/>
          </p:cNvSpPr>
          <p:nvPr>
            <p:ph idx="1"/>
          </p:nvPr>
        </p:nvSpPr>
        <p:spPr>
          <a:xfrm>
            <a:off x="-228600" y="5562600"/>
            <a:ext cx="8229600" cy="762000"/>
          </a:xfrm>
          <a:prstGeom prst="rect">
            <a:avLst/>
          </a:prstGeom>
        </p:spPr>
        <p:txBody>
          <a:bodyPr>
            <a:noAutofit/>
          </a:bodyPr>
          <a:lstStyle/>
          <a:p>
            <a:pPr marL="1371600" lvl="3" indent="0" algn="ctr">
              <a:buNone/>
            </a:pPr>
            <a:r>
              <a:rPr lang="en-US" sz="2400" dirty="0">
                <a:solidFill>
                  <a:srgbClr val="002060"/>
                </a:solidFill>
              </a:rPr>
              <a:t>c.	Assigning bar code at the bedside of the patient</a:t>
            </a:r>
            <a:endParaRPr lang="en-US" dirty="0">
              <a:solidFill>
                <a:srgbClr val="002060"/>
              </a:solidFill>
            </a:endParaRPr>
          </a:p>
        </p:txBody>
      </p:sp>
      <p:sp>
        <p:nvSpPr>
          <p:cNvPr id="2" name="Date Placeholder 1"/>
          <p:cNvSpPr>
            <a:spLocks noGrp="1"/>
          </p:cNvSpPr>
          <p:nvPr>
            <p:ph type="dt" sz="half" idx="10"/>
          </p:nvPr>
        </p:nvSpPr>
        <p:spPr/>
        <p:txBody>
          <a:bodyPr/>
          <a:lstStyle/>
          <a:p>
            <a:pPr>
              <a:defRPr/>
            </a:pPr>
            <a:fld id="{5C1CD29F-939D-4E0E-AACD-D81C20258DD9}"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16</a:t>
            </a:fld>
            <a:endParaRPr lang="en-US"/>
          </a:p>
        </p:txBody>
      </p:sp>
    </p:spTree>
    <p:extLst>
      <p:ext uri="{BB962C8B-B14F-4D97-AF65-F5344CB8AC3E}">
        <p14:creationId xmlns:p14="http://schemas.microsoft.com/office/powerpoint/2010/main" val="357918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257800"/>
            <a:ext cx="8229600" cy="1143000"/>
          </a:xfrm>
        </p:spPr>
        <p:txBody>
          <a:bodyPr>
            <a:noAutofit/>
          </a:bodyPr>
          <a:lstStyle/>
          <a:p>
            <a:pPr>
              <a:tabLst>
                <a:tab pos="396875" algn="l"/>
              </a:tabLst>
              <a:defRPr/>
            </a:pPr>
            <a:r>
              <a:rPr lang="en-US" sz="2000" dirty="0" smtClean="0">
                <a:solidFill>
                  <a:srgbClr val="002060"/>
                </a:solidFill>
              </a:rPr>
              <a:t>Q 5 :</a:t>
            </a:r>
            <a:r>
              <a:rPr lang="en-US" sz="2400" dirty="0">
                <a:solidFill>
                  <a:srgbClr val="002060"/>
                </a:solidFill>
              </a:rPr>
              <a:t>	A Lab Technologist working on a </a:t>
            </a:r>
            <a:r>
              <a:rPr lang="en-US" sz="2400" dirty="0" err="1">
                <a:solidFill>
                  <a:srgbClr val="002060"/>
                </a:solidFill>
              </a:rPr>
              <a:t>Chem</a:t>
            </a:r>
            <a:r>
              <a:rPr lang="en-US" sz="2400" dirty="0">
                <a:solidFill>
                  <a:srgbClr val="002060"/>
                </a:solidFill>
              </a:rPr>
              <a:t> Path </a:t>
            </a:r>
            <a:r>
              <a:rPr lang="en-US" sz="2400" dirty="0" err="1">
                <a:solidFill>
                  <a:srgbClr val="002060"/>
                </a:solidFill>
              </a:rPr>
              <a:t>autoanalyser</a:t>
            </a:r>
            <a:r>
              <a:rPr lang="en-US" sz="2400" dirty="0">
                <a:solidFill>
                  <a:srgbClr val="002060"/>
                </a:solidFill>
              </a:rPr>
              <a:t> complains to the Consultant Chemical Pathologist about a sample tube that there are spots on the upper part of the bar code and he cannot run this tube. Consultant instructs him to carry out the test and don`t worry about the ‘spoiled’ bar code. The test was carried out without any problem or complaint. Which of the following qualities of bar coding system has prevented spoiling of the code in spite of the spots</a:t>
            </a:r>
            <a:r>
              <a:rPr lang="en-US" sz="2400" dirty="0" smtClean="0">
                <a:solidFill>
                  <a:srgbClr val="002060"/>
                </a:solidFill>
              </a:rPr>
              <a:t>:</a:t>
            </a:r>
            <a:r>
              <a:rPr lang="en-US" sz="2400" dirty="0">
                <a:solidFill>
                  <a:srgbClr val="002060"/>
                </a:solidFill>
              </a:rPr>
              <a:t/>
            </a:r>
            <a:br>
              <a:rPr lang="en-US" sz="2400" dirty="0">
                <a:solidFill>
                  <a:srgbClr val="002060"/>
                </a:solidFill>
              </a:rPr>
            </a:br>
            <a:r>
              <a:rPr lang="en-US" sz="2400" dirty="0">
                <a:solidFill>
                  <a:srgbClr val="002060"/>
                </a:solidFill>
              </a:rPr>
              <a:t>a.	Bar/Space Patterns</a:t>
            </a:r>
            <a:br>
              <a:rPr lang="en-US" sz="2400" dirty="0">
                <a:solidFill>
                  <a:srgbClr val="002060"/>
                </a:solidFill>
              </a:rPr>
            </a:br>
            <a:r>
              <a:rPr lang="en-US" sz="2400" dirty="0">
                <a:solidFill>
                  <a:srgbClr val="002060"/>
                </a:solidFill>
              </a:rPr>
              <a:t>b.	Quiet Zones</a:t>
            </a:r>
            <a:br>
              <a:rPr lang="en-US" sz="2400" dirty="0">
                <a:solidFill>
                  <a:srgbClr val="002060"/>
                </a:solidFill>
              </a:rPr>
            </a:br>
            <a:r>
              <a:rPr lang="en-US" sz="2400" dirty="0">
                <a:solidFill>
                  <a:srgbClr val="002060"/>
                </a:solidFill>
              </a:rPr>
              <a:t>c.	‘Start and Stop’ </a:t>
            </a:r>
            <a:r>
              <a:rPr lang="en-US" sz="2400" dirty="0" err="1">
                <a:solidFill>
                  <a:srgbClr val="002060"/>
                </a:solidFill>
              </a:rPr>
              <a:t>symbologies</a:t>
            </a:r>
            <a:r>
              <a:rPr lang="en-US" sz="2400" dirty="0">
                <a:solidFill>
                  <a:srgbClr val="002060"/>
                </a:solidFill>
              </a:rPr>
              <a:t/>
            </a:r>
            <a:br>
              <a:rPr lang="en-US" sz="2400" dirty="0">
                <a:solidFill>
                  <a:srgbClr val="002060"/>
                </a:solidFill>
              </a:rPr>
            </a:br>
            <a:r>
              <a:rPr lang="en-US" sz="2400" dirty="0">
                <a:solidFill>
                  <a:srgbClr val="002060"/>
                </a:solidFill>
              </a:rPr>
              <a:t>d.	Two dimensional coding</a:t>
            </a:r>
            <a:br>
              <a:rPr lang="en-US" sz="2400" dirty="0">
                <a:solidFill>
                  <a:srgbClr val="002060"/>
                </a:solidFill>
              </a:rPr>
            </a:br>
            <a:r>
              <a:rPr lang="en-US" sz="2400" dirty="0">
                <a:solidFill>
                  <a:srgbClr val="002060"/>
                </a:solidFill>
              </a:rPr>
              <a:t>e.	Vertical redundancy</a:t>
            </a:r>
            <a:br>
              <a:rPr lang="en-US" sz="2400" dirty="0">
                <a:solidFill>
                  <a:srgbClr val="002060"/>
                </a:solidFill>
              </a:rPr>
            </a:br>
            <a:r>
              <a:rPr lang="en-US" sz="2400" dirty="0" smtClean="0">
                <a:solidFill>
                  <a:srgbClr val="0070C0"/>
                </a:solidFill>
              </a:rPr>
              <a:t/>
            </a:r>
            <a:br>
              <a:rPr lang="en-US" sz="2400" dirty="0" smtClean="0">
                <a:solidFill>
                  <a:srgbClr val="0070C0"/>
                </a:solidFill>
              </a:rPr>
            </a:br>
            <a:r>
              <a:rPr lang="en-US" sz="3200" dirty="0" smtClean="0">
                <a:solidFill>
                  <a:schemeClr val="tx1"/>
                </a:solidFill>
              </a:rPr>
              <a:t/>
            </a:r>
            <a:br>
              <a:rPr lang="en-US" sz="3200" dirty="0" smtClean="0">
                <a:solidFill>
                  <a:schemeClr val="tx1"/>
                </a:solidFill>
              </a:rPr>
            </a:br>
            <a:endParaRPr lang="en-US" sz="2400" dirty="0">
              <a:solidFill>
                <a:schemeClr val="tx1"/>
              </a:solidFill>
            </a:endParaRPr>
          </a:p>
        </p:txBody>
      </p:sp>
      <p:sp>
        <p:nvSpPr>
          <p:cNvPr id="6147" name="Rectangle 3"/>
          <p:cNvSpPr>
            <a:spLocks noGrp="1" noChangeArrowheads="1"/>
          </p:cNvSpPr>
          <p:nvPr>
            <p:ph idx="1"/>
          </p:nvPr>
        </p:nvSpPr>
        <p:spPr>
          <a:xfrm>
            <a:off x="0" y="5943600"/>
            <a:ext cx="8229600" cy="762000"/>
          </a:xfrm>
          <a:prstGeom prst="rect">
            <a:avLst/>
          </a:prstGeom>
        </p:spPr>
        <p:txBody>
          <a:bodyPr>
            <a:noAutofit/>
          </a:bodyPr>
          <a:lstStyle/>
          <a:p>
            <a:pPr marL="1371600" lvl="3" indent="0" algn="ctr">
              <a:buNone/>
            </a:pPr>
            <a:r>
              <a:rPr lang="en-US" sz="3600" dirty="0">
                <a:solidFill>
                  <a:srgbClr val="002060"/>
                </a:solidFill>
              </a:rPr>
              <a:t>e </a:t>
            </a:r>
            <a:r>
              <a:rPr lang="en-US" sz="3600" dirty="0" smtClean="0">
                <a:solidFill>
                  <a:srgbClr val="002060"/>
                </a:solidFill>
              </a:rPr>
              <a:t>.</a:t>
            </a:r>
            <a:r>
              <a:rPr lang="en-US" sz="3600" dirty="0">
                <a:solidFill>
                  <a:srgbClr val="002060"/>
                </a:solidFill>
              </a:rPr>
              <a:t>	Vertical redundancy</a:t>
            </a:r>
            <a:br>
              <a:rPr lang="en-US" sz="3600" dirty="0">
                <a:solidFill>
                  <a:srgbClr val="002060"/>
                </a:solidFill>
              </a:rPr>
            </a:br>
            <a:r>
              <a:rPr lang="en-US" sz="3600" dirty="0">
                <a:solidFill>
                  <a:schemeClr val="tx1"/>
                </a:solidFill>
              </a:rPr>
              <a:t/>
            </a:r>
            <a:br>
              <a:rPr lang="en-US" sz="3600" dirty="0">
                <a:solidFill>
                  <a:schemeClr val="tx1"/>
                </a:solidFill>
              </a:rPr>
            </a:b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17</a:t>
            </a:fld>
            <a:endParaRPr lang="en-US"/>
          </a:p>
        </p:txBody>
      </p:sp>
    </p:spTree>
    <p:extLst>
      <p:ext uri="{BB962C8B-B14F-4D97-AF65-F5344CB8AC3E}">
        <p14:creationId xmlns:p14="http://schemas.microsoft.com/office/powerpoint/2010/main" val="31123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9600" dirty="0" smtClean="0">
                <a:latin typeface="+mn-lt"/>
              </a:rPr>
              <a:t>BAR CODE</a:t>
            </a:r>
            <a:endParaRPr lang="en-AU" sz="9600" dirty="0">
              <a:latin typeface="+mn-lt"/>
            </a:endParaRPr>
          </a:p>
        </p:txBody>
      </p:sp>
      <p:sp>
        <p:nvSpPr>
          <p:cNvPr id="3" name="Subtitle 2"/>
          <p:cNvSpPr>
            <a:spLocks noGrp="1"/>
          </p:cNvSpPr>
          <p:nvPr>
            <p:ph type="subTitle" idx="1"/>
          </p:nvPr>
        </p:nvSpPr>
        <p:spPr>
          <a:xfrm>
            <a:off x="762000" y="4724400"/>
            <a:ext cx="7467600" cy="990600"/>
          </a:xfrm>
        </p:spPr>
        <p:txBody>
          <a:bodyPr/>
          <a:lstStyle/>
          <a:p>
            <a:r>
              <a:rPr lang="en-AU" dirty="0" smtClean="0"/>
              <a:t>Slide courtesy of Dr </a:t>
            </a:r>
            <a:r>
              <a:rPr lang="en-AU" dirty="0" err="1" smtClean="0"/>
              <a:t>Nudrat</a:t>
            </a:r>
            <a:r>
              <a:rPr lang="en-AU" dirty="0" smtClean="0"/>
              <a:t> Khan, QAMC </a:t>
            </a:r>
            <a:r>
              <a:rPr lang="en-AU" dirty="0" err="1" smtClean="0"/>
              <a:t>Bwp</a:t>
            </a:r>
            <a:endParaRPr lang="en-AU" dirty="0"/>
          </a:p>
        </p:txBody>
      </p:sp>
    </p:spTree>
    <p:extLst>
      <p:ext uri="{BB962C8B-B14F-4D97-AF65-F5344CB8AC3E}">
        <p14:creationId xmlns:p14="http://schemas.microsoft.com/office/powerpoint/2010/main" val="395672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426720"/>
            <a:ext cx="6781800" cy="1600200"/>
          </a:xfrm>
        </p:spPr>
        <p:txBody>
          <a:bodyPr/>
          <a:lstStyle/>
          <a:p>
            <a:r>
              <a:rPr lang="en-AU" dirty="0" smtClean="0"/>
              <a:t>What is Barcode</a:t>
            </a:r>
            <a:endParaRPr lang="en-AU" dirty="0"/>
          </a:p>
        </p:txBody>
      </p:sp>
      <p:sp>
        <p:nvSpPr>
          <p:cNvPr id="3" name="Content Placeholder 2"/>
          <p:cNvSpPr>
            <a:spLocks noGrp="1"/>
          </p:cNvSpPr>
          <p:nvPr>
            <p:ph idx="1"/>
          </p:nvPr>
        </p:nvSpPr>
        <p:spPr>
          <a:xfrm>
            <a:off x="762000" y="2286000"/>
            <a:ext cx="7543800" cy="3886200"/>
          </a:xfrm>
        </p:spPr>
        <p:txBody>
          <a:bodyPr>
            <a:normAutofit/>
          </a:bodyPr>
          <a:lstStyle/>
          <a:p>
            <a:r>
              <a:rPr lang="en-AU" sz="2800" dirty="0" smtClean="0"/>
              <a:t>A </a:t>
            </a:r>
            <a:r>
              <a:rPr lang="en-AU" sz="2800" dirty="0"/>
              <a:t>barcode is an optical machine-readable representation of data, which shows certain data on certain </a:t>
            </a:r>
            <a:r>
              <a:rPr lang="en-AU" sz="2800" dirty="0" smtClean="0"/>
              <a:t>products</a:t>
            </a:r>
          </a:p>
          <a:p>
            <a:r>
              <a:rPr lang="en-AU" sz="2800" dirty="0" smtClean="0"/>
              <a:t>Very commonly used on commercial products to ensure secured price labelling</a:t>
            </a:r>
          </a:p>
          <a:p>
            <a:r>
              <a:rPr lang="en-AU" sz="2800" dirty="0" smtClean="0"/>
              <a:t>In laboratory its purpose is to ensure sample identification and accession.</a:t>
            </a:r>
            <a:endParaRPr lang="en-AU" sz="2800" dirty="0"/>
          </a:p>
        </p:txBody>
      </p:sp>
    </p:spTree>
    <p:extLst>
      <p:ext uri="{BB962C8B-B14F-4D97-AF65-F5344CB8AC3E}">
        <p14:creationId xmlns:p14="http://schemas.microsoft.com/office/powerpoint/2010/main" val="13243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81400"/>
            <a:ext cx="7543800" cy="1524000"/>
          </a:xfrm>
        </p:spPr>
        <p:txBody>
          <a:bodyPr/>
          <a:lstStyle/>
          <a:p>
            <a:pPr algn="ctr"/>
            <a:r>
              <a:rPr lang="en-US" sz="4400" dirty="0"/>
              <a:t>Part I</a:t>
            </a:r>
            <a:br>
              <a:rPr lang="en-US" sz="4400" dirty="0"/>
            </a:br>
            <a:r>
              <a:rPr lang="en-US" sz="4400" dirty="0"/>
              <a:t>MCQs (One Best Type)</a:t>
            </a:r>
            <a:br>
              <a:rPr lang="en-US" sz="4400" dirty="0"/>
            </a:br>
            <a:endParaRPr lang="en-GB" sz="44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327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790"/>
            <a:ext cx="8229600" cy="1786210"/>
          </a:xfrm>
        </p:spPr>
        <p:txBody>
          <a:bodyPr>
            <a:normAutofit/>
          </a:bodyPr>
          <a:lstStyle/>
          <a:p>
            <a:pPr algn="ctr"/>
            <a:r>
              <a:rPr lang="en-AU" dirty="0" smtClean="0">
                <a:solidFill>
                  <a:srgbClr val="002060"/>
                </a:solidFill>
              </a:rPr>
              <a:t> Types of Barcodes</a:t>
            </a:r>
            <a:r>
              <a:rPr lang="en-AU" dirty="0">
                <a:solidFill>
                  <a:srgbClr val="002060"/>
                </a:solidFill>
              </a:rPr>
              <a:t/>
            </a:r>
            <a:br>
              <a:rPr lang="en-AU" dirty="0">
                <a:solidFill>
                  <a:srgbClr val="002060"/>
                </a:solidFill>
              </a:rPr>
            </a:br>
            <a:endParaRPr lang="en-AU" dirty="0">
              <a:solidFill>
                <a:srgbClr val="002060"/>
              </a:solidFill>
            </a:endParaRPr>
          </a:p>
        </p:txBody>
      </p:sp>
      <p:sp>
        <p:nvSpPr>
          <p:cNvPr id="3" name="Content Placeholder 2"/>
          <p:cNvSpPr>
            <a:spLocks noGrp="1"/>
          </p:cNvSpPr>
          <p:nvPr>
            <p:ph idx="1"/>
          </p:nvPr>
        </p:nvSpPr>
        <p:spPr>
          <a:xfrm>
            <a:off x="762000" y="2286000"/>
            <a:ext cx="7543800" cy="3886200"/>
          </a:xfrm>
        </p:spPr>
        <p:txBody>
          <a:bodyPr>
            <a:normAutofit/>
          </a:bodyPr>
          <a:lstStyle/>
          <a:p>
            <a:r>
              <a:rPr lang="en-AU" sz="4400" dirty="0" smtClean="0"/>
              <a:t>One dimensional</a:t>
            </a:r>
          </a:p>
          <a:p>
            <a:r>
              <a:rPr lang="en-AU" sz="4400" dirty="0" smtClean="0"/>
              <a:t>Two dimensional</a:t>
            </a:r>
          </a:p>
          <a:p>
            <a:r>
              <a:rPr lang="en-AU" sz="4400" dirty="0"/>
              <a:t> </a:t>
            </a:r>
            <a:r>
              <a:rPr lang="en-AU" sz="4400" dirty="0" smtClean="0"/>
              <a:t>QR </a:t>
            </a:r>
          </a:p>
          <a:p>
            <a:r>
              <a:rPr lang="en-AU" sz="4400" dirty="0"/>
              <a:t> </a:t>
            </a:r>
            <a:r>
              <a:rPr lang="en-AU" sz="4400" dirty="0" smtClean="0"/>
              <a:t>Dot codes </a:t>
            </a:r>
          </a:p>
        </p:txBody>
      </p:sp>
    </p:spTree>
    <p:extLst>
      <p:ext uri="{BB962C8B-B14F-4D97-AF65-F5344CB8AC3E}">
        <p14:creationId xmlns:p14="http://schemas.microsoft.com/office/powerpoint/2010/main" val="2735060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790"/>
            <a:ext cx="8229600" cy="1786210"/>
          </a:xfrm>
        </p:spPr>
        <p:txBody>
          <a:bodyPr>
            <a:normAutofit/>
          </a:bodyPr>
          <a:lstStyle/>
          <a:p>
            <a:pPr algn="ctr"/>
            <a:r>
              <a:rPr lang="en-AU" dirty="0" smtClean="0"/>
              <a:t>Vertical Redundancy </a:t>
            </a:r>
            <a:r>
              <a:rPr lang="en-AU" dirty="0">
                <a:solidFill>
                  <a:srgbClr val="002060"/>
                </a:solidFill>
              </a:rPr>
              <a:t/>
            </a:r>
            <a:br>
              <a:rPr lang="en-AU" dirty="0">
                <a:solidFill>
                  <a:srgbClr val="002060"/>
                </a:solidFill>
              </a:rPr>
            </a:br>
            <a:endParaRPr lang="en-AU" dirty="0">
              <a:solidFill>
                <a:srgbClr val="002060"/>
              </a:solidFill>
            </a:endParaRPr>
          </a:p>
        </p:txBody>
      </p:sp>
      <p:sp>
        <p:nvSpPr>
          <p:cNvPr id="3" name="Content Placeholder 2"/>
          <p:cNvSpPr>
            <a:spLocks noGrp="1"/>
          </p:cNvSpPr>
          <p:nvPr>
            <p:ph idx="1"/>
          </p:nvPr>
        </p:nvSpPr>
        <p:spPr>
          <a:xfrm>
            <a:off x="762000" y="2286000"/>
            <a:ext cx="7543800" cy="3886200"/>
          </a:xfrm>
        </p:spPr>
        <p:txBody>
          <a:bodyPr>
            <a:normAutofit fontScale="77500" lnSpcReduction="20000"/>
          </a:bodyPr>
          <a:lstStyle/>
          <a:p>
            <a:r>
              <a:rPr lang="en-AU" sz="4400" dirty="0" smtClean="0"/>
              <a:t>In single dimensional codes the vertical lines and their spacing constitute the code but whole length of the vertical lines are not essential for the code. It is said that code is repeated in vertical direction</a:t>
            </a:r>
            <a:endParaRPr lang="en-AU" sz="4400" dirty="0"/>
          </a:p>
          <a:p>
            <a:r>
              <a:rPr lang="en-AU" sz="4400" dirty="0" smtClean="0"/>
              <a:t>So a </a:t>
            </a:r>
            <a:r>
              <a:rPr lang="en-AU" sz="4400" dirty="0"/>
              <a:t>symbol with printing defects, such as spots or voids, </a:t>
            </a:r>
            <a:r>
              <a:rPr lang="en-AU" sz="4400" dirty="0" smtClean="0"/>
              <a:t>can still </a:t>
            </a:r>
            <a:r>
              <a:rPr lang="en-AU" sz="4400" dirty="0"/>
              <a:t>be read. </a:t>
            </a:r>
            <a:endParaRPr lang="en-AU" sz="4400" dirty="0" smtClean="0"/>
          </a:p>
        </p:txBody>
      </p:sp>
    </p:spTree>
    <p:extLst>
      <p:ext uri="{BB962C8B-B14F-4D97-AF65-F5344CB8AC3E}">
        <p14:creationId xmlns:p14="http://schemas.microsoft.com/office/powerpoint/2010/main" val="879654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781800" cy="1600200"/>
          </a:xfrm>
        </p:spPr>
        <p:txBody>
          <a:bodyPr>
            <a:noAutofit/>
          </a:bodyPr>
          <a:lstStyle/>
          <a:p>
            <a:pPr lvl="0" algn="ctr"/>
            <a:r>
              <a:rPr lang="en-AU" sz="4000" dirty="0" smtClean="0">
                <a:solidFill>
                  <a:srgbClr val="002060"/>
                </a:solidFill>
              </a:rPr>
              <a:t>Two Dimensional Barcode(2D)</a:t>
            </a:r>
            <a:br>
              <a:rPr lang="en-AU" sz="4000" dirty="0" smtClean="0">
                <a:solidFill>
                  <a:srgbClr val="002060"/>
                </a:solidFill>
              </a:rPr>
            </a:br>
            <a:endParaRPr lang="en-AU" sz="4000" dirty="0">
              <a:solidFill>
                <a:srgbClr val="002060"/>
              </a:solidFill>
            </a:endParaRPr>
          </a:p>
        </p:txBody>
      </p:sp>
      <p:sp>
        <p:nvSpPr>
          <p:cNvPr id="3" name="Content Placeholder 2"/>
          <p:cNvSpPr>
            <a:spLocks noGrp="1"/>
          </p:cNvSpPr>
          <p:nvPr>
            <p:ph idx="1"/>
          </p:nvPr>
        </p:nvSpPr>
        <p:spPr>
          <a:xfrm>
            <a:off x="762000" y="1828800"/>
            <a:ext cx="7543800" cy="3886200"/>
          </a:xfrm>
        </p:spPr>
        <p:txBody>
          <a:bodyPr>
            <a:normAutofit fontScale="92500" lnSpcReduction="20000"/>
          </a:bodyPr>
          <a:lstStyle/>
          <a:p>
            <a:pPr lvl="1">
              <a:buNone/>
            </a:pPr>
            <a:r>
              <a:rPr lang="en-AU" sz="2000" dirty="0"/>
              <a:t> </a:t>
            </a:r>
            <a:endParaRPr lang="en-AU" sz="4000" dirty="0"/>
          </a:p>
          <a:p>
            <a:pPr lvl="1"/>
            <a:r>
              <a:rPr lang="en-AU" sz="4000" b="1" dirty="0"/>
              <a:t> </a:t>
            </a:r>
            <a:r>
              <a:rPr lang="en-AU" sz="4000" dirty="0"/>
              <a:t>A two-dimensional code stores information along the height as well as the length of the symbol</a:t>
            </a:r>
          </a:p>
          <a:p>
            <a:pPr lvl="1"/>
            <a:r>
              <a:rPr lang="en-AU" sz="4000" b="1" dirty="0"/>
              <a:t> </a:t>
            </a:r>
            <a:r>
              <a:rPr lang="en-AU" sz="4000" dirty="0"/>
              <a:t>Since both dimensions contain information, at least some of the vertical redundancy is gone.</a:t>
            </a:r>
          </a:p>
          <a:p>
            <a:r>
              <a:rPr lang="en-AU" sz="2000" dirty="0"/>
              <a:t> </a:t>
            </a:r>
          </a:p>
        </p:txBody>
      </p:sp>
    </p:spTree>
    <p:extLst>
      <p:ext uri="{BB962C8B-B14F-4D97-AF65-F5344CB8AC3E}">
        <p14:creationId xmlns:p14="http://schemas.microsoft.com/office/powerpoint/2010/main" val="960291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1600200"/>
          </a:xfrm>
        </p:spPr>
        <p:txBody>
          <a:bodyPr>
            <a:normAutofit/>
          </a:bodyPr>
          <a:lstStyle/>
          <a:p>
            <a:pPr algn="ctr"/>
            <a:r>
              <a:rPr lang="en-AU" sz="4000" dirty="0" smtClean="0">
                <a:solidFill>
                  <a:srgbClr val="002060"/>
                </a:solidFill>
              </a:rPr>
              <a:t>Elements Of Bar Code </a:t>
            </a:r>
            <a:br>
              <a:rPr lang="en-AU" sz="4000" dirty="0" smtClean="0">
                <a:solidFill>
                  <a:srgbClr val="002060"/>
                </a:solidFill>
              </a:rPr>
            </a:br>
            <a:r>
              <a:rPr lang="en-AU" sz="4000" dirty="0" smtClean="0">
                <a:solidFill>
                  <a:srgbClr val="002060"/>
                </a:solidFill>
              </a:rPr>
              <a:t>(Single Dimension)</a:t>
            </a:r>
            <a:endParaRPr lang="en-AU" sz="4000" dirty="0">
              <a:solidFill>
                <a:srgbClr val="002060"/>
              </a:solidFill>
            </a:endParaRPr>
          </a:p>
        </p:txBody>
      </p:sp>
      <p:sp>
        <p:nvSpPr>
          <p:cNvPr id="3" name="Content Placeholder 2"/>
          <p:cNvSpPr>
            <a:spLocks noGrp="1"/>
          </p:cNvSpPr>
          <p:nvPr>
            <p:ph idx="1"/>
          </p:nvPr>
        </p:nvSpPr>
        <p:spPr>
          <a:xfrm>
            <a:off x="762000" y="2133600"/>
            <a:ext cx="7543800" cy="3886200"/>
          </a:xfrm>
        </p:spPr>
        <p:txBody>
          <a:bodyPr>
            <a:normAutofit/>
          </a:bodyPr>
          <a:lstStyle/>
          <a:p>
            <a:pPr lvl="0"/>
            <a:r>
              <a:rPr lang="en-AU" sz="4000" dirty="0"/>
              <a:t>Start and Stop </a:t>
            </a:r>
            <a:r>
              <a:rPr lang="en-AU" sz="4000" dirty="0" err="1" smtClean="0"/>
              <a:t>Symbologies</a:t>
            </a:r>
            <a:endParaRPr lang="en-AU" sz="4000" dirty="0" smtClean="0"/>
          </a:p>
          <a:p>
            <a:pPr lvl="0"/>
            <a:r>
              <a:rPr lang="en-AU" sz="4000" dirty="0" smtClean="0"/>
              <a:t>Quiet Zones</a:t>
            </a:r>
          </a:p>
          <a:p>
            <a:pPr lvl="0"/>
            <a:r>
              <a:rPr lang="en-AU" sz="4000" dirty="0" smtClean="0"/>
              <a:t>Bar and Space pattern</a:t>
            </a:r>
          </a:p>
          <a:p>
            <a:pPr lvl="0"/>
            <a:endParaRPr lang="en-AU" sz="4000" dirty="0"/>
          </a:p>
        </p:txBody>
      </p:sp>
    </p:spTree>
    <p:extLst>
      <p:ext uri="{BB962C8B-B14F-4D97-AF65-F5344CB8AC3E}">
        <p14:creationId xmlns:p14="http://schemas.microsoft.com/office/powerpoint/2010/main" val="2714268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1600200"/>
          </a:xfrm>
        </p:spPr>
        <p:txBody>
          <a:bodyPr>
            <a:normAutofit/>
          </a:bodyPr>
          <a:lstStyle/>
          <a:p>
            <a:pPr lvl="0" algn="ctr"/>
            <a:r>
              <a:rPr lang="en-AU" sz="4000" b="1" dirty="0"/>
              <a:t>Start and Stop </a:t>
            </a:r>
            <a:r>
              <a:rPr lang="en-AU" sz="4000" b="1" dirty="0" err="1"/>
              <a:t>Symbologies</a:t>
            </a:r>
            <a:endParaRPr lang="en-AU" sz="4000" dirty="0"/>
          </a:p>
        </p:txBody>
      </p:sp>
      <p:sp>
        <p:nvSpPr>
          <p:cNvPr id="3" name="Content Placeholder 2"/>
          <p:cNvSpPr>
            <a:spLocks noGrp="1"/>
          </p:cNvSpPr>
          <p:nvPr>
            <p:ph idx="1"/>
          </p:nvPr>
        </p:nvSpPr>
        <p:spPr>
          <a:xfrm>
            <a:off x="762000" y="2133600"/>
            <a:ext cx="7543800" cy="3886200"/>
          </a:xfrm>
        </p:spPr>
        <p:txBody>
          <a:bodyPr>
            <a:normAutofit/>
          </a:bodyPr>
          <a:lstStyle/>
          <a:p>
            <a:r>
              <a:rPr lang="en-AU" sz="3200" dirty="0" smtClean="0"/>
              <a:t>At </a:t>
            </a:r>
            <a:r>
              <a:rPr lang="en-AU" sz="3200" dirty="0"/>
              <a:t>the beginning and end of some bar code symbols, there are "start" and "stop" characters. </a:t>
            </a:r>
            <a:endParaRPr lang="en-AU" sz="3200" dirty="0" smtClean="0"/>
          </a:p>
          <a:p>
            <a:r>
              <a:rPr lang="en-AU" sz="3200" dirty="0" smtClean="0"/>
              <a:t>These </a:t>
            </a:r>
            <a:r>
              <a:rPr lang="en-AU" sz="3200" dirty="0"/>
              <a:t>characters identify the symbology and also enable the scanner to read the symbol </a:t>
            </a:r>
            <a:r>
              <a:rPr lang="en-AU" sz="3200" dirty="0" err="1"/>
              <a:t>bidirectionally</a:t>
            </a:r>
            <a:r>
              <a:rPr lang="en-AU" sz="3200" dirty="0"/>
              <a:t>, decoding the data in the correct order</a:t>
            </a:r>
          </a:p>
        </p:txBody>
      </p:sp>
    </p:spTree>
    <p:extLst>
      <p:ext uri="{BB962C8B-B14F-4D97-AF65-F5344CB8AC3E}">
        <p14:creationId xmlns:p14="http://schemas.microsoft.com/office/powerpoint/2010/main" val="402450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1600200"/>
          </a:xfrm>
        </p:spPr>
        <p:txBody>
          <a:bodyPr>
            <a:normAutofit/>
          </a:bodyPr>
          <a:lstStyle/>
          <a:p>
            <a:pPr lvl="0" algn="ctr"/>
            <a:r>
              <a:rPr lang="en-AU" sz="4000" b="1" dirty="0"/>
              <a:t>Quiet Zones</a:t>
            </a:r>
            <a:endParaRPr lang="en-AU" sz="4000" dirty="0"/>
          </a:p>
        </p:txBody>
      </p:sp>
      <p:sp>
        <p:nvSpPr>
          <p:cNvPr id="3" name="Content Placeholder 2"/>
          <p:cNvSpPr>
            <a:spLocks noGrp="1"/>
          </p:cNvSpPr>
          <p:nvPr>
            <p:ph idx="1"/>
          </p:nvPr>
        </p:nvSpPr>
        <p:spPr>
          <a:xfrm>
            <a:off x="762000" y="2133600"/>
            <a:ext cx="7543800" cy="3886200"/>
          </a:xfrm>
        </p:spPr>
        <p:txBody>
          <a:bodyPr>
            <a:normAutofit/>
          </a:bodyPr>
          <a:lstStyle/>
          <a:p>
            <a:r>
              <a:rPr lang="en-AU" sz="3200" dirty="0" smtClean="0"/>
              <a:t>An area of 1/4</a:t>
            </a:r>
            <a:r>
              <a:rPr lang="en-AU" sz="3200" dirty="0"/>
              <a:t>" </a:t>
            </a:r>
            <a:r>
              <a:rPr lang="en-AU" sz="3200" dirty="0" smtClean="0"/>
              <a:t>width next </a:t>
            </a:r>
            <a:r>
              <a:rPr lang="en-AU" sz="3200" dirty="0"/>
              <a:t>to the start and stop characters that contains no markings.</a:t>
            </a:r>
          </a:p>
          <a:p>
            <a:pPr lvl="0"/>
            <a:r>
              <a:rPr lang="en-AU" sz="3200" dirty="0" smtClean="0"/>
              <a:t>It is essential for </a:t>
            </a:r>
            <a:r>
              <a:rPr lang="en-AU" sz="3200" dirty="0"/>
              <a:t>the scanner to recognize the bar </a:t>
            </a:r>
            <a:r>
              <a:rPr lang="en-AU" sz="3200" dirty="0" smtClean="0"/>
              <a:t>code.</a:t>
            </a:r>
          </a:p>
          <a:p>
            <a:pPr lvl="0"/>
            <a:r>
              <a:rPr lang="en-AU" sz="3200" dirty="0" smtClean="0"/>
              <a:t>If </a:t>
            </a:r>
            <a:r>
              <a:rPr lang="en-AU" sz="3200" dirty="0"/>
              <a:t>the space is too short, the bar code symbol will not be read by the scanning device</a:t>
            </a:r>
            <a:r>
              <a:rPr lang="en-AU" sz="3200" dirty="0" smtClean="0"/>
              <a:t>.</a:t>
            </a:r>
            <a:endParaRPr lang="en-AU" sz="3200" dirty="0"/>
          </a:p>
        </p:txBody>
      </p:sp>
    </p:spTree>
    <p:extLst>
      <p:ext uri="{BB962C8B-B14F-4D97-AF65-F5344CB8AC3E}">
        <p14:creationId xmlns:p14="http://schemas.microsoft.com/office/powerpoint/2010/main" val="15687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1600200"/>
          </a:xfrm>
        </p:spPr>
        <p:txBody>
          <a:bodyPr>
            <a:normAutofit/>
          </a:bodyPr>
          <a:lstStyle/>
          <a:p>
            <a:pPr lvl="0" algn="ctr"/>
            <a:r>
              <a:rPr lang="en-AU" sz="4000" b="1" dirty="0"/>
              <a:t>Bar/Space Patterns</a:t>
            </a:r>
            <a:endParaRPr lang="en-AU" sz="4000" dirty="0"/>
          </a:p>
        </p:txBody>
      </p:sp>
      <p:sp>
        <p:nvSpPr>
          <p:cNvPr id="3" name="Content Placeholder 2"/>
          <p:cNvSpPr>
            <a:spLocks noGrp="1"/>
          </p:cNvSpPr>
          <p:nvPr>
            <p:ph idx="1"/>
          </p:nvPr>
        </p:nvSpPr>
        <p:spPr>
          <a:xfrm>
            <a:off x="762000" y="2133600"/>
            <a:ext cx="7543800" cy="3886200"/>
          </a:xfrm>
        </p:spPr>
        <p:txBody>
          <a:bodyPr>
            <a:normAutofit/>
          </a:bodyPr>
          <a:lstStyle/>
          <a:p>
            <a:r>
              <a:rPr lang="en-AU" sz="3200" dirty="0"/>
              <a:t>These are the wide and narrow black bars and whites spaces contained in the bar </a:t>
            </a:r>
            <a:r>
              <a:rPr lang="en-AU" sz="3200" dirty="0" smtClean="0"/>
              <a:t>code</a:t>
            </a:r>
          </a:p>
          <a:p>
            <a:r>
              <a:rPr lang="en-AU" sz="3200" dirty="0" smtClean="0"/>
              <a:t>This is the actual coding area</a:t>
            </a:r>
            <a:endParaRPr lang="en-AU" sz="3200" dirty="0"/>
          </a:p>
        </p:txBody>
      </p:sp>
    </p:spTree>
    <p:extLst>
      <p:ext uri="{BB962C8B-B14F-4D97-AF65-F5344CB8AC3E}">
        <p14:creationId xmlns:p14="http://schemas.microsoft.com/office/powerpoint/2010/main" val="13844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724400"/>
            <a:ext cx="8229600" cy="1143000"/>
          </a:xfrm>
        </p:spPr>
        <p:txBody>
          <a:bodyPr>
            <a:noAutofit/>
          </a:bodyPr>
          <a:lstStyle/>
          <a:p>
            <a:pPr>
              <a:tabLst>
                <a:tab pos="396875" algn="l"/>
              </a:tabLst>
              <a:defRPr/>
            </a:pPr>
            <a:r>
              <a:rPr lang="en-US" sz="2400" dirty="0" smtClean="0">
                <a:solidFill>
                  <a:srgbClr val="002060"/>
                </a:solidFill>
              </a:rPr>
              <a:t>Q 6 :</a:t>
            </a:r>
            <a:r>
              <a:rPr lang="en-US" sz="2800" dirty="0">
                <a:solidFill>
                  <a:srgbClr val="002060"/>
                </a:solidFill>
              </a:rPr>
              <a:t>	</a:t>
            </a:r>
            <a:r>
              <a:rPr lang="en-US" sz="2800" dirty="0" smtClean="0">
                <a:solidFill>
                  <a:srgbClr val="002060"/>
                </a:solidFill>
              </a:rPr>
              <a:t>Pneumatic </a:t>
            </a:r>
            <a:r>
              <a:rPr lang="en-US" sz="2800" dirty="0">
                <a:solidFill>
                  <a:srgbClr val="002060"/>
                </a:solidFill>
              </a:rPr>
              <a:t>tube (shoot) is a mechanical system used to transport samples to the laboratory. Which one of the following is its major disadvantage as compared to other mechanical delivery systems:</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Delays in specimen delivery </a:t>
            </a:r>
            <a:br>
              <a:rPr lang="en-US" sz="2800" dirty="0">
                <a:solidFill>
                  <a:srgbClr val="002060"/>
                </a:solidFill>
              </a:rPr>
            </a:br>
            <a:r>
              <a:rPr lang="en-US" sz="2800" dirty="0">
                <a:solidFill>
                  <a:srgbClr val="002060"/>
                </a:solidFill>
              </a:rPr>
              <a:t>b.	</a:t>
            </a:r>
            <a:r>
              <a:rPr lang="en-US" sz="2800" dirty="0" err="1">
                <a:solidFill>
                  <a:srgbClr val="002060"/>
                </a:solidFill>
              </a:rPr>
              <a:t>Hameolysis</a:t>
            </a:r>
            <a:r>
              <a:rPr lang="en-US" sz="2800" dirty="0">
                <a:solidFill>
                  <a:srgbClr val="002060"/>
                </a:solidFill>
              </a:rPr>
              <a:t/>
            </a:r>
            <a:br>
              <a:rPr lang="en-US" sz="2800" dirty="0">
                <a:solidFill>
                  <a:srgbClr val="002060"/>
                </a:solidFill>
              </a:rPr>
            </a:br>
            <a:r>
              <a:rPr lang="en-US" sz="2800" dirty="0">
                <a:solidFill>
                  <a:srgbClr val="002060"/>
                </a:solidFill>
              </a:rPr>
              <a:t>c.	Larger initial cost</a:t>
            </a:r>
            <a:br>
              <a:rPr lang="en-US" sz="2800" dirty="0">
                <a:solidFill>
                  <a:srgbClr val="002060"/>
                </a:solidFill>
              </a:rPr>
            </a:br>
            <a:r>
              <a:rPr lang="en-US" sz="2800" dirty="0">
                <a:solidFill>
                  <a:srgbClr val="002060"/>
                </a:solidFill>
              </a:rPr>
              <a:t>d.	Larger stations</a:t>
            </a:r>
            <a:br>
              <a:rPr lang="en-US" sz="2800" dirty="0">
                <a:solidFill>
                  <a:srgbClr val="002060"/>
                </a:solidFill>
              </a:rPr>
            </a:br>
            <a:r>
              <a:rPr lang="en-US" sz="2800" dirty="0">
                <a:solidFill>
                  <a:srgbClr val="002060"/>
                </a:solidFill>
              </a:rPr>
              <a:t>e.	Need of batching specimens</a:t>
            </a:r>
            <a:br>
              <a:rPr lang="en-US" sz="2800" dirty="0">
                <a:solidFill>
                  <a:srgbClr val="002060"/>
                </a:solidFill>
              </a:rPr>
            </a:br>
            <a:r>
              <a:rPr lang="en-US" sz="2000" dirty="0" smtClean="0">
                <a:solidFill>
                  <a:srgbClr val="0070C0"/>
                </a:solidFill>
              </a:rPr>
              <a:t/>
            </a:r>
            <a:br>
              <a:rPr lang="en-US" sz="2000" dirty="0" smtClean="0">
                <a:solidFill>
                  <a:srgbClr val="0070C0"/>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4400" dirty="0">
                <a:solidFill>
                  <a:srgbClr val="002060"/>
                </a:solidFill>
              </a:rPr>
              <a:t>b.	</a:t>
            </a:r>
            <a:r>
              <a:rPr lang="en-US" sz="4400" dirty="0" err="1">
                <a:solidFill>
                  <a:srgbClr val="002060"/>
                </a:solidFill>
              </a:rPr>
              <a:t>Hameolysis</a:t>
            </a:r>
            <a:r>
              <a:rPr lang="en-US" sz="4400" dirty="0">
                <a:solidFill>
                  <a:srgbClr val="002060"/>
                </a:solidFill>
              </a:rPr>
              <a:t/>
            </a:r>
            <a:br>
              <a:rPr lang="en-US" sz="4400" dirty="0">
                <a:solidFill>
                  <a:srgbClr val="002060"/>
                </a:solidFill>
              </a:rPr>
            </a:br>
            <a:endParaRPr lang="en-US" sz="36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27</a:t>
            </a:fld>
            <a:endParaRPr lang="en-US"/>
          </a:p>
        </p:txBody>
      </p:sp>
    </p:spTree>
    <p:extLst>
      <p:ext uri="{BB962C8B-B14F-4D97-AF65-F5344CB8AC3E}">
        <p14:creationId xmlns:p14="http://schemas.microsoft.com/office/powerpoint/2010/main" val="137347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dirty="0" smtClean="0">
                <a:latin typeface="+mn-lt"/>
              </a:rPr>
              <a:t>Mechanical Delivery Systems</a:t>
            </a:r>
            <a:endParaRPr lang="en-GB" sz="4800" dirty="0">
              <a:latin typeface="+mn-lt"/>
            </a:endParaRPr>
          </a:p>
        </p:txBody>
      </p:sp>
      <p:sp>
        <p:nvSpPr>
          <p:cNvPr id="3" name="Subtitle 2"/>
          <p:cNvSpPr>
            <a:spLocks noGrp="1"/>
          </p:cNvSpPr>
          <p:nvPr>
            <p:ph type="subTitle" idx="1"/>
          </p:nvPr>
        </p:nvSpPr>
        <p:spPr/>
        <p:txBody>
          <a:bodyPr/>
          <a:lstStyle/>
          <a:p>
            <a:r>
              <a:rPr lang="en-GB" dirty="0" smtClean="0"/>
              <a:t>Slides courtesy of Dr </a:t>
            </a:r>
            <a:r>
              <a:rPr lang="en-GB" dirty="0" err="1" smtClean="0"/>
              <a:t>Majid</a:t>
            </a:r>
            <a:r>
              <a:rPr lang="en-GB" dirty="0" smtClean="0"/>
              <a:t> </a:t>
            </a:r>
            <a:r>
              <a:rPr lang="en-GB" dirty="0" err="1" smtClean="0"/>
              <a:t>Latif</a:t>
            </a:r>
            <a:r>
              <a:rPr lang="en-GB" dirty="0" smtClean="0"/>
              <a:t> (AFIP </a:t>
            </a:r>
            <a:r>
              <a:rPr lang="en-GB" dirty="0" err="1" smtClean="0"/>
              <a:t>Rwp</a:t>
            </a:r>
            <a:r>
              <a:rPr lang="en-GB" dirty="0" smtClean="0"/>
              <a:t>)</a:t>
            </a:r>
            <a:endParaRPr lang="en-GB" dirty="0"/>
          </a:p>
        </p:txBody>
      </p:sp>
    </p:spTree>
    <p:extLst>
      <p:ext uri="{BB962C8B-B14F-4D97-AF65-F5344CB8AC3E}">
        <p14:creationId xmlns:p14="http://schemas.microsoft.com/office/powerpoint/2010/main" val="1072704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rmAutofit fontScale="90000"/>
          </a:bodyPr>
          <a:lstStyle/>
          <a:p>
            <a:r>
              <a:rPr lang="en-US" dirty="0" smtClean="0"/>
              <a:t>Pneumatic Tube Systems</a:t>
            </a:r>
            <a:endParaRPr lang="en-US" dirty="0"/>
          </a:p>
        </p:txBody>
      </p:sp>
      <p:sp>
        <p:nvSpPr>
          <p:cNvPr id="3" name="Content Placeholder 2"/>
          <p:cNvSpPr>
            <a:spLocks noGrp="1"/>
          </p:cNvSpPr>
          <p:nvPr>
            <p:ph idx="1"/>
          </p:nvPr>
        </p:nvSpPr>
        <p:spPr>
          <a:xfrm>
            <a:off x="762000" y="2133600"/>
            <a:ext cx="7543800" cy="3886200"/>
          </a:xfrm>
        </p:spPr>
        <p:txBody>
          <a:bodyPr>
            <a:normAutofit fontScale="92500" lnSpcReduction="10000"/>
          </a:bodyPr>
          <a:lstStyle/>
          <a:p>
            <a:pPr algn="just"/>
            <a:r>
              <a:rPr lang="en-US" dirty="0" smtClean="0"/>
              <a:t>Pneumatic tube systems provide rapid specimen transportation and are reliable when installed as point to point services </a:t>
            </a:r>
          </a:p>
          <a:p>
            <a:pPr algn="just"/>
            <a:r>
              <a:rPr lang="en-US" b="1" dirty="0" smtClean="0"/>
              <a:t>Problems</a:t>
            </a:r>
          </a:p>
          <a:p>
            <a:pPr lvl="1" algn="just">
              <a:buFont typeface="Wingdings" pitchFamily="2" charset="2"/>
              <a:buChar char="Ø"/>
            </a:pPr>
            <a:r>
              <a:rPr lang="en-US" b="1" dirty="0" smtClean="0"/>
              <a:t> Hemolysis </a:t>
            </a:r>
          </a:p>
          <a:p>
            <a:pPr lvl="1" algn="just"/>
            <a:r>
              <a:rPr lang="en-US" dirty="0" smtClean="0"/>
              <a:t>     It is due to sudden accelerations/decelerations and sharp turns</a:t>
            </a:r>
          </a:p>
          <a:p>
            <a:pPr lvl="1" algn="just"/>
            <a:r>
              <a:rPr lang="en-US" dirty="0" smtClean="0"/>
              <a:t>     Avoidance of sudden accelerations and decelerations and the use of proper  packing material inside the carriers will minimize hemolysis.</a:t>
            </a:r>
          </a:p>
          <a:p>
            <a:pPr lvl="1" algn="just">
              <a:buFont typeface="Wingdings" pitchFamily="2" charset="2"/>
              <a:buChar char="Ø"/>
            </a:pPr>
            <a:r>
              <a:rPr lang="en-US" b="1" dirty="0" smtClean="0"/>
              <a:t> Misrouting of carriers</a:t>
            </a:r>
          </a:p>
          <a:p>
            <a:pPr marL="320040" lvl="1" indent="0" algn="just">
              <a:buNone/>
            </a:pPr>
            <a:r>
              <a:rPr lang="en-US" dirty="0" smtClean="0"/>
              <a:t>When switching mechanisms are introduced to allow carriers (bullet shaped containers used to hold specimens)  to be sent to various locations</a:t>
            </a:r>
          </a:p>
          <a:p>
            <a:endParaRPr lang="en-US" dirty="0"/>
          </a:p>
        </p:txBody>
      </p:sp>
    </p:spTree>
    <p:extLst>
      <p:ext uri="{BB962C8B-B14F-4D97-AF65-F5344CB8AC3E}">
        <p14:creationId xmlns:p14="http://schemas.microsoft.com/office/powerpoint/2010/main" val="231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962400"/>
            <a:ext cx="8229600" cy="1143000"/>
          </a:xfrm>
        </p:spPr>
        <p:txBody>
          <a:bodyPr>
            <a:noAutofit/>
          </a:bodyPr>
          <a:lstStyle/>
          <a:p>
            <a:pPr>
              <a:tabLst>
                <a:tab pos="396875" algn="l"/>
              </a:tabLst>
              <a:defRPr/>
            </a:pPr>
            <a:r>
              <a:rPr lang="en-US" sz="2800" dirty="0" smtClean="0">
                <a:solidFill>
                  <a:srgbClr val="0070C0"/>
                </a:solidFill>
              </a:rPr>
              <a:t>Q.1:	</a:t>
            </a:r>
            <a:r>
              <a:rPr lang="en-US" sz="2800" dirty="0" smtClean="0">
                <a:solidFill>
                  <a:srgbClr val="002060"/>
                </a:solidFill>
              </a:rPr>
              <a:t>Various </a:t>
            </a:r>
            <a:r>
              <a:rPr lang="en-US" sz="2800" dirty="0">
                <a:solidFill>
                  <a:srgbClr val="002060"/>
                </a:solidFill>
              </a:rPr>
              <a:t>analytical systems used in a Chemical Pathology lab have been automated. Which of the following analytes still waits proper automation?</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Ethanol in serum</a:t>
            </a:r>
            <a:br>
              <a:rPr lang="en-US" sz="2800" dirty="0">
                <a:solidFill>
                  <a:srgbClr val="002060"/>
                </a:solidFill>
              </a:rPr>
            </a:br>
            <a:r>
              <a:rPr lang="en-US" sz="2800" dirty="0">
                <a:solidFill>
                  <a:srgbClr val="002060"/>
                </a:solidFill>
              </a:rPr>
              <a:t>b.	Lipoprotein (a)</a:t>
            </a:r>
            <a:br>
              <a:rPr lang="en-US" sz="2800" dirty="0">
                <a:solidFill>
                  <a:srgbClr val="002060"/>
                </a:solidFill>
              </a:rPr>
            </a:br>
            <a:r>
              <a:rPr lang="en-US" sz="2800" dirty="0">
                <a:solidFill>
                  <a:srgbClr val="002060"/>
                </a:solidFill>
              </a:rPr>
              <a:t>c.	Protein electrophoresis</a:t>
            </a:r>
            <a:br>
              <a:rPr lang="en-US" sz="2800" dirty="0">
                <a:solidFill>
                  <a:srgbClr val="002060"/>
                </a:solidFill>
              </a:rPr>
            </a:br>
            <a:r>
              <a:rPr lang="en-US" sz="2800" dirty="0">
                <a:solidFill>
                  <a:srgbClr val="002060"/>
                </a:solidFill>
              </a:rPr>
              <a:t>d.	Serum Bicarbonate </a:t>
            </a:r>
            <a:br>
              <a:rPr lang="en-US" sz="2800" dirty="0">
                <a:solidFill>
                  <a:srgbClr val="002060"/>
                </a:solidFill>
              </a:rPr>
            </a:br>
            <a:r>
              <a:rPr lang="en-US" sz="2800" dirty="0">
                <a:solidFill>
                  <a:srgbClr val="002060"/>
                </a:solidFill>
              </a:rPr>
              <a:t>e.	Stone analysis</a:t>
            </a:r>
            <a:br>
              <a:rPr lang="en-US" sz="2800" dirty="0">
                <a:solidFill>
                  <a:srgbClr val="002060"/>
                </a:solidFill>
              </a:rPr>
            </a:br>
            <a:endParaRPr lang="en-US" sz="2800" dirty="0">
              <a:solidFill>
                <a:schemeClr val="tx1"/>
              </a:solidFill>
            </a:endParaRPr>
          </a:p>
        </p:txBody>
      </p:sp>
      <p:sp>
        <p:nvSpPr>
          <p:cNvPr id="6147" name="Rectangle 3"/>
          <p:cNvSpPr>
            <a:spLocks noGrp="1" noChangeArrowheads="1"/>
          </p:cNvSpPr>
          <p:nvPr>
            <p:ph idx="1"/>
          </p:nvPr>
        </p:nvSpPr>
        <p:spPr>
          <a:xfrm>
            <a:off x="0" y="5486400"/>
            <a:ext cx="8229600" cy="762000"/>
          </a:xfrm>
          <a:prstGeom prst="rect">
            <a:avLst/>
          </a:prstGeom>
        </p:spPr>
        <p:txBody>
          <a:bodyPr>
            <a:noAutofit/>
          </a:bodyPr>
          <a:lstStyle/>
          <a:p>
            <a:pPr marL="1371600" lvl="3" indent="0" algn="ctr">
              <a:buNone/>
            </a:pPr>
            <a:r>
              <a:rPr lang="en-US" sz="4400" dirty="0">
                <a:solidFill>
                  <a:srgbClr val="002060"/>
                </a:solidFill>
              </a:rPr>
              <a:t>e.	Stone analysis</a:t>
            </a:r>
            <a:br>
              <a:rPr lang="en-US" sz="4400" dirty="0">
                <a:solidFill>
                  <a:srgbClr val="002060"/>
                </a:solidFill>
              </a:rPr>
            </a:br>
            <a:r>
              <a:rPr lang="en-US" sz="4400" dirty="0">
                <a:solidFill>
                  <a:srgbClr val="002060"/>
                </a:solidFill>
              </a:rPr>
              <a:t/>
            </a:r>
            <a:br>
              <a:rPr lang="en-US" sz="4400" dirty="0">
                <a:solidFill>
                  <a:srgbClr val="002060"/>
                </a:solidFill>
              </a:rPr>
            </a:b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1E68DA18-64E2-406E-BB69-7810CF5F4050}"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a:t>
            </a:fld>
            <a:endParaRPr lang="en-US"/>
          </a:p>
        </p:txBody>
      </p:sp>
    </p:spTree>
    <p:extLst>
      <p:ext uri="{BB962C8B-B14F-4D97-AF65-F5344CB8AC3E}">
        <p14:creationId xmlns:p14="http://schemas.microsoft.com/office/powerpoint/2010/main" val="37145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81800" cy="1600200"/>
          </a:xfrm>
        </p:spPr>
        <p:txBody>
          <a:bodyPr>
            <a:normAutofit fontScale="90000"/>
          </a:bodyPr>
          <a:lstStyle/>
          <a:p>
            <a:r>
              <a:rPr lang="en-US" dirty="0" smtClean="0"/>
              <a:t>Electric Track Vehicles</a:t>
            </a:r>
            <a:br>
              <a:rPr lang="en-US" dirty="0" smtClean="0"/>
            </a:br>
            <a:endParaRPr lang="en-US" dirty="0"/>
          </a:p>
        </p:txBody>
      </p:sp>
      <p:sp>
        <p:nvSpPr>
          <p:cNvPr id="3" name="Content Placeholder 2"/>
          <p:cNvSpPr>
            <a:spLocks noGrp="1"/>
          </p:cNvSpPr>
          <p:nvPr>
            <p:ph idx="1"/>
          </p:nvPr>
        </p:nvSpPr>
        <p:spPr>
          <a:xfrm>
            <a:off x="762000" y="1600200"/>
            <a:ext cx="7543800" cy="3886200"/>
          </a:xfrm>
        </p:spPr>
        <p:txBody>
          <a:bodyPr>
            <a:noAutofit/>
          </a:bodyPr>
          <a:lstStyle/>
          <a:p>
            <a:pPr algn="just"/>
            <a:r>
              <a:rPr lang="en-US" sz="2000" dirty="0" smtClean="0"/>
              <a:t>Larger carrying capacity than pneumatic tube systems </a:t>
            </a:r>
          </a:p>
          <a:p>
            <a:pPr algn="just"/>
            <a:r>
              <a:rPr lang="en-US" sz="2000" dirty="0"/>
              <a:t>D</a:t>
            </a:r>
            <a:r>
              <a:rPr lang="en-US" sz="2000" dirty="0" smtClean="0"/>
              <a:t>o not have problems with damaging specimens by acceleration and/or deceleration forces</a:t>
            </a:r>
          </a:p>
          <a:p>
            <a:pPr algn="just"/>
            <a:r>
              <a:rPr lang="en-US" sz="2000" dirty="0" smtClean="0"/>
              <a:t> Some systems maintain the carrier in an upright position by use of a </a:t>
            </a:r>
            <a:r>
              <a:rPr lang="en-US" sz="2000" dirty="0" err="1" smtClean="0"/>
              <a:t>gimbal</a:t>
            </a:r>
            <a:r>
              <a:rPr lang="en-US" sz="2000" dirty="0" smtClean="0"/>
              <a:t> (a device that permits a body to incline freely in any direction or suspends it so that it will remain level when its support is tipped), enabling the carrier to move both vertically and horizontally on an installed electric track</a:t>
            </a:r>
          </a:p>
          <a:p>
            <a:pPr algn="just"/>
            <a:r>
              <a:rPr lang="en-US" sz="2000" dirty="0" smtClean="0"/>
              <a:t>The containers hold dry ice or refrigerated gel packs with the specimens if desired</a:t>
            </a:r>
          </a:p>
          <a:p>
            <a:pPr algn="just"/>
            <a:r>
              <a:rPr lang="en-US" sz="2000" dirty="0" smtClean="0"/>
              <a:t>Specially useful in quickly transporting specimens between floors or between laboratory locations that are some distance from each other </a:t>
            </a:r>
          </a:p>
          <a:p>
            <a:endParaRPr lang="en-US" sz="2000" dirty="0"/>
          </a:p>
        </p:txBody>
      </p:sp>
    </p:spTree>
    <p:extLst>
      <p:ext uri="{BB962C8B-B14F-4D97-AF65-F5344CB8AC3E}">
        <p14:creationId xmlns:p14="http://schemas.microsoft.com/office/powerpoint/2010/main" val="166786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1600200"/>
          </a:xfrm>
        </p:spPr>
        <p:txBody>
          <a:bodyPr>
            <a:noAutofit/>
          </a:bodyPr>
          <a:lstStyle/>
          <a:p>
            <a:pPr algn="ctr"/>
            <a:r>
              <a:rPr lang="en-US" sz="3200" dirty="0" smtClean="0"/>
              <a:t>Disadvantages of </a:t>
            </a:r>
            <a:br>
              <a:rPr lang="en-US" sz="3200" dirty="0" smtClean="0"/>
            </a:br>
            <a:r>
              <a:rPr lang="en-US" sz="3200" dirty="0" smtClean="0"/>
              <a:t>Electric Track Vehicles</a:t>
            </a:r>
            <a:br>
              <a:rPr lang="en-US" sz="3200" dirty="0" smtClean="0"/>
            </a:br>
            <a:endParaRPr lang="en-US" sz="3200" dirty="0"/>
          </a:p>
        </p:txBody>
      </p:sp>
      <p:sp>
        <p:nvSpPr>
          <p:cNvPr id="3" name="Content Placeholder 2"/>
          <p:cNvSpPr>
            <a:spLocks noGrp="1"/>
          </p:cNvSpPr>
          <p:nvPr>
            <p:ph idx="1"/>
          </p:nvPr>
        </p:nvSpPr>
        <p:spPr>
          <a:xfrm>
            <a:off x="762000" y="1905000"/>
            <a:ext cx="7543800" cy="3886200"/>
          </a:xfrm>
        </p:spPr>
        <p:txBody>
          <a:bodyPr>
            <a:normAutofit lnSpcReduction="10000"/>
          </a:bodyPr>
          <a:lstStyle/>
          <a:p>
            <a:r>
              <a:rPr lang="en-US" dirty="0" smtClean="0"/>
              <a:t> A primary disadvantage is the cost of moving the track and loading/unloading stations if the laboratory is expanding or moving</a:t>
            </a:r>
          </a:p>
          <a:p>
            <a:r>
              <a:rPr lang="en-US" dirty="0" smtClean="0"/>
              <a:t>The stations may be larger than the pneumatic tube stations. </a:t>
            </a:r>
          </a:p>
          <a:p>
            <a:r>
              <a:rPr lang="en-US" dirty="0" smtClean="0"/>
              <a:t>If the station is not located directly in the central laboratory (centralized testing; core laboratory), additional staff may be necessary to unload the carts and transport the specimens to their final destination, and the electric track system may not achieve its desired goal of rapid specimen transport.</a:t>
            </a:r>
          </a:p>
          <a:p>
            <a:endParaRPr lang="en-US" dirty="0"/>
          </a:p>
        </p:txBody>
      </p:sp>
    </p:spTree>
    <p:extLst>
      <p:ext uri="{BB962C8B-B14F-4D97-AF65-F5344CB8AC3E}">
        <p14:creationId xmlns:p14="http://schemas.microsoft.com/office/powerpoint/2010/main" val="18362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781800" cy="1600200"/>
          </a:xfrm>
        </p:spPr>
        <p:txBody>
          <a:bodyPr>
            <a:normAutofit fontScale="90000"/>
          </a:bodyPr>
          <a:lstStyle/>
          <a:p>
            <a:pPr algn="ctr"/>
            <a:r>
              <a:rPr lang="en-US" dirty="0" smtClean="0"/>
              <a:t>Mobile Robots</a:t>
            </a:r>
            <a:br>
              <a:rPr lang="en-US" dirty="0" smtClean="0"/>
            </a:br>
            <a:r>
              <a:rPr lang="en-US" dirty="0" smtClean="0"/>
              <a:t> </a:t>
            </a:r>
            <a:endParaRPr lang="en-US" dirty="0"/>
          </a:p>
        </p:txBody>
      </p:sp>
      <p:sp>
        <p:nvSpPr>
          <p:cNvPr id="3" name="Content Placeholder 2"/>
          <p:cNvSpPr>
            <a:spLocks noGrp="1"/>
          </p:cNvSpPr>
          <p:nvPr>
            <p:ph idx="1"/>
          </p:nvPr>
        </p:nvSpPr>
        <p:spPr>
          <a:xfrm>
            <a:off x="762000" y="1905000"/>
            <a:ext cx="7543800" cy="3886200"/>
          </a:xfrm>
        </p:spPr>
        <p:txBody>
          <a:bodyPr>
            <a:noAutofit/>
          </a:bodyPr>
          <a:lstStyle/>
          <a:p>
            <a:pPr>
              <a:buNone/>
            </a:pPr>
            <a:r>
              <a:rPr lang="en-US" sz="2000" dirty="0" smtClean="0"/>
              <a:t> </a:t>
            </a:r>
            <a:r>
              <a:rPr lang="en-US" sz="2000" b="1" dirty="0" smtClean="0"/>
              <a:t>Advantages</a:t>
            </a:r>
          </a:p>
          <a:p>
            <a:r>
              <a:rPr lang="en-US" sz="2000" dirty="0" smtClean="0"/>
              <a:t>Mobile robots have been used successfully to transport   laboratory specimens both within the laboratory and outside the central laboratory</a:t>
            </a:r>
          </a:p>
          <a:p>
            <a:r>
              <a:rPr lang="en-US" sz="2000" dirty="0" smtClean="0"/>
              <a:t>They are easily adapted to carry various sizes and shapes of specimen containers</a:t>
            </a:r>
          </a:p>
          <a:p>
            <a:r>
              <a:rPr lang="en-US" sz="2000" dirty="0" smtClean="0"/>
              <a:t>Reprogrammable with changes in laboratory geometry</a:t>
            </a:r>
          </a:p>
          <a:p>
            <a:pPr>
              <a:buNone/>
            </a:pPr>
            <a:r>
              <a:rPr lang="en-US" sz="2000" b="1" dirty="0" smtClean="0"/>
              <a:t>Disadvantages</a:t>
            </a:r>
          </a:p>
          <a:p>
            <a:r>
              <a:rPr lang="en-US" sz="2000" dirty="0" smtClean="0"/>
              <a:t>Need to batch specimens (batch analysis) for greater efficiency</a:t>
            </a:r>
          </a:p>
          <a:p>
            <a:r>
              <a:rPr lang="en-US" sz="2000" dirty="0" smtClean="0"/>
              <a:t>Require laboratory personnel to place specimens onto or remove specimens from the mobile robot at each stopping place.</a:t>
            </a:r>
          </a:p>
          <a:p>
            <a:pPr>
              <a:buNone/>
            </a:pPr>
            <a:endParaRPr lang="en-US" sz="2000" dirty="0"/>
          </a:p>
        </p:txBody>
      </p:sp>
    </p:spTree>
    <p:extLst>
      <p:ext uri="{BB962C8B-B14F-4D97-AF65-F5344CB8AC3E}">
        <p14:creationId xmlns:p14="http://schemas.microsoft.com/office/powerpoint/2010/main" val="4062503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029200"/>
            <a:ext cx="8229600" cy="1143000"/>
          </a:xfrm>
        </p:spPr>
        <p:txBody>
          <a:bodyPr>
            <a:noAutofit/>
          </a:bodyPr>
          <a:lstStyle/>
          <a:p>
            <a:pPr>
              <a:tabLst>
                <a:tab pos="396875" algn="l"/>
              </a:tabLst>
              <a:defRPr/>
            </a:pPr>
            <a:r>
              <a:rPr lang="en-US" sz="2400" dirty="0" smtClean="0">
                <a:solidFill>
                  <a:srgbClr val="002060"/>
                </a:solidFill>
              </a:rPr>
              <a:t>Q 7 :</a:t>
            </a:r>
            <a:r>
              <a:rPr lang="en-US" sz="2800" dirty="0">
                <a:solidFill>
                  <a:srgbClr val="002060"/>
                </a:solidFill>
              </a:rPr>
              <a:t>	</a:t>
            </a:r>
            <a:r>
              <a:rPr lang="en-US" sz="2800" dirty="0" smtClean="0">
                <a:solidFill>
                  <a:srgbClr val="002060"/>
                </a:solidFill>
              </a:rPr>
              <a:t>In </a:t>
            </a:r>
            <a:r>
              <a:rPr lang="en-US" sz="2800" dirty="0">
                <a:solidFill>
                  <a:srgbClr val="002060"/>
                </a:solidFill>
              </a:rPr>
              <a:t>a busy lab of Tertiary Care Hospital your main concern is reducing pre-analytical errors without increasing ‘turn- around-time’. Which of the following options will be most suitable for placing patient samples in a chemical path </a:t>
            </a:r>
            <a:r>
              <a:rPr lang="en-US" sz="2800" dirty="0" err="1">
                <a:solidFill>
                  <a:srgbClr val="002060"/>
                </a:solidFill>
              </a:rPr>
              <a:t>autoanalyser</a:t>
            </a:r>
            <a:r>
              <a:rPr lang="en-US" sz="2800" dirty="0">
                <a:solidFill>
                  <a:srgbClr val="002060"/>
                </a:solidFill>
              </a:rPr>
              <a:t>:</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Primary gel tubes after centrifuging</a:t>
            </a:r>
            <a:br>
              <a:rPr lang="en-US" sz="2800" dirty="0">
                <a:solidFill>
                  <a:srgbClr val="002060"/>
                </a:solidFill>
              </a:rPr>
            </a:br>
            <a:r>
              <a:rPr lang="en-US" sz="2800" dirty="0">
                <a:solidFill>
                  <a:srgbClr val="002060"/>
                </a:solidFill>
              </a:rPr>
              <a:t>b.	Primary gel tubes without centrifuging</a:t>
            </a:r>
            <a:br>
              <a:rPr lang="en-US" sz="2800" dirty="0">
                <a:solidFill>
                  <a:srgbClr val="002060"/>
                </a:solidFill>
              </a:rPr>
            </a:br>
            <a:r>
              <a:rPr lang="en-US" sz="2800" dirty="0">
                <a:solidFill>
                  <a:srgbClr val="002060"/>
                </a:solidFill>
              </a:rPr>
              <a:t>c.	Plain tubes without gel without centrifuging</a:t>
            </a:r>
            <a:br>
              <a:rPr lang="en-US" sz="2800" dirty="0">
                <a:solidFill>
                  <a:srgbClr val="002060"/>
                </a:solidFill>
              </a:rPr>
            </a:br>
            <a:r>
              <a:rPr lang="en-US" sz="2800" dirty="0">
                <a:solidFill>
                  <a:srgbClr val="002060"/>
                </a:solidFill>
              </a:rPr>
              <a:t>d.	Sample cups with serum</a:t>
            </a:r>
            <a:br>
              <a:rPr lang="en-US" sz="2800" dirty="0">
                <a:solidFill>
                  <a:srgbClr val="002060"/>
                </a:solidFill>
              </a:rPr>
            </a:br>
            <a:r>
              <a:rPr lang="en-US" sz="2800" dirty="0">
                <a:solidFill>
                  <a:srgbClr val="002060"/>
                </a:solidFill>
              </a:rPr>
              <a:t>e.	Sample tubes with serum</a:t>
            </a:r>
            <a:br>
              <a:rPr lang="en-US" sz="2800" dirty="0">
                <a:solidFill>
                  <a:srgbClr val="002060"/>
                </a:solidFill>
              </a:rPr>
            </a:br>
            <a:r>
              <a:rPr lang="en-US" sz="2000" dirty="0" smtClean="0">
                <a:solidFill>
                  <a:schemeClr val="tx1"/>
                </a:solidFill>
              </a:rPr>
              <a:t/>
            </a:r>
            <a:br>
              <a:rPr lang="en-US" sz="2000" dirty="0" smtClean="0">
                <a:solidFill>
                  <a:schemeClr val="tx1"/>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3200" dirty="0">
                <a:solidFill>
                  <a:srgbClr val="002060"/>
                </a:solidFill>
              </a:rPr>
              <a:t>a.	Primary gel tubes after centrifuging</a:t>
            </a:r>
            <a:br>
              <a:rPr lang="en-US" sz="3200" dirty="0">
                <a:solidFill>
                  <a:srgbClr val="002060"/>
                </a:solidFill>
              </a:rPr>
            </a:br>
            <a:endParaRPr lang="en-US" sz="24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33</a:t>
            </a:fld>
            <a:endParaRPr lang="en-US"/>
          </a:p>
        </p:txBody>
      </p:sp>
    </p:spTree>
    <p:extLst>
      <p:ext uri="{BB962C8B-B14F-4D97-AF65-F5344CB8AC3E}">
        <p14:creationId xmlns:p14="http://schemas.microsoft.com/office/powerpoint/2010/main" val="4055569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105400"/>
            <a:ext cx="8229600" cy="1143000"/>
          </a:xfrm>
        </p:spPr>
        <p:txBody>
          <a:bodyPr>
            <a:noAutofit/>
          </a:bodyPr>
          <a:lstStyle/>
          <a:p>
            <a:pPr>
              <a:tabLst>
                <a:tab pos="396875" algn="l"/>
              </a:tabLst>
              <a:defRPr/>
            </a:pPr>
            <a:r>
              <a:rPr lang="en-US" sz="2400" dirty="0" smtClean="0">
                <a:solidFill>
                  <a:srgbClr val="00B0F0"/>
                </a:solidFill>
              </a:rPr>
              <a:t>Q 8 :</a:t>
            </a:r>
            <a:r>
              <a:rPr lang="en-US" sz="2800" dirty="0" smtClean="0">
                <a:solidFill>
                  <a:srgbClr val="0070C0"/>
                </a:solidFill>
              </a:rPr>
              <a:t>	</a:t>
            </a:r>
            <a:r>
              <a:rPr lang="en-US" sz="2800" dirty="0" smtClean="0">
                <a:solidFill>
                  <a:srgbClr val="002060"/>
                </a:solidFill>
              </a:rPr>
              <a:t>You </a:t>
            </a:r>
            <a:r>
              <a:rPr lang="en-US" sz="2800" dirty="0">
                <a:solidFill>
                  <a:srgbClr val="002060"/>
                </a:solidFill>
              </a:rPr>
              <a:t>lab manager has reported a strange problem in the </a:t>
            </a:r>
            <a:r>
              <a:rPr lang="en-US" sz="2800" dirty="0" err="1">
                <a:solidFill>
                  <a:srgbClr val="002060"/>
                </a:solidFill>
              </a:rPr>
              <a:t>autoanalyser</a:t>
            </a:r>
            <a:r>
              <a:rPr lang="en-US" sz="2800" dirty="0">
                <a:solidFill>
                  <a:srgbClr val="002060"/>
                </a:solidFill>
              </a:rPr>
              <a:t>. It gives message “reagent bottle empty” while there is sufficient reagent in the bottle. Which of the following functions of the </a:t>
            </a:r>
            <a:r>
              <a:rPr lang="en-US" sz="2800" dirty="0" err="1">
                <a:solidFill>
                  <a:srgbClr val="002060"/>
                </a:solidFill>
              </a:rPr>
              <a:t>autoanalyser</a:t>
            </a:r>
            <a:r>
              <a:rPr lang="en-US" sz="2800" dirty="0">
                <a:solidFill>
                  <a:srgbClr val="002060"/>
                </a:solidFill>
              </a:rPr>
              <a:t> most probably requires a trouble shoot:</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Internal conveyer belt</a:t>
            </a:r>
            <a:br>
              <a:rPr lang="en-US" sz="2800" dirty="0">
                <a:solidFill>
                  <a:srgbClr val="002060"/>
                </a:solidFill>
              </a:rPr>
            </a:br>
            <a:r>
              <a:rPr lang="en-US" sz="2800" dirty="0">
                <a:solidFill>
                  <a:srgbClr val="002060"/>
                </a:solidFill>
              </a:rPr>
              <a:t>b.	Level sensing system</a:t>
            </a:r>
            <a:br>
              <a:rPr lang="en-US" sz="2800" dirty="0">
                <a:solidFill>
                  <a:srgbClr val="002060"/>
                </a:solidFill>
              </a:rPr>
            </a:br>
            <a:r>
              <a:rPr lang="en-US" sz="2800" dirty="0">
                <a:solidFill>
                  <a:srgbClr val="002060"/>
                </a:solidFill>
              </a:rPr>
              <a:t>c.	Reagent bar code reader</a:t>
            </a:r>
            <a:br>
              <a:rPr lang="en-US" sz="2800" dirty="0">
                <a:solidFill>
                  <a:srgbClr val="002060"/>
                </a:solidFill>
              </a:rPr>
            </a:br>
            <a:r>
              <a:rPr lang="en-US" sz="2800" dirty="0">
                <a:solidFill>
                  <a:srgbClr val="002060"/>
                </a:solidFill>
              </a:rPr>
              <a:t>d.	System software</a:t>
            </a:r>
            <a:br>
              <a:rPr lang="en-US" sz="2800" dirty="0">
                <a:solidFill>
                  <a:srgbClr val="002060"/>
                </a:solidFill>
              </a:rPr>
            </a:br>
            <a:r>
              <a:rPr lang="en-US" sz="2800" dirty="0">
                <a:solidFill>
                  <a:srgbClr val="002060"/>
                </a:solidFill>
              </a:rPr>
              <a:t>e.	Tube racks</a:t>
            </a:r>
            <a:br>
              <a:rPr lang="en-US" sz="2800" dirty="0">
                <a:solidFill>
                  <a:srgbClr val="002060"/>
                </a:solidFill>
              </a:rPr>
            </a:br>
            <a:r>
              <a:rPr lang="en-US" sz="2000" dirty="0" smtClean="0">
                <a:solidFill>
                  <a:srgbClr val="0070C0"/>
                </a:solidFill>
              </a:rPr>
              <a:t/>
            </a:r>
            <a:br>
              <a:rPr lang="en-US" sz="2000" dirty="0" smtClean="0">
                <a:solidFill>
                  <a:srgbClr val="0070C0"/>
                </a:solidFill>
              </a:rPr>
            </a:br>
            <a:r>
              <a:rPr lang="en-US" sz="2800" dirty="0" smtClean="0">
                <a:solidFill>
                  <a:schemeClr val="tx1"/>
                </a:solidFill>
              </a:rPr>
              <a:t/>
            </a:r>
            <a:br>
              <a:rPr lang="en-US" sz="2800" dirty="0" smtClean="0">
                <a:solidFill>
                  <a:schemeClr val="tx1"/>
                </a:solidFill>
              </a:rPr>
            </a:br>
            <a:endParaRPr lang="en-US" sz="2000" dirty="0">
              <a:solidFill>
                <a:schemeClr val="tx1"/>
              </a:solidFill>
            </a:endParaRP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3600" dirty="0">
                <a:solidFill>
                  <a:srgbClr val="002060"/>
                </a:solidFill>
              </a:rPr>
              <a:t>b.	Level sensing system</a:t>
            </a: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34</a:t>
            </a:fld>
            <a:endParaRPr lang="en-US"/>
          </a:p>
        </p:txBody>
      </p:sp>
    </p:spTree>
    <p:extLst>
      <p:ext uri="{BB962C8B-B14F-4D97-AF65-F5344CB8AC3E}">
        <p14:creationId xmlns:p14="http://schemas.microsoft.com/office/powerpoint/2010/main" val="406358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86200"/>
            <a:ext cx="8229600" cy="1143000"/>
          </a:xfrm>
        </p:spPr>
        <p:txBody>
          <a:bodyPr>
            <a:noAutofit/>
          </a:bodyPr>
          <a:lstStyle/>
          <a:p>
            <a:pPr>
              <a:tabLst>
                <a:tab pos="396875" algn="l"/>
              </a:tabLst>
              <a:defRPr/>
            </a:pPr>
            <a:r>
              <a:rPr lang="en-US" sz="2400" dirty="0" smtClean="0">
                <a:solidFill>
                  <a:srgbClr val="002060"/>
                </a:solidFill>
              </a:rPr>
              <a:t>Q 9 :</a:t>
            </a:r>
            <a:r>
              <a:rPr lang="en-US" sz="2800" dirty="0">
                <a:solidFill>
                  <a:srgbClr val="002060"/>
                </a:solidFill>
              </a:rPr>
              <a:t>	Various immunoassay techniques have been successfully automated. Which of the following immunoassay techniques, though initially automated, is no longer used in any </a:t>
            </a:r>
            <a:r>
              <a:rPr lang="en-US" sz="2800" dirty="0" err="1">
                <a:solidFill>
                  <a:srgbClr val="002060"/>
                </a:solidFill>
              </a:rPr>
              <a:t>autoanalyser</a:t>
            </a:r>
            <a:r>
              <a:rPr lang="en-US" sz="2800" dirty="0">
                <a:solidFill>
                  <a:srgbClr val="002060"/>
                </a:solidFill>
              </a:rPr>
              <a:t>:</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Dry multilayer films</a:t>
            </a:r>
            <a:br>
              <a:rPr lang="en-US" sz="2800" dirty="0">
                <a:solidFill>
                  <a:srgbClr val="002060"/>
                </a:solidFill>
              </a:rPr>
            </a:br>
            <a:r>
              <a:rPr lang="en-US" sz="2800" dirty="0">
                <a:solidFill>
                  <a:srgbClr val="002060"/>
                </a:solidFill>
              </a:rPr>
              <a:t>b.	 Flow </a:t>
            </a:r>
            <a:r>
              <a:rPr lang="en-US" sz="2800" dirty="0" err="1">
                <a:solidFill>
                  <a:srgbClr val="002060"/>
                </a:solidFill>
              </a:rPr>
              <a:t>cytometery</a:t>
            </a:r>
            <a:r>
              <a:rPr lang="en-US" sz="2800" dirty="0">
                <a:solidFill>
                  <a:srgbClr val="002060"/>
                </a:solidFill>
              </a:rPr>
              <a:t> </a:t>
            </a:r>
            <a:br>
              <a:rPr lang="en-US" sz="2800" dirty="0">
                <a:solidFill>
                  <a:srgbClr val="002060"/>
                </a:solidFill>
              </a:rPr>
            </a:br>
            <a:r>
              <a:rPr lang="en-US" sz="2800" dirty="0">
                <a:solidFill>
                  <a:srgbClr val="002060"/>
                </a:solidFill>
              </a:rPr>
              <a:t>c.	 Fluorescence </a:t>
            </a:r>
            <a:br>
              <a:rPr lang="en-US" sz="2800" dirty="0">
                <a:solidFill>
                  <a:srgbClr val="002060"/>
                </a:solidFill>
              </a:rPr>
            </a:br>
            <a:r>
              <a:rPr lang="en-US" sz="2800" dirty="0">
                <a:solidFill>
                  <a:srgbClr val="002060"/>
                </a:solidFill>
              </a:rPr>
              <a:t>d.	 TINA-QUANT®</a:t>
            </a:r>
            <a:br>
              <a:rPr lang="en-US" sz="2800" dirty="0">
                <a:solidFill>
                  <a:srgbClr val="002060"/>
                </a:solidFill>
              </a:rPr>
            </a:br>
            <a:r>
              <a:rPr lang="en-US" sz="2800" dirty="0">
                <a:solidFill>
                  <a:srgbClr val="002060"/>
                </a:solidFill>
              </a:rPr>
              <a:t>e.	 Radioimmunoassay</a:t>
            </a: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3600" dirty="0">
                <a:solidFill>
                  <a:srgbClr val="002060"/>
                </a:solidFill>
              </a:rPr>
              <a:t>e.	 Radioimmunoassay</a:t>
            </a:r>
            <a:br>
              <a:rPr lang="en-US" sz="3600" dirty="0">
                <a:solidFill>
                  <a:srgbClr val="002060"/>
                </a:solidFill>
              </a:rPr>
            </a:br>
            <a:endParaRPr lang="en-US" sz="28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35</a:t>
            </a:fld>
            <a:endParaRPr lang="en-US"/>
          </a:p>
        </p:txBody>
      </p:sp>
    </p:spTree>
    <p:extLst>
      <p:ext uri="{BB962C8B-B14F-4D97-AF65-F5344CB8AC3E}">
        <p14:creationId xmlns:p14="http://schemas.microsoft.com/office/powerpoint/2010/main" val="250592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724400"/>
            <a:ext cx="8229600" cy="1143000"/>
          </a:xfrm>
        </p:spPr>
        <p:txBody>
          <a:bodyPr>
            <a:noAutofit/>
          </a:bodyPr>
          <a:lstStyle/>
          <a:p>
            <a:pPr>
              <a:tabLst>
                <a:tab pos="396875" algn="l"/>
              </a:tabLst>
              <a:defRPr/>
            </a:pPr>
            <a:r>
              <a:rPr lang="en-US" sz="2800" dirty="0" smtClean="0">
                <a:solidFill>
                  <a:srgbClr val="0070C0"/>
                </a:solidFill>
              </a:rPr>
              <a:t>10</a:t>
            </a:r>
            <a:r>
              <a:rPr lang="en-US" sz="2800" dirty="0">
                <a:solidFill>
                  <a:srgbClr val="0070C0"/>
                </a:solidFill>
              </a:rPr>
              <a:t>.	ELISA is a time-</a:t>
            </a:r>
            <a:r>
              <a:rPr lang="en-US" sz="2800" dirty="0" err="1">
                <a:solidFill>
                  <a:srgbClr val="0070C0"/>
                </a:solidFill>
              </a:rPr>
              <a:t>honoured</a:t>
            </a:r>
            <a:r>
              <a:rPr lang="en-US" sz="2800" dirty="0">
                <a:solidFill>
                  <a:srgbClr val="0070C0"/>
                </a:solidFill>
              </a:rPr>
              <a:t> immunoassay technique used for many hormones / proteins etc. Automation is also available in ELISA but it is different from other </a:t>
            </a:r>
            <a:r>
              <a:rPr lang="en-US" sz="2800" dirty="0" err="1">
                <a:solidFill>
                  <a:srgbClr val="0070C0"/>
                </a:solidFill>
              </a:rPr>
              <a:t>autoanalysers</a:t>
            </a:r>
            <a:r>
              <a:rPr lang="en-US" sz="2800" dirty="0">
                <a:solidFill>
                  <a:srgbClr val="0070C0"/>
                </a:solidFill>
              </a:rPr>
              <a:t>. Which of the following phrases best describes automated ELISA:</a:t>
            </a:r>
            <a:br>
              <a:rPr lang="en-US" sz="2800" dirty="0">
                <a:solidFill>
                  <a:srgbClr val="0070C0"/>
                </a:solidFill>
              </a:rPr>
            </a:br>
            <a:r>
              <a:rPr lang="en-US" sz="2800" dirty="0">
                <a:solidFill>
                  <a:srgbClr val="0070C0"/>
                </a:solidFill>
              </a:rPr>
              <a:t/>
            </a:r>
            <a:br>
              <a:rPr lang="en-US" sz="2800" dirty="0">
                <a:solidFill>
                  <a:srgbClr val="0070C0"/>
                </a:solidFill>
              </a:rPr>
            </a:br>
            <a:r>
              <a:rPr lang="en-US" sz="2800" dirty="0">
                <a:solidFill>
                  <a:srgbClr val="0070C0"/>
                </a:solidFill>
              </a:rPr>
              <a:t>a.	Closed</a:t>
            </a:r>
            <a:br>
              <a:rPr lang="en-US" sz="2800" dirty="0">
                <a:solidFill>
                  <a:srgbClr val="0070C0"/>
                </a:solidFill>
              </a:rPr>
            </a:br>
            <a:r>
              <a:rPr lang="en-US" sz="2800" dirty="0">
                <a:solidFill>
                  <a:srgbClr val="0070C0"/>
                </a:solidFill>
              </a:rPr>
              <a:t>b.	Coated particles</a:t>
            </a:r>
            <a:br>
              <a:rPr lang="en-US" sz="2800" dirty="0">
                <a:solidFill>
                  <a:srgbClr val="0070C0"/>
                </a:solidFill>
              </a:rPr>
            </a:br>
            <a:r>
              <a:rPr lang="en-US" sz="2800" dirty="0">
                <a:solidFill>
                  <a:srgbClr val="0070C0"/>
                </a:solidFill>
              </a:rPr>
              <a:t>c.	Homogenous</a:t>
            </a:r>
            <a:br>
              <a:rPr lang="en-US" sz="2800" dirty="0">
                <a:solidFill>
                  <a:srgbClr val="0070C0"/>
                </a:solidFill>
              </a:rPr>
            </a:br>
            <a:r>
              <a:rPr lang="en-US" sz="2800" dirty="0">
                <a:solidFill>
                  <a:srgbClr val="0070C0"/>
                </a:solidFill>
              </a:rPr>
              <a:t>d.	Robotic </a:t>
            </a:r>
            <a:br>
              <a:rPr lang="en-US" sz="2800" dirty="0">
                <a:solidFill>
                  <a:srgbClr val="0070C0"/>
                </a:solidFill>
              </a:rPr>
            </a:br>
            <a:r>
              <a:rPr lang="en-US" sz="2800" dirty="0">
                <a:solidFill>
                  <a:srgbClr val="0070C0"/>
                </a:solidFill>
              </a:rPr>
              <a:t>e.	Solid-phase</a:t>
            </a:r>
            <a:br>
              <a:rPr lang="en-US" sz="2800" dirty="0">
                <a:solidFill>
                  <a:srgbClr val="0070C0"/>
                </a:solidFill>
              </a:rPr>
            </a:br>
            <a:r>
              <a:rPr lang="en-US" sz="2800" dirty="0">
                <a:solidFill>
                  <a:srgbClr val="0070C0"/>
                </a:solidFill>
              </a:rPr>
              <a:t/>
            </a:r>
            <a:br>
              <a:rPr lang="en-US" sz="2800" dirty="0">
                <a:solidFill>
                  <a:srgbClr val="0070C0"/>
                </a:solidFill>
              </a:rPr>
            </a:br>
            <a:endParaRPr lang="en-US" sz="2000" dirty="0">
              <a:solidFill>
                <a:srgbClr val="0070C0"/>
              </a:solidFill>
            </a:endParaRPr>
          </a:p>
        </p:txBody>
      </p:sp>
      <p:sp>
        <p:nvSpPr>
          <p:cNvPr id="6147" name="Rectangle 3"/>
          <p:cNvSpPr>
            <a:spLocks noGrp="1" noChangeArrowheads="1"/>
          </p:cNvSpPr>
          <p:nvPr>
            <p:ph idx="1"/>
          </p:nvPr>
        </p:nvSpPr>
        <p:spPr>
          <a:xfrm>
            <a:off x="0" y="5410200"/>
            <a:ext cx="8229600" cy="762000"/>
          </a:xfrm>
          <a:prstGeom prst="rect">
            <a:avLst/>
          </a:prstGeom>
        </p:spPr>
        <p:txBody>
          <a:bodyPr>
            <a:noAutofit/>
          </a:bodyPr>
          <a:lstStyle/>
          <a:p>
            <a:pPr marL="1371600" lvl="3" indent="0" algn="ctr">
              <a:buNone/>
            </a:pPr>
            <a:r>
              <a:rPr lang="en-US" sz="4000" dirty="0">
                <a:solidFill>
                  <a:srgbClr val="0070C0"/>
                </a:solidFill>
              </a:rPr>
              <a:t>d.	Robotic </a:t>
            </a:r>
            <a:br>
              <a:rPr lang="en-US" sz="4000" dirty="0">
                <a:solidFill>
                  <a:srgbClr val="0070C0"/>
                </a:solidFill>
              </a:rPr>
            </a:br>
            <a:endParaRPr lang="en-US" sz="3200" dirty="0">
              <a:solidFill>
                <a:srgbClr val="002060"/>
              </a:solidFill>
            </a:endParaRPr>
          </a:p>
        </p:txBody>
      </p:sp>
      <p:sp>
        <p:nvSpPr>
          <p:cNvPr id="2" name="Date Placeholder 1"/>
          <p:cNvSpPr>
            <a:spLocks noGrp="1"/>
          </p:cNvSpPr>
          <p:nvPr>
            <p:ph type="dt" sz="half" idx="10"/>
          </p:nvPr>
        </p:nvSpPr>
        <p:spPr/>
        <p:txBody>
          <a:bodyPr/>
          <a:lstStyle/>
          <a:p>
            <a:pPr>
              <a:defRPr/>
            </a:pPr>
            <a:fld id="{8379C65F-974F-4DD9-B5D3-1968B54A060F}"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36</a:t>
            </a:fld>
            <a:endParaRPr lang="en-US"/>
          </a:p>
        </p:txBody>
      </p:sp>
    </p:spTree>
    <p:extLst>
      <p:ext uri="{BB962C8B-B14F-4D97-AF65-F5344CB8AC3E}">
        <p14:creationId xmlns:p14="http://schemas.microsoft.com/office/powerpoint/2010/main" val="2931930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dirty="0" smtClean="0">
                <a:latin typeface="+mn-lt"/>
              </a:rPr>
              <a:t>Automation in Immunoassays</a:t>
            </a:r>
            <a:endParaRPr lang="en-GB" sz="4800" dirty="0">
              <a:latin typeface="+mn-lt"/>
            </a:endParaRPr>
          </a:p>
        </p:txBody>
      </p:sp>
      <p:sp>
        <p:nvSpPr>
          <p:cNvPr id="3" name="Subtitle 2"/>
          <p:cNvSpPr>
            <a:spLocks noGrp="1"/>
          </p:cNvSpPr>
          <p:nvPr>
            <p:ph type="subTitle" idx="1"/>
          </p:nvPr>
        </p:nvSpPr>
        <p:spPr>
          <a:xfrm>
            <a:off x="762000" y="4724400"/>
            <a:ext cx="7239000" cy="990600"/>
          </a:xfrm>
        </p:spPr>
        <p:txBody>
          <a:bodyPr/>
          <a:lstStyle/>
          <a:p>
            <a:r>
              <a:rPr lang="en-GB" dirty="0" smtClean="0"/>
              <a:t>Slides Courtesy of Dr </a:t>
            </a:r>
            <a:r>
              <a:rPr lang="en-GB" dirty="0" err="1" smtClean="0"/>
              <a:t>Qurat</a:t>
            </a:r>
            <a:r>
              <a:rPr lang="en-GB" dirty="0" smtClean="0"/>
              <a:t>-</a:t>
            </a:r>
            <a:r>
              <a:rPr lang="en-GB" dirty="0" err="1" smtClean="0"/>
              <a:t>ul</a:t>
            </a:r>
            <a:r>
              <a:rPr lang="en-GB" dirty="0" smtClean="0"/>
              <a:t>-Ain, AFIP </a:t>
            </a:r>
            <a:r>
              <a:rPr lang="en-GB" dirty="0" err="1" smtClean="0"/>
              <a:t>Rwp</a:t>
            </a:r>
            <a:endParaRPr lang="en-GB" dirty="0"/>
          </a:p>
        </p:txBody>
      </p:sp>
    </p:spTree>
    <p:extLst>
      <p:ext uri="{BB962C8B-B14F-4D97-AF65-F5344CB8AC3E}">
        <p14:creationId xmlns:p14="http://schemas.microsoft.com/office/powerpoint/2010/main" val="1657103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14400"/>
          </a:xfrm>
        </p:spPr>
        <p:txBody>
          <a:bodyPr>
            <a:normAutofit/>
          </a:bodyPr>
          <a:lstStyle/>
          <a:p>
            <a:pPr algn="ctr"/>
            <a:r>
              <a:rPr lang="en-US" sz="3600" b="1" dirty="0" smtClean="0">
                <a:solidFill>
                  <a:schemeClr val="tx1"/>
                </a:solidFill>
              </a:rPr>
              <a:t>Automation in </a:t>
            </a:r>
            <a:r>
              <a:rPr lang="en-US" sz="3600" b="1" dirty="0" err="1" smtClean="0">
                <a:solidFill>
                  <a:schemeClr val="tx1"/>
                </a:solidFill>
              </a:rPr>
              <a:t>immunaassay</a:t>
            </a:r>
            <a:r>
              <a:rPr lang="en-US" sz="3600" b="1" dirty="0" smtClean="0">
                <a:solidFill>
                  <a:schemeClr val="tx1"/>
                </a:solidFill>
              </a:rPr>
              <a:t> (IA)</a:t>
            </a:r>
            <a:endParaRPr lang="en-US" sz="3600" b="1" dirty="0">
              <a:solidFill>
                <a:schemeClr val="tx1"/>
              </a:solidFill>
            </a:endParaRPr>
          </a:p>
        </p:txBody>
      </p:sp>
      <p:sp>
        <p:nvSpPr>
          <p:cNvPr id="3" name="Content Placeholder 2"/>
          <p:cNvSpPr>
            <a:spLocks noGrp="1"/>
          </p:cNvSpPr>
          <p:nvPr>
            <p:ph idx="1"/>
          </p:nvPr>
        </p:nvSpPr>
        <p:spPr>
          <a:xfrm>
            <a:off x="457200" y="1600200"/>
            <a:ext cx="8229600" cy="4191000"/>
          </a:xfrm>
        </p:spPr>
        <p:txBody>
          <a:bodyPr anchor="t" anchorCtr="0">
            <a:noAutofit/>
          </a:bodyPr>
          <a:lstStyle/>
          <a:p>
            <a:pPr lvl="0" algn="just">
              <a:lnSpc>
                <a:spcPct val="150000"/>
              </a:lnSpc>
            </a:pPr>
            <a:r>
              <a:rPr lang="en-US" sz="2800" b="1" dirty="0" smtClean="0">
                <a:solidFill>
                  <a:srgbClr val="0070C0"/>
                </a:solidFill>
              </a:rPr>
              <a:t>Defined as </a:t>
            </a:r>
            <a:r>
              <a:rPr lang="en-US" dirty="0" smtClean="0"/>
              <a:t>minimum human activity in performing an assay that measures antigen and antibody reaction</a:t>
            </a:r>
          </a:p>
          <a:p>
            <a:pPr>
              <a:lnSpc>
                <a:spcPct val="160000"/>
              </a:lnSpc>
            </a:pPr>
            <a:r>
              <a:rPr lang="en-US" dirty="0" smtClean="0"/>
              <a:t>In contrast with other powerful analytic techniques, such as mass spectroscopy and nuclear magnetic resonance, modern IA is technically simple as it depends on complexity in reagents rather than in instrumentation.</a:t>
            </a:r>
          </a:p>
          <a:p>
            <a:pPr lvl="0" algn="just">
              <a:lnSpc>
                <a:spcPct val="150000"/>
              </a:lnSpc>
            </a:pPr>
            <a:endParaRPr lang="en-GB" sz="2800" b="1" u="sng" dirty="0" smtClean="0">
              <a:solidFill>
                <a:srgbClr val="0070C0"/>
              </a:solidFill>
            </a:endParaRPr>
          </a:p>
          <a:p>
            <a:pPr lvl="0" algn="just">
              <a:lnSpc>
                <a:spcPct val="150000"/>
              </a:lnSpc>
              <a:buNone/>
            </a:pPr>
            <a:r>
              <a:rPr lang="en-GB" sz="2800" b="1" dirty="0" smtClean="0">
                <a:solidFill>
                  <a:srgbClr val="0070C0"/>
                </a:solidFill>
              </a:rPr>
              <a:t>	</a:t>
            </a:r>
            <a:endParaRPr lang="en-US" sz="2800" dirty="0"/>
          </a:p>
        </p:txBody>
      </p:sp>
    </p:spTree>
    <p:extLst>
      <p:ext uri="{BB962C8B-B14F-4D97-AF65-F5344CB8AC3E}">
        <p14:creationId xmlns:p14="http://schemas.microsoft.com/office/powerpoint/2010/main" val="17535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14400"/>
          </a:xfrm>
        </p:spPr>
        <p:txBody>
          <a:bodyPr>
            <a:normAutofit/>
          </a:bodyPr>
          <a:lstStyle/>
          <a:p>
            <a:pPr algn="ctr"/>
            <a:r>
              <a:rPr lang="en-US" sz="3600" b="1" dirty="0" smtClean="0">
                <a:solidFill>
                  <a:schemeClr val="tx1"/>
                </a:solidFill>
              </a:rPr>
              <a:t>Design options for an immunoassay</a:t>
            </a:r>
            <a:endParaRPr lang="en-US" sz="3600" b="1" dirty="0">
              <a:solidFill>
                <a:schemeClr val="tx1"/>
              </a:solidFill>
            </a:endParaRPr>
          </a:p>
        </p:txBody>
      </p:sp>
      <p:sp>
        <p:nvSpPr>
          <p:cNvPr id="3" name="Content Placeholder 2"/>
          <p:cNvSpPr>
            <a:spLocks noGrp="1"/>
          </p:cNvSpPr>
          <p:nvPr>
            <p:ph idx="1"/>
          </p:nvPr>
        </p:nvSpPr>
        <p:spPr>
          <a:xfrm>
            <a:off x="457200" y="1600200"/>
            <a:ext cx="8229600" cy="4191000"/>
          </a:xfrm>
        </p:spPr>
        <p:txBody>
          <a:bodyPr anchor="t" anchorCtr="0">
            <a:noAutofit/>
          </a:bodyPr>
          <a:lstStyle/>
          <a:p>
            <a:pPr marL="457200" lvl="0" indent="-457200" algn="just">
              <a:lnSpc>
                <a:spcPct val="150000"/>
              </a:lnSpc>
              <a:buFont typeface="+mj-lt"/>
              <a:buAutoNum type="arabicPeriod"/>
            </a:pPr>
            <a:r>
              <a:rPr lang="en-GB" dirty="0" smtClean="0"/>
              <a:t>Competitive </a:t>
            </a:r>
            <a:r>
              <a:rPr lang="en-GB" dirty="0" err="1" smtClean="0"/>
              <a:t>vs</a:t>
            </a:r>
            <a:r>
              <a:rPr lang="en-GB" dirty="0" smtClean="0"/>
              <a:t> </a:t>
            </a:r>
            <a:r>
              <a:rPr lang="en-GB" dirty="0" err="1" smtClean="0"/>
              <a:t>immunometric</a:t>
            </a:r>
            <a:r>
              <a:rPr lang="en-GB" dirty="0" smtClean="0"/>
              <a:t> assay </a:t>
            </a:r>
          </a:p>
          <a:p>
            <a:pPr marL="457200" lvl="0" indent="-457200" algn="just">
              <a:lnSpc>
                <a:spcPct val="150000"/>
              </a:lnSpc>
              <a:buFont typeface="+mj-lt"/>
              <a:buAutoNum type="arabicPeriod"/>
            </a:pPr>
            <a:r>
              <a:rPr lang="en-GB" dirty="0" smtClean="0"/>
              <a:t>Small molecule (</a:t>
            </a:r>
            <a:r>
              <a:rPr lang="en-GB" dirty="0" err="1" smtClean="0"/>
              <a:t>hapten</a:t>
            </a:r>
            <a:r>
              <a:rPr lang="en-GB" dirty="0" smtClean="0"/>
              <a:t>) </a:t>
            </a:r>
            <a:r>
              <a:rPr lang="en-GB" dirty="0" err="1" smtClean="0"/>
              <a:t>vs</a:t>
            </a:r>
            <a:r>
              <a:rPr lang="en-GB" dirty="0" smtClean="0"/>
              <a:t> protein analyte</a:t>
            </a:r>
          </a:p>
          <a:p>
            <a:pPr marL="457200" lvl="0" indent="-457200" algn="just">
              <a:lnSpc>
                <a:spcPct val="150000"/>
              </a:lnSpc>
              <a:buFont typeface="+mj-lt"/>
              <a:buAutoNum type="arabicPeriod"/>
            </a:pPr>
            <a:r>
              <a:rPr lang="en-GB" dirty="0" smtClean="0"/>
              <a:t>Equilibrium </a:t>
            </a:r>
            <a:r>
              <a:rPr lang="en-GB" dirty="0" err="1" smtClean="0"/>
              <a:t>vs</a:t>
            </a:r>
            <a:r>
              <a:rPr lang="en-GB" dirty="0" smtClean="0"/>
              <a:t> kinetic assay</a:t>
            </a:r>
          </a:p>
          <a:p>
            <a:pPr marL="457200" lvl="0" indent="-457200" algn="just">
              <a:lnSpc>
                <a:spcPct val="150000"/>
              </a:lnSpc>
              <a:buFont typeface="+mj-lt"/>
              <a:buAutoNum type="arabicPeriod"/>
            </a:pPr>
            <a:r>
              <a:rPr lang="en-GB" dirty="0" smtClean="0"/>
              <a:t>Type of binding reagent</a:t>
            </a:r>
          </a:p>
          <a:p>
            <a:pPr marL="457200" lvl="0" indent="-457200" algn="just">
              <a:lnSpc>
                <a:spcPct val="150000"/>
              </a:lnSpc>
              <a:buFont typeface="+mj-lt"/>
              <a:buAutoNum type="arabicPeriod"/>
            </a:pPr>
            <a:r>
              <a:rPr lang="en-GB" dirty="0" smtClean="0"/>
              <a:t>Type of bound free label </a:t>
            </a:r>
            <a:r>
              <a:rPr lang="en-GB" dirty="0" err="1" smtClean="0"/>
              <a:t>seperation</a:t>
            </a:r>
            <a:r>
              <a:rPr lang="en-GB" dirty="0" smtClean="0"/>
              <a:t> </a:t>
            </a:r>
          </a:p>
          <a:p>
            <a:pPr marL="457200" lvl="0" indent="-457200" algn="just">
              <a:lnSpc>
                <a:spcPct val="150000"/>
              </a:lnSpc>
              <a:buFont typeface="+mj-lt"/>
              <a:buAutoNum type="arabicPeriod"/>
            </a:pPr>
            <a:r>
              <a:rPr lang="en-GB" dirty="0" smtClean="0"/>
              <a:t>Type of solid phase</a:t>
            </a:r>
          </a:p>
          <a:p>
            <a:pPr marL="457200" lvl="0" indent="-457200" algn="just">
              <a:lnSpc>
                <a:spcPct val="150000"/>
              </a:lnSpc>
              <a:buFont typeface="+mj-lt"/>
              <a:buAutoNum type="arabicPeriod"/>
            </a:pPr>
            <a:r>
              <a:rPr lang="en-GB" dirty="0" smtClean="0"/>
              <a:t>Type of label</a:t>
            </a:r>
            <a:endParaRPr lang="en-US" sz="2000" dirty="0"/>
          </a:p>
        </p:txBody>
      </p:sp>
    </p:spTree>
    <p:extLst>
      <p:ext uri="{BB962C8B-B14F-4D97-AF65-F5344CB8AC3E}">
        <p14:creationId xmlns:p14="http://schemas.microsoft.com/office/powerpoint/2010/main" val="38870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4038600"/>
            <a:ext cx="8229600" cy="1143000"/>
          </a:xfrm>
        </p:spPr>
        <p:txBody>
          <a:bodyPr>
            <a:noAutofit/>
          </a:bodyPr>
          <a:lstStyle/>
          <a:p>
            <a:pPr>
              <a:tabLst>
                <a:tab pos="396875" algn="l"/>
              </a:tabLst>
              <a:defRPr/>
            </a:pPr>
            <a:r>
              <a:rPr lang="en-US" sz="2800" dirty="0" smtClean="0">
                <a:solidFill>
                  <a:srgbClr val="00B0F0"/>
                </a:solidFill>
                <a:latin typeface="+mn-lt"/>
              </a:rPr>
              <a:t>Q 2.</a:t>
            </a:r>
            <a:r>
              <a:rPr lang="en-US" sz="3200" dirty="0" smtClean="0">
                <a:solidFill>
                  <a:srgbClr val="0070C0"/>
                </a:solidFill>
              </a:rPr>
              <a:t>	</a:t>
            </a:r>
            <a:r>
              <a:rPr lang="en-US" sz="3200" dirty="0" smtClean="0">
                <a:solidFill>
                  <a:srgbClr val="002060"/>
                </a:solidFill>
              </a:rPr>
              <a:t>The </a:t>
            </a:r>
            <a:r>
              <a:rPr lang="en-US" sz="3200" dirty="0" err="1">
                <a:solidFill>
                  <a:srgbClr val="002060"/>
                </a:solidFill>
              </a:rPr>
              <a:t>autoanalysers</a:t>
            </a:r>
            <a:r>
              <a:rPr lang="en-US" sz="3200" dirty="0">
                <a:solidFill>
                  <a:srgbClr val="002060"/>
                </a:solidFill>
              </a:rPr>
              <a:t> in which all specimen pass through the same stream at the same rate are called:</a:t>
            </a:r>
            <a:br>
              <a:rPr lang="en-US" sz="3200" dirty="0">
                <a:solidFill>
                  <a:srgbClr val="002060"/>
                </a:solidFill>
              </a:rPr>
            </a:br>
            <a:r>
              <a:rPr lang="en-US" sz="3200" dirty="0">
                <a:solidFill>
                  <a:srgbClr val="002060"/>
                </a:solidFill>
              </a:rPr>
              <a:t/>
            </a:r>
            <a:br>
              <a:rPr lang="en-US" sz="3200" dirty="0">
                <a:solidFill>
                  <a:srgbClr val="002060"/>
                </a:solidFill>
              </a:rPr>
            </a:br>
            <a:r>
              <a:rPr lang="en-US" sz="3200" dirty="0">
                <a:solidFill>
                  <a:srgbClr val="002060"/>
                </a:solidFill>
              </a:rPr>
              <a:t>a.	Closed systems</a:t>
            </a:r>
            <a:br>
              <a:rPr lang="en-US" sz="3200" dirty="0">
                <a:solidFill>
                  <a:srgbClr val="002060"/>
                </a:solidFill>
              </a:rPr>
            </a:br>
            <a:r>
              <a:rPr lang="en-US" sz="3200" dirty="0">
                <a:solidFill>
                  <a:srgbClr val="002060"/>
                </a:solidFill>
              </a:rPr>
              <a:t>b.	Continuous-flow systems</a:t>
            </a:r>
            <a:br>
              <a:rPr lang="en-US" sz="3200" dirty="0">
                <a:solidFill>
                  <a:srgbClr val="002060"/>
                </a:solidFill>
              </a:rPr>
            </a:br>
            <a:r>
              <a:rPr lang="en-US" sz="3200" dirty="0">
                <a:solidFill>
                  <a:srgbClr val="002060"/>
                </a:solidFill>
              </a:rPr>
              <a:t>c.	Discrete systems</a:t>
            </a:r>
            <a:br>
              <a:rPr lang="en-US" sz="3200" dirty="0">
                <a:solidFill>
                  <a:srgbClr val="002060"/>
                </a:solidFill>
              </a:rPr>
            </a:br>
            <a:r>
              <a:rPr lang="en-US" sz="3200" dirty="0">
                <a:solidFill>
                  <a:srgbClr val="002060"/>
                </a:solidFill>
              </a:rPr>
              <a:t>d.	Random access systems</a:t>
            </a:r>
            <a:br>
              <a:rPr lang="en-US" sz="3200" dirty="0">
                <a:solidFill>
                  <a:srgbClr val="002060"/>
                </a:solidFill>
              </a:rPr>
            </a:br>
            <a:r>
              <a:rPr lang="en-US" sz="3200" dirty="0">
                <a:solidFill>
                  <a:srgbClr val="002060"/>
                </a:solidFill>
              </a:rPr>
              <a:t>e.	Single channel systems</a:t>
            </a:r>
          </a:p>
        </p:txBody>
      </p:sp>
      <p:sp>
        <p:nvSpPr>
          <p:cNvPr id="6147" name="Rectangle 3"/>
          <p:cNvSpPr>
            <a:spLocks noGrp="1" noChangeArrowheads="1"/>
          </p:cNvSpPr>
          <p:nvPr>
            <p:ph idx="1"/>
          </p:nvPr>
        </p:nvSpPr>
        <p:spPr>
          <a:xfrm>
            <a:off x="0" y="5562600"/>
            <a:ext cx="8229600" cy="762000"/>
          </a:xfrm>
          <a:prstGeom prst="rect">
            <a:avLst/>
          </a:prstGeom>
        </p:spPr>
        <p:txBody>
          <a:bodyPr>
            <a:noAutofit/>
          </a:bodyPr>
          <a:lstStyle/>
          <a:p>
            <a:pPr marL="1371600" lvl="3" indent="0" algn="ctr">
              <a:buNone/>
            </a:pPr>
            <a:r>
              <a:rPr lang="en-US" sz="3200" dirty="0">
                <a:solidFill>
                  <a:srgbClr val="002060"/>
                </a:solidFill>
              </a:rPr>
              <a:t>b.	Continuous-flow systems</a:t>
            </a:r>
            <a:endParaRPr lang="en-US" dirty="0">
              <a:solidFill>
                <a:srgbClr val="002060"/>
              </a:solidFill>
            </a:endParaRPr>
          </a:p>
        </p:txBody>
      </p:sp>
      <p:sp>
        <p:nvSpPr>
          <p:cNvPr id="2" name="Date Placeholder 1"/>
          <p:cNvSpPr>
            <a:spLocks noGrp="1"/>
          </p:cNvSpPr>
          <p:nvPr>
            <p:ph type="dt" sz="half" idx="10"/>
          </p:nvPr>
        </p:nvSpPr>
        <p:spPr/>
        <p:txBody>
          <a:bodyPr/>
          <a:lstStyle/>
          <a:p>
            <a:pPr>
              <a:defRPr/>
            </a:pPr>
            <a:fld id="{57440A24-791B-4330-B76D-913618DCE52C}"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latin typeface="+mn-lt"/>
              </a:rPr>
              <a:pPr>
                <a:defRPr/>
              </a:pPr>
              <a:t>4</a:t>
            </a:fld>
            <a:endParaRPr lang="en-US">
              <a:latin typeface="+mn-lt"/>
            </a:endParaRPr>
          </a:p>
        </p:txBody>
      </p:sp>
    </p:spTree>
    <p:extLst>
      <p:ext uri="{BB962C8B-B14F-4D97-AF65-F5344CB8AC3E}">
        <p14:creationId xmlns:p14="http://schemas.microsoft.com/office/powerpoint/2010/main" val="147331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914400"/>
          </a:xfrm>
        </p:spPr>
        <p:txBody>
          <a:bodyPr>
            <a:normAutofit/>
          </a:bodyPr>
          <a:lstStyle/>
          <a:p>
            <a:pPr algn="ctr"/>
            <a:r>
              <a:rPr lang="en-US" b="1" dirty="0">
                <a:solidFill>
                  <a:schemeClr val="tx1"/>
                </a:solidFill>
              </a:rPr>
              <a:t>Classic </a:t>
            </a:r>
            <a:r>
              <a:rPr lang="en-US" b="1" dirty="0" smtClean="0">
                <a:solidFill>
                  <a:schemeClr val="tx1"/>
                </a:solidFill>
              </a:rPr>
              <a:t>Designs</a:t>
            </a:r>
            <a:endParaRPr lang="en-US" b="1" dirty="0">
              <a:solidFill>
                <a:schemeClr val="tx1"/>
              </a:solidFill>
            </a:endParaRPr>
          </a:p>
        </p:txBody>
      </p:sp>
      <p:sp>
        <p:nvSpPr>
          <p:cNvPr id="3" name="Content Placeholder 2"/>
          <p:cNvSpPr>
            <a:spLocks noGrp="1"/>
          </p:cNvSpPr>
          <p:nvPr>
            <p:ph idx="1"/>
          </p:nvPr>
        </p:nvSpPr>
        <p:spPr>
          <a:xfrm>
            <a:off x="457200" y="1600200"/>
            <a:ext cx="8229600" cy="4800600"/>
          </a:xfrm>
        </p:spPr>
        <p:txBody>
          <a:bodyPr anchor="t" anchorCtr="0">
            <a:noAutofit/>
          </a:bodyPr>
          <a:lstStyle/>
          <a:p>
            <a:pPr marL="0" indent="0">
              <a:buNone/>
            </a:pPr>
            <a:r>
              <a:rPr lang="en-US" dirty="0" smtClean="0"/>
              <a:t>Automation was kept as simple as possible to achieve inexpensive and efficient operation. </a:t>
            </a:r>
          </a:p>
          <a:p>
            <a:pPr marL="0" indent="0">
              <a:buNone/>
            </a:pPr>
            <a:r>
              <a:rPr lang="en-US" dirty="0" smtClean="0">
                <a:solidFill>
                  <a:schemeClr val="tx1"/>
                </a:solidFill>
              </a:rPr>
              <a:t>To perform an established manual format robotically </a:t>
            </a:r>
          </a:p>
          <a:p>
            <a:pPr marL="0" indent="0">
              <a:buNone/>
            </a:pPr>
            <a:r>
              <a:rPr lang="en-US" b="1" dirty="0" smtClean="0">
                <a:solidFill>
                  <a:schemeClr val="tx1"/>
                </a:solidFill>
              </a:rPr>
              <a:t>Examples </a:t>
            </a:r>
          </a:p>
          <a:p>
            <a:pPr marL="777240" lvl="1" indent="-457200" algn="just"/>
            <a:r>
              <a:rPr lang="en-US" sz="2400" dirty="0" smtClean="0">
                <a:solidFill>
                  <a:schemeClr val="tx1"/>
                </a:solidFill>
              </a:rPr>
              <a:t>early instruments that automated RIA</a:t>
            </a:r>
          </a:p>
          <a:p>
            <a:pPr marL="777240" lvl="1" indent="-457200" algn="just"/>
            <a:r>
              <a:rPr lang="en-US" sz="2400" dirty="0" smtClean="0">
                <a:solidFill>
                  <a:schemeClr val="tx1"/>
                </a:solidFill>
              </a:rPr>
              <a:t>Robotically performed ELISA</a:t>
            </a:r>
          </a:p>
          <a:p>
            <a:pPr marL="457200" indent="-457200" algn="just">
              <a:buNone/>
            </a:pPr>
            <a:r>
              <a:rPr lang="en-US" dirty="0" smtClean="0">
                <a:solidFill>
                  <a:schemeClr val="tx1"/>
                </a:solidFill>
              </a:rPr>
              <a:t>	</a:t>
            </a:r>
            <a:r>
              <a:rPr lang="en-US" b="1" dirty="0" smtClean="0">
                <a:solidFill>
                  <a:schemeClr val="tx1"/>
                </a:solidFill>
              </a:rPr>
              <a:t>Disadvantages</a:t>
            </a:r>
          </a:p>
          <a:p>
            <a:pPr marL="777240" lvl="1" indent="-457200" algn="just"/>
            <a:r>
              <a:rPr lang="en-US" sz="2400" dirty="0" smtClean="0">
                <a:solidFill>
                  <a:schemeClr val="tx1"/>
                </a:solidFill>
              </a:rPr>
              <a:t>Inflexible test menu</a:t>
            </a:r>
          </a:p>
          <a:p>
            <a:pPr marL="777240" lvl="1" indent="-457200" algn="just"/>
            <a:r>
              <a:rPr lang="en-US" sz="2400" dirty="0" smtClean="0">
                <a:solidFill>
                  <a:schemeClr val="tx1"/>
                </a:solidFill>
              </a:rPr>
              <a:t>Low throughput</a:t>
            </a:r>
          </a:p>
          <a:p>
            <a:pPr marL="777240" lvl="1" indent="-457200" algn="just">
              <a:buNone/>
            </a:pPr>
            <a:endParaRPr lang="en-US" sz="2400" dirty="0" smtClean="0">
              <a:solidFill>
                <a:schemeClr val="tx1"/>
              </a:solidFill>
            </a:endParaRPr>
          </a:p>
        </p:txBody>
      </p:sp>
      <p:pic>
        <p:nvPicPr>
          <p:cNvPr id="7" name="Picture 2" descr="D:\DLP 2\11 automation\elisaworkcell.jpg"/>
          <p:cNvPicPr>
            <a:picLocks noChangeAspect="1" noChangeArrowheads="1"/>
          </p:cNvPicPr>
          <p:nvPr/>
        </p:nvPicPr>
        <p:blipFill>
          <a:blip r:embed="rId2" cstate="print"/>
          <a:srcRect/>
          <a:stretch>
            <a:fillRect/>
          </a:stretch>
        </p:blipFill>
        <p:spPr bwMode="auto">
          <a:xfrm>
            <a:off x="5638800" y="4419600"/>
            <a:ext cx="3200400" cy="2209800"/>
          </a:xfrm>
          <a:prstGeom prst="rect">
            <a:avLst/>
          </a:prstGeom>
          <a:noFill/>
        </p:spPr>
      </p:pic>
    </p:spTree>
    <p:extLst>
      <p:ext uri="{BB962C8B-B14F-4D97-AF65-F5344CB8AC3E}">
        <p14:creationId xmlns:p14="http://schemas.microsoft.com/office/powerpoint/2010/main" val="224792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anchor="t" anchorCtr="0">
            <a:noAutofit/>
          </a:bodyPr>
          <a:lstStyle/>
          <a:p>
            <a:pPr marL="457200" lvl="0" indent="-457200" algn="just">
              <a:buNone/>
            </a:pPr>
            <a:r>
              <a:rPr lang="en-US" dirty="0" smtClean="0">
                <a:solidFill>
                  <a:schemeClr val="tx1"/>
                </a:solidFill>
              </a:rPr>
              <a:t>To adapt an automation design used in general chemistry to immunoassay</a:t>
            </a:r>
          </a:p>
          <a:p>
            <a:pPr marL="457200" indent="-457200" algn="just">
              <a:buNone/>
            </a:pPr>
            <a:r>
              <a:rPr lang="en-US" sz="2600" dirty="0" smtClean="0">
                <a:solidFill>
                  <a:schemeClr val="tx1"/>
                </a:solidFill>
              </a:rPr>
              <a:t>	</a:t>
            </a:r>
            <a:r>
              <a:rPr lang="en-US" sz="2600" b="1" dirty="0" smtClean="0">
                <a:solidFill>
                  <a:schemeClr val="tx1"/>
                </a:solidFill>
              </a:rPr>
              <a:t>Examples </a:t>
            </a:r>
          </a:p>
          <a:p>
            <a:pPr marL="777240" lvl="1" indent="-457200" algn="just"/>
            <a:r>
              <a:rPr lang="en-US" sz="2400" dirty="0" smtClean="0">
                <a:solidFill>
                  <a:schemeClr val="tx1"/>
                </a:solidFill>
              </a:rPr>
              <a:t>EMIT, FIA, </a:t>
            </a:r>
            <a:r>
              <a:rPr lang="en-US" sz="2400" dirty="0" err="1" smtClean="0">
                <a:solidFill>
                  <a:schemeClr val="tx1"/>
                </a:solidFill>
              </a:rPr>
              <a:t>chemiluminescence</a:t>
            </a:r>
            <a:endParaRPr lang="en-US" sz="2400" dirty="0" smtClean="0">
              <a:solidFill>
                <a:schemeClr val="tx1"/>
              </a:solidFill>
            </a:endParaRPr>
          </a:p>
          <a:p>
            <a:pPr marL="457200" indent="-457200" algn="just">
              <a:buNone/>
            </a:pPr>
            <a:r>
              <a:rPr lang="en-US" sz="2600" dirty="0" smtClean="0">
                <a:solidFill>
                  <a:schemeClr val="tx1"/>
                </a:solidFill>
              </a:rPr>
              <a:t>	</a:t>
            </a:r>
            <a:r>
              <a:rPr lang="en-US" sz="2600" b="1" dirty="0" smtClean="0">
                <a:solidFill>
                  <a:schemeClr val="tx1"/>
                </a:solidFill>
              </a:rPr>
              <a:t>Advantages</a:t>
            </a:r>
          </a:p>
          <a:p>
            <a:pPr marL="777240" lvl="1" indent="-457200" algn="just"/>
            <a:r>
              <a:rPr lang="en-US" sz="2400" dirty="0" smtClean="0">
                <a:solidFill>
                  <a:schemeClr val="tx1"/>
                </a:solidFill>
              </a:rPr>
              <a:t>Large test menu</a:t>
            </a:r>
          </a:p>
          <a:p>
            <a:pPr marL="777240" lvl="1" indent="-457200" algn="just"/>
            <a:r>
              <a:rPr lang="en-US" sz="2400" dirty="0" smtClean="0">
                <a:solidFill>
                  <a:schemeClr val="tx1"/>
                </a:solidFill>
              </a:rPr>
              <a:t>High throughput</a:t>
            </a:r>
          </a:p>
          <a:p>
            <a:pPr marL="777240" lvl="1" indent="-457200" algn="just"/>
            <a:r>
              <a:rPr lang="en-US" sz="2400" dirty="0" smtClean="0">
                <a:solidFill>
                  <a:schemeClr val="tx1"/>
                </a:solidFill>
              </a:rPr>
              <a:t>Random access selection</a:t>
            </a:r>
          </a:p>
          <a:p>
            <a:pPr marL="777240" lvl="1" indent="-457200" algn="just"/>
            <a:r>
              <a:rPr lang="en-US" sz="2400" dirty="0" smtClean="0">
                <a:solidFill>
                  <a:schemeClr val="tx1"/>
                </a:solidFill>
              </a:rPr>
              <a:t>Suitable for a wide range of environment ranging from largest central laboratories to a compact batch analyzer suitable for POCT</a:t>
            </a:r>
            <a:r>
              <a:rPr lang="en-US" sz="2400" dirty="0">
                <a:solidFill>
                  <a:schemeClr val="tx1"/>
                </a:solidFill>
              </a:rPr>
              <a:t> </a:t>
            </a:r>
            <a:r>
              <a:rPr lang="en-US" sz="2400" dirty="0" smtClean="0">
                <a:solidFill>
                  <a:schemeClr val="tx1"/>
                </a:solidFill>
              </a:rPr>
              <a:t>or a single use home test strip</a:t>
            </a:r>
          </a:p>
        </p:txBody>
      </p:sp>
      <p:sp>
        <p:nvSpPr>
          <p:cNvPr id="5" name="Title 1"/>
          <p:cNvSpPr txBox="1">
            <a:spLocks/>
          </p:cNvSpPr>
          <p:nvPr/>
        </p:nvSpPr>
        <p:spPr>
          <a:xfrm>
            <a:off x="304800" y="381000"/>
            <a:ext cx="8458200" cy="914400"/>
          </a:xfrm>
          <a:prstGeom prst="rect">
            <a:avLst/>
          </a:prstGeom>
        </p:spPr>
        <p:txBody>
          <a:bodyPr vert="horz" lIns="91440" tIns="45720" rIns="91440" bIns="45720" rtlCol="0" anchor="b" anchorCtr="0">
            <a:normAutofit/>
          </a:bodyPr>
          <a:lstStyle/>
          <a:p>
            <a:pPr lvl="0" algn="ctr" fontAlgn="auto">
              <a:spcAft>
                <a:spcPts val="0"/>
              </a:spcAft>
              <a:defRPr/>
            </a:pPr>
            <a:r>
              <a:rPr lang="en-US" sz="4800" b="1" dirty="0" smtClean="0"/>
              <a:t>Advanced Designs</a:t>
            </a:r>
            <a:endParaRPr kumimoji="0" lang="en-US" sz="4800" b="1" i="0" u="none" strike="noStrike" kern="1200" cap="none" spc="0" normalizeH="0" baseline="0" noProof="0" dirty="0">
              <a:ln>
                <a:noFill/>
              </a:ln>
              <a:solidFill>
                <a:srgbClr val="FF0000"/>
              </a:solidFill>
              <a:effectLst/>
              <a:uLnTx/>
              <a:uFillTx/>
              <a:latin typeface="+mn-lt"/>
              <a:ea typeface="+mj-ea"/>
              <a:cs typeface="+mj-cs"/>
            </a:endParaRPr>
          </a:p>
        </p:txBody>
      </p:sp>
      <p:pic>
        <p:nvPicPr>
          <p:cNvPr id="8" name="Picture 2" descr="D:\DLP 2\11 automation\ijbsv03p0274g01.jpg"/>
          <p:cNvPicPr>
            <a:picLocks noChangeAspect="1" noChangeArrowheads="1"/>
          </p:cNvPicPr>
          <p:nvPr/>
        </p:nvPicPr>
        <p:blipFill>
          <a:blip r:embed="rId2"/>
          <a:srcRect/>
          <a:stretch>
            <a:fillRect/>
          </a:stretch>
        </p:blipFill>
        <p:spPr bwMode="auto">
          <a:xfrm>
            <a:off x="5334000" y="2819400"/>
            <a:ext cx="3467906" cy="2057400"/>
          </a:xfrm>
          <a:prstGeom prst="rect">
            <a:avLst/>
          </a:prstGeom>
          <a:noFill/>
        </p:spPr>
      </p:pic>
    </p:spTree>
    <p:extLst>
      <p:ext uri="{BB962C8B-B14F-4D97-AF65-F5344CB8AC3E}">
        <p14:creationId xmlns:p14="http://schemas.microsoft.com/office/powerpoint/2010/main" val="21307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1000"/>
          </a:xfrm>
        </p:spPr>
        <p:txBody>
          <a:bodyPr anchor="t" anchorCtr="0">
            <a:noAutofit/>
          </a:bodyPr>
          <a:lstStyle/>
          <a:p>
            <a:pPr marL="0" indent="0">
              <a:lnSpc>
                <a:spcPct val="150000"/>
              </a:lnSpc>
              <a:buNone/>
            </a:pPr>
            <a:r>
              <a:rPr lang="en-US" sz="2200" dirty="0" smtClean="0"/>
              <a:t>Use of technologies that depart in more  basic ways from general chemistry analyzers</a:t>
            </a:r>
            <a:r>
              <a:rPr lang="en-US" sz="2200" b="1" dirty="0" smtClean="0">
                <a:solidFill>
                  <a:srgbClr val="0070C0"/>
                </a:solidFill>
              </a:rPr>
              <a:t> </a:t>
            </a:r>
          </a:p>
          <a:p>
            <a:pPr marL="457200" lvl="0" indent="-457200" algn="just">
              <a:lnSpc>
                <a:spcPct val="150000"/>
              </a:lnSpc>
              <a:buNone/>
            </a:pPr>
            <a:r>
              <a:rPr lang="en-US" b="1" dirty="0" smtClean="0">
                <a:solidFill>
                  <a:srgbClr val="0070C0"/>
                </a:solidFill>
              </a:rPr>
              <a:t>	</a:t>
            </a:r>
            <a:r>
              <a:rPr lang="en-US" b="1" dirty="0" smtClean="0">
                <a:solidFill>
                  <a:schemeClr val="tx1"/>
                </a:solidFill>
              </a:rPr>
              <a:t>Example</a:t>
            </a:r>
            <a:r>
              <a:rPr lang="en-US" b="1" dirty="0" smtClean="0">
                <a:solidFill>
                  <a:srgbClr val="0070C0"/>
                </a:solidFill>
              </a:rPr>
              <a:t> </a:t>
            </a:r>
          </a:p>
          <a:p>
            <a:pPr lvl="1">
              <a:lnSpc>
                <a:spcPct val="150000"/>
              </a:lnSpc>
            </a:pPr>
            <a:r>
              <a:rPr lang="en-US" dirty="0" smtClean="0"/>
              <a:t>Flow </a:t>
            </a:r>
            <a:r>
              <a:rPr lang="en-US" dirty="0" err="1" smtClean="0"/>
              <a:t>cytometers</a:t>
            </a:r>
            <a:r>
              <a:rPr lang="en-US" dirty="0" smtClean="0"/>
              <a:t> can be adapted to qualitative or quantitative measurement of soluble antigens by using Latex microspheres in a competitive or </a:t>
            </a:r>
            <a:r>
              <a:rPr lang="en-US" dirty="0" err="1" smtClean="0"/>
              <a:t>immunometric</a:t>
            </a:r>
            <a:r>
              <a:rPr lang="en-US" dirty="0" smtClean="0"/>
              <a:t> IA</a:t>
            </a:r>
            <a:endParaRPr lang="en-US" dirty="0" smtClean="0">
              <a:solidFill>
                <a:srgbClr val="0070C0"/>
              </a:solidFill>
            </a:endParaRPr>
          </a:p>
          <a:p>
            <a:pPr lvl="0" algn="just">
              <a:lnSpc>
                <a:spcPct val="150000"/>
              </a:lnSpc>
            </a:pPr>
            <a:endParaRPr lang="en-GB" b="1" u="sng" dirty="0" smtClean="0">
              <a:solidFill>
                <a:srgbClr val="0070C0"/>
              </a:solidFill>
            </a:endParaRPr>
          </a:p>
          <a:p>
            <a:pPr lvl="0" algn="just">
              <a:lnSpc>
                <a:spcPct val="150000"/>
              </a:lnSpc>
              <a:buNone/>
            </a:pPr>
            <a:r>
              <a:rPr lang="en-GB" b="1" dirty="0" smtClean="0">
                <a:solidFill>
                  <a:srgbClr val="0070C0"/>
                </a:solidFill>
              </a:rPr>
              <a:t>	</a:t>
            </a:r>
            <a:endParaRPr lang="en-US" dirty="0"/>
          </a:p>
        </p:txBody>
      </p:sp>
      <p:sp>
        <p:nvSpPr>
          <p:cNvPr id="8" name="Title 1"/>
          <p:cNvSpPr txBox="1">
            <a:spLocks/>
          </p:cNvSpPr>
          <p:nvPr/>
        </p:nvSpPr>
        <p:spPr>
          <a:xfrm>
            <a:off x="304800" y="228600"/>
            <a:ext cx="8458200" cy="914400"/>
          </a:xfrm>
          <a:prstGeom prst="rect">
            <a:avLst/>
          </a:prstGeom>
        </p:spPr>
        <p:txBody>
          <a:bodyPr vert="horz" lIns="91440" tIns="45720" rIns="91440" bIns="45720" rtlCol="0" anchor="b" anchorCtr="0">
            <a:normAutofit/>
          </a:bodyPr>
          <a:lstStyle/>
          <a:p>
            <a:pPr lvl="0" algn="ctr" fontAlgn="auto">
              <a:spcAft>
                <a:spcPts val="0"/>
              </a:spcAft>
              <a:defRPr/>
            </a:pPr>
            <a:r>
              <a:rPr lang="en-US" sz="4800" b="1" dirty="0"/>
              <a:t>Novel </a:t>
            </a:r>
            <a:r>
              <a:rPr lang="en-US" sz="4800" b="1" dirty="0" smtClean="0"/>
              <a:t>Design</a:t>
            </a:r>
            <a:endParaRPr kumimoji="0" lang="en-US" sz="4800" b="1" i="0" u="none" strike="noStrike" kern="1200" cap="none" spc="0" normalizeH="0" baseline="0" noProof="0" dirty="0">
              <a:ln>
                <a:noFill/>
              </a:ln>
              <a:effectLst/>
              <a:uLnTx/>
              <a:uFillTx/>
              <a:latin typeface="+mn-lt"/>
              <a:ea typeface="+mj-ea"/>
              <a:cs typeface="+mj-cs"/>
            </a:endParaRPr>
          </a:p>
        </p:txBody>
      </p:sp>
      <p:pic>
        <p:nvPicPr>
          <p:cNvPr id="9" name="Picture 4" descr="D:\DLP 2\11 automation\BioTekMagBeadFig3.jpg"/>
          <p:cNvPicPr>
            <a:picLocks noChangeAspect="1" noChangeArrowheads="1"/>
          </p:cNvPicPr>
          <p:nvPr/>
        </p:nvPicPr>
        <p:blipFill>
          <a:blip r:embed="rId2"/>
          <a:srcRect t="23405" b="23404"/>
          <a:stretch>
            <a:fillRect/>
          </a:stretch>
        </p:blipFill>
        <p:spPr bwMode="auto">
          <a:xfrm>
            <a:off x="762000" y="4876800"/>
            <a:ext cx="7620000" cy="1981200"/>
          </a:xfrm>
          <a:prstGeom prst="rect">
            <a:avLst/>
          </a:prstGeom>
          <a:noFill/>
        </p:spPr>
      </p:pic>
    </p:spTree>
    <p:extLst>
      <p:ext uri="{BB962C8B-B14F-4D97-AF65-F5344CB8AC3E}">
        <p14:creationId xmlns:p14="http://schemas.microsoft.com/office/powerpoint/2010/main" val="116100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p:spPr>
        <p:txBody>
          <a:bodyPr>
            <a:normAutofit/>
          </a:bodyPr>
          <a:lstStyle/>
          <a:p>
            <a:pPr algn="ctr"/>
            <a:r>
              <a:rPr lang="en-US" sz="3600" b="1" dirty="0" smtClean="0">
                <a:solidFill>
                  <a:schemeClr val="tx1"/>
                </a:solidFill>
              </a:rPr>
              <a:t>Advantages of Automation in IA</a:t>
            </a:r>
            <a:endParaRPr lang="en-US" sz="3600" b="1" dirty="0">
              <a:solidFill>
                <a:schemeClr val="tx1"/>
              </a:solidFill>
            </a:endParaRPr>
          </a:p>
        </p:txBody>
      </p:sp>
      <p:sp>
        <p:nvSpPr>
          <p:cNvPr id="3" name="Content Placeholder 2"/>
          <p:cNvSpPr>
            <a:spLocks noGrp="1"/>
          </p:cNvSpPr>
          <p:nvPr>
            <p:ph idx="1"/>
          </p:nvPr>
        </p:nvSpPr>
        <p:spPr>
          <a:xfrm>
            <a:off x="457200" y="1600200"/>
            <a:ext cx="8229600" cy="4495800"/>
          </a:xfrm>
        </p:spPr>
        <p:txBody>
          <a:bodyPr anchor="t" anchorCtr="0">
            <a:noAutofit/>
          </a:bodyPr>
          <a:lstStyle/>
          <a:p>
            <a:r>
              <a:rPr lang="en-US" sz="2200" b="1" dirty="0" smtClean="0">
                <a:solidFill>
                  <a:srgbClr val="0070C0"/>
                </a:solidFill>
              </a:rPr>
              <a:t>Improved test formats</a:t>
            </a:r>
          </a:p>
          <a:p>
            <a:pPr marL="320040" lvl="1" indent="0">
              <a:buNone/>
            </a:pPr>
            <a:r>
              <a:rPr lang="en-US" dirty="0" smtClean="0"/>
              <a:t>Advancement in test formats like CEDIA, EMIT have desirable performance characteristics and are intrinsically suitable for automation.</a:t>
            </a:r>
          </a:p>
          <a:p>
            <a:r>
              <a:rPr lang="en-US" sz="2200" b="1" dirty="0" smtClean="0">
                <a:solidFill>
                  <a:srgbClr val="0070C0"/>
                </a:solidFill>
              </a:rPr>
              <a:t>Improved reproducibility</a:t>
            </a:r>
            <a:r>
              <a:rPr lang="en-US" sz="2200" b="1" dirty="0" smtClean="0"/>
              <a:t> </a:t>
            </a:r>
          </a:p>
          <a:p>
            <a:pPr marL="320040" lvl="1" indent="0">
              <a:buNone/>
            </a:pPr>
            <a:r>
              <a:rPr lang="en-US" dirty="0" smtClean="0"/>
              <a:t>Automated platforms may improve the precision of </a:t>
            </a:r>
            <a:r>
              <a:rPr lang="en-US" dirty="0" err="1" smtClean="0"/>
              <a:t>pipetting</a:t>
            </a:r>
            <a:r>
              <a:rPr lang="en-US" dirty="0" smtClean="0"/>
              <a:t>, mixing, timing, and separation steps, leading to better assay performance.</a:t>
            </a:r>
          </a:p>
          <a:p>
            <a:r>
              <a:rPr lang="en-US" sz="2200" b="1" dirty="0" smtClean="0">
                <a:solidFill>
                  <a:srgbClr val="0070C0"/>
                </a:solidFill>
              </a:rPr>
              <a:t>High throughput </a:t>
            </a:r>
          </a:p>
          <a:p>
            <a:r>
              <a:rPr lang="en-US" sz="2200" b="1" dirty="0" smtClean="0">
                <a:solidFill>
                  <a:srgbClr val="0070C0"/>
                </a:solidFill>
              </a:rPr>
              <a:t>Increased analytical sensitivity</a:t>
            </a:r>
          </a:p>
          <a:p>
            <a:r>
              <a:rPr lang="en-US" sz="2200" b="1" dirty="0" smtClean="0">
                <a:solidFill>
                  <a:srgbClr val="0070C0"/>
                </a:solidFill>
              </a:rPr>
              <a:t>Standardization</a:t>
            </a:r>
            <a:r>
              <a:rPr lang="en-US" sz="2200" dirty="0" smtClean="0"/>
              <a:t> </a:t>
            </a:r>
          </a:p>
          <a:p>
            <a:pPr marL="320040" lvl="1" indent="0">
              <a:buNone/>
            </a:pPr>
            <a:r>
              <a:rPr lang="en-US" dirty="0" smtClean="0"/>
              <a:t>Automation results in standardization of IA with reduced inter laboratory variation</a:t>
            </a:r>
            <a:endParaRPr lang="en-US" dirty="0"/>
          </a:p>
        </p:txBody>
      </p:sp>
    </p:spTree>
    <p:extLst>
      <p:ext uri="{BB962C8B-B14F-4D97-AF65-F5344CB8AC3E}">
        <p14:creationId xmlns:p14="http://schemas.microsoft.com/office/powerpoint/2010/main" val="34728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38200"/>
          </a:xfrm>
        </p:spPr>
        <p:txBody>
          <a:bodyPr>
            <a:normAutofit/>
          </a:bodyPr>
          <a:lstStyle/>
          <a:p>
            <a:pPr algn="ctr"/>
            <a:r>
              <a:rPr lang="en-US" sz="3600" b="1" dirty="0" smtClean="0">
                <a:solidFill>
                  <a:schemeClr val="tx1"/>
                </a:solidFill>
              </a:rPr>
              <a:t>Disadvantages of automation in IA</a:t>
            </a:r>
            <a:endParaRPr lang="en-US" sz="3600" b="1" dirty="0">
              <a:solidFill>
                <a:schemeClr val="tx1"/>
              </a:solidFill>
            </a:endParaRPr>
          </a:p>
        </p:txBody>
      </p:sp>
      <p:sp>
        <p:nvSpPr>
          <p:cNvPr id="3" name="Content Placeholder 2"/>
          <p:cNvSpPr>
            <a:spLocks noGrp="1"/>
          </p:cNvSpPr>
          <p:nvPr>
            <p:ph idx="1"/>
          </p:nvPr>
        </p:nvSpPr>
        <p:spPr>
          <a:xfrm>
            <a:off x="457200" y="1371600"/>
            <a:ext cx="8229600" cy="4800600"/>
          </a:xfrm>
        </p:spPr>
        <p:txBody>
          <a:bodyPr anchor="t" anchorCtr="0">
            <a:noAutofit/>
          </a:bodyPr>
          <a:lstStyle/>
          <a:p>
            <a:r>
              <a:rPr lang="en-US" sz="2200" b="1" dirty="0" smtClean="0">
                <a:solidFill>
                  <a:srgbClr val="0070C0"/>
                </a:solidFill>
              </a:rPr>
              <a:t>Compromises in assay design</a:t>
            </a:r>
          </a:p>
          <a:p>
            <a:pPr lvl="1" indent="0">
              <a:buNone/>
            </a:pPr>
            <a:r>
              <a:rPr lang="en-US" dirty="0" smtClean="0"/>
              <a:t> for reasons related to the simplicity, cost, and speed of automation. e.g. adding patient sample and detector </a:t>
            </a:r>
            <a:r>
              <a:rPr lang="en-US" dirty="0" err="1" smtClean="0"/>
              <a:t>Ab</a:t>
            </a:r>
            <a:r>
              <a:rPr lang="en-US" dirty="0" smtClean="0"/>
              <a:t> simultaneously, without an intervening wash step may result in high-dose hook effect. </a:t>
            </a:r>
          </a:p>
          <a:p>
            <a:r>
              <a:rPr lang="en-US" sz="2200" b="1" dirty="0" smtClean="0">
                <a:solidFill>
                  <a:srgbClr val="0070C0"/>
                </a:solidFill>
              </a:rPr>
              <a:t>Errors related to automation design</a:t>
            </a:r>
          </a:p>
          <a:p>
            <a:pPr lvl="1" indent="0">
              <a:buNone/>
            </a:pPr>
            <a:r>
              <a:rPr lang="en-US" dirty="0" smtClean="0"/>
              <a:t>These could include, for example, sample-to-sample carryover due to reusable sample probes, sample-to-sample or test-to-test carryover due to reuse of reaction </a:t>
            </a:r>
            <a:r>
              <a:rPr lang="en-US" dirty="0" err="1" smtClean="0"/>
              <a:t>cuvettes</a:t>
            </a:r>
            <a:r>
              <a:rPr lang="en-US" dirty="0" smtClean="0"/>
              <a:t> and errors caused by deterioration of reagents in reagent lines.</a:t>
            </a:r>
          </a:p>
          <a:p>
            <a:r>
              <a:rPr lang="en-US" sz="2200" b="1" dirty="0" smtClean="0">
                <a:solidFill>
                  <a:srgbClr val="0070C0"/>
                </a:solidFill>
              </a:rPr>
              <a:t>Errors related to automation malfunction</a:t>
            </a:r>
          </a:p>
          <a:p>
            <a:pPr lvl="1" indent="0">
              <a:buNone/>
            </a:pPr>
            <a:r>
              <a:rPr lang="en-US" dirty="0" smtClean="0"/>
              <a:t>A major malfunction may cause systematic errors in 1 assay, a group of related assays, or all assays. </a:t>
            </a:r>
          </a:p>
        </p:txBody>
      </p:sp>
    </p:spTree>
    <p:extLst>
      <p:ext uri="{BB962C8B-B14F-4D97-AF65-F5344CB8AC3E}">
        <p14:creationId xmlns:p14="http://schemas.microsoft.com/office/powerpoint/2010/main" val="9825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00"/>
            <a:ext cx="7543800" cy="1524000"/>
          </a:xfrm>
        </p:spPr>
        <p:txBody>
          <a:bodyPr/>
          <a:lstStyle/>
          <a:p>
            <a:pPr algn="ctr"/>
            <a:r>
              <a:rPr lang="en-US" sz="4400" dirty="0"/>
              <a:t/>
            </a:r>
            <a:br>
              <a:rPr lang="en-US" sz="4400" dirty="0"/>
            </a:br>
            <a:r>
              <a:rPr lang="en-US" sz="4400" dirty="0"/>
              <a:t>Part </a:t>
            </a:r>
            <a:r>
              <a:rPr lang="en-US" sz="4400" dirty="0" smtClean="0"/>
              <a:t>II</a:t>
            </a:r>
            <a:r>
              <a:rPr lang="en-US" sz="4400" dirty="0"/>
              <a:t/>
            </a:r>
            <a:br>
              <a:rPr lang="en-US" sz="4400" dirty="0"/>
            </a:br>
            <a:r>
              <a:rPr lang="en-US" sz="4400" dirty="0"/>
              <a:t>Short Answer Questions:</a:t>
            </a:r>
            <a:br>
              <a:rPr lang="en-US" sz="4400" dirty="0"/>
            </a:br>
            <a:endParaRPr lang="en-US" sz="4400" dirty="0"/>
          </a:p>
        </p:txBody>
      </p:sp>
    </p:spTree>
    <p:extLst>
      <p:ext uri="{BB962C8B-B14F-4D97-AF65-F5344CB8AC3E}">
        <p14:creationId xmlns:p14="http://schemas.microsoft.com/office/powerpoint/2010/main" val="2738358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0"/>
            <a:ext cx="8382000" cy="1600200"/>
          </a:xfrm>
        </p:spPr>
        <p:txBody>
          <a:bodyPr>
            <a:noAutofit/>
          </a:bodyPr>
          <a:lstStyle/>
          <a:p>
            <a:pPr lvl="0"/>
            <a:r>
              <a:rPr lang="en-GB" sz="2400" dirty="0" smtClean="0">
                <a:solidFill>
                  <a:schemeClr val="tx1"/>
                </a:solidFill>
              </a:rPr>
              <a:t>Q. 11: </a:t>
            </a:r>
            <a:r>
              <a:rPr lang="en-GB" sz="2400" dirty="0"/>
              <a:t>An immunoassay </a:t>
            </a:r>
            <a:r>
              <a:rPr lang="en-GB" sz="2400" dirty="0" err="1"/>
              <a:t>autoanalyser</a:t>
            </a:r>
            <a:r>
              <a:rPr lang="en-GB" sz="2400" dirty="0"/>
              <a:t> is installed in your laboratory. Please answer following questions regarding this instrument </a:t>
            </a:r>
            <a:r>
              <a:rPr lang="en-GB" sz="2400" i="1" dirty="0"/>
              <a:t>(one mark each)</a:t>
            </a:r>
            <a:r>
              <a:rPr lang="en-GB" sz="2400" dirty="0"/>
              <a:t>:</a:t>
            </a:r>
            <a:r>
              <a:rPr lang="en-US" sz="2400" dirty="0"/>
              <a:t/>
            </a:r>
            <a:br>
              <a:rPr lang="en-US" sz="2400" dirty="0"/>
            </a:br>
            <a:r>
              <a:rPr lang="en-GB" sz="2400" dirty="0"/>
              <a:t> </a:t>
            </a:r>
            <a:r>
              <a:rPr lang="en-US" sz="2400" dirty="0"/>
              <a:t/>
            </a:r>
            <a:br>
              <a:rPr lang="en-US" sz="2400" dirty="0"/>
            </a:br>
            <a:r>
              <a:rPr lang="en-US" sz="2400" dirty="0" smtClean="0"/>
              <a:t>a. </a:t>
            </a:r>
            <a:r>
              <a:rPr lang="en-GB" sz="2400" dirty="0" smtClean="0"/>
              <a:t>How </a:t>
            </a:r>
            <a:r>
              <a:rPr lang="en-GB" sz="2400" dirty="0"/>
              <a:t>will you prepare it for </a:t>
            </a:r>
            <a:r>
              <a:rPr lang="en-GB" sz="2400" b="1" i="1" dirty="0"/>
              <a:t>4Q model</a:t>
            </a:r>
            <a:r>
              <a:rPr lang="en-GB" sz="2400" dirty="0"/>
              <a:t> of instrument qualification for an Accreditation Audit</a:t>
            </a:r>
            <a:r>
              <a:rPr lang="en-GB" sz="2400" dirty="0" smtClean="0"/>
              <a:t>?</a:t>
            </a:r>
            <a:r>
              <a:rPr lang="en-GB" sz="2400" dirty="0"/>
              <a:t> </a:t>
            </a:r>
            <a:r>
              <a:rPr lang="en-US" sz="2400" dirty="0"/>
              <a:t/>
            </a:r>
            <a:br>
              <a:rPr lang="en-US" sz="2400" dirty="0"/>
            </a:br>
            <a:r>
              <a:rPr lang="en-GB" sz="2400" dirty="0"/>
              <a:t> </a:t>
            </a:r>
            <a:r>
              <a:rPr lang="en-US" sz="2400" dirty="0"/>
              <a:t/>
            </a:r>
            <a:br>
              <a:rPr lang="en-US" sz="2400" dirty="0"/>
            </a:br>
            <a:r>
              <a:rPr lang="en-US" sz="2400" dirty="0" smtClean="0"/>
              <a:t>B. </a:t>
            </a:r>
            <a:r>
              <a:rPr lang="en-GB" sz="2400" dirty="0" smtClean="0"/>
              <a:t>How </a:t>
            </a:r>
            <a:r>
              <a:rPr lang="en-GB" sz="2400" dirty="0"/>
              <a:t>will you check the instrument regarding the </a:t>
            </a:r>
            <a:r>
              <a:rPr lang="en-GB" sz="2400" b="1" i="1" dirty="0"/>
              <a:t>Sample-to-Sample Carry Over</a:t>
            </a:r>
            <a:r>
              <a:rPr lang="en-GB" sz="2400" dirty="0"/>
              <a:t>? Which </a:t>
            </a:r>
            <a:r>
              <a:rPr lang="en-GB" sz="2400" dirty="0" err="1"/>
              <a:t>analyte</a:t>
            </a:r>
            <a:r>
              <a:rPr lang="en-GB" sz="2400" dirty="0"/>
              <a:t> you will select for this purpose and why?</a:t>
            </a:r>
            <a:r>
              <a:rPr lang="en-US" sz="2400" dirty="0"/>
              <a:t/>
            </a:r>
            <a:br>
              <a:rPr lang="en-US" sz="2400" dirty="0"/>
            </a:br>
            <a:r>
              <a:rPr lang="en-US" sz="2400" dirty="0">
                <a:solidFill>
                  <a:schemeClr val="tx1"/>
                </a:solidFill>
              </a:rPr>
              <a:t/>
            </a:r>
            <a:br>
              <a:rPr lang="en-US" sz="2400" dirty="0">
                <a:solidFill>
                  <a:schemeClr val="tx1"/>
                </a:solidFill>
              </a:rPr>
            </a:br>
            <a:endParaRPr lang="en-US" sz="2400"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46</a:t>
            </a:fld>
            <a:endParaRPr lang="en-US"/>
          </a:p>
        </p:txBody>
      </p:sp>
    </p:spTree>
    <p:extLst>
      <p:ext uri="{BB962C8B-B14F-4D97-AF65-F5344CB8AC3E}">
        <p14:creationId xmlns:p14="http://schemas.microsoft.com/office/powerpoint/2010/main" val="17184603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467600" cy="1600200"/>
          </a:xfrm>
        </p:spPr>
        <p:txBody>
          <a:bodyPr>
            <a:noAutofit/>
          </a:bodyPr>
          <a:lstStyle/>
          <a:p>
            <a:pPr algn="ctr"/>
            <a:r>
              <a:rPr lang="en-GB" sz="4000" dirty="0" smtClean="0"/>
              <a:t>4Q Model of Instrument Qualification</a:t>
            </a:r>
            <a:endParaRPr lang="en-GB" sz="4000" dirty="0"/>
          </a:p>
        </p:txBody>
      </p:sp>
      <p:sp>
        <p:nvSpPr>
          <p:cNvPr id="3" name="Content Placeholder 2"/>
          <p:cNvSpPr>
            <a:spLocks noGrp="1"/>
          </p:cNvSpPr>
          <p:nvPr>
            <p:ph idx="1"/>
          </p:nvPr>
        </p:nvSpPr>
        <p:spPr>
          <a:xfrm>
            <a:off x="822960" y="1676400"/>
            <a:ext cx="7543800" cy="3886200"/>
          </a:xfrm>
        </p:spPr>
        <p:txBody>
          <a:bodyPr>
            <a:noAutofit/>
          </a:bodyPr>
          <a:lstStyle/>
          <a:p>
            <a:pPr marL="0" indent="0">
              <a:buNone/>
            </a:pPr>
            <a:r>
              <a:rPr lang="en-GB" sz="2000" dirty="0"/>
              <a:t>The immunoassay </a:t>
            </a:r>
            <a:r>
              <a:rPr lang="en-GB" sz="2000" dirty="0" err="1"/>
              <a:t>autoanalyzer</a:t>
            </a:r>
            <a:r>
              <a:rPr lang="en-GB" sz="2000" dirty="0"/>
              <a:t> will be prepared for “4Q” model according to following guidelines </a:t>
            </a:r>
            <a:endParaRPr lang="en-GB" sz="2000" dirty="0" smtClean="0"/>
          </a:p>
          <a:p>
            <a:r>
              <a:rPr lang="en-GB" sz="2000" b="1" u="sng" dirty="0" smtClean="0"/>
              <a:t>Design </a:t>
            </a:r>
            <a:r>
              <a:rPr lang="en-GB" sz="2000" b="1" u="sng" dirty="0"/>
              <a:t>qualification</a:t>
            </a:r>
            <a:r>
              <a:rPr lang="en-GB" sz="2000" dirty="0"/>
              <a:t>- documentation of required specifications of design and its function. It also document qualification of vender or supplier.</a:t>
            </a:r>
            <a:endParaRPr lang="en-US" sz="2000" dirty="0"/>
          </a:p>
          <a:p>
            <a:pPr lvl="0"/>
            <a:r>
              <a:rPr lang="en-GB" sz="2000" b="1" u="sng" dirty="0"/>
              <a:t>Installation qualification</a:t>
            </a:r>
            <a:r>
              <a:rPr lang="en-GB" sz="2000" dirty="0"/>
              <a:t>- documented verification that system is installed according to written and preapproved specifications </a:t>
            </a:r>
            <a:endParaRPr lang="en-US" sz="2000" dirty="0"/>
          </a:p>
          <a:p>
            <a:pPr lvl="0"/>
            <a:r>
              <a:rPr lang="en-GB" sz="2000" b="1" u="sng" dirty="0"/>
              <a:t>Operational qualification</a:t>
            </a:r>
            <a:r>
              <a:rPr lang="en-GB" sz="2000" dirty="0"/>
              <a:t>- includes verification that system is operating in accordance with preapproved and written specifications under normal and stressed conditions.</a:t>
            </a:r>
            <a:endParaRPr lang="en-US" sz="2000" dirty="0"/>
          </a:p>
          <a:p>
            <a:pPr lvl="0"/>
            <a:r>
              <a:rPr lang="en-GB" sz="2000" b="1" u="sng" dirty="0"/>
              <a:t>Performance qualification</a:t>
            </a:r>
            <a:r>
              <a:rPr lang="en-GB" sz="2000" dirty="0"/>
              <a:t>- it includes </a:t>
            </a:r>
            <a:r>
              <a:rPr lang="en-GB" sz="2000" dirty="0" err="1"/>
              <a:t>ongoing</a:t>
            </a:r>
            <a:r>
              <a:rPr lang="en-GB" sz="2000" dirty="0"/>
              <a:t> monitoring of performance, testing for specified application and periodic updates about the </a:t>
            </a:r>
            <a:r>
              <a:rPr lang="en-GB" sz="2000" dirty="0" err="1"/>
              <a:t>analyzer</a:t>
            </a:r>
            <a:r>
              <a:rPr lang="en-GB" sz="2000" dirty="0"/>
              <a:t>.</a:t>
            </a:r>
            <a:endParaRPr lang="en-US" sz="2000"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47</a:t>
            </a:fld>
            <a:endParaRPr lang="en-US"/>
          </a:p>
        </p:txBody>
      </p:sp>
    </p:spTree>
    <p:extLst>
      <p:ext uri="{BB962C8B-B14F-4D97-AF65-F5344CB8AC3E}">
        <p14:creationId xmlns:p14="http://schemas.microsoft.com/office/powerpoint/2010/main" val="2557974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1600200"/>
          </a:xfrm>
        </p:spPr>
        <p:txBody>
          <a:bodyPr>
            <a:noAutofit/>
          </a:bodyPr>
          <a:lstStyle/>
          <a:p>
            <a:pPr algn="ctr"/>
            <a:r>
              <a:rPr lang="en-GB" sz="4000" dirty="0" smtClean="0"/>
              <a:t>Sample-to-Sample Carry Over </a:t>
            </a:r>
            <a:endParaRPr lang="en-GB"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60" y="2331720"/>
                <a:ext cx="7543800" cy="3886200"/>
              </a:xfrm>
            </p:spPr>
            <p:txBody>
              <a:bodyPr>
                <a:normAutofit fontScale="70000" lnSpcReduction="20000"/>
              </a:bodyPr>
              <a:lstStyle/>
              <a:p>
                <a:pPr marL="0" indent="0">
                  <a:buNone/>
                </a:pPr>
                <a:r>
                  <a:rPr lang="en-GB" sz="2800" dirty="0" smtClean="0"/>
                  <a:t>Sample </a:t>
                </a:r>
                <a:r>
                  <a:rPr lang="en-GB" sz="2800" dirty="0"/>
                  <a:t>carry over is determined by </a:t>
                </a:r>
                <a:r>
                  <a:rPr lang="en-GB" sz="2800" dirty="0" smtClean="0"/>
                  <a:t>analysing </a:t>
                </a:r>
                <a:r>
                  <a:rPr lang="en-GB" sz="2800" dirty="0"/>
                  <a:t>4 identical high level samples followed by 4 identical low level samples. Carry over is checked by equation:</a:t>
                </a:r>
                <a:endParaRPr lang="en-US" sz="2800" dirty="0"/>
              </a:p>
              <a:p>
                <a:pPr marL="0" indent="0">
                  <a:buNone/>
                </a:pPr>
                <a:r>
                  <a:rPr lang="en-GB" sz="2800" dirty="0" smtClean="0"/>
                  <a:t>               Percentage carryover</a:t>
                </a:r>
                <a:r>
                  <a:rPr lang="en-GB" sz="2800" dirty="0"/>
                  <a:t>= </a:t>
                </a:r>
                <a14:m>
                  <m:oMath xmlns:m="http://schemas.openxmlformats.org/officeDocument/2006/math">
                    <m:f>
                      <m:fPr>
                        <m:ctrlPr>
                          <a:rPr lang="en-US" sz="2800" i="1">
                            <a:latin typeface="Cambria Math"/>
                          </a:rPr>
                        </m:ctrlPr>
                      </m:fPr>
                      <m:num>
                        <m:eqArr>
                          <m:eqArrPr>
                            <m:ctrlPr>
                              <a:rPr lang="en-US" sz="2800" i="1">
                                <a:latin typeface="Cambria Math"/>
                              </a:rPr>
                            </m:ctrlPr>
                          </m:eqArrPr>
                          <m:e/>
                          <m:e>
                            <m:r>
                              <a:rPr lang="en-GB" sz="2800" i="1">
                                <a:latin typeface="Cambria Math"/>
                              </a:rPr>
                              <m:t>𝐿</m:t>
                            </m:r>
                            <m:r>
                              <a:rPr lang="en-GB" sz="2800" i="1">
                                <a:latin typeface="Cambria Math"/>
                              </a:rPr>
                              <m:t>1</m:t>
                            </m:r>
                            <m:r>
                              <a:rPr lang="en-GB" sz="2800" i="1">
                                <a:latin typeface="Cambria Math"/>
                              </a:rPr>
                              <m:t>−</m:t>
                            </m:r>
                            <m:f>
                              <m:fPr>
                                <m:ctrlPr>
                                  <a:rPr lang="en-US" sz="2800" i="1">
                                    <a:latin typeface="Cambria Math"/>
                                  </a:rPr>
                                </m:ctrlPr>
                              </m:fPr>
                              <m:num>
                                <m:r>
                                  <a:rPr lang="en-GB" sz="2800" i="1">
                                    <a:latin typeface="Cambria Math"/>
                                  </a:rPr>
                                  <m:t>𝐿</m:t>
                                </m:r>
                                <m:r>
                                  <a:rPr lang="en-GB" sz="2800" i="1">
                                    <a:latin typeface="Cambria Math"/>
                                  </a:rPr>
                                  <m:t>3</m:t>
                                </m:r>
                                <m:r>
                                  <a:rPr lang="en-GB" sz="2800" i="1">
                                    <a:latin typeface="Cambria Math"/>
                                  </a:rPr>
                                  <m:t>+</m:t>
                                </m:r>
                                <m:r>
                                  <a:rPr lang="en-GB" sz="2800" i="1">
                                    <a:latin typeface="Cambria Math"/>
                                  </a:rPr>
                                  <m:t>𝐿</m:t>
                                </m:r>
                                <m:r>
                                  <a:rPr lang="en-GB" sz="2800" i="1">
                                    <a:latin typeface="Cambria Math"/>
                                  </a:rPr>
                                  <m:t>4</m:t>
                                </m:r>
                              </m:num>
                              <m:den>
                                <m:r>
                                  <a:rPr lang="en-GB" sz="2800" i="1">
                                    <a:latin typeface="Cambria Math"/>
                                  </a:rPr>
                                  <m:t>2</m:t>
                                </m:r>
                              </m:den>
                            </m:f>
                          </m:e>
                        </m:eqArr>
                      </m:num>
                      <m:den>
                        <m:f>
                          <m:fPr>
                            <m:ctrlPr>
                              <a:rPr lang="en-US" sz="2800" i="1">
                                <a:latin typeface="Cambria Math"/>
                              </a:rPr>
                            </m:ctrlPr>
                          </m:fPr>
                          <m:num>
                            <m:d>
                              <m:dPr>
                                <m:ctrlPr>
                                  <a:rPr lang="en-US" sz="2800" i="1">
                                    <a:latin typeface="Cambria Math"/>
                                  </a:rPr>
                                </m:ctrlPr>
                              </m:dPr>
                              <m:e>
                                <m:r>
                                  <a:rPr lang="en-GB" sz="2800" i="1">
                                    <a:latin typeface="Cambria Math"/>
                                  </a:rPr>
                                  <m:t>𝐻</m:t>
                                </m:r>
                                <m:r>
                                  <a:rPr lang="en-GB" sz="2800" i="1">
                                    <a:latin typeface="Cambria Math"/>
                                  </a:rPr>
                                  <m:t>3</m:t>
                                </m:r>
                                <m:r>
                                  <a:rPr lang="en-GB" sz="2800" i="1">
                                    <a:latin typeface="Cambria Math"/>
                                  </a:rPr>
                                  <m:t>+</m:t>
                                </m:r>
                                <m:r>
                                  <a:rPr lang="en-GB" sz="2800" i="1">
                                    <a:latin typeface="Cambria Math"/>
                                  </a:rPr>
                                  <m:t>𝐻</m:t>
                                </m:r>
                                <m:r>
                                  <a:rPr lang="en-GB" sz="2800" i="1">
                                    <a:latin typeface="Cambria Math"/>
                                  </a:rPr>
                                  <m:t>2</m:t>
                                </m:r>
                              </m:e>
                            </m:d>
                          </m:num>
                          <m:den>
                            <m:r>
                              <a:rPr lang="en-GB" sz="2800" i="1">
                                <a:latin typeface="Cambria Math"/>
                              </a:rPr>
                              <m:t>2</m:t>
                            </m:r>
                          </m:den>
                        </m:f>
                        <m:r>
                          <a:rPr lang="en-GB" sz="2800" i="1">
                            <a:latin typeface="Cambria Math"/>
                          </a:rPr>
                          <m:t> –</m:t>
                        </m:r>
                        <m:f>
                          <m:fPr>
                            <m:ctrlPr>
                              <a:rPr lang="en-US" sz="2800" i="1">
                                <a:latin typeface="Cambria Math"/>
                              </a:rPr>
                            </m:ctrlPr>
                          </m:fPr>
                          <m:num>
                            <m:d>
                              <m:dPr>
                                <m:ctrlPr>
                                  <a:rPr lang="en-US" sz="2800" i="1">
                                    <a:latin typeface="Cambria Math"/>
                                  </a:rPr>
                                </m:ctrlPr>
                              </m:dPr>
                              <m:e>
                                <m:r>
                                  <a:rPr lang="en-GB" sz="2800" i="1">
                                    <a:latin typeface="Cambria Math"/>
                                  </a:rPr>
                                  <m:t>𝐿</m:t>
                                </m:r>
                                <m:r>
                                  <a:rPr lang="en-GB" sz="2800" i="1">
                                    <a:latin typeface="Cambria Math"/>
                                  </a:rPr>
                                  <m:t>3</m:t>
                                </m:r>
                                <m:r>
                                  <a:rPr lang="en-GB" sz="2800" i="1">
                                    <a:latin typeface="Cambria Math"/>
                                  </a:rPr>
                                  <m:t>+</m:t>
                                </m:r>
                                <m:r>
                                  <a:rPr lang="en-GB" sz="2800" i="1">
                                    <a:latin typeface="Cambria Math"/>
                                  </a:rPr>
                                  <m:t>𝐿</m:t>
                                </m:r>
                                <m:r>
                                  <a:rPr lang="en-GB" sz="2800" i="1">
                                    <a:latin typeface="Cambria Math"/>
                                  </a:rPr>
                                  <m:t>4</m:t>
                                </m:r>
                              </m:e>
                            </m:d>
                          </m:num>
                          <m:den>
                            <m:r>
                              <a:rPr lang="en-GB" sz="2800" i="1">
                                <a:latin typeface="Cambria Math"/>
                              </a:rPr>
                              <m:t>2</m:t>
                            </m:r>
                          </m:den>
                        </m:f>
                      </m:den>
                    </m:f>
                    <m:r>
                      <a:rPr lang="en-GB" sz="2800" i="1">
                        <a:latin typeface="Cambria Math"/>
                      </a:rPr>
                      <m:t> ×</m:t>
                    </m:r>
                    <m:r>
                      <a:rPr lang="en-GB" sz="2800" i="1">
                        <a:latin typeface="Cambria Math"/>
                      </a:rPr>
                      <m:t>100</m:t>
                    </m:r>
                  </m:oMath>
                </a14:m>
                <a:endParaRPr lang="en-US" sz="2800" dirty="0"/>
              </a:p>
              <a:p>
                <a:pPr marL="0" indent="0">
                  <a:buNone/>
                </a:pPr>
                <a:r>
                  <a:rPr lang="en-GB" sz="2800" dirty="0"/>
                  <a:t>             Where</a:t>
                </a:r>
                <a:endParaRPr lang="en-US" sz="2800" dirty="0"/>
              </a:p>
              <a:p>
                <a:pPr marL="0" indent="0">
                  <a:buNone/>
                </a:pPr>
                <a:r>
                  <a:rPr lang="en-GB" sz="2800" dirty="0"/>
                  <a:t>               L1,L2,L3,L4 are  </a:t>
                </a:r>
                <a:r>
                  <a:rPr lang="en-GB" sz="2800" dirty="0" err="1"/>
                  <a:t>consective</a:t>
                </a:r>
                <a:r>
                  <a:rPr lang="en-GB" sz="2800" dirty="0"/>
                  <a:t> low samples</a:t>
                </a:r>
                <a:endParaRPr lang="en-US" sz="2800" dirty="0"/>
              </a:p>
              <a:p>
                <a:pPr marL="0" indent="0">
                  <a:buNone/>
                </a:pPr>
                <a:r>
                  <a:rPr lang="en-GB" sz="2800" dirty="0"/>
                  <a:t>               H1,H2,H3 H4 are </a:t>
                </a:r>
                <a:r>
                  <a:rPr lang="en-GB" sz="2800" dirty="0" err="1"/>
                  <a:t>consective</a:t>
                </a:r>
                <a:r>
                  <a:rPr lang="en-GB" sz="2800" dirty="0"/>
                  <a:t> high samples.</a:t>
                </a:r>
                <a:endParaRPr lang="en-US" sz="2800" dirty="0"/>
              </a:p>
              <a:p>
                <a:pPr marL="0" indent="0">
                  <a:buNone/>
                </a:pPr>
                <a:r>
                  <a:rPr lang="en-GB" sz="2800" dirty="0"/>
                  <a:t> </a:t>
                </a:r>
                <a:endParaRPr lang="en-US" sz="2800" dirty="0"/>
              </a:p>
              <a:p>
                <a:pPr marL="0" indent="0">
                  <a:buNone/>
                </a:pPr>
                <a:r>
                  <a:rPr lang="en-GB" sz="2800" dirty="0"/>
                  <a:t>        </a:t>
                </a:r>
                <a:r>
                  <a:rPr lang="en-GB" sz="2800" b="1" dirty="0" smtClean="0"/>
                  <a:t>Beta </a:t>
                </a:r>
                <a:r>
                  <a:rPr lang="en-GB" sz="2800" b="1" dirty="0"/>
                  <a:t>HCG</a:t>
                </a:r>
                <a:r>
                  <a:rPr lang="en-GB" sz="2800" dirty="0"/>
                  <a:t> </a:t>
                </a:r>
                <a:r>
                  <a:rPr lang="en-GB" sz="2800" dirty="0" smtClean="0"/>
                  <a:t>can be used because </a:t>
                </a:r>
                <a:r>
                  <a:rPr lang="en-GB" sz="2800" dirty="0"/>
                  <a:t>it has wide range of</a:t>
                </a:r>
                <a:endParaRPr lang="en-US" sz="2800" dirty="0"/>
              </a:p>
              <a:p>
                <a:pPr marL="0" indent="0">
                  <a:buNone/>
                </a:pPr>
                <a:r>
                  <a:rPr lang="en-GB" sz="2800" dirty="0"/>
                  <a:t>          concentration ranging from 1 to 10</a:t>
                </a:r>
                <a:r>
                  <a:rPr lang="en-GB" sz="2800" baseline="30000" dirty="0"/>
                  <a:t>6 </a:t>
                </a:r>
                <a:r>
                  <a:rPr lang="en-GB" sz="2800" dirty="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60" y="2331720"/>
                <a:ext cx="7543800" cy="3886200"/>
              </a:xfrm>
              <a:blipFill rotWithShape="1">
                <a:blip r:embed="rId2"/>
                <a:stretch>
                  <a:fillRect l="-808"/>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48</a:t>
            </a:fld>
            <a:endParaRPr lang="en-US"/>
          </a:p>
        </p:txBody>
      </p:sp>
    </p:spTree>
    <p:extLst>
      <p:ext uri="{BB962C8B-B14F-4D97-AF65-F5344CB8AC3E}">
        <p14:creationId xmlns:p14="http://schemas.microsoft.com/office/powerpoint/2010/main" val="2467445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1600200"/>
          </a:xfrm>
        </p:spPr>
        <p:txBody>
          <a:bodyPr>
            <a:noAutofit/>
          </a:bodyPr>
          <a:lstStyle/>
          <a:p>
            <a:pPr algn="ctr"/>
            <a:r>
              <a:rPr lang="en-GB" sz="4000" dirty="0" smtClean="0"/>
              <a:t>Situation with Greater Risk of Sample Carry Over </a:t>
            </a:r>
            <a:endParaRPr lang="en-GB" sz="4000" dirty="0"/>
          </a:p>
        </p:txBody>
      </p:sp>
      <p:sp>
        <p:nvSpPr>
          <p:cNvPr id="3" name="Content Placeholder 2"/>
          <p:cNvSpPr>
            <a:spLocks noGrp="1"/>
          </p:cNvSpPr>
          <p:nvPr>
            <p:ph idx="1"/>
          </p:nvPr>
        </p:nvSpPr>
        <p:spPr>
          <a:xfrm>
            <a:off x="822960" y="2331720"/>
            <a:ext cx="7543800" cy="3886200"/>
          </a:xfrm>
        </p:spPr>
        <p:txBody>
          <a:bodyPr>
            <a:normAutofit lnSpcReduction="10000"/>
          </a:bodyPr>
          <a:lstStyle/>
          <a:p>
            <a:r>
              <a:rPr lang="en-AU" sz="2800" dirty="0"/>
              <a:t>The risk of carryover altering patient’s results is greater if a primary specimen collection tube is initially processed on the </a:t>
            </a:r>
            <a:r>
              <a:rPr lang="en-AU" sz="2800" i="1" dirty="0"/>
              <a:t>chemistry analyser and then transferred to an immunoassay analyser </a:t>
            </a:r>
            <a:r>
              <a:rPr lang="en-AU" sz="2800" dirty="0"/>
              <a:t>for additional testing. </a:t>
            </a:r>
            <a:endParaRPr lang="en-AU" sz="2800" dirty="0" smtClean="0"/>
          </a:p>
          <a:p>
            <a:r>
              <a:rPr lang="en-AU" sz="2800" dirty="0" smtClean="0"/>
              <a:t>Sample </a:t>
            </a:r>
            <a:r>
              <a:rPr lang="en-AU" sz="2800" dirty="0"/>
              <a:t>probe washing on a clinical chemistry instrument is sufficient to prevent carryover for chemical </a:t>
            </a:r>
            <a:r>
              <a:rPr lang="en-AU" sz="2800" dirty="0" err="1"/>
              <a:t>analyte</a:t>
            </a:r>
            <a:r>
              <a:rPr lang="en-AU" sz="2800" dirty="0"/>
              <a:t>, </a:t>
            </a:r>
            <a:r>
              <a:rPr lang="en-AU" sz="2800" dirty="0" smtClean="0"/>
              <a:t>but may not </a:t>
            </a:r>
            <a:r>
              <a:rPr lang="en-AU" sz="2800" dirty="0"/>
              <a:t>be adequate for immunoassay </a:t>
            </a:r>
            <a:r>
              <a:rPr lang="en-AU" sz="2800" dirty="0" err="1"/>
              <a:t>analyte</a:t>
            </a:r>
            <a:r>
              <a:rPr lang="en-AU" sz="2800" dirty="0"/>
              <a:t>. </a:t>
            </a:r>
            <a:endParaRPr lang="en-GB" sz="2800"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49</a:t>
            </a:fld>
            <a:endParaRPr lang="en-US"/>
          </a:p>
        </p:txBody>
      </p:sp>
    </p:spTree>
    <p:extLst>
      <p:ext uri="{BB962C8B-B14F-4D97-AF65-F5344CB8AC3E}">
        <p14:creationId xmlns:p14="http://schemas.microsoft.com/office/powerpoint/2010/main" val="202182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181600"/>
            <a:ext cx="8229600" cy="1143000"/>
          </a:xfrm>
        </p:spPr>
        <p:txBody>
          <a:bodyPr>
            <a:noAutofit/>
          </a:bodyPr>
          <a:lstStyle/>
          <a:p>
            <a:pPr>
              <a:tabLst>
                <a:tab pos="396875" algn="l"/>
              </a:tabLst>
              <a:defRPr/>
            </a:pPr>
            <a:r>
              <a:rPr lang="en-US" sz="2800" dirty="0">
                <a:solidFill>
                  <a:srgbClr val="002060"/>
                </a:solidFill>
              </a:rPr>
              <a:t>Q </a:t>
            </a:r>
            <a:r>
              <a:rPr lang="en-US" sz="2800" dirty="0" smtClean="0">
                <a:solidFill>
                  <a:srgbClr val="002060"/>
                </a:solidFill>
              </a:rPr>
              <a:t>3.</a:t>
            </a:r>
            <a:r>
              <a:rPr lang="en-US" sz="2800" dirty="0">
                <a:solidFill>
                  <a:srgbClr val="002060"/>
                </a:solidFill>
              </a:rPr>
              <a:t>	A centrifugal </a:t>
            </a:r>
            <a:r>
              <a:rPr lang="en-US" sz="2800" dirty="0" err="1">
                <a:solidFill>
                  <a:srgbClr val="002060"/>
                </a:solidFill>
              </a:rPr>
              <a:t>analyser</a:t>
            </a:r>
            <a:r>
              <a:rPr lang="en-US" sz="2800" dirty="0">
                <a:solidFill>
                  <a:srgbClr val="002060"/>
                </a:solidFill>
              </a:rPr>
              <a:t> has one of the following characteristic components: </a:t>
            </a:r>
            <a:br>
              <a:rPr lang="en-US" sz="2800" dirty="0">
                <a:solidFill>
                  <a:srgbClr val="002060"/>
                </a:solidFill>
              </a:rPr>
            </a:br>
            <a:r>
              <a:rPr lang="en-US" sz="2800" dirty="0">
                <a:solidFill>
                  <a:srgbClr val="002060"/>
                </a:solidFill>
              </a:rPr>
              <a:t/>
            </a:r>
            <a:br>
              <a:rPr lang="en-US" sz="2800" dirty="0">
                <a:solidFill>
                  <a:srgbClr val="002060"/>
                </a:solidFill>
              </a:rPr>
            </a:br>
            <a:r>
              <a:rPr lang="en-US" sz="2800" dirty="0">
                <a:solidFill>
                  <a:srgbClr val="002060"/>
                </a:solidFill>
              </a:rPr>
              <a:t>a.	Centrifuge as part of the </a:t>
            </a:r>
            <a:r>
              <a:rPr lang="en-US" sz="2800" dirty="0" err="1">
                <a:solidFill>
                  <a:srgbClr val="002060"/>
                </a:solidFill>
              </a:rPr>
              <a:t>autoanalyser</a:t>
            </a:r>
            <a:r>
              <a:rPr lang="en-US" sz="2800" dirty="0">
                <a:solidFill>
                  <a:srgbClr val="002060"/>
                </a:solidFill>
              </a:rPr>
              <a:t> </a:t>
            </a:r>
            <a:br>
              <a:rPr lang="en-US" sz="2800" dirty="0">
                <a:solidFill>
                  <a:srgbClr val="002060"/>
                </a:solidFill>
              </a:rPr>
            </a:br>
            <a:r>
              <a:rPr lang="en-US" sz="2800" dirty="0">
                <a:solidFill>
                  <a:srgbClr val="002060"/>
                </a:solidFill>
              </a:rPr>
              <a:t>b.	Polarized light thrown on rotating samples </a:t>
            </a:r>
            <a:br>
              <a:rPr lang="en-US" sz="2800" dirty="0">
                <a:solidFill>
                  <a:srgbClr val="002060"/>
                </a:solidFill>
              </a:rPr>
            </a:br>
            <a:r>
              <a:rPr lang="en-US" sz="2800" dirty="0">
                <a:solidFill>
                  <a:srgbClr val="002060"/>
                </a:solidFill>
              </a:rPr>
              <a:t>c.	Rotor used for mixing of samples with reagents </a:t>
            </a:r>
            <a:br>
              <a:rPr lang="en-US" sz="2800" dirty="0">
                <a:solidFill>
                  <a:srgbClr val="002060"/>
                </a:solidFill>
              </a:rPr>
            </a:br>
            <a:r>
              <a:rPr lang="en-US" sz="2800" dirty="0">
                <a:solidFill>
                  <a:srgbClr val="002060"/>
                </a:solidFill>
              </a:rPr>
              <a:t>d.	Separating samples on the basis of density</a:t>
            </a:r>
            <a:br>
              <a:rPr lang="en-US" sz="2800" dirty="0">
                <a:solidFill>
                  <a:srgbClr val="002060"/>
                </a:solidFill>
              </a:rPr>
            </a:br>
            <a:r>
              <a:rPr lang="en-US" sz="2800" dirty="0">
                <a:solidFill>
                  <a:srgbClr val="002060"/>
                </a:solidFill>
              </a:rPr>
              <a:t>e.	Using rotating bar code reader </a:t>
            </a:r>
            <a:br>
              <a:rPr lang="en-US" sz="2800" dirty="0">
                <a:solidFill>
                  <a:srgbClr val="002060"/>
                </a:solidFill>
              </a:rPr>
            </a:br>
            <a:r>
              <a:rPr lang="en-US" sz="3200" dirty="0" smtClean="0">
                <a:solidFill>
                  <a:srgbClr val="0070C0"/>
                </a:solidFill>
              </a:rPr>
              <a:t/>
            </a:r>
            <a:br>
              <a:rPr lang="en-US" sz="3200" dirty="0" smtClean="0">
                <a:solidFill>
                  <a:srgbClr val="0070C0"/>
                </a:solidFill>
              </a:rPr>
            </a:br>
            <a:r>
              <a:rPr lang="en-US" sz="2800" dirty="0" smtClean="0">
                <a:solidFill>
                  <a:schemeClr val="tx1"/>
                </a:solidFill>
              </a:rPr>
              <a:t>. </a:t>
            </a:r>
            <a:br>
              <a:rPr lang="en-US" sz="28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a:solidFill>
                <a:schemeClr val="tx1"/>
              </a:solidFill>
            </a:endParaRPr>
          </a:p>
        </p:txBody>
      </p:sp>
      <p:sp>
        <p:nvSpPr>
          <p:cNvPr id="6147" name="Rectangle 3"/>
          <p:cNvSpPr>
            <a:spLocks noGrp="1" noChangeArrowheads="1"/>
          </p:cNvSpPr>
          <p:nvPr>
            <p:ph idx="1"/>
          </p:nvPr>
        </p:nvSpPr>
        <p:spPr>
          <a:xfrm>
            <a:off x="0" y="5181600"/>
            <a:ext cx="8229600" cy="762000"/>
          </a:xfrm>
          <a:prstGeom prst="rect">
            <a:avLst/>
          </a:prstGeom>
        </p:spPr>
        <p:txBody>
          <a:bodyPr>
            <a:noAutofit/>
          </a:bodyPr>
          <a:lstStyle/>
          <a:p>
            <a:pPr marL="1371600" lvl="3" indent="0" algn="ctr">
              <a:buNone/>
            </a:pPr>
            <a:r>
              <a:rPr lang="en-US" sz="4400" dirty="0">
                <a:solidFill>
                  <a:srgbClr val="002060"/>
                </a:solidFill>
              </a:rPr>
              <a:t>c.	Rotor used for mixing of samples with reagents</a:t>
            </a:r>
            <a:endParaRPr lang="en-US" sz="3600" dirty="0">
              <a:solidFill>
                <a:srgbClr val="002060"/>
              </a:solidFill>
            </a:endParaRPr>
          </a:p>
        </p:txBody>
      </p:sp>
      <p:sp>
        <p:nvSpPr>
          <p:cNvPr id="2" name="Date Placeholder 1"/>
          <p:cNvSpPr>
            <a:spLocks noGrp="1"/>
          </p:cNvSpPr>
          <p:nvPr>
            <p:ph type="dt" sz="half" idx="10"/>
          </p:nvPr>
        </p:nvSpPr>
        <p:spPr/>
        <p:txBody>
          <a:bodyPr/>
          <a:lstStyle/>
          <a:p>
            <a:pPr>
              <a:defRPr/>
            </a:pPr>
            <a:fld id="{05072B2E-3CA0-45B0-846B-8C1DCDAB0491}" type="datetime1">
              <a:rPr lang="en-US" smtClean="0"/>
              <a:t>6/20/2014</a:t>
            </a:fld>
            <a:endParaRPr lang="en-US" dirty="0"/>
          </a:p>
        </p:txBody>
      </p:sp>
      <p:sp>
        <p:nvSpPr>
          <p:cNvPr id="3" name="Slide Number Placeholder 2"/>
          <p:cNvSpPr>
            <a:spLocks noGrp="1"/>
          </p:cNvSpPr>
          <p:nvPr>
            <p:ph type="sldNum" sz="quarter" idx="12"/>
          </p:nvPr>
        </p:nvSpPr>
        <p:spPr/>
        <p:txBody>
          <a:bodyPr/>
          <a:lstStyle/>
          <a:p>
            <a:pPr>
              <a:defRPr/>
            </a:pPr>
            <a:fld id="{28CDF95D-ED28-4FFB-A358-EF07BE3BD427}" type="slidenum">
              <a:rPr lang="en-US" smtClean="0"/>
              <a:pPr>
                <a:defRPr/>
              </a:pPr>
              <a:t>5</a:t>
            </a:fld>
            <a:endParaRPr lang="en-US"/>
          </a:p>
        </p:txBody>
      </p:sp>
    </p:spTree>
    <p:extLst>
      <p:ext uri="{BB962C8B-B14F-4D97-AF65-F5344CB8AC3E}">
        <p14:creationId xmlns:p14="http://schemas.microsoft.com/office/powerpoint/2010/main" val="2605854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8382000" cy="1600200"/>
          </a:xfrm>
        </p:spPr>
        <p:txBody>
          <a:bodyPr>
            <a:noAutofit/>
          </a:bodyPr>
          <a:lstStyle/>
          <a:p>
            <a:pPr lvl="0"/>
            <a:r>
              <a:rPr lang="en-GB" sz="2400" dirty="0" smtClean="0"/>
              <a:t>Q. 12: </a:t>
            </a:r>
            <a:r>
              <a:rPr lang="en-US" sz="2400" dirty="0"/>
              <a:t>	</a:t>
            </a:r>
            <a:r>
              <a:rPr lang="en-US" sz="2400" dirty="0" smtClean="0"/>
              <a:t> </a:t>
            </a:r>
            <a:r>
              <a:rPr lang="en-GB" sz="2400" dirty="0"/>
              <a:t>Director General Health of your province wants to replace semi-automated analysers with </a:t>
            </a:r>
            <a:r>
              <a:rPr lang="en-GB" sz="2400" b="1" i="1" dirty="0"/>
              <a:t>fully-automated </a:t>
            </a:r>
            <a:r>
              <a:rPr lang="en-GB" sz="2400" b="1" i="1" dirty="0" err="1"/>
              <a:t>Chem</a:t>
            </a:r>
            <a:r>
              <a:rPr lang="en-GB" sz="2400" b="1" i="1" dirty="0"/>
              <a:t> Path Analysers</a:t>
            </a:r>
            <a:r>
              <a:rPr lang="en-GB" sz="2400" dirty="0"/>
              <a:t> in 10 major hospitals of the province. He has sought your opinion regarding a transparent procurement procedure </a:t>
            </a:r>
            <a:r>
              <a:rPr lang="en-GB" sz="2400" i="1" dirty="0"/>
              <a:t>(one mark each)</a:t>
            </a:r>
            <a:r>
              <a:rPr lang="en-GB" sz="2400" dirty="0"/>
              <a:t>: </a:t>
            </a:r>
            <a:r>
              <a:rPr lang="en-US" sz="2400" dirty="0"/>
              <a:t/>
            </a:r>
            <a:br>
              <a:rPr lang="en-US" sz="2400" dirty="0"/>
            </a:br>
            <a:r>
              <a:rPr lang="en-GB" sz="2400" dirty="0"/>
              <a:t> </a:t>
            </a:r>
            <a:r>
              <a:rPr lang="en-US" sz="2400" dirty="0"/>
              <a:t/>
            </a:r>
            <a:br>
              <a:rPr lang="en-US" sz="2400" dirty="0"/>
            </a:br>
            <a:r>
              <a:rPr lang="en-GB" sz="2400" dirty="0"/>
              <a:t> </a:t>
            </a:r>
            <a:r>
              <a:rPr lang="en-US" sz="2400" dirty="0"/>
              <a:t/>
            </a:r>
            <a:br>
              <a:rPr lang="en-US" sz="2400" dirty="0"/>
            </a:br>
            <a:r>
              <a:rPr lang="en-US" sz="2400" dirty="0" smtClean="0"/>
              <a:t>a. </a:t>
            </a:r>
            <a:r>
              <a:rPr lang="en-GB" sz="2400" dirty="0" smtClean="0"/>
              <a:t>What </a:t>
            </a:r>
            <a:r>
              <a:rPr lang="en-GB" sz="2400" dirty="0"/>
              <a:t>are the TWO </a:t>
            </a:r>
            <a:r>
              <a:rPr lang="en-GB" sz="2400" b="1" i="1" dirty="0"/>
              <a:t>systems of procurement</a:t>
            </a:r>
            <a:r>
              <a:rPr lang="en-GB" sz="2400" dirty="0"/>
              <a:t> various firms in Pakistan offer for these </a:t>
            </a:r>
            <a:r>
              <a:rPr lang="en-GB" sz="2400" dirty="0" err="1"/>
              <a:t>autoanalysers</a:t>
            </a:r>
            <a:r>
              <a:rPr lang="en-GB" sz="2400" dirty="0" smtClean="0"/>
              <a:t>?</a:t>
            </a:r>
            <a:r>
              <a:rPr lang="en-GB" sz="2400" dirty="0"/>
              <a:t> </a:t>
            </a:r>
            <a:r>
              <a:rPr lang="en-US" sz="2400" dirty="0"/>
              <a:t/>
            </a:r>
            <a:br>
              <a:rPr lang="en-US" sz="2400" dirty="0"/>
            </a:br>
            <a:r>
              <a:rPr lang="en-GB" sz="2400" dirty="0"/>
              <a:t> </a:t>
            </a:r>
            <a:r>
              <a:rPr lang="en-US" sz="2400" dirty="0"/>
              <a:t/>
            </a:r>
            <a:br>
              <a:rPr lang="en-US" sz="2400" dirty="0"/>
            </a:br>
            <a:r>
              <a:rPr lang="en-US" sz="2400" dirty="0" smtClean="0"/>
              <a:t>b. </a:t>
            </a:r>
            <a:r>
              <a:rPr lang="en-GB" sz="2400" dirty="0" smtClean="0"/>
              <a:t>Which </a:t>
            </a:r>
            <a:r>
              <a:rPr lang="en-GB" sz="2400" b="1" i="1" dirty="0"/>
              <a:t>system of procurement</a:t>
            </a:r>
            <a:r>
              <a:rPr lang="en-GB" sz="2400" dirty="0"/>
              <a:t> you will like to adopt. Give its THREE merits and/or demerits (total three).</a:t>
            </a:r>
            <a:r>
              <a:rPr lang="en-US" sz="2400" dirty="0"/>
              <a:t/>
            </a:r>
            <a:br>
              <a:rPr lang="en-US" sz="2400" dirty="0"/>
            </a:br>
            <a:r>
              <a:rPr lang="en-US" sz="2400" dirty="0"/>
              <a:t/>
            </a:r>
            <a:br>
              <a:rPr lang="en-US" sz="2400" dirty="0"/>
            </a:br>
            <a:r>
              <a:rPr lang="en-US" sz="2400" dirty="0"/>
              <a:t/>
            </a:r>
            <a:br>
              <a:rPr lang="en-US" sz="2400" dirty="0"/>
            </a:br>
            <a:r>
              <a:rPr lang="en-GB" sz="2400" dirty="0" smtClean="0"/>
              <a:t> </a:t>
            </a:r>
            <a:endParaRPr lang="en-US" sz="2400"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50</a:t>
            </a:fld>
            <a:endParaRPr lang="en-US"/>
          </a:p>
        </p:txBody>
      </p:sp>
    </p:spTree>
    <p:extLst>
      <p:ext uri="{BB962C8B-B14F-4D97-AF65-F5344CB8AC3E}">
        <p14:creationId xmlns:p14="http://schemas.microsoft.com/office/powerpoint/2010/main" val="3067605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smtClean="0">
                <a:latin typeface="+mn-lt"/>
              </a:rPr>
              <a:t>Systems of Procurement</a:t>
            </a:r>
            <a:endParaRPr lang="en-GB" sz="5400" dirty="0">
              <a:latin typeface="+mn-lt"/>
            </a:endParaRPr>
          </a:p>
        </p:txBody>
      </p:sp>
      <p:sp>
        <p:nvSpPr>
          <p:cNvPr id="3" name="Subtitle 2"/>
          <p:cNvSpPr>
            <a:spLocks noGrp="1"/>
          </p:cNvSpPr>
          <p:nvPr>
            <p:ph type="subTitle" idx="1"/>
          </p:nvPr>
        </p:nvSpPr>
        <p:spPr>
          <a:xfrm>
            <a:off x="762000" y="4724400"/>
            <a:ext cx="7162800" cy="990600"/>
          </a:xfrm>
        </p:spPr>
        <p:txBody>
          <a:bodyPr/>
          <a:lstStyle/>
          <a:p>
            <a:r>
              <a:rPr lang="en-GB" dirty="0" smtClean="0"/>
              <a:t>Slides Courtesy of Dr </a:t>
            </a:r>
            <a:r>
              <a:rPr lang="en-GB" dirty="0" err="1" smtClean="0"/>
              <a:t>Amina</a:t>
            </a:r>
            <a:r>
              <a:rPr lang="en-GB" dirty="0" smtClean="0"/>
              <a:t> Tariq (AFIP </a:t>
            </a:r>
            <a:r>
              <a:rPr lang="en-GB" dirty="0" err="1" smtClean="0"/>
              <a:t>Rwp</a:t>
            </a:r>
            <a:r>
              <a:rPr lang="en-GB" dirty="0" smtClean="0"/>
              <a:t>)</a:t>
            </a:r>
            <a:endParaRPr lang="en-GB" dirty="0"/>
          </a:p>
        </p:txBody>
      </p:sp>
    </p:spTree>
    <p:extLst>
      <p:ext uri="{BB962C8B-B14F-4D97-AF65-F5344CB8AC3E}">
        <p14:creationId xmlns:p14="http://schemas.microsoft.com/office/powerpoint/2010/main" val="632476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81800" cy="1600200"/>
          </a:xfrm>
        </p:spPr>
        <p:txBody>
          <a:bodyPr/>
          <a:lstStyle/>
          <a:p>
            <a:pPr algn="ctr"/>
            <a:r>
              <a:rPr lang="en-US" dirty="0" smtClean="0"/>
              <a:t>Types</a:t>
            </a:r>
            <a:endParaRPr lang="en-US" dirty="0"/>
          </a:p>
        </p:txBody>
      </p:sp>
      <p:sp>
        <p:nvSpPr>
          <p:cNvPr id="3" name="Content Placeholder 2"/>
          <p:cNvSpPr>
            <a:spLocks noGrp="1"/>
          </p:cNvSpPr>
          <p:nvPr>
            <p:ph idx="1"/>
          </p:nvPr>
        </p:nvSpPr>
        <p:spPr>
          <a:xfrm>
            <a:off x="457200" y="1676400"/>
            <a:ext cx="8229600" cy="4525963"/>
          </a:xfrm>
        </p:spPr>
        <p:txBody>
          <a:bodyPr>
            <a:normAutofit fontScale="85000" lnSpcReduction="10000"/>
          </a:bodyPr>
          <a:lstStyle/>
          <a:p>
            <a:r>
              <a:rPr lang="en-US" sz="2800" b="1" u="sng" dirty="0" smtClean="0"/>
              <a:t>Procurement on reagent rental basis (RR)</a:t>
            </a:r>
          </a:p>
          <a:p>
            <a:pPr marL="457200" lvl="0" indent="0" algn="just">
              <a:buNone/>
            </a:pPr>
            <a:r>
              <a:rPr lang="en-US" sz="2800" dirty="0" smtClean="0"/>
              <a:t>L</a:t>
            </a:r>
            <a:r>
              <a:rPr lang="en-GB" sz="2800" dirty="0" smtClean="0"/>
              <a:t>ease agreement </a:t>
            </a:r>
            <a:r>
              <a:rPr lang="en-US" sz="2800" dirty="0" smtClean="0"/>
              <a:t>between diagnostics companies and laboratories </a:t>
            </a:r>
            <a:r>
              <a:rPr lang="en-GB" sz="2800" dirty="0" smtClean="0"/>
              <a:t>in which lease cost is built into the reagents i-e 	</a:t>
            </a:r>
            <a:r>
              <a:rPr lang="en-US" sz="2800" dirty="0" smtClean="0"/>
              <a:t>an analyzer will be placed in a laboratory in exchange for 	the guaranteed purchase of reagents over a period of time.</a:t>
            </a:r>
          </a:p>
          <a:p>
            <a:pPr marL="457200" indent="0">
              <a:buNone/>
            </a:pPr>
            <a:endParaRPr lang="en-US" sz="2800" dirty="0"/>
          </a:p>
          <a:p>
            <a:r>
              <a:rPr lang="en-US" sz="2800" b="1" u="sng" dirty="0" smtClean="0"/>
              <a:t>Procurement on cost-per-test contracts (CPT)</a:t>
            </a:r>
          </a:p>
          <a:p>
            <a:pPr marL="457200" indent="0" algn="just">
              <a:buNone/>
            </a:pPr>
            <a:r>
              <a:rPr lang="en-US" sz="2800" dirty="0" smtClean="0"/>
              <a:t>Analyzer </a:t>
            </a:r>
            <a:r>
              <a:rPr lang="en-US" sz="2800" dirty="0"/>
              <a:t>would be placed in the laboratory </a:t>
            </a:r>
            <a:r>
              <a:rPr lang="en-US" sz="2800" dirty="0" smtClean="0"/>
              <a:t>with	the  agreement that </a:t>
            </a:r>
            <a:r>
              <a:rPr lang="en-US" sz="2800" dirty="0"/>
              <a:t>the laboratory would pay a </a:t>
            </a:r>
            <a:r>
              <a:rPr lang="en-US" sz="2800" dirty="0" smtClean="0"/>
              <a:t>specified </a:t>
            </a:r>
            <a:r>
              <a:rPr lang="en-US" sz="2800" dirty="0"/>
              <a:t>amount </a:t>
            </a:r>
            <a:r>
              <a:rPr lang="en-US" sz="2800" dirty="0" smtClean="0"/>
              <a:t>	per </a:t>
            </a:r>
            <a:r>
              <a:rPr lang="en-US" sz="2800" dirty="0"/>
              <a:t>test run on </a:t>
            </a:r>
            <a:r>
              <a:rPr lang="en-US" sz="2800" dirty="0" smtClean="0"/>
              <a:t>	the analyzer, based </a:t>
            </a:r>
            <a:r>
              <a:rPr lang="en-US" sz="2800" dirty="0"/>
              <a:t>on the laboratory’s </a:t>
            </a:r>
            <a:r>
              <a:rPr lang="en-US" sz="2800" dirty="0" smtClean="0"/>
              <a:t>	estimated </a:t>
            </a:r>
            <a:r>
              <a:rPr lang="en-US" sz="2800" dirty="0"/>
              <a:t>test volume </a:t>
            </a:r>
            <a:r>
              <a:rPr lang="en-US" sz="2800" dirty="0" smtClean="0"/>
              <a:t>by </a:t>
            </a:r>
            <a:r>
              <a:rPr lang="en-US" sz="2800" dirty="0"/>
              <a:t>type</a:t>
            </a:r>
            <a:r>
              <a:rPr lang="en-US" sz="2800" dirty="0" smtClean="0"/>
              <a:t>.</a:t>
            </a:r>
          </a:p>
          <a:p>
            <a:pPr marL="228600" indent="-228600" algn="just"/>
            <a:r>
              <a:rPr lang="en-US" sz="2800" b="1" u="sng" dirty="0"/>
              <a:t>Direct </a:t>
            </a:r>
            <a:r>
              <a:rPr lang="en-US" sz="2800" b="1" u="sng" dirty="0" err="1"/>
              <a:t>Insrtument</a:t>
            </a:r>
            <a:r>
              <a:rPr lang="en-US" sz="2800" b="1" u="sng" dirty="0"/>
              <a:t> Purchase </a:t>
            </a:r>
          </a:p>
          <a:p>
            <a:pPr algn="just"/>
            <a:endParaRPr lang="en-US" sz="2800" dirty="0"/>
          </a:p>
        </p:txBody>
      </p:sp>
    </p:spTree>
    <p:extLst>
      <p:ext uri="{BB962C8B-B14F-4D97-AF65-F5344CB8AC3E}">
        <p14:creationId xmlns:p14="http://schemas.microsoft.com/office/powerpoint/2010/main" val="4120478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45720"/>
            <a:ext cx="6781800" cy="1600200"/>
          </a:xfrm>
        </p:spPr>
        <p:txBody>
          <a:bodyPr>
            <a:normAutofit/>
          </a:bodyPr>
          <a:lstStyle/>
          <a:p>
            <a:pPr lvl="0" algn="ctr"/>
            <a:r>
              <a:rPr lang="en-GB" sz="4000" dirty="0" smtClean="0"/>
              <a:t>Advantages of </a:t>
            </a:r>
            <a:r>
              <a:rPr lang="en-US" sz="4000" dirty="0" smtClean="0"/>
              <a:t>RR and </a:t>
            </a:r>
            <a:br>
              <a:rPr lang="en-US" sz="4000" dirty="0" smtClean="0"/>
            </a:br>
            <a:r>
              <a:rPr lang="en-US" sz="4000" dirty="0" smtClean="0"/>
              <a:t>CPT Contracts</a:t>
            </a:r>
            <a:endParaRPr lang="en-US" sz="4000" dirty="0"/>
          </a:p>
        </p:txBody>
      </p:sp>
      <p:sp>
        <p:nvSpPr>
          <p:cNvPr id="3" name="Content Placeholder 2"/>
          <p:cNvSpPr>
            <a:spLocks noGrp="1"/>
          </p:cNvSpPr>
          <p:nvPr>
            <p:ph idx="1"/>
          </p:nvPr>
        </p:nvSpPr>
        <p:spPr>
          <a:xfrm>
            <a:off x="762000" y="2895600"/>
            <a:ext cx="7543800" cy="3886200"/>
          </a:xfrm>
        </p:spPr>
        <p:txBody>
          <a:bodyPr>
            <a:noAutofit/>
          </a:bodyPr>
          <a:lstStyle/>
          <a:p>
            <a:pPr lvl="1" algn="just"/>
            <a:r>
              <a:rPr lang="en-GB" sz="2800" dirty="0" smtClean="0"/>
              <a:t>Prevent </a:t>
            </a:r>
            <a:r>
              <a:rPr lang="en-GB" sz="2800" dirty="0"/>
              <a:t>the initial high cost of the instrument used from capital equipment budget rather it will appear in operating </a:t>
            </a:r>
            <a:r>
              <a:rPr lang="en-GB" sz="2800" dirty="0" smtClean="0"/>
              <a:t>budget</a:t>
            </a:r>
            <a:r>
              <a:rPr lang="en-GB" sz="2800" dirty="0"/>
              <a:t> </a:t>
            </a:r>
          </a:p>
          <a:p>
            <a:pPr lvl="1" algn="just"/>
            <a:r>
              <a:rPr lang="en-GB" sz="2800" dirty="0"/>
              <a:t>Continuous supply of reagents for the contract period will be </a:t>
            </a:r>
            <a:r>
              <a:rPr lang="en-GB" sz="2800" dirty="0" smtClean="0"/>
              <a:t>ensured</a:t>
            </a:r>
          </a:p>
          <a:p>
            <a:pPr lvl="1" algn="just"/>
            <a:r>
              <a:rPr lang="en-US" sz="2800" dirty="0"/>
              <a:t>Some contracts also include service/maintenance expenses in the cost, providing additional savings for the </a:t>
            </a:r>
            <a:r>
              <a:rPr lang="en-US" sz="2800" dirty="0" smtClean="0"/>
              <a:t>laboratory</a:t>
            </a:r>
          </a:p>
          <a:p>
            <a:pPr marL="457200" lvl="1" indent="0" algn="just">
              <a:buNone/>
            </a:pPr>
            <a:endParaRPr lang="en-GB" sz="2800" dirty="0" smtClean="0"/>
          </a:p>
          <a:p>
            <a:pPr lvl="1" algn="just"/>
            <a:endParaRPr lang="en-GB" sz="2800" dirty="0" smtClean="0"/>
          </a:p>
          <a:p>
            <a:pPr marL="457200" lvl="1" indent="0" algn="just">
              <a:buNone/>
            </a:pPr>
            <a:endParaRPr lang="en-US" sz="2800" dirty="0"/>
          </a:p>
          <a:p>
            <a:endParaRPr lang="en-US" sz="2800" dirty="0"/>
          </a:p>
        </p:txBody>
      </p:sp>
    </p:spTree>
    <p:extLst>
      <p:ext uri="{BB962C8B-B14F-4D97-AF65-F5344CB8AC3E}">
        <p14:creationId xmlns:p14="http://schemas.microsoft.com/office/powerpoint/2010/main" val="35100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543800" cy="3886200"/>
          </a:xfrm>
        </p:spPr>
        <p:txBody>
          <a:bodyPr>
            <a:normAutofit fontScale="70000" lnSpcReduction="20000"/>
          </a:bodyPr>
          <a:lstStyle/>
          <a:p>
            <a:pPr lvl="1" algn="just"/>
            <a:r>
              <a:rPr lang="en-US" sz="3100" dirty="0" smtClean="0"/>
              <a:t>When a contract has expired, laboratories can simply replace older analyzers with new instruments that offer them the most extensive, cutting-edge test menus. </a:t>
            </a:r>
          </a:p>
          <a:p>
            <a:pPr lvl="1" algn="just"/>
            <a:endParaRPr lang="en-US" sz="3100" dirty="0" smtClean="0"/>
          </a:p>
          <a:p>
            <a:pPr lvl="1" algn="just"/>
            <a:r>
              <a:rPr lang="en-US" sz="3100" dirty="0" smtClean="0"/>
              <a:t>Since laboratories are not absorbing the cost of the analyzer to begin with, they are able to update technology much more readily</a:t>
            </a:r>
          </a:p>
          <a:p>
            <a:pPr lvl="1" algn="just"/>
            <a:endParaRPr lang="en-US" sz="3100" b="1" dirty="0" smtClean="0"/>
          </a:p>
          <a:p>
            <a:pPr lvl="1" algn="just"/>
            <a:r>
              <a:rPr lang="en-US" sz="3100" dirty="0" smtClean="0"/>
              <a:t>Guaranteed income for diagnostic manufacturers as well: a true win-win situation in diagnostics markets that has typically seen modest growth at best in recent years</a:t>
            </a:r>
            <a:endParaRPr lang="en-US" sz="3100" b="1" dirty="0" smtClean="0"/>
          </a:p>
          <a:p>
            <a:endParaRPr lang="en-US" sz="3100" b="1" dirty="0" smtClean="0"/>
          </a:p>
          <a:p>
            <a:pPr lvl="1"/>
            <a:endParaRPr lang="en-US" dirty="0"/>
          </a:p>
        </p:txBody>
      </p:sp>
      <p:sp>
        <p:nvSpPr>
          <p:cNvPr id="4" name="Title 1"/>
          <p:cNvSpPr>
            <a:spLocks noGrp="1"/>
          </p:cNvSpPr>
          <p:nvPr>
            <p:ph type="title"/>
          </p:nvPr>
        </p:nvSpPr>
        <p:spPr>
          <a:xfrm>
            <a:off x="1082040" y="381000"/>
            <a:ext cx="6781800" cy="1600200"/>
          </a:xfrm>
        </p:spPr>
        <p:txBody>
          <a:bodyPr>
            <a:normAutofit/>
          </a:bodyPr>
          <a:lstStyle/>
          <a:p>
            <a:pPr lvl="0" algn="ctr"/>
            <a:r>
              <a:rPr lang="en-GB" sz="4000" dirty="0" smtClean="0"/>
              <a:t>Advantages of </a:t>
            </a:r>
            <a:r>
              <a:rPr lang="en-US" sz="4000" dirty="0" smtClean="0"/>
              <a:t>RR and </a:t>
            </a:r>
            <a:br>
              <a:rPr lang="en-US" sz="4000" dirty="0" smtClean="0"/>
            </a:br>
            <a:r>
              <a:rPr lang="en-US" sz="4000" dirty="0" smtClean="0"/>
              <a:t>CPT Contracts (</a:t>
            </a:r>
            <a:r>
              <a:rPr lang="en-US" sz="4000" dirty="0" err="1" smtClean="0"/>
              <a:t>cont</a:t>
            </a:r>
            <a:r>
              <a:rPr lang="en-US" sz="4000" dirty="0" smtClean="0"/>
              <a:t>)</a:t>
            </a:r>
            <a:endParaRPr lang="en-US" sz="4000" dirty="0"/>
          </a:p>
        </p:txBody>
      </p:sp>
    </p:spTree>
    <p:extLst>
      <p:ext uri="{BB962C8B-B14F-4D97-AF65-F5344CB8AC3E}">
        <p14:creationId xmlns:p14="http://schemas.microsoft.com/office/powerpoint/2010/main" val="4083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0"/>
            <a:ext cx="7543800" cy="3886200"/>
          </a:xfrm>
        </p:spPr>
        <p:txBody>
          <a:bodyPr>
            <a:noAutofit/>
          </a:bodyPr>
          <a:lstStyle/>
          <a:p>
            <a:pPr lvl="1" algn="just"/>
            <a:r>
              <a:rPr lang="en-US" sz="2800" dirty="0" smtClean="0"/>
              <a:t>Consumer </a:t>
            </a:r>
            <a:r>
              <a:rPr lang="en-US" sz="2800" dirty="0"/>
              <a:t>will be bound to purchase reagent kits from that vendor </a:t>
            </a:r>
            <a:r>
              <a:rPr lang="en-US" sz="2800" dirty="0" smtClean="0"/>
              <a:t>only</a:t>
            </a:r>
            <a:endParaRPr lang="en-US" sz="2800" dirty="0"/>
          </a:p>
          <a:p>
            <a:pPr lvl="1" algn="just"/>
            <a:r>
              <a:rPr lang="en-US" sz="2800" dirty="0"/>
              <a:t>Reagent cost is 10-15% higher for the consumer on reagent rental basis than when </a:t>
            </a:r>
            <a:r>
              <a:rPr lang="en-US" sz="2800" dirty="0" smtClean="0"/>
              <a:t>purchased (but some vendors offer market prices too!!)</a:t>
            </a:r>
            <a:endParaRPr lang="en-US" sz="2800" dirty="0"/>
          </a:p>
          <a:p>
            <a:pPr lvl="1" algn="just"/>
            <a:r>
              <a:rPr lang="en-US" sz="2800" dirty="0" smtClean="0"/>
              <a:t>Not very profitable for smaller </a:t>
            </a:r>
            <a:r>
              <a:rPr lang="en-US" sz="2800" dirty="0"/>
              <a:t>regional reference laboratories and physician office laboratory </a:t>
            </a:r>
            <a:r>
              <a:rPr lang="en-US" sz="2800" dirty="0" smtClean="0"/>
              <a:t>settings. </a:t>
            </a:r>
          </a:p>
          <a:p>
            <a:pPr lvl="1" algn="just"/>
            <a:endParaRPr lang="en-US" sz="2400" dirty="0"/>
          </a:p>
          <a:p>
            <a:endParaRPr lang="en-US" sz="2800" dirty="0"/>
          </a:p>
        </p:txBody>
      </p:sp>
      <p:sp>
        <p:nvSpPr>
          <p:cNvPr id="4" name="Title 1"/>
          <p:cNvSpPr>
            <a:spLocks noGrp="1"/>
          </p:cNvSpPr>
          <p:nvPr>
            <p:ph type="title"/>
          </p:nvPr>
        </p:nvSpPr>
        <p:spPr>
          <a:xfrm>
            <a:off x="1082040" y="45720"/>
            <a:ext cx="6781800" cy="1600200"/>
          </a:xfrm>
        </p:spPr>
        <p:txBody>
          <a:bodyPr>
            <a:normAutofit/>
          </a:bodyPr>
          <a:lstStyle/>
          <a:p>
            <a:pPr lvl="0" algn="ctr"/>
            <a:r>
              <a:rPr lang="en-GB" sz="4000" dirty="0" smtClean="0"/>
              <a:t>Disadvantages of </a:t>
            </a:r>
            <a:r>
              <a:rPr lang="en-US" sz="4000" dirty="0" smtClean="0"/>
              <a:t>RR and </a:t>
            </a:r>
            <a:br>
              <a:rPr lang="en-US" sz="4000" dirty="0" smtClean="0"/>
            </a:br>
            <a:r>
              <a:rPr lang="en-US" sz="4000" dirty="0" smtClean="0"/>
              <a:t>CPT Contracts</a:t>
            </a:r>
            <a:endParaRPr lang="en-US" sz="4000" dirty="0"/>
          </a:p>
        </p:txBody>
      </p:sp>
    </p:spTree>
    <p:extLst>
      <p:ext uri="{BB962C8B-B14F-4D97-AF65-F5344CB8AC3E}">
        <p14:creationId xmlns:p14="http://schemas.microsoft.com/office/powerpoint/2010/main" val="29892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1752600"/>
          </a:xfrm>
        </p:spPr>
        <p:txBody>
          <a:bodyPr>
            <a:noAutofit/>
          </a:bodyPr>
          <a:lstStyle/>
          <a:p>
            <a:pPr lvl="0"/>
            <a:r>
              <a:rPr lang="en-GB" sz="1800" dirty="0" smtClean="0"/>
              <a:t>13. A </a:t>
            </a:r>
            <a:r>
              <a:rPr lang="en-GB" sz="1800" dirty="0"/>
              <a:t>Chemical Pathologist working in an active diagnostic service has to be familiar with various </a:t>
            </a:r>
            <a:r>
              <a:rPr lang="en-GB" sz="1800" dirty="0" err="1"/>
              <a:t>autoanalysers</a:t>
            </a:r>
            <a:r>
              <a:rPr lang="en-GB" sz="1800" dirty="0"/>
              <a:t> offered by different manufactures. </a:t>
            </a:r>
            <a:r>
              <a:rPr lang="en-GB" sz="1800" i="1" dirty="0"/>
              <a:t>Please fill in the empty cells</a:t>
            </a:r>
            <a:r>
              <a:rPr lang="en-GB" sz="1800" dirty="0"/>
              <a:t> in the following table after gathering information from any source </a:t>
            </a:r>
            <a:r>
              <a:rPr lang="en-GB" sz="1800" i="1" dirty="0"/>
              <a:t>(0.5 mark for each analyser)</a:t>
            </a:r>
            <a:r>
              <a:rPr lang="en-GB" sz="1800" dirty="0"/>
              <a:t>:</a:t>
            </a:r>
            <a:r>
              <a:rPr lang="en-US" sz="1800" dirty="0"/>
              <a:t/>
            </a:r>
            <a:br>
              <a:rPr lang="en-US" sz="1800" dirty="0"/>
            </a:br>
            <a:endParaRPr lang="en-GB" sz="1800"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2201983"/>
              </p:ext>
            </p:extLst>
          </p:nvPr>
        </p:nvGraphicFramePr>
        <p:xfrm>
          <a:off x="0" y="2057400"/>
          <a:ext cx="9144000" cy="4941097"/>
        </p:xfrm>
        <a:graphic>
          <a:graphicData uri="http://schemas.openxmlformats.org/drawingml/2006/table">
            <a:tbl>
              <a:tblPr firstRow="1" firstCol="1" bandRow="1">
                <a:tableStyleId>{5C22544A-7EE6-4342-B048-85BDC9FD1C3A}</a:tableStyleId>
              </a:tblPr>
              <a:tblGrid>
                <a:gridCol w="2425960"/>
                <a:gridCol w="1492899"/>
                <a:gridCol w="2052734"/>
                <a:gridCol w="1772816"/>
                <a:gridCol w="1399591"/>
              </a:tblGrid>
              <a:tr h="911063">
                <a:tc>
                  <a:txBody>
                    <a:bodyPr/>
                    <a:lstStyle/>
                    <a:p>
                      <a:pPr marL="0" marR="0" algn="just">
                        <a:lnSpc>
                          <a:spcPct val="115000"/>
                        </a:lnSpc>
                        <a:spcBef>
                          <a:spcPts val="0"/>
                        </a:spcBef>
                        <a:spcAft>
                          <a:spcPts val="0"/>
                        </a:spcAft>
                      </a:pPr>
                      <a:r>
                        <a:rPr lang="en-GB" sz="2000" dirty="0">
                          <a:effectLst/>
                        </a:rPr>
                        <a:t>Name of the </a:t>
                      </a:r>
                      <a:r>
                        <a:rPr lang="en-GB" sz="2000" dirty="0" err="1">
                          <a:effectLst/>
                        </a:rPr>
                        <a:t>autoanalyser</a:t>
                      </a:r>
                      <a:endParaRPr lang="en-US" sz="1400" dirty="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2000" dirty="0">
                          <a:effectLst/>
                        </a:rPr>
                        <a:t>Manufacture </a:t>
                      </a:r>
                      <a:endParaRPr lang="en-US" sz="1400" dirty="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2000">
                          <a:effectLst/>
                        </a:rPr>
                        <a:t>Working principle</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2000">
                          <a:effectLst/>
                        </a:rPr>
                        <a:t>Group of Analytes which can be tested</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2000">
                          <a:effectLst/>
                        </a:rPr>
                        <a:t>Open or Close</a:t>
                      </a:r>
                      <a:endParaRPr lang="en-US" sz="1400">
                        <a:effectLst/>
                        <a:latin typeface="Calibri"/>
                        <a:ea typeface="Calibri"/>
                        <a:cs typeface="Arial"/>
                      </a:endParaRPr>
                    </a:p>
                  </a:txBody>
                  <a:tcPr marL="55500" marR="55500" marT="0" marB="0"/>
                </a:tc>
              </a:tr>
              <a:tr h="876022">
                <a:tc>
                  <a:txBody>
                    <a:bodyPr/>
                    <a:lstStyle/>
                    <a:p>
                      <a:pPr marL="0" marR="0" algn="just">
                        <a:lnSpc>
                          <a:spcPct val="115000"/>
                        </a:lnSpc>
                        <a:spcBef>
                          <a:spcPts val="0"/>
                        </a:spcBef>
                        <a:spcAft>
                          <a:spcPts val="0"/>
                        </a:spcAft>
                      </a:pPr>
                      <a:r>
                        <a:rPr lang="en-GB" sz="2000">
                          <a:effectLst/>
                        </a:rPr>
                        <a:t>Selectra XL</a:t>
                      </a:r>
                      <a:r>
                        <a:rPr lang="en-GB" sz="2000" baseline="30000">
                          <a:effectLst/>
                        </a:rPr>
                        <a:t>®</a:t>
                      </a:r>
                      <a:endParaRPr lang="en-US" sz="1400">
                        <a:effectLst/>
                      </a:endParaRPr>
                    </a:p>
                    <a:p>
                      <a:pPr marL="0" marR="0" algn="just">
                        <a:lnSpc>
                          <a:spcPct val="115000"/>
                        </a:lnSpc>
                        <a:spcBef>
                          <a:spcPts val="0"/>
                        </a:spcBef>
                        <a:spcAft>
                          <a:spcPts val="0"/>
                        </a:spcAft>
                      </a:pPr>
                      <a:r>
                        <a:rPr lang="en-GB" sz="2000">
                          <a:effectLst/>
                        </a:rPr>
                        <a:t> </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Elitech group</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dirty="0">
                          <a:effectLst/>
                        </a:rPr>
                        <a:t>Photometry and indirect ISE (dry electrode)</a:t>
                      </a:r>
                      <a:endParaRPr lang="en-US" sz="1400" dirty="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200">
                          <a:effectLst/>
                        </a:rPr>
                        <a:t>Clinical chemistry(LFT, RFT, muscle enzymes)</a:t>
                      </a:r>
                      <a:endParaRPr lang="en-US" sz="1400">
                        <a:effectLst/>
                      </a:endParaRPr>
                    </a:p>
                    <a:p>
                      <a:pPr marL="0" marR="0" algn="just">
                        <a:lnSpc>
                          <a:spcPct val="115000"/>
                        </a:lnSpc>
                        <a:spcBef>
                          <a:spcPts val="0"/>
                        </a:spcBef>
                        <a:spcAft>
                          <a:spcPts val="0"/>
                        </a:spcAft>
                      </a:pPr>
                      <a:r>
                        <a:rPr lang="en-GB" sz="1200">
                          <a:effectLst/>
                        </a:rPr>
                        <a:t>Electrolytes</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Open channels</a:t>
                      </a:r>
                      <a:endParaRPr lang="en-US" sz="1400">
                        <a:effectLst/>
                        <a:latin typeface="Calibri"/>
                        <a:ea typeface="Calibri"/>
                        <a:cs typeface="Arial"/>
                      </a:endParaRPr>
                    </a:p>
                  </a:txBody>
                  <a:tcPr marL="55500" marR="55500" marT="0" marB="0"/>
                </a:tc>
              </a:tr>
              <a:tr h="1261471">
                <a:tc>
                  <a:txBody>
                    <a:bodyPr/>
                    <a:lstStyle/>
                    <a:p>
                      <a:pPr marL="0" marR="0" algn="just">
                        <a:lnSpc>
                          <a:spcPct val="115000"/>
                        </a:lnSpc>
                        <a:spcBef>
                          <a:spcPts val="0"/>
                        </a:spcBef>
                        <a:spcAft>
                          <a:spcPts val="0"/>
                        </a:spcAft>
                      </a:pPr>
                      <a:r>
                        <a:rPr lang="en-GB" sz="2000">
                          <a:effectLst/>
                        </a:rPr>
                        <a:t>Modular P-800</a:t>
                      </a:r>
                      <a:r>
                        <a:rPr lang="en-GB" sz="2000" baseline="30000">
                          <a:effectLst/>
                        </a:rPr>
                        <a:t>®</a:t>
                      </a:r>
                      <a:endParaRPr lang="en-US" sz="1400">
                        <a:effectLst/>
                      </a:endParaRPr>
                    </a:p>
                    <a:p>
                      <a:pPr marL="0" marR="0" algn="just">
                        <a:lnSpc>
                          <a:spcPct val="115000"/>
                        </a:lnSpc>
                        <a:spcBef>
                          <a:spcPts val="0"/>
                        </a:spcBef>
                        <a:spcAft>
                          <a:spcPts val="0"/>
                        </a:spcAft>
                      </a:pPr>
                      <a:r>
                        <a:rPr lang="en-GB" sz="2000">
                          <a:effectLst/>
                        </a:rPr>
                        <a:t> </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Roche </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dirty="0" err="1">
                          <a:effectLst/>
                        </a:rPr>
                        <a:t>Spectro</a:t>
                      </a:r>
                      <a:r>
                        <a:rPr lang="en-GB" sz="1600" dirty="0">
                          <a:effectLst/>
                        </a:rPr>
                        <a:t>-photometry and indirect ISE</a:t>
                      </a:r>
                      <a:endParaRPr lang="en-US" sz="1400" dirty="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200" dirty="0">
                          <a:effectLst/>
                        </a:rPr>
                        <a:t>Clinical chemistry(LFT, RFT, muscle enzymes)</a:t>
                      </a:r>
                      <a:endParaRPr lang="en-US" sz="1400" dirty="0">
                        <a:effectLst/>
                      </a:endParaRPr>
                    </a:p>
                    <a:p>
                      <a:pPr marL="0" marR="0" algn="just">
                        <a:lnSpc>
                          <a:spcPct val="115000"/>
                        </a:lnSpc>
                        <a:spcBef>
                          <a:spcPts val="0"/>
                        </a:spcBef>
                        <a:spcAft>
                          <a:spcPts val="0"/>
                        </a:spcAft>
                      </a:pPr>
                      <a:r>
                        <a:rPr lang="en-GB" sz="1200" dirty="0">
                          <a:effectLst/>
                        </a:rPr>
                        <a:t>Electrolytes</a:t>
                      </a:r>
                      <a:endParaRPr lang="en-US" sz="1400" dirty="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Mainly closed but few channel can be opened </a:t>
                      </a:r>
                      <a:endParaRPr lang="en-US" sz="1400">
                        <a:effectLst/>
                        <a:latin typeface="Calibri"/>
                        <a:ea typeface="Calibri"/>
                        <a:cs typeface="Arial"/>
                      </a:endParaRPr>
                    </a:p>
                  </a:txBody>
                  <a:tcPr marL="55500" marR="55500" marT="0" marB="0"/>
                </a:tc>
              </a:tr>
              <a:tr h="876022">
                <a:tc>
                  <a:txBody>
                    <a:bodyPr/>
                    <a:lstStyle/>
                    <a:p>
                      <a:pPr marL="0" marR="0" algn="just">
                        <a:lnSpc>
                          <a:spcPct val="115000"/>
                        </a:lnSpc>
                        <a:spcBef>
                          <a:spcPts val="0"/>
                        </a:spcBef>
                        <a:spcAft>
                          <a:spcPts val="0"/>
                        </a:spcAft>
                      </a:pPr>
                      <a:r>
                        <a:rPr lang="en-GB" sz="2000">
                          <a:effectLst/>
                        </a:rPr>
                        <a:t>Immulyte 2000</a:t>
                      </a:r>
                      <a:r>
                        <a:rPr lang="en-GB" sz="2000" baseline="30000">
                          <a:effectLst/>
                        </a:rPr>
                        <a:t>®</a:t>
                      </a:r>
                      <a:endParaRPr lang="en-US" sz="1400">
                        <a:effectLst/>
                      </a:endParaRPr>
                    </a:p>
                    <a:p>
                      <a:pPr marL="0" marR="0" algn="just">
                        <a:lnSpc>
                          <a:spcPct val="115000"/>
                        </a:lnSpc>
                        <a:spcBef>
                          <a:spcPts val="0"/>
                        </a:spcBef>
                        <a:spcAft>
                          <a:spcPts val="0"/>
                        </a:spcAft>
                      </a:pPr>
                      <a:r>
                        <a:rPr lang="en-GB" sz="2000">
                          <a:effectLst/>
                        </a:rPr>
                        <a:t> </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Seimens</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Chemilumine-scence immunoassay technique</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200" dirty="0" err="1">
                          <a:effectLst/>
                        </a:rPr>
                        <a:t>Immunoassaye.g</a:t>
                      </a:r>
                      <a:r>
                        <a:rPr lang="en-GB" sz="1200" dirty="0">
                          <a:effectLst/>
                        </a:rPr>
                        <a:t>. thyroid profile, fertility profile, </a:t>
                      </a:r>
                      <a:r>
                        <a:rPr lang="en-GB" sz="1200" dirty="0" err="1">
                          <a:effectLst/>
                        </a:rPr>
                        <a:t>tumor</a:t>
                      </a:r>
                      <a:r>
                        <a:rPr lang="en-GB" sz="1200" dirty="0">
                          <a:effectLst/>
                        </a:rPr>
                        <a:t> marker, </a:t>
                      </a:r>
                      <a:r>
                        <a:rPr lang="en-GB" sz="1200" dirty="0" err="1">
                          <a:effectLst/>
                        </a:rPr>
                        <a:t>cTn</a:t>
                      </a:r>
                      <a:endParaRPr lang="en-US" sz="1400" dirty="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dirty="0">
                          <a:effectLst/>
                        </a:rPr>
                        <a:t>close</a:t>
                      </a:r>
                      <a:endParaRPr lang="en-US" sz="1400" dirty="0">
                        <a:effectLst/>
                        <a:latin typeface="Calibri"/>
                        <a:ea typeface="Calibri"/>
                        <a:cs typeface="Arial"/>
                      </a:endParaRPr>
                    </a:p>
                  </a:txBody>
                  <a:tcPr marL="55500" marR="55500" marT="0" marB="0"/>
                </a:tc>
              </a:tr>
              <a:tr h="876022">
                <a:tc>
                  <a:txBody>
                    <a:bodyPr/>
                    <a:lstStyle/>
                    <a:p>
                      <a:pPr marL="0" marR="0" algn="just">
                        <a:lnSpc>
                          <a:spcPct val="115000"/>
                        </a:lnSpc>
                        <a:spcBef>
                          <a:spcPts val="0"/>
                        </a:spcBef>
                        <a:spcAft>
                          <a:spcPts val="0"/>
                        </a:spcAft>
                      </a:pPr>
                      <a:r>
                        <a:rPr lang="en-GB" sz="2000">
                          <a:effectLst/>
                        </a:rPr>
                        <a:t>Access 2</a:t>
                      </a:r>
                      <a:r>
                        <a:rPr lang="en-GB" sz="2000" baseline="30000">
                          <a:effectLst/>
                        </a:rPr>
                        <a:t>®</a:t>
                      </a:r>
                      <a:endParaRPr lang="en-US" sz="1400">
                        <a:effectLst/>
                      </a:endParaRPr>
                    </a:p>
                    <a:p>
                      <a:pPr marL="0" marR="0" algn="just">
                        <a:lnSpc>
                          <a:spcPct val="115000"/>
                        </a:lnSpc>
                        <a:spcBef>
                          <a:spcPts val="0"/>
                        </a:spcBef>
                        <a:spcAft>
                          <a:spcPts val="0"/>
                        </a:spcAft>
                      </a:pPr>
                      <a:r>
                        <a:rPr lang="en-GB" sz="2000">
                          <a:effectLst/>
                        </a:rPr>
                        <a:t> </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Backman coulter</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a:effectLst/>
                        </a:rPr>
                        <a:t>Chemiluminescence immunoasssay</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200">
                          <a:effectLst/>
                        </a:rPr>
                        <a:t>Immunoassaye.g. thyroid profile, fertility profile, tumor marker, cTn</a:t>
                      </a:r>
                      <a:endParaRPr lang="en-US" sz="1400">
                        <a:effectLst/>
                        <a:latin typeface="Calibri"/>
                        <a:ea typeface="Calibri"/>
                        <a:cs typeface="Arial"/>
                      </a:endParaRPr>
                    </a:p>
                  </a:txBody>
                  <a:tcPr marL="55500" marR="55500" marT="0" marB="0"/>
                </a:tc>
                <a:tc>
                  <a:txBody>
                    <a:bodyPr/>
                    <a:lstStyle/>
                    <a:p>
                      <a:pPr marL="0" marR="0" algn="just">
                        <a:lnSpc>
                          <a:spcPct val="115000"/>
                        </a:lnSpc>
                        <a:spcBef>
                          <a:spcPts val="0"/>
                        </a:spcBef>
                        <a:spcAft>
                          <a:spcPts val="0"/>
                        </a:spcAft>
                      </a:pPr>
                      <a:r>
                        <a:rPr lang="en-GB" sz="1600" dirty="0">
                          <a:effectLst/>
                        </a:rPr>
                        <a:t>close</a:t>
                      </a:r>
                      <a:endParaRPr lang="en-US" sz="1400" dirty="0">
                        <a:effectLst/>
                        <a:latin typeface="Calibri"/>
                        <a:ea typeface="Calibri"/>
                        <a:cs typeface="Arial"/>
                      </a:endParaRPr>
                    </a:p>
                  </a:txBody>
                  <a:tcPr marL="55500" marR="55500" marT="0" marB="0"/>
                </a:tc>
              </a:tr>
            </a:tbl>
          </a:graphicData>
        </a:graphic>
      </p:graphicFrame>
    </p:spTree>
    <p:extLst>
      <p:ext uri="{BB962C8B-B14F-4D97-AF65-F5344CB8AC3E}">
        <p14:creationId xmlns:p14="http://schemas.microsoft.com/office/powerpoint/2010/main" val="30830008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3600" dirty="0" smtClean="0">
                <a:latin typeface="+mn-lt"/>
              </a:rPr>
              <a:t>More Commonly Used </a:t>
            </a:r>
            <a:r>
              <a:rPr lang="en-GB" sz="3600" dirty="0" err="1" smtClean="0">
                <a:latin typeface="+mn-lt"/>
              </a:rPr>
              <a:t>Autoanalysers</a:t>
            </a:r>
            <a:r>
              <a:rPr lang="en-GB" sz="3600" dirty="0" smtClean="0">
                <a:latin typeface="+mn-lt"/>
              </a:rPr>
              <a:t> </a:t>
            </a:r>
            <a:br>
              <a:rPr lang="en-GB" sz="3600" dirty="0" smtClean="0">
                <a:latin typeface="+mn-lt"/>
              </a:rPr>
            </a:br>
            <a:r>
              <a:rPr lang="en-GB" sz="3600" dirty="0" smtClean="0">
                <a:latin typeface="+mn-lt"/>
              </a:rPr>
              <a:t>(Commercial Details)</a:t>
            </a:r>
            <a:endParaRPr lang="en-GB" sz="3600" dirty="0">
              <a:latin typeface="+mn-lt"/>
            </a:endParaRPr>
          </a:p>
        </p:txBody>
      </p:sp>
      <p:sp>
        <p:nvSpPr>
          <p:cNvPr id="3" name="Subtitle 2"/>
          <p:cNvSpPr>
            <a:spLocks noGrp="1"/>
          </p:cNvSpPr>
          <p:nvPr>
            <p:ph type="subTitle" idx="1"/>
          </p:nvPr>
        </p:nvSpPr>
        <p:spPr/>
        <p:txBody>
          <a:bodyPr>
            <a:normAutofit fontScale="92500"/>
          </a:bodyPr>
          <a:lstStyle/>
          <a:p>
            <a:r>
              <a:rPr lang="en-GB" dirty="0" smtClean="0"/>
              <a:t>Slides courtesy of Dr </a:t>
            </a:r>
            <a:r>
              <a:rPr lang="en-GB" dirty="0" err="1" smtClean="0"/>
              <a:t>Amjad</a:t>
            </a:r>
            <a:r>
              <a:rPr lang="en-GB" dirty="0" smtClean="0"/>
              <a:t> </a:t>
            </a:r>
            <a:r>
              <a:rPr lang="en-GB" dirty="0" err="1" smtClean="0"/>
              <a:t>Pervaiz</a:t>
            </a:r>
            <a:r>
              <a:rPr lang="en-GB" dirty="0" smtClean="0"/>
              <a:t>, Dr </a:t>
            </a:r>
            <a:r>
              <a:rPr lang="en-GB" dirty="0" err="1" smtClean="0"/>
              <a:t>Rubina</a:t>
            </a:r>
            <a:r>
              <a:rPr lang="en-GB" dirty="0" smtClean="0"/>
              <a:t> Rashid and Dr </a:t>
            </a:r>
            <a:r>
              <a:rPr lang="en-GB" dirty="0" err="1" smtClean="0"/>
              <a:t>Sadia</a:t>
            </a:r>
            <a:r>
              <a:rPr lang="en-GB" dirty="0" smtClean="0"/>
              <a:t> </a:t>
            </a:r>
            <a:r>
              <a:rPr lang="en-GB" dirty="0" err="1" smtClean="0"/>
              <a:t>Kirn</a:t>
            </a:r>
            <a:r>
              <a:rPr lang="en-GB" dirty="0" smtClean="0"/>
              <a:t> (All from AFIP </a:t>
            </a:r>
            <a:r>
              <a:rPr lang="en-GB" dirty="0" err="1" smtClean="0"/>
              <a:t>Rwp</a:t>
            </a:r>
            <a:r>
              <a:rPr lang="en-GB" dirty="0" smtClean="0"/>
              <a:t>)</a:t>
            </a:r>
            <a:endParaRPr lang="en-GB" dirty="0"/>
          </a:p>
        </p:txBody>
      </p:sp>
    </p:spTree>
    <p:extLst>
      <p:ext uri="{BB962C8B-B14F-4D97-AF65-F5344CB8AC3E}">
        <p14:creationId xmlns:p14="http://schemas.microsoft.com/office/powerpoint/2010/main" val="3578771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6/20/2014</a:t>
            </a:fld>
            <a:endParaRPr lang="en-US"/>
          </a:p>
        </p:txBody>
      </p:sp>
      <p:sp>
        <p:nvSpPr>
          <p:cNvPr id="3" name="Slide Number Placeholder 2"/>
          <p:cNvSpPr>
            <a:spLocks noGrp="1"/>
          </p:cNvSpPr>
          <p:nvPr>
            <p:ph type="sldNum" sz="quarter" idx="12"/>
          </p:nvPr>
        </p:nvSpPr>
        <p:spPr/>
        <p:txBody>
          <a:bodyPr/>
          <a:lstStyle/>
          <a:p>
            <a:fld id="{AF4DDE21-F290-443C-8E9A-843E77C5D47C}" type="slidenum">
              <a:rPr lang="en-US" smtClean="0"/>
              <a:pPr/>
              <a:t>58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35650822"/>
              </p:ext>
            </p:extLst>
          </p:nvPr>
        </p:nvGraphicFramePr>
        <p:xfrm>
          <a:off x="0" y="0"/>
          <a:ext cx="9143999" cy="8152126"/>
        </p:xfrm>
        <a:graphic>
          <a:graphicData uri="http://schemas.openxmlformats.org/drawingml/2006/table">
            <a:tbl>
              <a:tblPr firstRow="1" firstCol="1" bandRow="1">
                <a:tableStyleId>{5C22544A-7EE6-4342-B048-85BDC9FD1C3A}</a:tableStyleId>
              </a:tblPr>
              <a:tblGrid>
                <a:gridCol w="2642585"/>
                <a:gridCol w="2213707"/>
                <a:gridCol w="1607211"/>
                <a:gridCol w="1600714"/>
                <a:gridCol w="1079782"/>
              </a:tblGrid>
              <a:tr h="406202">
                <a:tc>
                  <a:txBody>
                    <a:bodyPr/>
                    <a:lstStyle/>
                    <a:p>
                      <a:pPr marL="0" marR="0" algn="just">
                        <a:lnSpc>
                          <a:spcPct val="115000"/>
                        </a:lnSpc>
                        <a:spcBef>
                          <a:spcPts val="0"/>
                        </a:spcBef>
                        <a:spcAft>
                          <a:spcPts val="0"/>
                        </a:spcAft>
                      </a:pPr>
                      <a:r>
                        <a:rPr lang="en-GB" sz="1050" dirty="0">
                          <a:effectLst/>
                        </a:rPr>
                        <a:t>Name of </a:t>
                      </a:r>
                      <a:r>
                        <a:rPr lang="en-GB" sz="1100" dirty="0">
                          <a:effectLst/>
                        </a:rPr>
                        <a:t>the</a:t>
                      </a:r>
                      <a:r>
                        <a:rPr lang="en-GB" sz="1050" dirty="0">
                          <a:effectLst/>
                        </a:rPr>
                        <a:t> </a:t>
                      </a:r>
                      <a:r>
                        <a:rPr lang="en-GB" sz="1050" dirty="0" err="1">
                          <a:effectLst/>
                        </a:rPr>
                        <a:t>autoanalyser</a:t>
                      </a:r>
                      <a:endParaRPr lang="en-US" sz="105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GB" sz="1050">
                          <a:effectLst/>
                        </a:rPr>
                        <a:t>Manufacture </a:t>
                      </a:r>
                      <a:endParaRPr lang="en-US" sz="105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GB" sz="1050">
                          <a:effectLst/>
                        </a:rPr>
                        <a:t>Working principle</a:t>
                      </a:r>
                      <a:endParaRPr lang="en-US" sz="105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GB" sz="1050">
                          <a:effectLst/>
                        </a:rPr>
                        <a:t>Group of Analytes which can be tested </a:t>
                      </a:r>
                      <a:endParaRPr lang="en-US" sz="105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GB" sz="1050">
                          <a:effectLst/>
                        </a:rPr>
                        <a:t>Open or Close</a:t>
                      </a:r>
                      <a:endParaRPr lang="en-US" sz="1050">
                        <a:effectLst/>
                        <a:latin typeface="Calibri"/>
                        <a:ea typeface="Calibri"/>
                        <a:cs typeface="Arial"/>
                      </a:endParaRPr>
                    </a:p>
                  </a:txBody>
                  <a:tcPr marL="17086" marR="17086" marT="0" marB="0"/>
                </a:tc>
              </a:tr>
              <a:tr h="83321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smtClean="0">
                          <a:effectLst/>
                        </a:rPr>
                        <a:t>D x I-800</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smtClean="0">
                          <a:effectLst/>
                        </a:rPr>
                        <a:t>Beckman Coulter</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Chemiluminiscence</a:t>
                      </a:r>
                      <a:endParaRPr lang="en-US" sz="11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hormone assay, TDM, </a:t>
                      </a:r>
                      <a:r>
                        <a:rPr lang="en-GB" sz="1800" kern="1200" dirty="0" err="1" smtClean="0">
                          <a:solidFill>
                            <a:schemeClr val="dk1"/>
                          </a:solidFill>
                          <a:effectLst/>
                          <a:latin typeface="+mn-lt"/>
                          <a:ea typeface="+mn-ea"/>
                          <a:cs typeface="+mn-cs"/>
                        </a:rPr>
                        <a:t>Tumor</a:t>
                      </a:r>
                      <a:r>
                        <a:rPr lang="en-GB" sz="1800" kern="1200" dirty="0" smtClean="0">
                          <a:solidFill>
                            <a:schemeClr val="dk1"/>
                          </a:solidFill>
                          <a:effectLst/>
                          <a:latin typeface="+mn-lt"/>
                          <a:ea typeface="+mn-ea"/>
                          <a:cs typeface="+mn-cs"/>
                        </a:rPr>
                        <a:t> marker</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closed</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r>
              <a:tr h="83321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err="1" smtClean="0">
                          <a:effectLst/>
                        </a:rPr>
                        <a:t>Vitros</a:t>
                      </a:r>
                      <a:r>
                        <a:rPr lang="en-GB" sz="1400" dirty="0" smtClean="0">
                          <a:effectLst/>
                        </a:rPr>
                        <a:t> Immunodiagnostic</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smtClean="0">
                          <a:effectLst/>
                        </a:rPr>
                        <a:t>Johnson and Johnson</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Chemiluminiscence</a:t>
                      </a:r>
                      <a:endParaRPr lang="en-US" sz="11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hormone assay, TDM, </a:t>
                      </a:r>
                      <a:r>
                        <a:rPr lang="en-GB" sz="1800" kern="1200" dirty="0" err="1" smtClean="0">
                          <a:solidFill>
                            <a:schemeClr val="dk1"/>
                          </a:solidFill>
                          <a:effectLst/>
                          <a:latin typeface="+mn-lt"/>
                          <a:ea typeface="+mn-ea"/>
                          <a:cs typeface="+mn-cs"/>
                        </a:rPr>
                        <a:t>Tumor</a:t>
                      </a:r>
                      <a:r>
                        <a:rPr lang="en-GB" sz="1800" kern="1200" dirty="0" smtClean="0">
                          <a:solidFill>
                            <a:schemeClr val="dk1"/>
                          </a:solidFill>
                          <a:effectLst/>
                          <a:latin typeface="+mn-lt"/>
                          <a:ea typeface="+mn-ea"/>
                          <a:cs typeface="+mn-cs"/>
                        </a:rPr>
                        <a:t> marker</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closed</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r>
              <a:tr h="514630">
                <a:tc>
                  <a:txBody>
                    <a:bodyPr/>
                    <a:lstStyle/>
                    <a:p>
                      <a:pPr marL="0" marR="0" algn="just">
                        <a:lnSpc>
                          <a:spcPct val="115000"/>
                        </a:lnSpc>
                        <a:spcBef>
                          <a:spcPts val="0"/>
                        </a:spcBef>
                        <a:spcAft>
                          <a:spcPts val="0"/>
                        </a:spcAft>
                      </a:pPr>
                      <a:r>
                        <a:rPr lang="en-US" sz="1400" dirty="0" err="1" smtClean="0">
                          <a:effectLst/>
                          <a:latin typeface="Calibri"/>
                          <a:ea typeface="Calibri"/>
                          <a:cs typeface="Arial"/>
                        </a:rPr>
                        <a:t>Cobas</a:t>
                      </a:r>
                      <a:r>
                        <a:rPr lang="en-US" sz="1400" dirty="0" smtClean="0">
                          <a:effectLst/>
                          <a:latin typeface="Calibri"/>
                          <a:ea typeface="Calibri"/>
                          <a:cs typeface="Arial"/>
                        </a:rPr>
                        <a:t> 221</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err="1" smtClean="0">
                          <a:effectLst/>
                          <a:latin typeface="Calibri"/>
                          <a:ea typeface="Calibri"/>
                          <a:cs typeface="Arial"/>
                        </a:rPr>
                        <a:t>Cobas</a:t>
                      </a:r>
                      <a:r>
                        <a:rPr lang="en-US" sz="1400" dirty="0" smtClean="0">
                          <a:effectLst/>
                          <a:latin typeface="Calibri"/>
                          <a:ea typeface="Calibri"/>
                          <a:cs typeface="Arial"/>
                        </a:rPr>
                        <a:t>/Roche</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ISE ,</a:t>
                      </a:r>
                      <a:r>
                        <a:rPr lang="en-US" sz="1400" baseline="0" dirty="0" smtClean="0">
                          <a:effectLst/>
                          <a:latin typeface="Calibri"/>
                          <a:ea typeface="Calibri"/>
                          <a:cs typeface="Arial"/>
                        </a:rPr>
                        <a:t> </a:t>
                      </a:r>
                      <a:r>
                        <a:rPr lang="en-US" sz="1400" baseline="0" dirty="0" err="1" smtClean="0">
                          <a:effectLst/>
                          <a:latin typeface="Calibri"/>
                          <a:ea typeface="Calibri"/>
                          <a:cs typeface="Arial"/>
                        </a:rPr>
                        <a:t>oximetery</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ABGs, electrolytes, bilirubin, </a:t>
                      </a:r>
                      <a:r>
                        <a:rPr lang="en-US" sz="1400" dirty="0" err="1" smtClean="0">
                          <a:effectLst/>
                          <a:latin typeface="Calibri"/>
                          <a:ea typeface="Calibri"/>
                          <a:cs typeface="Arial"/>
                        </a:rPr>
                        <a:t>Carboxy</a:t>
                      </a:r>
                      <a:r>
                        <a:rPr lang="en-US" sz="1400" dirty="0" smtClean="0">
                          <a:effectLst/>
                          <a:latin typeface="Calibri"/>
                          <a:ea typeface="Calibri"/>
                          <a:cs typeface="Arial"/>
                        </a:rPr>
                        <a:t> </a:t>
                      </a:r>
                      <a:r>
                        <a:rPr lang="en-US" sz="1400" dirty="0" err="1" smtClean="0">
                          <a:effectLst/>
                          <a:latin typeface="Calibri"/>
                          <a:ea typeface="Calibri"/>
                          <a:cs typeface="Arial"/>
                        </a:rPr>
                        <a:t>Hb</a:t>
                      </a:r>
                      <a:r>
                        <a:rPr lang="en-US" sz="1400" dirty="0" smtClean="0">
                          <a:effectLst/>
                          <a:latin typeface="Calibri"/>
                          <a:ea typeface="Calibri"/>
                          <a:cs typeface="Arial"/>
                        </a:rPr>
                        <a:t>, Urea etc.</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Closed</a:t>
                      </a:r>
                      <a:endParaRPr lang="en-US" sz="1400" dirty="0">
                        <a:effectLst/>
                        <a:latin typeface="Calibri"/>
                        <a:ea typeface="Calibri"/>
                        <a:cs typeface="Arial"/>
                      </a:endParaRPr>
                    </a:p>
                  </a:txBody>
                  <a:tcPr marL="17086" marR="17086" marT="0" marB="0"/>
                </a:tc>
              </a:tr>
              <a:tr h="833211">
                <a:tc>
                  <a:txBody>
                    <a:bodyPr/>
                    <a:lstStyle/>
                    <a:p>
                      <a:pPr marL="0" marR="0" algn="just">
                        <a:lnSpc>
                          <a:spcPct val="115000"/>
                        </a:lnSpc>
                        <a:spcBef>
                          <a:spcPts val="0"/>
                        </a:spcBef>
                        <a:spcAft>
                          <a:spcPts val="0"/>
                        </a:spcAft>
                      </a:pPr>
                      <a:r>
                        <a:rPr lang="en-US" sz="1400" dirty="0" smtClean="0">
                          <a:effectLst/>
                          <a:latin typeface="Calibri"/>
                          <a:ea typeface="Calibri"/>
                          <a:cs typeface="Arial"/>
                        </a:rPr>
                        <a:t>Centaur</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Siemens</a:t>
                      </a: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Chemiluminiscence</a:t>
                      </a:r>
                      <a:endParaRPr lang="en-US" sz="11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hormone assay, TDM, </a:t>
                      </a:r>
                      <a:r>
                        <a:rPr lang="en-GB" sz="1800" kern="1200" dirty="0" err="1" smtClean="0">
                          <a:solidFill>
                            <a:schemeClr val="dk1"/>
                          </a:solidFill>
                          <a:effectLst/>
                          <a:latin typeface="+mn-lt"/>
                          <a:ea typeface="+mn-ea"/>
                          <a:cs typeface="+mn-cs"/>
                        </a:rPr>
                        <a:t>Tumor</a:t>
                      </a:r>
                      <a:r>
                        <a:rPr lang="en-GB" sz="1800" kern="1200" dirty="0" smtClean="0">
                          <a:solidFill>
                            <a:schemeClr val="dk1"/>
                          </a:solidFill>
                          <a:effectLst/>
                          <a:latin typeface="+mn-lt"/>
                          <a:ea typeface="+mn-ea"/>
                          <a:cs typeface="+mn-cs"/>
                        </a:rPr>
                        <a:t> marker</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closed</a:t>
                      </a:r>
                      <a:endParaRPr lang="en-US" sz="14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r>
              <a:tr h="514630">
                <a:tc>
                  <a:txBody>
                    <a:bodyPr/>
                    <a:lstStyle/>
                    <a:p>
                      <a:pPr marL="0" marR="0" algn="just">
                        <a:lnSpc>
                          <a:spcPct val="115000"/>
                        </a:lnSpc>
                        <a:spcBef>
                          <a:spcPts val="0"/>
                        </a:spcBef>
                        <a:spcAft>
                          <a:spcPts val="0"/>
                        </a:spcAft>
                      </a:pPr>
                      <a:r>
                        <a:rPr lang="en-US" sz="1400" dirty="0" smtClean="0">
                          <a:effectLst/>
                          <a:latin typeface="Calibri"/>
                          <a:ea typeface="Calibri"/>
                          <a:cs typeface="Arial"/>
                        </a:rPr>
                        <a:t>Architect</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Abbott Diagnostics</a:t>
                      </a: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Chemiluminiscence</a:t>
                      </a:r>
                      <a:endParaRPr lang="en-US" sz="11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hormone assay, TDM, </a:t>
                      </a:r>
                      <a:r>
                        <a:rPr lang="en-GB" sz="1400" kern="1200" dirty="0" err="1" smtClean="0">
                          <a:solidFill>
                            <a:schemeClr val="dk1"/>
                          </a:solidFill>
                          <a:effectLst/>
                          <a:latin typeface="+mn-lt"/>
                          <a:ea typeface="+mn-ea"/>
                          <a:cs typeface="+mn-cs"/>
                        </a:rPr>
                        <a:t>Tumor</a:t>
                      </a:r>
                      <a:r>
                        <a:rPr lang="en-GB" sz="1400" kern="1200" dirty="0" smtClean="0">
                          <a:solidFill>
                            <a:schemeClr val="dk1"/>
                          </a:solidFill>
                          <a:effectLst/>
                          <a:latin typeface="+mn-lt"/>
                          <a:ea typeface="+mn-ea"/>
                          <a:cs typeface="+mn-cs"/>
                        </a:rPr>
                        <a:t> marker</a:t>
                      </a:r>
                      <a:endParaRPr lang="en-US" sz="1100" dirty="0" smtClean="0">
                        <a:effectLst/>
                      </a:endParaRPr>
                    </a:p>
                    <a:p>
                      <a:pPr marL="0" marR="0" algn="just">
                        <a:lnSpc>
                          <a:spcPct val="115000"/>
                        </a:lnSpc>
                        <a:spcBef>
                          <a:spcPts val="0"/>
                        </a:spcBef>
                        <a:spcAft>
                          <a:spcPts val="0"/>
                        </a:spcAft>
                      </a:pP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Closed</a:t>
                      </a:r>
                      <a:endParaRPr lang="en-US" sz="1400" dirty="0">
                        <a:effectLst/>
                        <a:latin typeface="Calibri"/>
                        <a:ea typeface="Calibri"/>
                        <a:cs typeface="Arial"/>
                      </a:endParaRPr>
                    </a:p>
                  </a:txBody>
                  <a:tcPr marL="17086" marR="17086" marT="0" marB="0"/>
                </a:tc>
              </a:tr>
              <a:tr h="2770506">
                <a:tc>
                  <a:txBody>
                    <a:bodyPr/>
                    <a:lstStyle/>
                    <a:p>
                      <a:pPr marL="0" marR="0" algn="just">
                        <a:lnSpc>
                          <a:spcPct val="115000"/>
                        </a:lnSpc>
                        <a:spcBef>
                          <a:spcPts val="0"/>
                        </a:spcBef>
                        <a:spcAft>
                          <a:spcPts val="0"/>
                        </a:spcAft>
                      </a:pPr>
                      <a:r>
                        <a:rPr lang="en-US" sz="1400" dirty="0" err="1" smtClean="0">
                          <a:effectLst/>
                          <a:latin typeface="Calibri"/>
                          <a:ea typeface="Calibri"/>
                          <a:cs typeface="Arial"/>
                        </a:rPr>
                        <a:t>Advia</a:t>
                      </a:r>
                      <a:r>
                        <a:rPr lang="en-US" sz="1400" dirty="0" smtClean="0">
                          <a:effectLst/>
                          <a:latin typeface="Calibri"/>
                          <a:ea typeface="Calibri"/>
                          <a:cs typeface="Arial"/>
                        </a:rPr>
                        <a:t> 1800</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Siemens</a:t>
                      </a:r>
                      <a:endParaRPr lang="en-US" sz="1400" dirty="0">
                        <a:effectLst/>
                        <a:latin typeface="Calibri"/>
                        <a:ea typeface="Calibri"/>
                        <a:cs typeface="Arial"/>
                      </a:endParaRPr>
                    </a:p>
                  </a:txBody>
                  <a:tcPr marL="17086" marR="17086"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smtClean="0">
                          <a:effectLst/>
                        </a:rPr>
                        <a:t>Photometry and indirect ISE (dry electrode)</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GB" sz="1400" dirty="0" smtClean="0">
                          <a:effectLst/>
                        </a:rPr>
                        <a:t>Clinical chemistry(LFT, RFT, muscle enzymes)</a:t>
                      </a:r>
                      <a:endParaRPr lang="en-US" sz="1600" dirty="0" smtClean="0">
                        <a:effectLst/>
                      </a:endParaRPr>
                    </a:p>
                    <a:p>
                      <a:pPr marL="0" marR="0" algn="just">
                        <a:lnSpc>
                          <a:spcPct val="115000"/>
                        </a:lnSpc>
                        <a:spcBef>
                          <a:spcPts val="0"/>
                        </a:spcBef>
                        <a:spcAft>
                          <a:spcPts val="0"/>
                        </a:spcAft>
                      </a:pPr>
                      <a:r>
                        <a:rPr lang="en-GB" sz="1400" dirty="0" smtClean="0">
                          <a:effectLst/>
                        </a:rPr>
                        <a:t>Electrolytes</a:t>
                      </a:r>
                      <a:endParaRPr lang="en-US" sz="1400" dirty="0">
                        <a:effectLst/>
                        <a:latin typeface="Calibri"/>
                        <a:ea typeface="Calibri"/>
                        <a:cs typeface="Arial"/>
                      </a:endParaRPr>
                    </a:p>
                  </a:txBody>
                  <a:tcPr marL="17086" marR="17086" marT="0" marB="0"/>
                </a:tc>
                <a:tc>
                  <a:txBody>
                    <a:bodyPr/>
                    <a:lstStyle/>
                    <a:p>
                      <a:pPr marL="0" marR="0" algn="just">
                        <a:lnSpc>
                          <a:spcPct val="115000"/>
                        </a:lnSpc>
                        <a:spcBef>
                          <a:spcPts val="0"/>
                        </a:spcBef>
                        <a:spcAft>
                          <a:spcPts val="0"/>
                        </a:spcAft>
                      </a:pPr>
                      <a:r>
                        <a:rPr lang="en-US" sz="1400" dirty="0" smtClean="0">
                          <a:effectLst/>
                          <a:latin typeface="Calibri"/>
                          <a:ea typeface="Calibri"/>
                          <a:cs typeface="Arial"/>
                        </a:rPr>
                        <a:t>Closed</a:t>
                      </a:r>
                      <a:endParaRPr lang="en-US" sz="1400" dirty="0">
                        <a:effectLst/>
                        <a:latin typeface="Calibri"/>
                        <a:ea typeface="Calibri"/>
                        <a:cs typeface="Arial"/>
                      </a:endParaRPr>
                    </a:p>
                  </a:txBody>
                  <a:tcPr marL="17086" marR="17086" marT="0" marB="0"/>
                </a:tc>
              </a:tr>
            </a:tbl>
          </a:graphicData>
        </a:graphic>
      </p:graphicFrame>
    </p:spTree>
    <p:extLst>
      <p:ext uri="{BB962C8B-B14F-4D97-AF65-F5344CB8AC3E}">
        <p14:creationId xmlns:p14="http://schemas.microsoft.com/office/powerpoint/2010/main" val="32463847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8382000" cy="1600200"/>
          </a:xfrm>
        </p:spPr>
        <p:txBody>
          <a:bodyPr>
            <a:noAutofit/>
          </a:bodyPr>
          <a:lstStyle/>
          <a:p>
            <a:pPr lvl="0"/>
            <a:r>
              <a:rPr lang="en-GB" sz="2400" dirty="0" smtClean="0"/>
              <a:t>Q. 14: </a:t>
            </a:r>
            <a:r>
              <a:rPr lang="en-US" sz="2400" dirty="0"/>
              <a:t>	 </a:t>
            </a:r>
            <a:r>
              <a:rPr lang="en-GB" sz="2400" b="1" i="1" dirty="0"/>
              <a:t>Total Laboratory Automation (TLA)</a:t>
            </a:r>
            <a:r>
              <a:rPr lang="en-GB" sz="2400" dirty="0"/>
              <a:t> is the most recent and most exciting development in automation of Chemical Pathology Laboratories. Suppose you are working in a Tertiary Care Hospital with a workload of 5000 patient samples per day in the </a:t>
            </a:r>
            <a:r>
              <a:rPr lang="en-GB" sz="2400" dirty="0" err="1"/>
              <a:t>Chem</a:t>
            </a:r>
            <a:r>
              <a:rPr lang="en-GB" sz="2400" dirty="0"/>
              <a:t> Path Lab. Your HOD is a Non-Chemical Pathologist. He has asked you to prepare a preliminary report of installation of TLA in your lab with following main points </a:t>
            </a:r>
            <a:r>
              <a:rPr lang="en-GB" sz="2400" i="1" dirty="0"/>
              <a:t>(one mark each)</a:t>
            </a:r>
            <a:r>
              <a:rPr lang="en-GB" sz="2400" dirty="0"/>
              <a:t>:</a:t>
            </a:r>
            <a:r>
              <a:rPr lang="en-US" sz="2400" dirty="0"/>
              <a:t/>
            </a:r>
            <a:br>
              <a:rPr lang="en-US" sz="2400" dirty="0"/>
            </a:br>
            <a:r>
              <a:rPr lang="en-GB" sz="2400" dirty="0"/>
              <a:t> </a:t>
            </a:r>
            <a:r>
              <a:rPr lang="en-US" sz="2400" dirty="0"/>
              <a:t/>
            </a:r>
            <a:br>
              <a:rPr lang="en-US" sz="2400" dirty="0"/>
            </a:br>
            <a:r>
              <a:rPr lang="en-US" sz="2400" dirty="0" smtClean="0"/>
              <a:t>a. </a:t>
            </a:r>
            <a:r>
              <a:rPr lang="en-GB" sz="2400" dirty="0" smtClean="0"/>
              <a:t>Name </a:t>
            </a:r>
            <a:r>
              <a:rPr lang="en-GB" sz="2400" b="1" i="1" dirty="0"/>
              <a:t>THREE</a:t>
            </a:r>
            <a:r>
              <a:rPr lang="en-GB" sz="2400" dirty="0"/>
              <a:t> vendors who offer TLA in Pakistan</a:t>
            </a:r>
            <a:r>
              <a:rPr lang="en-GB" sz="2400" dirty="0" smtClean="0"/>
              <a:t>.</a:t>
            </a:r>
            <a:r>
              <a:rPr lang="en-GB" sz="2400" dirty="0"/>
              <a:t> </a:t>
            </a:r>
            <a:r>
              <a:rPr lang="en-US" sz="2400" dirty="0"/>
              <a:t/>
            </a:r>
            <a:br>
              <a:rPr lang="en-US" sz="2400" dirty="0"/>
            </a:br>
            <a:r>
              <a:rPr lang="en-US" sz="2400" dirty="0" smtClean="0"/>
              <a:t>b. </a:t>
            </a:r>
            <a:r>
              <a:rPr lang="en-GB" sz="2400" dirty="0" smtClean="0"/>
              <a:t>Do </a:t>
            </a:r>
            <a:r>
              <a:rPr lang="en-GB" sz="2400" dirty="0"/>
              <a:t>we need to allocate large funds for installation of TLA, if not why</a:t>
            </a:r>
            <a:r>
              <a:rPr lang="en-GB" sz="2400" dirty="0" smtClean="0"/>
              <a:t>?</a:t>
            </a:r>
            <a:r>
              <a:rPr lang="en-GB" sz="2400" dirty="0"/>
              <a:t> </a:t>
            </a:r>
            <a:r>
              <a:rPr lang="en-US" sz="2400" dirty="0"/>
              <a:t/>
            </a:r>
            <a:br>
              <a:rPr lang="en-US" sz="2400" dirty="0"/>
            </a:br>
            <a:r>
              <a:rPr lang="en-US" sz="2400" dirty="0" smtClean="0"/>
              <a:t>c. </a:t>
            </a:r>
            <a:r>
              <a:rPr lang="en-GB" sz="2400" dirty="0" smtClean="0"/>
              <a:t>Name </a:t>
            </a:r>
            <a:r>
              <a:rPr lang="en-GB" sz="2400" b="1" i="1" dirty="0"/>
              <a:t>FOUR</a:t>
            </a:r>
            <a:r>
              <a:rPr lang="en-GB" sz="2400" dirty="0"/>
              <a:t> most important features which should be the part of the TLA installed in your lab</a:t>
            </a:r>
            <a:r>
              <a:rPr lang="en-GB" sz="2400" dirty="0" smtClean="0"/>
              <a:t>.</a:t>
            </a:r>
            <a:r>
              <a:rPr lang="en-GB" sz="2400" dirty="0"/>
              <a:t> </a:t>
            </a:r>
            <a:r>
              <a:rPr lang="en-US" sz="2400" dirty="0"/>
              <a:t/>
            </a:r>
            <a:br>
              <a:rPr lang="en-US" sz="2400" dirty="0"/>
            </a:br>
            <a:r>
              <a:rPr lang="en-US" sz="2400" dirty="0" smtClean="0"/>
              <a:t>d. </a:t>
            </a:r>
            <a:r>
              <a:rPr lang="en-GB" sz="2400" dirty="0" smtClean="0"/>
              <a:t>Name </a:t>
            </a:r>
            <a:r>
              <a:rPr lang="en-GB" sz="2400" b="1" i="1" dirty="0"/>
              <a:t>TWO</a:t>
            </a:r>
            <a:r>
              <a:rPr lang="en-GB" sz="2400" dirty="0"/>
              <a:t> </a:t>
            </a:r>
            <a:r>
              <a:rPr lang="en-GB" sz="2400" b="1" i="1" dirty="0"/>
              <a:t>site facilities</a:t>
            </a:r>
            <a:r>
              <a:rPr lang="en-GB" sz="2400" dirty="0"/>
              <a:t> which are mandatory for successful running of TLA in addition to the proper lab space. (Please keep in mind the peculiar problems in Pakistan).</a:t>
            </a:r>
            <a:r>
              <a:rPr lang="en-US" sz="2400" dirty="0"/>
              <a:t/>
            </a:r>
            <a:br>
              <a:rPr lang="en-US" sz="2400" dirty="0"/>
            </a:br>
            <a:r>
              <a:rPr lang="en-US" sz="2400" dirty="0"/>
              <a:t/>
            </a:r>
            <a:br>
              <a:rPr lang="en-US" sz="2400" dirty="0"/>
            </a:br>
            <a:r>
              <a:rPr lang="en-US" sz="2400" dirty="0"/>
              <a:t/>
            </a:r>
            <a:br>
              <a:rPr lang="en-US" sz="2400" dirty="0"/>
            </a:br>
            <a:r>
              <a:rPr lang="en-GB" sz="2400" dirty="0" smtClean="0"/>
              <a:t> </a:t>
            </a:r>
            <a:endParaRPr lang="en-US" sz="2400" dirty="0"/>
          </a:p>
        </p:txBody>
      </p:sp>
      <p:sp>
        <p:nvSpPr>
          <p:cNvPr id="4" name="Date Placeholder 3"/>
          <p:cNvSpPr>
            <a:spLocks noGrp="1"/>
          </p:cNvSpPr>
          <p:nvPr>
            <p:ph type="dt" sz="half" idx="10"/>
          </p:nvPr>
        </p:nvSpPr>
        <p:spPr/>
        <p:txBody>
          <a:bodyPr/>
          <a:lstStyle/>
          <a:p>
            <a:fld id="{B1DD9757-89D6-4943-AF56-ECDC2F57FE7B}" type="datetime1">
              <a:rPr lang="en-US" smtClean="0"/>
              <a:t>6/20/2014</a:t>
            </a:fld>
            <a:endParaRPr lang="en-US"/>
          </a:p>
        </p:txBody>
      </p:sp>
      <p:sp>
        <p:nvSpPr>
          <p:cNvPr id="5" name="Slide Number Placeholder 4"/>
          <p:cNvSpPr>
            <a:spLocks noGrp="1"/>
          </p:cNvSpPr>
          <p:nvPr>
            <p:ph type="sldNum" sz="quarter" idx="12"/>
          </p:nvPr>
        </p:nvSpPr>
        <p:spPr/>
        <p:txBody>
          <a:bodyPr/>
          <a:lstStyle/>
          <a:p>
            <a:fld id="{CC539783-BC3B-4869-9280-23039094CC31}" type="slidenum">
              <a:rPr lang="en-US" smtClean="0"/>
              <a:pPr/>
              <a:t>59</a:t>
            </a:fld>
            <a:endParaRPr lang="en-US"/>
          </a:p>
        </p:txBody>
      </p:sp>
    </p:spTree>
    <p:extLst>
      <p:ext uri="{BB962C8B-B14F-4D97-AF65-F5344CB8AC3E}">
        <p14:creationId xmlns:p14="http://schemas.microsoft.com/office/powerpoint/2010/main" val="30525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latin typeface="+mn-lt"/>
              </a:rPr>
              <a:t>Types of </a:t>
            </a:r>
            <a:r>
              <a:rPr lang="en-GB" sz="6000" dirty="0" err="1" smtClean="0">
                <a:latin typeface="+mn-lt"/>
              </a:rPr>
              <a:t>Autoanalysers</a:t>
            </a:r>
            <a:endParaRPr lang="en-GB" sz="6000" dirty="0">
              <a:latin typeface="+mn-lt"/>
            </a:endParaRPr>
          </a:p>
        </p:txBody>
      </p:sp>
      <p:sp>
        <p:nvSpPr>
          <p:cNvPr id="3" name="Subtitle 2"/>
          <p:cNvSpPr>
            <a:spLocks noGrp="1"/>
          </p:cNvSpPr>
          <p:nvPr>
            <p:ph type="subTitle" idx="1"/>
          </p:nvPr>
        </p:nvSpPr>
        <p:spPr>
          <a:xfrm>
            <a:off x="762000" y="4724400"/>
            <a:ext cx="6858000" cy="1447800"/>
          </a:xfrm>
        </p:spPr>
        <p:txBody>
          <a:bodyPr/>
          <a:lstStyle/>
          <a:p>
            <a:r>
              <a:rPr lang="en-GB" dirty="0" smtClean="0"/>
              <a:t>Slides courtesy of Dr </a:t>
            </a:r>
            <a:r>
              <a:rPr lang="en-GB" dirty="0" err="1" smtClean="0"/>
              <a:t>Sobia</a:t>
            </a:r>
            <a:r>
              <a:rPr lang="en-GB" dirty="0" smtClean="0"/>
              <a:t> </a:t>
            </a:r>
            <a:r>
              <a:rPr lang="en-GB" dirty="0" err="1" smtClean="0"/>
              <a:t>Irum</a:t>
            </a:r>
            <a:r>
              <a:rPr lang="en-GB" dirty="0" smtClean="0"/>
              <a:t> (AFIP </a:t>
            </a:r>
            <a:r>
              <a:rPr lang="en-GB" dirty="0" err="1" smtClean="0"/>
              <a:t>Rwp</a:t>
            </a:r>
            <a:r>
              <a:rPr lang="en-GB" dirty="0" smtClean="0"/>
              <a:t>) and Dr </a:t>
            </a:r>
            <a:r>
              <a:rPr lang="en-GB" dirty="0" err="1" smtClean="0"/>
              <a:t>Nudrat</a:t>
            </a:r>
            <a:r>
              <a:rPr lang="en-GB" dirty="0" smtClean="0"/>
              <a:t> Khan (QAMC </a:t>
            </a:r>
            <a:r>
              <a:rPr lang="en-GB" dirty="0" err="1" smtClean="0"/>
              <a:t>Bwp</a:t>
            </a:r>
            <a:r>
              <a:rPr lang="en-GB" dirty="0" smtClean="0"/>
              <a:t>)</a:t>
            </a:r>
          </a:p>
          <a:p>
            <a:endParaRPr lang="en-GB" dirty="0"/>
          </a:p>
        </p:txBody>
      </p:sp>
    </p:spTree>
    <p:extLst>
      <p:ext uri="{BB962C8B-B14F-4D97-AF65-F5344CB8AC3E}">
        <p14:creationId xmlns:p14="http://schemas.microsoft.com/office/powerpoint/2010/main" val="2719073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400" dirty="0" smtClean="0">
                <a:latin typeface="+mn-lt"/>
              </a:rPr>
              <a:t>Total Laboratory Automation (TLA)</a:t>
            </a:r>
            <a:endParaRPr lang="en-GB" sz="4400" dirty="0">
              <a:latin typeface="+mn-lt"/>
            </a:endParaRPr>
          </a:p>
        </p:txBody>
      </p:sp>
      <p:sp>
        <p:nvSpPr>
          <p:cNvPr id="3" name="Subtitle 2"/>
          <p:cNvSpPr>
            <a:spLocks noGrp="1"/>
          </p:cNvSpPr>
          <p:nvPr>
            <p:ph type="subTitle" idx="1"/>
          </p:nvPr>
        </p:nvSpPr>
        <p:spPr/>
        <p:txBody>
          <a:bodyPr/>
          <a:lstStyle/>
          <a:p>
            <a:r>
              <a:rPr lang="en-GB" dirty="0" smtClean="0"/>
              <a:t>Slides Courtesy of Dr </a:t>
            </a:r>
            <a:r>
              <a:rPr lang="en-GB" dirty="0" err="1" smtClean="0"/>
              <a:t>Safia</a:t>
            </a:r>
            <a:r>
              <a:rPr lang="en-GB" dirty="0" smtClean="0"/>
              <a:t> Anwar and Dr </a:t>
            </a:r>
            <a:r>
              <a:rPr lang="en-GB" dirty="0" err="1" smtClean="0"/>
              <a:t>Saima</a:t>
            </a:r>
            <a:r>
              <a:rPr lang="en-GB" dirty="0" smtClean="0"/>
              <a:t> Bashir (AFIP </a:t>
            </a:r>
            <a:r>
              <a:rPr lang="en-GB" dirty="0" err="1" smtClean="0"/>
              <a:t>Rwp</a:t>
            </a:r>
            <a:r>
              <a:rPr lang="en-GB" dirty="0" smtClean="0"/>
              <a:t>)</a:t>
            </a:r>
            <a:endParaRPr lang="en-GB" dirty="0"/>
          </a:p>
        </p:txBody>
      </p:sp>
    </p:spTree>
    <p:extLst>
      <p:ext uri="{BB962C8B-B14F-4D97-AF65-F5344CB8AC3E}">
        <p14:creationId xmlns:p14="http://schemas.microsoft.com/office/powerpoint/2010/main" val="1285959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4800"/>
            <a:ext cx="6781800" cy="1600200"/>
          </a:xfrm>
        </p:spPr>
        <p:txBody>
          <a:bodyPr>
            <a:normAutofit/>
          </a:bodyPr>
          <a:lstStyle/>
          <a:p>
            <a:pPr algn="ctr"/>
            <a:r>
              <a:rPr lang="en-US" sz="4800" dirty="0" smtClean="0"/>
              <a:t>What is TLA</a:t>
            </a:r>
          </a:p>
        </p:txBody>
      </p:sp>
      <p:sp>
        <p:nvSpPr>
          <p:cNvPr id="9219" name="Text Box 10"/>
          <p:cNvSpPr txBox="1">
            <a:spLocks noChangeArrowheads="1"/>
          </p:cNvSpPr>
          <p:nvPr/>
        </p:nvSpPr>
        <p:spPr bwMode="auto">
          <a:xfrm>
            <a:off x="558800" y="1371600"/>
            <a:ext cx="7975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342900" indent="-342900" algn="just">
              <a:lnSpc>
                <a:spcPct val="150000"/>
              </a:lnSpc>
              <a:spcBef>
                <a:spcPct val="50000"/>
              </a:spcBef>
              <a:buFont typeface="Arial" pitchFamily="34" charset="0"/>
              <a:buChar char="•"/>
            </a:pPr>
            <a:r>
              <a:rPr lang="en-US" dirty="0">
                <a:latin typeface="Arial" pitchFamily="34" charset="0"/>
                <a:cs typeface="Arial" pitchFamily="34" charset="0"/>
              </a:rPr>
              <a:t>TLA encompasses robotic automation of all the processes involved in a laboratory test. </a:t>
            </a:r>
            <a:endParaRPr lang="en-US" dirty="0" smtClean="0">
              <a:latin typeface="Arial" pitchFamily="34" charset="0"/>
              <a:cs typeface="Arial" pitchFamily="34" charset="0"/>
            </a:endParaRPr>
          </a:p>
          <a:p>
            <a:pPr marL="342900" indent="-342900" algn="just">
              <a:lnSpc>
                <a:spcPct val="150000"/>
              </a:lnSpc>
              <a:spcBef>
                <a:spcPct val="50000"/>
              </a:spcBef>
              <a:buFont typeface="Arial" pitchFamily="34" charset="0"/>
              <a:buChar char="•"/>
            </a:pPr>
            <a:r>
              <a:rPr lang="en-US" dirty="0" smtClean="0">
                <a:latin typeface="Arial" pitchFamily="34" charset="0"/>
                <a:cs typeface="Arial" pitchFamily="34" charset="0"/>
              </a:rPr>
              <a:t>Currently </a:t>
            </a:r>
            <a:r>
              <a:rPr lang="en-US" dirty="0">
                <a:latin typeface="Arial" pitchFamily="34" charset="0"/>
                <a:cs typeface="Arial" pitchFamily="34" charset="0"/>
              </a:rPr>
              <a:t>it has been installed in almost all of state-of-the-art laboratories in the world including three well-reputed hospitals of Pakistan. </a:t>
            </a:r>
            <a:endParaRPr lang="en-US" dirty="0" smtClean="0">
              <a:latin typeface="Arial" pitchFamily="34" charset="0"/>
              <a:cs typeface="Arial" pitchFamily="34" charset="0"/>
            </a:endParaRPr>
          </a:p>
          <a:p>
            <a:pPr marL="342900" indent="-342900" algn="just">
              <a:lnSpc>
                <a:spcPct val="150000"/>
              </a:lnSpc>
              <a:spcBef>
                <a:spcPct val="50000"/>
              </a:spcBef>
              <a:buFont typeface="Arial" pitchFamily="34" charset="0"/>
              <a:buChar char="•"/>
            </a:pPr>
            <a:r>
              <a:rPr lang="en-US" dirty="0" smtClean="0">
                <a:latin typeface="Arial" pitchFamily="34" charset="0"/>
                <a:cs typeface="Arial" pitchFamily="34" charset="0"/>
              </a:rPr>
              <a:t>It </a:t>
            </a:r>
            <a:r>
              <a:rPr lang="en-US" dirty="0">
                <a:latin typeface="Arial" pitchFamily="34" charset="0"/>
                <a:cs typeface="Arial" pitchFamily="34" charset="0"/>
              </a:rPr>
              <a:t>plays a vital role in minimizing human errors which have always been a nightmare for an efficient medical laboratory. </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5770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arn(inVertic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arn(inVertic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41120" y="0"/>
            <a:ext cx="6781800" cy="1600200"/>
          </a:xfrm>
        </p:spPr>
        <p:txBody>
          <a:bodyPr/>
          <a:lstStyle/>
          <a:p>
            <a:pPr algn="ctr"/>
            <a:r>
              <a:rPr lang="en-GB" sz="4400" dirty="0" smtClean="0"/>
              <a:t>TLA in Pakistan</a:t>
            </a:r>
          </a:p>
        </p:txBody>
      </p:sp>
      <p:sp>
        <p:nvSpPr>
          <p:cNvPr id="3" name="Content Placeholder 2"/>
          <p:cNvSpPr>
            <a:spLocks noGrp="1"/>
          </p:cNvSpPr>
          <p:nvPr>
            <p:ph idx="1"/>
          </p:nvPr>
        </p:nvSpPr>
        <p:spPr>
          <a:xfrm>
            <a:off x="762000" y="2133600"/>
            <a:ext cx="7543800" cy="3886200"/>
          </a:xfrm>
        </p:spPr>
        <p:txBody>
          <a:bodyPr>
            <a:normAutofit/>
          </a:bodyPr>
          <a:lstStyle/>
          <a:p>
            <a:pPr algn="just">
              <a:defRPr/>
            </a:pPr>
            <a:r>
              <a:rPr lang="en-GB" sz="2800" dirty="0" smtClean="0"/>
              <a:t>AKU hospital Karachi---------------Siemens (by Hoora Pharma) since 2011</a:t>
            </a:r>
          </a:p>
          <a:p>
            <a:pPr marL="0" indent="0" algn="just">
              <a:buFont typeface="Wingdings" pitchFamily="2" charset="2"/>
              <a:buNone/>
              <a:defRPr/>
            </a:pPr>
            <a:endParaRPr lang="en-GB" sz="2800" dirty="0" smtClean="0"/>
          </a:p>
          <a:p>
            <a:pPr algn="just">
              <a:defRPr/>
            </a:pPr>
            <a:r>
              <a:rPr lang="en-GB" sz="2800" dirty="0" smtClean="0"/>
              <a:t>DUHS Karachi-------------------------Abbott since Jul 2012</a:t>
            </a:r>
          </a:p>
          <a:p>
            <a:pPr algn="just">
              <a:defRPr/>
            </a:pPr>
            <a:endParaRPr lang="en-GB" sz="2800" dirty="0" smtClean="0"/>
          </a:p>
          <a:p>
            <a:pPr algn="just">
              <a:defRPr/>
            </a:pPr>
            <a:r>
              <a:rPr lang="en-GB" sz="2800" dirty="0" smtClean="0"/>
              <a:t>Shoukat Khanum Lahore------------Roche Diagnostics since 2011 </a:t>
            </a:r>
            <a:endParaRPr lang="en-GB" sz="2800" dirty="0"/>
          </a:p>
        </p:txBody>
      </p:sp>
    </p:spTree>
    <p:extLst>
      <p:ext uri="{BB962C8B-B14F-4D97-AF65-F5344CB8AC3E}">
        <p14:creationId xmlns:p14="http://schemas.microsoft.com/office/powerpoint/2010/main" val="335860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685800"/>
            <a:ext cx="7924800" cy="762000"/>
          </a:xfrm>
        </p:spPr>
        <p:txBody>
          <a:bodyPr>
            <a:noAutofit/>
          </a:bodyPr>
          <a:lstStyle/>
          <a:p>
            <a:pPr algn="ctr"/>
            <a:r>
              <a:rPr lang="en-US" dirty="0" smtClean="0">
                <a:solidFill>
                  <a:schemeClr val="tx1"/>
                </a:solidFill>
              </a:rPr>
              <a:t>Why TLA</a:t>
            </a:r>
            <a:endParaRPr lang="en-GB" dirty="0" smtClean="0">
              <a:solidFill>
                <a:schemeClr val="tx1"/>
              </a:solidFill>
            </a:endParaRPr>
          </a:p>
        </p:txBody>
      </p:sp>
      <p:sp>
        <p:nvSpPr>
          <p:cNvPr id="10243" name="Content Placeholder 2"/>
          <p:cNvSpPr>
            <a:spLocks noGrp="1"/>
          </p:cNvSpPr>
          <p:nvPr>
            <p:ph idx="1"/>
          </p:nvPr>
        </p:nvSpPr>
        <p:spPr>
          <a:xfrm>
            <a:off x="533400" y="1371600"/>
            <a:ext cx="8153400" cy="4800600"/>
          </a:xfrm>
        </p:spPr>
        <p:txBody>
          <a:bodyPr>
            <a:noAutofit/>
          </a:bodyPr>
          <a:lstStyle/>
          <a:p>
            <a:pPr marL="465138" indent="-465138" algn="just">
              <a:lnSpc>
                <a:spcPct val="150000"/>
              </a:lnSpc>
            </a:pPr>
            <a:r>
              <a:rPr lang="en-US" sz="3200" dirty="0" smtClean="0"/>
              <a:t>Increasing workload, </a:t>
            </a:r>
          </a:p>
          <a:p>
            <a:pPr marL="465138" indent="-465138" algn="just">
              <a:lnSpc>
                <a:spcPct val="150000"/>
              </a:lnSpc>
            </a:pPr>
            <a:r>
              <a:rPr lang="en-US" sz="3200" dirty="0" smtClean="0"/>
              <a:t>Keep pace with rapidly developing medical field</a:t>
            </a:r>
          </a:p>
          <a:p>
            <a:pPr marL="465138" indent="-465138" algn="just">
              <a:lnSpc>
                <a:spcPct val="150000"/>
              </a:lnSpc>
            </a:pPr>
            <a:r>
              <a:rPr lang="en-US" sz="3200" dirty="0" smtClean="0"/>
              <a:t>Increasing Resources constrains </a:t>
            </a:r>
          </a:p>
          <a:p>
            <a:pPr marL="465138" indent="-465138" algn="just">
              <a:lnSpc>
                <a:spcPct val="150000"/>
              </a:lnSpc>
            </a:pPr>
            <a:r>
              <a:rPr lang="en-US" sz="3200" dirty="0" smtClean="0"/>
              <a:t>Pressing need to maintain high quality </a:t>
            </a:r>
          </a:p>
          <a:p>
            <a:pPr marL="465138" indent="-465138" algn="just">
              <a:lnSpc>
                <a:spcPct val="150000"/>
              </a:lnSpc>
            </a:pPr>
            <a:r>
              <a:rPr lang="en-US" sz="3200" dirty="0" smtClean="0"/>
              <a:t>Dearth of efficient biomedical support. </a:t>
            </a:r>
            <a:endParaRPr lang="en-GB" sz="3200" dirty="0" smtClean="0"/>
          </a:p>
        </p:txBody>
      </p:sp>
    </p:spTree>
    <p:extLst>
      <p:ext uri="{BB962C8B-B14F-4D97-AF65-F5344CB8AC3E}">
        <p14:creationId xmlns:p14="http://schemas.microsoft.com/office/powerpoint/2010/main" val="186260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arn(inVertic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arn(inVertic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arn(inVertic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arn(inVertical)">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781800" cy="1600200"/>
          </a:xfrm>
        </p:spPr>
        <p:txBody>
          <a:bodyPr/>
          <a:lstStyle/>
          <a:p>
            <a:pPr algn="ctr"/>
            <a:r>
              <a:rPr lang="en-GB" dirty="0" smtClean="0"/>
              <a:t>The Goals</a:t>
            </a:r>
            <a:endParaRPr lang="en-GB" dirty="0"/>
          </a:p>
        </p:txBody>
      </p:sp>
      <p:sp>
        <p:nvSpPr>
          <p:cNvPr id="3" name="Content Placeholder 2"/>
          <p:cNvSpPr>
            <a:spLocks noGrp="1"/>
          </p:cNvSpPr>
          <p:nvPr>
            <p:ph idx="1"/>
          </p:nvPr>
        </p:nvSpPr>
        <p:spPr>
          <a:xfrm>
            <a:off x="762000" y="2057400"/>
            <a:ext cx="7543800" cy="3886200"/>
          </a:xfrm>
        </p:spPr>
        <p:txBody>
          <a:bodyPr>
            <a:noAutofit/>
          </a:bodyPr>
          <a:lstStyle/>
          <a:p>
            <a:r>
              <a:rPr lang="en-GB" sz="3200" dirty="0" smtClean="0"/>
              <a:t> Improving quality,</a:t>
            </a:r>
          </a:p>
          <a:p>
            <a:r>
              <a:rPr lang="en-GB" sz="3200" dirty="0" smtClean="0"/>
              <a:t> Lowering laboratory costs,</a:t>
            </a:r>
          </a:p>
          <a:p>
            <a:r>
              <a:rPr lang="en-GB" sz="3200" dirty="0" smtClean="0"/>
              <a:t> Reducing turnaround times, </a:t>
            </a:r>
          </a:p>
          <a:p>
            <a:r>
              <a:rPr lang="en-GB" sz="3200" dirty="0" smtClean="0"/>
              <a:t> Improving productivity,</a:t>
            </a:r>
          </a:p>
          <a:p>
            <a:r>
              <a:rPr lang="en-GB" sz="3200" dirty="0" smtClean="0"/>
              <a:t> Avoiding labelling and accessioning errors</a:t>
            </a:r>
          </a:p>
          <a:p>
            <a:r>
              <a:rPr lang="en-GB" sz="3200" dirty="0" smtClean="0"/>
              <a:t>Minimizing repetitive manual tasks for staff</a:t>
            </a:r>
            <a:endParaRPr lang="en-GB" sz="3200" dirty="0"/>
          </a:p>
        </p:txBody>
      </p:sp>
    </p:spTree>
    <p:extLst>
      <p:ext uri="{BB962C8B-B14F-4D97-AF65-F5344CB8AC3E}">
        <p14:creationId xmlns:p14="http://schemas.microsoft.com/office/powerpoint/2010/main" val="15660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0"/>
            <a:ext cx="7543800" cy="3886200"/>
          </a:xfrm>
        </p:spPr>
        <p:txBody>
          <a:bodyPr>
            <a:normAutofit/>
          </a:bodyPr>
          <a:lstStyle/>
          <a:p>
            <a:r>
              <a:rPr lang="en-US" sz="3600" dirty="0" smtClean="0"/>
              <a:t>Sub total Automation (Modular automation)</a:t>
            </a:r>
          </a:p>
          <a:p>
            <a:r>
              <a:rPr lang="en-US" sz="3600" dirty="0" smtClean="0"/>
              <a:t>Total lab automation</a:t>
            </a:r>
          </a:p>
          <a:p>
            <a:r>
              <a:rPr lang="en-US" sz="3600" dirty="0" smtClean="0"/>
              <a:t> Combined</a:t>
            </a:r>
          </a:p>
          <a:p>
            <a:pPr>
              <a:buNone/>
            </a:pPr>
            <a:endParaRPr lang="en-US" sz="3600" dirty="0"/>
          </a:p>
        </p:txBody>
      </p:sp>
      <p:sp>
        <p:nvSpPr>
          <p:cNvPr id="2" name="Title 1"/>
          <p:cNvSpPr>
            <a:spLocks noGrp="1"/>
          </p:cNvSpPr>
          <p:nvPr>
            <p:ph type="title"/>
          </p:nvPr>
        </p:nvSpPr>
        <p:spPr>
          <a:xfrm>
            <a:off x="1295400" y="381000"/>
            <a:ext cx="6781800" cy="1600200"/>
          </a:xfrm>
        </p:spPr>
        <p:txBody>
          <a:bodyPr>
            <a:normAutofit/>
          </a:bodyPr>
          <a:lstStyle/>
          <a:p>
            <a:pPr algn="ctr"/>
            <a:r>
              <a:rPr lang="en-US" sz="4400" dirty="0" smtClean="0"/>
              <a:t>Types of Lab Automations</a:t>
            </a:r>
            <a:endParaRPr lang="en-US" sz="4400" dirty="0"/>
          </a:p>
        </p:txBody>
      </p:sp>
    </p:spTree>
    <p:extLst>
      <p:ext uri="{BB962C8B-B14F-4D97-AF65-F5344CB8AC3E}">
        <p14:creationId xmlns:p14="http://schemas.microsoft.com/office/powerpoint/2010/main" val="9389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381000"/>
            <a:ext cx="6781800" cy="1600200"/>
          </a:xfrm>
        </p:spPr>
        <p:txBody>
          <a:bodyPr>
            <a:noAutofit/>
          </a:bodyPr>
          <a:lstStyle/>
          <a:p>
            <a:pPr algn="ctr"/>
            <a:r>
              <a:rPr lang="en-GB" dirty="0" smtClean="0"/>
              <a:t>TLA as a highly workable solution</a:t>
            </a:r>
          </a:p>
        </p:txBody>
      </p:sp>
      <p:sp>
        <p:nvSpPr>
          <p:cNvPr id="17411" name="Content Placeholder 2"/>
          <p:cNvSpPr>
            <a:spLocks noGrp="1"/>
          </p:cNvSpPr>
          <p:nvPr>
            <p:ph idx="1"/>
          </p:nvPr>
        </p:nvSpPr>
        <p:spPr>
          <a:xfrm>
            <a:off x="762000" y="2209800"/>
            <a:ext cx="7543800" cy="3886200"/>
          </a:xfrm>
        </p:spPr>
        <p:txBody>
          <a:bodyPr/>
          <a:lstStyle/>
          <a:p>
            <a:r>
              <a:rPr lang="en-GB" sz="3200" dirty="0" smtClean="0"/>
              <a:t>TLA is automation of all the processes taking place in a medical diagnostic lab.</a:t>
            </a:r>
          </a:p>
          <a:p>
            <a:r>
              <a:rPr lang="en-GB" sz="3200" dirty="0" smtClean="0"/>
              <a:t>It works 24/7 </a:t>
            </a:r>
          </a:p>
          <a:p>
            <a:r>
              <a:rPr lang="en-GB" sz="3200" dirty="0" smtClean="0"/>
              <a:t>Results of tests which are reported in days may be available in hours</a:t>
            </a:r>
          </a:p>
          <a:p>
            <a:r>
              <a:rPr lang="en-GB" sz="3200" dirty="0" smtClean="0"/>
              <a:t>Chances of human errors are reduced to nearly zero</a:t>
            </a:r>
          </a:p>
          <a:p>
            <a:endParaRPr lang="en-GB" sz="3200" dirty="0" smtClean="0"/>
          </a:p>
        </p:txBody>
      </p:sp>
    </p:spTree>
    <p:extLst>
      <p:ext uri="{BB962C8B-B14F-4D97-AF65-F5344CB8AC3E}">
        <p14:creationId xmlns:p14="http://schemas.microsoft.com/office/powerpoint/2010/main" val="38198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arn(inVertic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arn(inVertic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arn(inVertical)">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arn(inVertical)">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304800"/>
            <a:ext cx="6781800" cy="1600200"/>
          </a:xfrm>
        </p:spPr>
        <p:txBody>
          <a:bodyPr>
            <a:normAutofit/>
          </a:bodyPr>
          <a:lstStyle/>
          <a:p>
            <a:pPr algn="ctr"/>
            <a:r>
              <a:rPr lang="en-GB" sz="3600" dirty="0" smtClean="0"/>
              <a:t>TLA as a highly workable solution (</a:t>
            </a:r>
            <a:r>
              <a:rPr lang="en-GB" sz="3600" dirty="0" err="1" smtClean="0"/>
              <a:t>cont</a:t>
            </a:r>
            <a:r>
              <a:rPr lang="en-GB" sz="3600" dirty="0" smtClean="0"/>
              <a:t>)</a:t>
            </a:r>
          </a:p>
        </p:txBody>
      </p:sp>
      <p:sp>
        <p:nvSpPr>
          <p:cNvPr id="18435" name="Content Placeholder 2"/>
          <p:cNvSpPr>
            <a:spLocks noGrp="1"/>
          </p:cNvSpPr>
          <p:nvPr>
            <p:ph idx="1"/>
          </p:nvPr>
        </p:nvSpPr>
        <p:spPr>
          <a:xfrm>
            <a:off x="762000" y="2286000"/>
            <a:ext cx="7543800" cy="3886200"/>
          </a:xfrm>
        </p:spPr>
        <p:txBody>
          <a:bodyPr>
            <a:normAutofit/>
          </a:bodyPr>
          <a:lstStyle/>
          <a:p>
            <a:r>
              <a:rPr lang="en-GB" sz="2800" dirty="0" smtClean="0"/>
              <a:t>Totally free of cost installation </a:t>
            </a:r>
          </a:p>
          <a:p>
            <a:r>
              <a:rPr lang="en-GB" sz="2800" dirty="0" smtClean="0"/>
              <a:t>Provision of reagents /consumables at present rates</a:t>
            </a:r>
          </a:p>
          <a:p>
            <a:r>
              <a:rPr lang="en-GB" sz="2800" dirty="0" smtClean="0"/>
              <a:t>Uniformity of tests because of single vendor dealing</a:t>
            </a:r>
          </a:p>
          <a:p>
            <a:r>
              <a:rPr lang="en-GB" sz="2800" dirty="0" smtClean="0"/>
              <a:t>Technical support to be provided by the installation firm</a:t>
            </a:r>
          </a:p>
          <a:p>
            <a:r>
              <a:rPr lang="en-GB" sz="2800" dirty="0" smtClean="0"/>
              <a:t>Marked reduction in manpower requirement</a:t>
            </a:r>
          </a:p>
        </p:txBody>
      </p:sp>
    </p:spTree>
    <p:extLst>
      <p:ext uri="{BB962C8B-B14F-4D97-AF65-F5344CB8AC3E}">
        <p14:creationId xmlns:p14="http://schemas.microsoft.com/office/powerpoint/2010/main" val="2047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382000" cy="1143000"/>
          </a:xfrm>
        </p:spPr>
        <p:txBody>
          <a:bodyPr/>
          <a:lstStyle/>
          <a:p>
            <a:r>
              <a:rPr lang="en-US" sz="4400" smtClean="0">
                <a:solidFill>
                  <a:schemeClr val="tx1"/>
                </a:solidFill>
              </a:rPr>
              <a:t> </a:t>
            </a:r>
            <a:r>
              <a:rPr lang="en-GB" sz="4400" smtClean="0">
                <a:solidFill>
                  <a:schemeClr val="tx1"/>
                </a:solidFill>
              </a:rPr>
              <a:t>Parts of TLA</a:t>
            </a:r>
            <a:endParaRPr lang="en-US" sz="4400" smtClean="0">
              <a:solidFill>
                <a:schemeClr val="tx1"/>
              </a:solidFill>
            </a:endParaRPr>
          </a:p>
        </p:txBody>
      </p:sp>
      <p:graphicFrame>
        <p:nvGraphicFramePr>
          <p:cNvPr id="4" name="Table 3"/>
          <p:cNvGraphicFramePr>
            <a:graphicFrameLocks noGrp="1"/>
          </p:cNvGraphicFramePr>
          <p:nvPr/>
        </p:nvGraphicFramePr>
        <p:xfrm>
          <a:off x="838200" y="2133600"/>
          <a:ext cx="7924800" cy="3124200"/>
        </p:xfrm>
        <a:graphic>
          <a:graphicData uri="http://schemas.openxmlformats.org/drawingml/2006/table">
            <a:tbl>
              <a:tblPr firstRow="1" bandRow="1">
                <a:tableStyleId>{EB344D84-9AFB-497E-A393-DC336BA19D2E}</a:tableStyleId>
              </a:tblPr>
              <a:tblGrid>
                <a:gridCol w="2575560"/>
                <a:gridCol w="2707640"/>
                <a:gridCol w="2641600"/>
              </a:tblGrid>
              <a:tr h="520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65000"/>
                              <a:lumOff val="35000"/>
                            </a:schemeClr>
                          </a:solidFill>
                        </a:rPr>
                        <a:t>Pre-analytical</a:t>
                      </a:r>
                      <a:endParaRPr lang="en-US" dirty="0" smtClean="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65000"/>
                              <a:lumOff val="35000"/>
                            </a:schemeClr>
                          </a:solidFill>
                        </a:rPr>
                        <a:t>Analytical</a:t>
                      </a:r>
                      <a:endParaRPr lang="en-US" dirty="0" smtClean="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65000"/>
                              <a:lumOff val="35000"/>
                            </a:schemeClr>
                          </a:solidFill>
                        </a:rPr>
                        <a:t>Post-analytical</a:t>
                      </a:r>
                      <a:endParaRPr lang="en-US" dirty="0" smtClean="0">
                        <a:solidFill>
                          <a:schemeClr val="tx1">
                            <a:lumMod val="65000"/>
                            <a:lumOff val="35000"/>
                          </a:schemeClr>
                        </a:solidFill>
                      </a:endParaRPr>
                    </a:p>
                  </a:txBody>
                  <a:tcPr/>
                </a:tc>
              </a:tr>
              <a:tr h="520700">
                <a:tc>
                  <a:txBody>
                    <a:bodyPr/>
                    <a:lstStyle/>
                    <a:p>
                      <a:r>
                        <a:rPr lang="en-US" dirty="0" smtClean="0">
                          <a:solidFill>
                            <a:schemeClr val="tx1"/>
                          </a:solidFill>
                        </a:rPr>
                        <a:t>Accessioning</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Rack loading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Sorting to bench</a:t>
                      </a:r>
                    </a:p>
                  </a:txBody>
                  <a:tcPr/>
                </a:tc>
              </a:tr>
              <a:tr h="520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Tube sorting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Loading analyzer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Recapping</a:t>
                      </a:r>
                    </a:p>
                  </a:txBody>
                  <a:tcPr/>
                </a:tc>
              </a:tr>
              <a:tr h="520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Centrifuging</a:t>
                      </a:r>
                    </a:p>
                  </a:txBody>
                  <a:tcPr/>
                </a:tc>
                <a:tc>
                  <a:txBody>
                    <a:bodyPr/>
                    <a:lstStyle/>
                    <a:p>
                      <a:r>
                        <a:rPr lang="en-US" dirty="0" smtClean="0">
                          <a:solidFill>
                            <a:schemeClr val="tx1"/>
                          </a:solidFill>
                        </a:rPr>
                        <a:t>Analytics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Archiving</a:t>
                      </a:r>
                    </a:p>
                  </a:txBody>
                  <a:tcPr/>
                </a:tc>
              </a:tr>
              <a:tr h="520700">
                <a:tc>
                  <a:txBody>
                    <a:bodyPr/>
                    <a:lstStyle/>
                    <a:p>
                      <a:r>
                        <a:rPr lang="en-US" dirty="0" err="1" smtClean="0">
                          <a:solidFill>
                            <a:schemeClr val="tx1"/>
                          </a:solidFill>
                        </a:rPr>
                        <a:t>Decapping</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Resulting</a:t>
                      </a:r>
                    </a:p>
                  </a:txBody>
                  <a:tcPr/>
                </a:tc>
                <a:tc>
                  <a:txBody>
                    <a:bodyPr/>
                    <a:lstStyle/>
                    <a:p>
                      <a:r>
                        <a:rPr lang="en-US" dirty="0" smtClean="0">
                          <a:solidFill>
                            <a:schemeClr val="tx1"/>
                          </a:solidFill>
                        </a:rPr>
                        <a:t>Retrieving</a:t>
                      </a:r>
                      <a:endParaRPr lang="en-US" dirty="0">
                        <a:solidFill>
                          <a:schemeClr val="tx1"/>
                        </a:solidFill>
                      </a:endParaRPr>
                    </a:p>
                  </a:txBody>
                  <a:tcPr/>
                </a:tc>
              </a:tr>
              <a:tr h="520700">
                <a:tc>
                  <a:txBody>
                    <a:bodyPr/>
                    <a:lstStyle/>
                    <a:p>
                      <a:r>
                        <a:rPr lang="en-US" dirty="0" err="1" smtClean="0">
                          <a:solidFill>
                            <a:schemeClr val="tx1"/>
                          </a:solidFill>
                        </a:rPr>
                        <a:t>Aliquoting</a:t>
                      </a:r>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p14="http://schemas.microsoft.com/office/powerpoint/2010/main" val="743061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8013" y="685800"/>
            <a:ext cx="8383587" cy="798513"/>
          </a:xfrm>
        </p:spPr>
        <p:txBody>
          <a:bodyPr/>
          <a:lstStyle/>
          <a:p>
            <a:pPr algn="ctr"/>
            <a:r>
              <a:rPr lang="en-GB" sz="4000" dirty="0" err="1" smtClean="0">
                <a:solidFill>
                  <a:schemeClr val="tx1"/>
                </a:solidFill>
              </a:rPr>
              <a:t>Preanalytical</a:t>
            </a:r>
            <a:r>
              <a:rPr lang="en-GB" sz="4000" dirty="0" smtClean="0">
                <a:solidFill>
                  <a:schemeClr val="tx1"/>
                </a:solidFill>
              </a:rPr>
              <a:t> automation </a:t>
            </a:r>
            <a:endParaRPr lang="en-GB" sz="4000" b="1" u="sng" dirty="0" smtClean="0">
              <a:solidFill>
                <a:schemeClr val="tx1"/>
              </a:solidFill>
            </a:endParaRPr>
          </a:p>
        </p:txBody>
      </p:sp>
      <p:grpSp>
        <p:nvGrpSpPr>
          <p:cNvPr id="20483" name="Group 4"/>
          <p:cNvGrpSpPr>
            <a:grpSpLocks/>
          </p:cNvGrpSpPr>
          <p:nvPr/>
        </p:nvGrpSpPr>
        <p:grpSpPr bwMode="auto">
          <a:xfrm>
            <a:off x="1624013" y="1828800"/>
            <a:ext cx="5233987" cy="4191000"/>
            <a:chOff x="1090614" y="1947864"/>
            <a:chExt cx="5233986" cy="4191000"/>
          </a:xfrm>
        </p:grpSpPr>
        <p:grpSp>
          <p:nvGrpSpPr>
            <p:cNvPr id="20484" name="Group 10"/>
            <p:cNvGrpSpPr>
              <a:grpSpLocks/>
            </p:cNvGrpSpPr>
            <p:nvPr/>
          </p:nvGrpSpPr>
          <p:grpSpPr bwMode="auto">
            <a:xfrm>
              <a:off x="1090614" y="1947864"/>
              <a:ext cx="2414588" cy="1905001"/>
              <a:chOff x="2273" y="1115"/>
              <a:chExt cx="1521" cy="1200"/>
            </a:xfrm>
          </p:grpSpPr>
          <p:grpSp>
            <p:nvGrpSpPr>
              <p:cNvPr id="20504" name="Group 11"/>
              <p:cNvGrpSpPr>
                <a:grpSpLocks/>
              </p:cNvGrpSpPr>
              <p:nvPr/>
            </p:nvGrpSpPr>
            <p:grpSpPr bwMode="auto">
              <a:xfrm>
                <a:off x="2273" y="1115"/>
                <a:ext cx="1315" cy="939"/>
                <a:chOff x="2273" y="1115"/>
                <a:chExt cx="1315" cy="939"/>
              </a:xfrm>
            </p:grpSpPr>
            <p:pic>
              <p:nvPicPr>
                <p:cNvPr id="20508" name="Picture 12" descr="Decapper Before 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 y="1115"/>
                  <a:ext cx="1315"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Rectangle 13"/>
                <p:cNvSpPr>
                  <a:spLocks noChangeArrowheads="1"/>
                </p:cNvSpPr>
                <p:nvPr/>
              </p:nvSpPr>
              <p:spPr bwMode="auto">
                <a:xfrm>
                  <a:off x="2288" y="1115"/>
                  <a:ext cx="1300" cy="939"/>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05" name="Group 14"/>
              <p:cNvGrpSpPr>
                <a:grpSpLocks/>
              </p:cNvGrpSpPr>
              <p:nvPr/>
            </p:nvGrpSpPr>
            <p:grpSpPr bwMode="auto">
              <a:xfrm>
                <a:off x="2450" y="2123"/>
                <a:ext cx="1344" cy="192"/>
                <a:chOff x="1868" y="3708"/>
                <a:chExt cx="1344" cy="192"/>
              </a:xfrm>
            </p:grpSpPr>
            <p:sp>
              <p:nvSpPr>
                <p:cNvPr id="20506" name="Text Box 15"/>
                <p:cNvSpPr txBox="1">
                  <a:spLocks noChangeArrowheads="1"/>
                </p:cNvSpPr>
                <p:nvPr/>
              </p:nvSpPr>
              <p:spPr bwMode="auto">
                <a:xfrm>
                  <a:off x="1868" y="3708"/>
                  <a:ext cx="1344"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400">
                      <a:latin typeface="Arial" pitchFamily="34" charset="0"/>
                    </a:rPr>
                    <a:t>  Decapper  Module</a:t>
                  </a:r>
                </a:p>
              </p:txBody>
            </p:sp>
            <p:sp>
              <p:nvSpPr>
                <p:cNvPr id="20507" name="Rectangle 16"/>
                <p:cNvSpPr>
                  <a:spLocks noChangeArrowheads="1"/>
                </p:cNvSpPr>
                <p:nvPr/>
              </p:nvSpPr>
              <p:spPr bwMode="auto">
                <a:xfrm>
                  <a:off x="1868" y="3708"/>
                  <a:ext cx="1152" cy="174"/>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85" name="Group 17"/>
            <p:cNvGrpSpPr>
              <a:grpSpLocks/>
            </p:cNvGrpSpPr>
            <p:nvPr/>
          </p:nvGrpSpPr>
          <p:grpSpPr bwMode="auto">
            <a:xfrm>
              <a:off x="1295400" y="4003676"/>
              <a:ext cx="2133600" cy="2135188"/>
              <a:chOff x="423" y="2500"/>
              <a:chExt cx="1344" cy="1345"/>
            </a:xfrm>
          </p:grpSpPr>
          <p:grpSp>
            <p:nvGrpSpPr>
              <p:cNvPr id="20498" name="Group 18"/>
              <p:cNvGrpSpPr>
                <a:grpSpLocks/>
              </p:cNvGrpSpPr>
              <p:nvPr/>
            </p:nvGrpSpPr>
            <p:grpSpPr bwMode="auto">
              <a:xfrm>
                <a:off x="567" y="2500"/>
                <a:ext cx="835" cy="1105"/>
                <a:chOff x="567" y="2500"/>
                <a:chExt cx="835" cy="1105"/>
              </a:xfrm>
            </p:grpSpPr>
            <p:pic>
              <p:nvPicPr>
                <p:cNvPr id="20502" name="Picture 10" descr="npo000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 y="2515"/>
                  <a:ext cx="812" cy="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3" name="Rectangle 20"/>
                <p:cNvSpPr>
                  <a:spLocks noChangeArrowheads="1"/>
                </p:cNvSpPr>
                <p:nvPr/>
              </p:nvSpPr>
              <p:spPr bwMode="auto">
                <a:xfrm>
                  <a:off x="567" y="2500"/>
                  <a:ext cx="835" cy="1105"/>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99" name="Group 21"/>
              <p:cNvGrpSpPr>
                <a:grpSpLocks/>
              </p:cNvGrpSpPr>
              <p:nvPr/>
            </p:nvGrpSpPr>
            <p:grpSpPr bwMode="auto">
              <a:xfrm>
                <a:off x="423" y="3653"/>
                <a:ext cx="1344" cy="192"/>
                <a:chOff x="1691" y="3666"/>
                <a:chExt cx="1344" cy="192"/>
              </a:xfrm>
            </p:grpSpPr>
            <p:sp>
              <p:nvSpPr>
                <p:cNvPr id="20500" name="Text Box 22"/>
                <p:cNvSpPr txBox="1">
                  <a:spLocks noChangeArrowheads="1"/>
                </p:cNvSpPr>
                <p:nvPr/>
              </p:nvSpPr>
              <p:spPr bwMode="auto">
                <a:xfrm>
                  <a:off x="1691" y="3666"/>
                  <a:ext cx="1344"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400">
                      <a:latin typeface="Arial" pitchFamily="34" charset="0"/>
                    </a:rPr>
                    <a:t>   Centrifuge Module</a:t>
                  </a:r>
                </a:p>
              </p:txBody>
            </p:sp>
            <p:sp>
              <p:nvSpPr>
                <p:cNvPr id="20501" name="Rectangle 23"/>
                <p:cNvSpPr>
                  <a:spLocks noChangeArrowheads="1"/>
                </p:cNvSpPr>
                <p:nvPr/>
              </p:nvSpPr>
              <p:spPr bwMode="auto">
                <a:xfrm>
                  <a:off x="1691" y="3684"/>
                  <a:ext cx="1152" cy="174"/>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86" name="Group 24"/>
            <p:cNvGrpSpPr>
              <a:grpSpLocks/>
            </p:cNvGrpSpPr>
            <p:nvPr/>
          </p:nvGrpSpPr>
          <p:grpSpPr bwMode="auto">
            <a:xfrm>
              <a:off x="3962400" y="1960563"/>
              <a:ext cx="2209800" cy="1849437"/>
              <a:chOff x="2085" y="2571"/>
              <a:chExt cx="1392" cy="1165"/>
            </a:xfrm>
          </p:grpSpPr>
          <p:grpSp>
            <p:nvGrpSpPr>
              <p:cNvPr id="20492" name="Group 25"/>
              <p:cNvGrpSpPr>
                <a:grpSpLocks/>
              </p:cNvGrpSpPr>
              <p:nvPr/>
            </p:nvGrpSpPr>
            <p:grpSpPr bwMode="auto">
              <a:xfrm>
                <a:off x="2085" y="2571"/>
                <a:ext cx="1327" cy="894"/>
                <a:chOff x="2085" y="2571"/>
                <a:chExt cx="1327" cy="894"/>
              </a:xfrm>
            </p:grpSpPr>
            <p:pic>
              <p:nvPicPr>
                <p:cNvPr id="20496" name="Picture 26" descr="Resealer 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 y="2571"/>
                  <a:ext cx="1327"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Rectangle 27"/>
                <p:cNvSpPr>
                  <a:spLocks noChangeArrowheads="1"/>
                </p:cNvSpPr>
                <p:nvPr/>
              </p:nvSpPr>
              <p:spPr bwMode="auto">
                <a:xfrm>
                  <a:off x="2085" y="2573"/>
                  <a:ext cx="1322" cy="892"/>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93" name="Group 28"/>
              <p:cNvGrpSpPr>
                <a:grpSpLocks/>
              </p:cNvGrpSpPr>
              <p:nvPr/>
            </p:nvGrpSpPr>
            <p:grpSpPr bwMode="auto">
              <a:xfrm>
                <a:off x="2133" y="3544"/>
                <a:ext cx="1344" cy="192"/>
                <a:chOff x="1547" y="3639"/>
                <a:chExt cx="1344" cy="192"/>
              </a:xfrm>
            </p:grpSpPr>
            <p:sp>
              <p:nvSpPr>
                <p:cNvPr id="20494" name="Text Box 29"/>
                <p:cNvSpPr txBox="1">
                  <a:spLocks noChangeArrowheads="1"/>
                </p:cNvSpPr>
                <p:nvPr/>
              </p:nvSpPr>
              <p:spPr bwMode="auto">
                <a:xfrm>
                  <a:off x="1547" y="3639"/>
                  <a:ext cx="1344"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400">
                      <a:latin typeface="Arial" pitchFamily="34" charset="0"/>
                    </a:rPr>
                    <a:t>   Resealer Module</a:t>
                  </a:r>
                </a:p>
              </p:txBody>
            </p:sp>
            <p:sp>
              <p:nvSpPr>
                <p:cNvPr id="20495" name="Rectangle 30"/>
                <p:cNvSpPr>
                  <a:spLocks noChangeArrowheads="1"/>
                </p:cNvSpPr>
                <p:nvPr/>
              </p:nvSpPr>
              <p:spPr bwMode="auto">
                <a:xfrm>
                  <a:off x="1595" y="3648"/>
                  <a:ext cx="1152" cy="174"/>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87" name="Group 39"/>
            <p:cNvGrpSpPr>
              <a:grpSpLocks/>
            </p:cNvGrpSpPr>
            <p:nvPr/>
          </p:nvGrpSpPr>
          <p:grpSpPr bwMode="auto">
            <a:xfrm>
              <a:off x="3870325" y="5791200"/>
              <a:ext cx="2454275" cy="304800"/>
              <a:chOff x="3985" y="2067"/>
              <a:chExt cx="1546" cy="192"/>
            </a:xfrm>
          </p:grpSpPr>
          <p:sp>
            <p:nvSpPr>
              <p:cNvPr id="20490" name="Text Box 40"/>
              <p:cNvSpPr txBox="1">
                <a:spLocks noChangeArrowheads="1"/>
              </p:cNvSpPr>
              <p:nvPr/>
            </p:nvSpPr>
            <p:spPr bwMode="auto">
              <a:xfrm>
                <a:off x="3985" y="2067"/>
                <a:ext cx="1546"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400">
                    <a:latin typeface="Arial" pitchFamily="34" charset="0"/>
                  </a:rPr>
                  <a:t>       Aliquoter Module</a:t>
                </a:r>
              </a:p>
            </p:txBody>
          </p:sp>
          <p:sp>
            <p:nvSpPr>
              <p:cNvPr id="20491" name="Rectangle 41"/>
              <p:cNvSpPr>
                <a:spLocks noChangeArrowheads="1"/>
              </p:cNvSpPr>
              <p:nvPr/>
            </p:nvSpPr>
            <p:spPr bwMode="auto">
              <a:xfrm>
                <a:off x="3995" y="2076"/>
                <a:ext cx="1381" cy="165"/>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0488"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3914775"/>
              <a:ext cx="1924050" cy="163036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Rectangle 49"/>
            <p:cNvSpPr>
              <a:spLocks noChangeArrowheads="1"/>
            </p:cNvSpPr>
            <p:nvPr/>
          </p:nvSpPr>
          <p:spPr bwMode="auto">
            <a:xfrm>
              <a:off x="4019549" y="3886200"/>
              <a:ext cx="1924051" cy="1662113"/>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70781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0"/>
            <a:ext cx="6781800" cy="1600200"/>
          </a:xfrm>
        </p:spPr>
        <p:txBody>
          <a:bodyPr/>
          <a:lstStyle/>
          <a:p>
            <a:pPr algn="ctr" eaLnBrk="1" fontAlgn="auto" hangingPunct="1">
              <a:spcAft>
                <a:spcPts val="0"/>
              </a:spcAft>
              <a:defRPr/>
            </a:pPr>
            <a:r>
              <a:rPr lang="en-US" sz="3600" b="1" dirty="0" smtClean="0"/>
              <a:t>Why Automation?</a:t>
            </a:r>
          </a:p>
        </p:txBody>
      </p:sp>
      <p:sp>
        <p:nvSpPr>
          <p:cNvPr id="10243" name="Rectangle 3"/>
          <p:cNvSpPr>
            <a:spLocks noGrp="1" noChangeArrowheads="1"/>
          </p:cNvSpPr>
          <p:nvPr>
            <p:ph sz="quarter" idx="1"/>
          </p:nvPr>
        </p:nvSpPr>
        <p:spPr>
          <a:xfrm>
            <a:off x="457200" y="1600200"/>
            <a:ext cx="7467600" cy="4873625"/>
          </a:xfrm>
        </p:spPr>
        <p:txBody>
          <a:bodyPr/>
          <a:lstStyle/>
          <a:p>
            <a:pPr eaLnBrk="1" hangingPunct="1"/>
            <a:r>
              <a:rPr lang="en-US" sz="2800" dirty="0" smtClean="0"/>
              <a:t>Great increase in the number of tests advised</a:t>
            </a:r>
          </a:p>
          <a:p>
            <a:pPr eaLnBrk="1" hangingPunct="1"/>
            <a:r>
              <a:rPr lang="en-US" sz="2800" dirty="0" smtClean="0"/>
              <a:t>Minimize the variations in results from one person to another</a:t>
            </a:r>
          </a:p>
          <a:p>
            <a:pPr eaLnBrk="1" hangingPunct="1"/>
            <a:r>
              <a:rPr lang="en-US" sz="2800" dirty="0" smtClean="0"/>
              <a:t>Minimize errors found in manual analyses – equipment variations – pipettes</a:t>
            </a:r>
          </a:p>
          <a:p>
            <a:pPr eaLnBrk="1" hangingPunct="1"/>
            <a:r>
              <a:rPr lang="en-US" sz="2800" dirty="0" smtClean="0"/>
              <a:t>Use less sample and reagent for each test</a:t>
            </a:r>
          </a:p>
        </p:txBody>
      </p:sp>
    </p:spTree>
    <p:extLst>
      <p:ext uri="{BB962C8B-B14F-4D97-AF65-F5344CB8AC3E}">
        <p14:creationId xmlns:p14="http://schemas.microsoft.com/office/powerpoint/2010/main" val="36391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arn(inVertic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arn(inVertic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arn(inVertical)">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ChangeArrowheads="1"/>
          </p:cNvSpPr>
          <p:nvPr/>
        </p:nvSpPr>
        <p:spPr bwMode="auto">
          <a:xfrm>
            <a:off x="4953000" y="1893888"/>
            <a:ext cx="40401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514350" indent="-398463">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spcBef>
                <a:spcPct val="20000"/>
              </a:spcBef>
              <a:buClr>
                <a:schemeClr val="accent2"/>
              </a:buClr>
              <a:buFont typeface="Wingdings" pitchFamily="2" charset="2"/>
              <a:buNone/>
            </a:pPr>
            <a:r>
              <a:rPr lang="en-US" sz="2800" b="1">
                <a:latin typeface="Arial" pitchFamily="34" charset="0"/>
              </a:rPr>
              <a:t>Multiple Tube Sizes</a:t>
            </a:r>
          </a:p>
          <a:p>
            <a:pPr lvl="1">
              <a:lnSpc>
                <a:spcPct val="150000"/>
              </a:lnSpc>
              <a:spcBef>
                <a:spcPct val="20000"/>
              </a:spcBef>
              <a:buClr>
                <a:schemeClr val="accent2"/>
              </a:buClr>
              <a:buFont typeface="Wingdings" pitchFamily="2" charset="2"/>
              <a:buChar char="n"/>
            </a:pPr>
            <a:r>
              <a:rPr lang="en-US" sz="2400">
                <a:latin typeface="Arial" pitchFamily="34" charset="0"/>
              </a:rPr>
              <a:t>13 </a:t>
            </a:r>
            <a:r>
              <a:rPr lang="en-US" sz="2400">
                <a:latin typeface="Arial" pitchFamily="34" charset="0"/>
                <a:sym typeface="Symbol" pitchFamily="18" charset="2"/>
              </a:rPr>
              <a:t></a:t>
            </a:r>
            <a:r>
              <a:rPr lang="en-US" sz="2400">
                <a:latin typeface="Arial" pitchFamily="34" charset="0"/>
              </a:rPr>
              <a:t> 75 mm</a:t>
            </a:r>
          </a:p>
          <a:p>
            <a:pPr lvl="1">
              <a:lnSpc>
                <a:spcPct val="150000"/>
              </a:lnSpc>
              <a:spcBef>
                <a:spcPct val="20000"/>
              </a:spcBef>
              <a:buClr>
                <a:schemeClr val="accent2"/>
              </a:buClr>
              <a:buFont typeface="Wingdings" pitchFamily="2" charset="2"/>
              <a:buChar char="n"/>
            </a:pPr>
            <a:r>
              <a:rPr lang="en-US" sz="2400">
                <a:latin typeface="Arial" pitchFamily="34" charset="0"/>
              </a:rPr>
              <a:t>13 </a:t>
            </a:r>
            <a:r>
              <a:rPr lang="en-US" sz="2400">
                <a:latin typeface="Arial" pitchFamily="34" charset="0"/>
                <a:sym typeface="Symbol" pitchFamily="18" charset="2"/>
              </a:rPr>
              <a:t></a:t>
            </a:r>
            <a:r>
              <a:rPr lang="en-US" sz="2400">
                <a:latin typeface="Arial" pitchFamily="34" charset="0"/>
              </a:rPr>
              <a:t> 100 mm</a:t>
            </a:r>
          </a:p>
          <a:p>
            <a:pPr lvl="1">
              <a:lnSpc>
                <a:spcPct val="150000"/>
              </a:lnSpc>
              <a:spcBef>
                <a:spcPct val="20000"/>
              </a:spcBef>
              <a:buClr>
                <a:schemeClr val="accent2"/>
              </a:buClr>
              <a:buFont typeface="Wingdings" pitchFamily="2" charset="2"/>
              <a:buChar char="n"/>
            </a:pPr>
            <a:r>
              <a:rPr lang="en-US" sz="2400">
                <a:latin typeface="Arial" pitchFamily="34" charset="0"/>
              </a:rPr>
              <a:t>16 </a:t>
            </a:r>
            <a:r>
              <a:rPr lang="en-US" sz="2400">
                <a:latin typeface="Arial" pitchFamily="34" charset="0"/>
                <a:cs typeface="Arial" pitchFamily="34" charset="0"/>
                <a:sym typeface="Symbol" pitchFamily="18" charset="2"/>
              </a:rPr>
              <a:t></a:t>
            </a:r>
            <a:r>
              <a:rPr lang="en-US" sz="2400">
                <a:latin typeface="Arial" pitchFamily="34" charset="0"/>
              </a:rPr>
              <a:t> 75 mm</a:t>
            </a:r>
          </a:p>
          <a:p>
            <a:pPr lvl="1">
              <a:lnSpc>
                <a:spcPct val="150000"/>
              </a:lnSpc>
              <a:spcBef>
                <a:spcPct val="20000"/>
              </a:spcBef>
              <a:buClr>
                <a:schemeClr val="accent2"/>
              </a:buClr>
              <a:buFont typeface="Wingdings" pitchFamily="2" charset="2"/>
              <a:buChar char="n"/>
            </a:pPr>
            <a:r>
              <a:rPr lang="en-US" sz="2400">
                <a:latin typeface="Arial" pitchFamily="34" charset="0"/>
              </a:rPr>
              <a:t>16 </a:t>
            </a:r>
            <a:r>
              <a:rPr lang="en-US" sz="2400">
                <a:latin typeface="Arial" pitchFamily="34" charset="0"/>
                <a:sym typeface="Symbol" pitchFamily="18" charset="2"/>
              </a:rPr>
              <a:t></a:t>
            </a:r>
            <a:r>
              <a:rPr lang="en-US" sz="2400">
                <a:latin typeface="Arial" pitchFamily="34" charset="0"/>
              </a:rPr>
              <a:t> 100 mm</a:t>
            </a:r>
          </a:p>
        </p:txBody>
      </p:sp>
      <p:grpSp>
        <p:nvGrpSpPr>
          <p:cNvPr id="21507" name="Group 20"/>
          <p:cNvGrpSpPr>
            <a:grpSpLocks/>
          </p:cNvGrpSpPr>
          <p:nvPr/>
        </p:nvGrpSpPr>
        <p:grpSpPr bwMode="auto">
          <a:xfrm>
            <a:off x="1071563" y="4056063"/>
            <a:ext cx="3295650" cy="1455737"/>
            <a:chOff x="351" y="1079"/>
            <a:chExt cx="2076" cy="917"/>
          </a:xfrm>
        </p:grpSpPr>
        <p:pic>
          <p:nvPicPr>
            <p:cNvPr id="21512" name="Picture 17" descr="Rack without Tubes_ed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 y="1079"/>
              <a:ext cx="2076"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8"/>
            <p:cNvSpPr>
              <a:spLocks noChangeArrowheads="1"/>
            </p:cNvSpPr>
            <p:nvPr/>
          </p:nvSpPr>
          <p:spPr bwMode="auto">
            <a:xfrm>
              <a:off x="351" y="1083"/>
              <a:ext cx="2067" cy="905"/>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21508" name="Group 21"/>
          <p:cNvGrpSpPr>
            <a:grpSpLocks/>
          </p:cNvGrpSpPr>
          <p:nvPr/>
        </p:nvGrpSpPr>
        <p:grpSpPr bwMode="auto">
          <a:xfrm>
            <a:off x="1223963" y="1857375"/>
            <a:ext cx="2716212" cy="1952625"/>
            <a:chOff x="978" y="2217"/>
            <a:chExt cx="1711" cy="1230"/>
          </a:xfrm>
        </p:grpSpPr>
        <p:pic>
          <p:nvPicPr>
            <p:cNvPr id="21510" name="Picture 8" descr="npo0000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223"/>
              <a:ext cx="1711" cy="1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Rectangle 19"/>
            <p:cNvSpPr>
              <a:spLocks noChangeArrowheads="1"/>
            </p:cNvSpPr>
            <p:nvPr/>
          </p:nvSpPr>
          <p:spPr bwMode="auto">
            <a:xfrm>
              <a:off x="981" y="2217"/>
              <a:ext cx="1707" cy="1230"/>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1509" name="Title 4"/>
          <p:cNvSpPr>
            <a:spLocks noGrp="1"/>
          </p:cNvSpPr>
          <p:nvPr>
            <p:ph type="title"/>
          </p:nvPr>
        </p:nvSpPr>
        <p:spPr>
          <a:xfrm>
            <a:off x="609600" y="801688"/>
            <a:ext cx="7621588" cy="722312"/>
          </a:xfrm>
        </p:spPr>
        <p:txBody>
          <a:bodyPr>
            <a:normAutofit fontScale="90000"/>
          </a:bodyPr>
          <a:lstStyle/>
          <a:p>
            <a:pPr algn="ctr"/>
            <a:r>
              <a:rPr lang="en-GB" sz="4800" dirty="0" smtClean="0">
                <a:solidFill>
                  <a:schemeClr val="tx1"/>
                </a:solidFill>
              </a:rPr>
              <a:t>Sample tubes</a:t>
            </a:r>
            <a:endParaRPr lang="en-US" sz="4800" dirty="0" smtClean="0">
              <a:solidFill>
                <a:schemeClr val="tx1"/>
              </a:solidFill>
            </a:endParaRPr>
          </a:p>
        </p:txBody>
      </p:sp>
    </p:spTree>
    <p:extLst>
      <p:ext uri="{BB962C8B-B14F-4D97-AF65-F5344CB8AC3E}">
        <p14:creationId xmlns:p14="http://schemas.microsoft.com/office/powerpoint/2010/main" val="13935455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4419600" y="2078038"/>
            <a:ext cx="45720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defRPr>
                <a:solidFill>
                  <a:schemeClr val="tx1"/>
                </a:solidFill>
                <a:latin typeface="Verdana" pitchFamily="34" charset="0"/>
              </a:defRPr>
            </a:lvl1pPr>
            <a:lvl2pPr marL="514350" indent="-22860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20000"/>
              </a:spcBef>
              <a:buClr>
                <a:schemeClr val="accent2"/>
              </a:buClr>
              <a:buFont typeface="Wingdings" pitchFamily="2" charset="2"/>
              <a:buChar char="o"/>
            </a:pPr>
            <a:r>
              <a:rPr lang="sv-SE" sz="2000">
                <a:latin typeface="Arial" pitchFamily="34" charset="0"/>
              </a:rPr>
              <a:t>RFID (Radio Frequency ID) technology for tube identification</a:t>
            </a:r>
          </a:p>
          <a:p>
            <a:pPr lvl="1">
              <a:spcBef>
                <a:spcPct val="20000"/>
              </a:spcBef>
              <a:buClr>
                <a:schemeClr val="accent2"/>
              </a:buClr>
            </a:pPr>
            <a:r>
              <a:rPr lang="sv-SE" sz="2400">
                <a:latin typeface="Arial" pitchFamily="34" charset="0"/>
              </a:rPr>
              <a:t>	Constant tracking of all specimens through the system</a:t>
            </a:r>
          </a:p>
          <a:p>
            <a:pPr lvl="1">
              <a:spcBef>
                <a:spcPct val="20000"/>
              </a:spcBef>
              <a:buClr>
                <a:schemeClr val="accent2"/>
              </a:buClr>
            </a:pPr>
            <a:r>
              <a:rPr lang="sv-SE" sz="2400">
                <a:latin typeface="Arial" pitchFamily="34" charset="0"/>
              </a:rPr>
              <a:t>	Eliminates the need for multiple </a:t>
            </a:r>
            <a:br>
              <a:rPr lang="sv-SE" sz="2400">
                <a:latin typeface="Arial" pitchFamily="34" charset="0"/>
              </a:rPr>
            </a:br>
            <a:r>
              <a:rPr lang="sv-SE" sz="2400">
                <a:latin typeface="Arial" pitchFamily="34" charset="0"/>
              </a:rPr>
              <a:t>bar-code readers </a:t>
            </a:r>
          </a:p>
          <a:p>
            <a:pPr lvl="1">
              <a:spcBef>
                <a:spcPct val="20000"/>
              </a:spcBef>
              <a:buClr>
                <a:schemeClr val="accent2"/>
              </a:buClr>
            </a:pPr>
            <a:r>
              <a:rPr lang="sv-SE" sz="2400">
                <a:latin typeface="Arial" pitchFamily="34" charset="0"/>
              </a:rPr>
              <a:t>	Provides ability to take real-time action</a:t>
            </a:r>
          </a:p>
          <a:p>
            <a:pPr lvl="1">
              <a:spcBef>
                <a:spcPct val="20000"/>
              </a:spcBef>
              <a:buClr>
                <a:schemeClr val="accent2"/>
              </a:buClr>
            </a:pPr>
            <a:endParaRPr lang="sv-SE" sz="2400">
              <a:latin typeface="Arial" pitchFamily="34" charset="0"/>
            </a:endParaRPr>
          </a:p>
        </p:txBody>
      </p:sp>
      <p:grpSp>
        <p:nvGrpSpPr>
          <p:cNvPr id="22531" name="Group 18"/>
          <p:cNvGrpSpPr>
            <a:grpSpLocks/>
          </p:cNvGrpSpPr>
          <p:nvPr/>
        </p:nvGrpSpPr>
        <p:grpSpPr bwMode="auto">
          <a:xfrm>
            <a:off x="1319213" y="1752600"/>
            <a:ext cx="1728787" cy="2286000"/>
            <a:chOff x="923" y="1022"/>
            <a:chExt cx="1089" cy="1440"/>
          </a:xfrm>
        </p:grpSpPr>
        <p:pic>
          <p:nvPicPr>
            <p:cNvPr id="22536" name="Picture 13" descr="npo000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 y="1022"/>
              <a:ext cx="607" cy="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Rectangle 7"/>
            <p:cNvSpPr>
              <a:spLocks noChangeArrowheads="1"/>
            </p:cNvSpPr>
            <p:nvPr/>
          </p:nvSpPr>
          <p:spPr bwMode="auto">
            <a:xfrm>
              <a:off x="1515" y="2247"/>
              <a:ext cx="395" cy="14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latin typeface="Arial" pitchFamily="34" charset="0"/>
                </a:rPr>
                <a:t>TAG</a:t>
              </a:r>
            </a:p>
          </p:txBody>
        </p:sp>
        <p:sp>
          <p:nvSpPr>
            <p:cNvPr id="22538" name="Rectangle 8"/>
            <p:cNvSpPr>
              <a:spLocks noChangeArrowheads="1"/>
            </p:cNvSpPr>
            <p:nvPr/>
          </p:nvSpPr>
          <p:spPr bwMode="auto">
            <a:xfrm rot="-5373">
              <a:off x="923" y="1342"/>
              <a:ext cx="443" cy="191"/>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latin typeface="Arial" pitchFamily="34" charset="0"/>
                </a:rPr>
                <a:t>ID Tube</a:t>
              </a:r>
              <a:endParaRPr lang="en-US" b="1">
                <a:latin typeface="Arial" pitchFamily="34" charset="0"/>
              </a:endParaRPr>
            </a:p>
          </p:txBody>
        </p:sp>
        <p:sp>
          <p:nvSpPr>
            <p:cNvPr id="22539" name="Line 9"/>
            <p:cNvSpPr>
              <a:spLocks noChangeShapeType="1"/>
            </p:cNvSpPr>
            <p:nvPr/>
          </p:nvSpPr>
          <p:spPr bwMode="auto">
            <a:xfrm>
              <a:off x="1393" y="1450"/>
              <a:ext cx="180" cy="84"/>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2532" name="Group 20"/>
          <p:cNvGrpSpPr>
            <a:grpSpLocks/>
          </p:cNvGrpSpPr>
          <p:nvPr/>
        </p:nvGrpSpPr>
        <p:grpSpPr bwMode="auto">
          <a:xfrm>
            <a:off x="990600" y="4057650"/>
            <a:ext cx="3416300" cy="1962150"/>
            <a:chOff x="256" y="2596"/>
            <a:chExt cx="2152" cy="1236"/>
          </a:xfrm>
        </p:grpSpPr>
        <p:pic>
          <p:nvPicPr>
            <p:cNvPr id="22534" name="Picture 17" descr="RFID Sensor 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 y="2601"/>
              <a:ext cx="2146"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19"/>
            <p:cNvSpPr>
              <a:spLocks noChangeArrowheads="1"/>
            </p:cNvSpPr>
            <p:nvPr/>
          </p:nvSpPr>
          <p:spPr bwMode="auto">
            <a:xfrm>
              <a:off x="256" y="2596"/>
              <a:ext cx="2152" cy="1236"/>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3" name="Rectangle 5"/>
          <p:cNvSpPr txBox="1">
            <a:spLocks noChangeArrowheads="1"/>
          </p:cNvSpPr>
          <p:nvPr/>
        </p:nvSpPr>
        <p:spPr bwMode="auto">
          <a:xfrm>
            <a:off x="608013" y="628650"/>
            <a:ext cx="8383587" cy="819150"/>
          </a:xfrm>
          <a:prstGeom prst="rect">
            <a:avLst/>
          </a:prstGeom>
          <a:noFill/>
          <a:ln w="9525">
            <a:noFill/>
            <a:miter lim="800000"/>
            <a:headEnd/>
            <a:tailEnd/>
          </a:ln>
        </p:spPr>
        <p:txBody>
          <a:bodyPr lIns="0" tIns="0" rIns="0" bIns="0" anchor="ctr"/>
          <a:lstStyle>
            <a:lvl1pPr algn="l" rtl="0" eaLnBrk="1" fontAlgn="base" hangingPunct="1">
              <a:lnSpc>
                <a:spcPct val="90000"/>
              </a:lnSpc>
              <a:spcBef>
                <a:spcPct val="0"/>
              </a:spcBef>
              <a:spcAft>
                <a:spcPct val="0"/>
              </a:spcAft>
              <a:defRPr sz="2200">
                <a:solidFill>
                  <a:schemeClr val="bg1"/>
                </a:solidFill>
                <a:latin typeface="+mn-lt"/>
                <a:ea typeface="+mj-ea"/>
                <a:cs typeface="+mj-cs"/>
              </a:defRPr>
            </a:lvl1pPr>
            <a:lvl2pPr algn="l" rtl="0" eaLnBrk="1" fontAlgn="base" hangingPunct="1">
              <a:lnSpc>
                <a:spcPct val="110000"/>
              </a:lnSpc>
              <a:spcBef>
                <a:spcPct val="0"/>
              </a:spcBef>
              <a:spcAft>
                <a:spcPct val="0"/>
              </a:spcAft>
              <a:defRPr sz="2400">
                <a:solidFill>
                  <a:schemeClr val="tx2"/>
                </a:solidFill>
                <a:latin typeface="Arial" charset="0"/>
              </a:defRPr>
            </a:lvl2pPr>
            <a:lvl3pPr algn="l" rtl="0" eaLnBrk="1" fontAlgn="base" hangingPunct="1">
              <a:lnSpc>
                <a:spcPct val="110000"/>
              </a:lnSpc>
              <a:spcBef>
                <a:spcPct val="0"/>
              </a:spcBef>
              <a:spcAft>
                <a:spcPct val="0"/>
              </a:spcAft>
              <a:defRPr sz="2400">
                <a:solidFill>
                  <a:schemeClr val="tx2"/>
                </a:solidFill>
                <a:latin typeface="Arial" charset="0"/>
              </a:defRPr>
            </a:lvl3pPr>
            <a:lvl4pPr algn="l" rtl="0" eaLnBrk="1" fontAlgn="base" hangingPunct="1">
              <a:lnSpc>
                <a:spcPct val="110000"/>
              </a:lnSpc>
              <a:spcBef>
                <a:spcPct val="0"/>
              </a:spcBef>
              <a:spcAft>
                <a:spcPct val="0"/>
              </a:spcAft>
              <a:defRPr sz="2400">
                <a:solidFill>
                  <a:schemeClr val="tx2"/>
                </a:solidFill>
                <a:latin typeface="Arial" charset="0"/>
              </a:defRPr>
            </a:lvl4pPr>
            <a:lvl5pPr algn="l" rtl="0" eaLnBrk="1" fontAlgn="base" hangingPunct="1">
              <a:lnSpc>
                <a:spcPct val="110000"/>
              </a:lnSpc>
              <a:spcBef>
                <a:spcPct val="0"/>
              </a:spcBef>
              <a:spcAft>
                <a:spcPct val="0"/>
              </a:spcAft>
              <a:defRPr sz="2400">
                <a:solidFill>
                  <a:schemeClr val="tx2"/>
                </a:solidFill>
                <a:latin typeface="Arial" charset="0"/>
              </a:defRPr>
            </a:lvl5pPr>
            <a:lvl6pPr marL="457200" algn="l" rtl="0" eaLnBrk="1" fontAlgn="base" hangingPunct="1">
              <a:lnSpc>
                <a:spcPct val="110000"/>
              </a:lnSpc>
              <a:spcBef>
                <a:spcPct val="0"/>
              </a:spcBef>
              <a:spcAft>
                <a:spcPct val="0"/>
              </a:spcAft>
              <a:defRPr sz="2400">
                <a:solidFill>
                  <a:srgbClr val="0096D6"/>
                </a:solidFill>
                <a:latin typeface="Arial" charset="0"/>
              </a:defRPr>
            </a:lvl6pPr>
            <a:lvl7pPr marL="914400" algn="l" rtl="0" eaLnBrk="1" fontAlgn="base" hangingPunct="1">
              <a:lnSpc>
                <a:spcPct val="110000"/>
              </a:lnSpc>
              <a:spcBef>
                <a:spcPct val="0"/>
              </a:spcBef>
              <a:spcAft>
                <a:spcPct val="0"/>
              </a:spcAft>
              <a:defRPr sz="2400">
                <a:solidFill>
                  <a:srgbClr val="0096D6"/>
                </a:solidFill>
                <a:latin typeface="Arial" charset="0"/>
              </a:defRPr>
            </a:lvl7pPr>
            <a:lvl8pPr marL="1371600" algn="l" rtl="0" eaLnBrk="1" fontAlgn="base" hangingPunct="1">
              <a:lnSpc>
                <a:spcPct val="110000"/>
              </a:lnSpc>
              <a:spcBef>
                <a:spcPct val="0"/>
              </a:spcBef>
              <a:spcAft>
                <a:spcPct val="0"/>
              </a:spcAft>
              <a:defRPr sz="2400">
                <a:solidFill>
                  <a:srgbClr val="0096D6"/>
                </a:solidFill>
                <a:latin typeface="Arial" charset="0"/>
              </a:defRPr>
            </a:lvl8pPr>
            <a:lvl9pPr marL="1828800" algn="l" rtl="0" eaLnBrk="1" fontAlgn="base" hangingPunct="1">
              <a:lnSpc>
                <a:spcPct val="110000"/>
              </a:lnSpc>
              <a:spcBef>
                <a:spcPct val="0"/>
              </a:spcBef>
              <a:spcAft>
                <a:spcPct val="0"/>
              </a:spcAft>
              <a:defRPr sz="2400">
                <a:solidFill>
                  <a:srgbClr val="0096D6"/>
                </a:solidFill>
                <a:latin typeface="Arial" charset="0"/>
              </a:defRPr>
            </a:lvl9pPr>
          </a:lstStyle>
          <a:p>
            <a:pPr algn="ctr">
              <a:defRPr/>
            </a:pPr>
            <a:r>
              <a:rPr lang="en-US" sz="4800" dirty="0">
                <a:solidFill>
                  <a:schemeClr val="tx1"/>
                </a:solidFill>
                <a:latin typeface="+mj-lt"/>
              </a:rPr>
              <a:t>Tube </a:t>
            </a:r>
            <a:r>
              <a:rPr lang="en-US" sz="4800" dirty="0" smtClean="0">
                <a:solidFill>
                  <a:schemeClr val="tx1"/>
                </a:solidFill>
                <a:latin typeface="+mj-lt"/>
              </a:rPr>
              <a:t>identification</a:t>
            </a:r>
            <a:endParaRPr lang="en-US" sz="4800" dirty="0">
              <a:solidFill>
                <a:schemeClr val="tx1"/>
              </a:solidFill>
              <a:latin typeface="+mj-lt"/>
            </a:endParaRPr>
          </a:p>
        </p:txBody>
      </p:sp>
    </p:spTree>
    <p:extLst>
      <p:ext uri="{BB962C8B-B14F-4D97-AF65-F5344CB8AC3E}">
        <p14:creationId xmlns:p14="http://schemas.microsoft.com/office/powerpoint/2010/main" val="354533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04800"/>
            <a:ext cx="7924800" cy="1143000"/>
          </a:xfrm>
        </p:spPr>
        <p:txBody>
          <a:bodyPr/>
          <a:lstStyle/>
          <a:p>
            <a:pPr algn="ctr"/>
            <a:r>
              <a:rPr lang="en-US" sz="4400" dirty="0" err="1" smtClean="0">
                <a:solidFill>
                  <a:schemeClr val="tx1"/>
                </a:solidFill>
              </a:rPr>
              <a:t>Decapper</a:t>
            </a:r>
            <a:r>
              <a:rPr lang="en-US" sz="4400" dirty="0" smtClean="0">
                <a:solidFill>
                  <a:schemeClr val="tx1"/>
                </a:solidFill>
              </a:rPr>
              <a:t> module</a:t>
            </a:r>
          </a:p>
        </p:txBody>
      </p:sp>
      <p:sp>
        <p:nvSpPr>
          <p:cNvPr id="5" name="Rectangle 3"/>
          <p:cNvSpPr txBox="1">
            <a:spLocks noChangeArrowheads="1"/>
          </p:cNvSpPr>
          <p:nvPr/>
        </p:nvSpPr>
        <p:spPr bwMode="auto">
          <a:xfrm>
            <a:off x="4267200" y="1744663"/>
            <a:ext cx="472440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65138" indent="-465138">
              <a:lnSpc>
                <a:spcPct val="150000"/>
              </a:lnSpc>
              <a:defRPr/>
            </a:pPr>
            <a:r>
              <a:rPr lang="en-US" sz="2800" smtClean="0"/>
              <a:t>Simple &amp; Reliable design</a:t>
            </a:r>
          </a:p>
          <a:p>
            <a:pPr marL="465138" indent="-465138">
              <a:lnSpc>
                <a:spcPct val="150000"/>
              </a:lnSpc>
              <a:defRPr/>
            </a:pPr>
            <a:r>
              <a:rPr lang="en-US" sz="2800" smtClean="0"/>
              <a:t>600 Tubes per Hour</a:t>
            </a:r>
          </a:p>
          <a:p>
            <a:pPr marL="465138" indent="-465138">
              <a:lnSpc>
                <a:spcPct val="150000"/>
              </a:lnSpc>
              <a:defRPr/>
            </a:pPr>
            <a:r>
              <a:rPr lang="en-US" sz="2800" smtClean="0"/>
              <a:t>Screw-top or Stopper Type Caps</a:t>
            </a:r>
          </a:p>
          <a:p>
            <a:pPr marL="465138" indent="-465138">
              <a:lnSpc>
                <a:spcPct val="150000"/>
              </a:lnSpc>
              <a:defRPr/>
            </a:pPr>
            <a:r>
              <a:rPr lang="en-US" sz="2800" smtClean="0"/>
              <a:t>BD, hemogard, greiner, starstedt</a:t>
            </a:r>
          </a:p>
          <a:p>
            <a:pPr marL="465138" indent="-465138">
              <a:lnSpc>
                <a:spcPct val="150000"/>
              </a:lnSpc>
              <a:defRPr/>
            </a:pPr>
            <a:r>
              <a:rPr lang="en-US" sz="2800" smtClean="0"/>
              <a:t>Automatic waste containment</a:t>
            </a:r>
            <a:endParaRPr lang="en-US" sz="2800" dirty="0"/>
          </a:p>
        </p:txBody>
      </p:sp>
      <p:grpSp>
        <p:nvGrpSpPr>
          <p:cNvPr id="23556" name="Group 4"/>
          <p:cNvGrpSpPr>
            <a:grpSpLocks/>
          </p:cNvGrpSpPr>
          <p:nvPr/>
        </p:nvGrpSpPr>
        <p:grpSpPr bwMode="auto">
          <a:xfrm>
            <a:off x="800100" y="1722438"/>
            <a:ext cx="2182813" cy="2141537"/>
            <a:chOff x="338" y="942"/>
            <a:chExt cx="1375" cy="1349"/>
          </a:xfrm>
        </p:grpSpPr>
        <p:pic>
          <p:nvPicPr>
            <p:cNvPr id="23560" name="Picture 5" descr="Decapper Before 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 y="952"/>
              <a:ext cx="1364" cy="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6"/>
            <p:cNvSpPr>
              <a:spLocks noChangeArrowheads="1"/>
            </p:cNvSpPr>
            <p:nvPr/>
          </p:nvSpPr>
          <p:spPr bwMode="auto">
            <a:xfrm>
              <a:off x="338" y="942"/>
              <a:ext cx="1372" cy="1349"/>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3557" name="Group 7"/>
          <p:cNvGrpSpPr>
            <a:grpSpLocks/>
          </p:cNvGrpSpPr>
          <p:nvPr/>
        </p:nvGrpSpPr>
        <p:grpSpPr bwMode="auto">
          <a:xfrm>
            <a:off x="2017713" y="3886200"/>
            <a:ext cx="2112962" cy="2239963"/>
            <a:chOff x="1216" y="2395"/>
            <a:chExt cx="1331" cy="1411"/>
          </a:xfrm>
        </p:grpSpPr>
        <p:pic>
          <p:nvPicPr>
            <p:cNvPr id="23558" name="Picture 8" descr="Decapper After 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 y="2404"/>
              <a:ext cx="1325" cy="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9"/>
            <p:cNvSpPr>
              <a:spLocks noChangeArrowheads="1"/>
            </p:cNvSpPr>
            <p:nvPr/>
          </p:nvSpPr>
          <p:spPr bwMode="auto">
            <a:xfrm>
              <a:off x="1216" y="2395"/>
              <a:ext cx="1326" cy="1408"/>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Tree>
    <p:extLst>
      <p:ext uri="{BB962C8B-B14F-4D97-AF65-F5344CB8AC3E}">
        <p14:creationId xmlns:p14="http://schemas.microsoft.com/office/powerpoint/2010/main" val="21111978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652463" y="1828800"/>
            <a:ext cx="2319337" cy="2590800"/>
            <a:chOff x="261" y="1037"/>
            <a:chExt cx="1749" cy="2246"/>
          </a:xfrm>
        </p:grpSpPr>
        <p:pic>
          <p:nvPicPr>
            <p:cNvPr id="24589" name="Picture 3" descr="236_Centrifuge with 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 y="1037"/>
              <a:ext cx="1745"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4"/>
            <p:cNvSpPr>
              <a:spLocks noChangeArrowheads="1"/>
            </p:cNvSpPr>
            <p:nvPr/>
          </p:nvSpPr>
          <p:spPr bwMode="auto">
            <a:xfrm>
              <a:off x="265" y="1038"/>
              <a:ext cx="1745" cy="2245"/>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4579" name="Rectangle 5"/>
          <p:cNvSpPr>
            <a:spLocks noGrp="1" noChangeArrowheads="1"/>
          </p:cNvSpPr>
          <p:nvPr>
            <p:ph type="title"/>
          </p:nvPr>
        </p:nvSpPr>
        <p:spPr>
          <a:xfrm>
            <a:off x="609600" y="609600"/>
            <a:ext cx="7924800" cy="914400"/>
          </a:xfrm>
        </p:spPr>
        <p:txBody>
          <a:bodyPr/>
          <a:lstStyle/>
          <a:p>
            <a:pPr algn="ctr"/>
            <a:r>
              <a:rPr lang="en-US" sz="4000" dirty="0" smtClean="0">
                <a:solidFill>
                  <a:schemeClr val="tx1"/>
                </a:solidFill>
              </a:rPr>
              <a:t>Centrifuge module (</a:t>
            </a:r>
            <a:r>
              <a:rPr lang="en-US" sz="4000" dirty="0" err="1" smtClean="0">
                <a:solidFill>
                  <a:schemeClr val="tx1"/>
                </a:solidFill>
              </a:rPr>
              <a:t>Contd</a:t>
            </a:r>
            <a:r>
              <a:rPr lang="en-US" sz="4000" dirty="0" smtClean="0">
                <a:solidFill>
                  <a:schemeClr val="tx1"/>
                </a:solidFill>
              </a:rPr>
              <a:t>)</a:t>
            </a:r>
            <a:endParaRPr lang="en-US" sz="4000" baseline="30000" dirty="0" smtClean="0">
              <a:solidFill>
                <a:schemeClr val="tx1"/>
              </a:solidFill>
            </a:endParaRPr>
          </a:p>
        </p:txBody>
      </p:sp>
      <p:sp>
        <p:nvSpPr>
          <p:cNvPr id="8" name="Rectangle 6"/>
          <p:cNvSpPr txBox="1">
            <a:spLocks noChangeArrowheads="1"/>
          </p:cNvSpPr>
          <p:nvPr/>
        </p:nvSpPr>
        <p:spPr bwMode="auto">
          <a:xfrm>
            <a:off x="4419600" y="1981200"/>
            <a:ext cx="420528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65138" indent="-465138">
              <a:defRPr/>
            </a:pPr>
            <a:r>
              <a:rPr lang="en-US" sz="2000" smtClean="0"/>
              <a:t>80 Tube Capacity</a:t>
            </a:r>
          </a:p>
          <a:p>
            <a:pPr marL="465138" indent="-465138">
              <a:defRPr/>
            </a:pPr>
            <a:r>
              <a:rPr lang="en-US" sz="2000" smtClean="0"/>
              <a:t>320 Tubes per Hour</a:t>
            </a:r>
          </a:p>
          <a:p>
            <a:pPr marL="465138" indent="-465138">
              <a:defRPr/>
            </a:pPr>
            <a:r>
              <a:rPr lang="en-US" sz="2000" smtClean="0"/>
              <a:t>Hettich Refrigerated Centrifuge</a:t>
            </a:r>
          </a:p>
          <a:p>
            <a:pPr marL="465138" indent="-465138">
              <a:defRPr/>
            </a:pPr>
            <a:r>
              <a:rPr lang="en-US" sz="2000" smtClean="0"/>
              <a:t>Programmable Spin Time</a:t>
            </a:r>
          </a:p>
          <a:p>
            <a:pPr marL="465138" indent="-465138">
              <a:defRPr/>
            </a:pPr>
            <a:r>
              <a:rPr lang="en-US" sz="2000" smtClean="0"/>
              <a:t>Automatic Balancing</a:t>
            </a:r>
          </a:p>
          <a:p>
            <a:pPr marL="465138" indent="-465138">
              <a:defRPr/>
            </a:pPr>
            <a:r>
              <a:rPr lang="en-US" sz="2000" smtClean="0"/>
              <a:t>Automatic Loading / Unloading </a:t>
            </a:r>
          </a:p>
          <a:p>
            <a:pPr marL="465138" indent="-465138">
              <a:defRPr/>
            </a:pPr>
            <a:r>
              <a:rPr lang="en-US" sz="2000" smtClean="0"/>
              <a:t>STAT Priority Unloading</a:t>
            </a:r>
          </a:p>
          <a:p>
            <a:pPr marL="465138" indent="-465138">
              <a:defRPr/>
            </a:pPr>
            <a:r>
              <a:rPr lang="en-US" sz="2000" smtClean="0"/>
              <a:t>Staging Area Enables </a:t>
            </a:r>
          </a:p>
          <a:p>
            <a:pPr marL="465138" indent="-465138">
              <a:defRPr/>
            </a:pPr>
            <a:r>
              <a:rPr lang="en-US" sz="2000" smtClean="0"/>
              <a:t>Multitasking Capability</a:t>
            </a:r>
          </a:p>
          <a:p>
            <a:pPr marL="465138" indent="-465138">
              <a:defRPr/>
            </a:pPr>
            <a:r>
              <a:rPr lang="en-US" sz="2000" smtClean="0"/>
              <a:t>Option for Multiple Centrifuges</a:t>
            </a:r>
          </a:p>
          <a:p>
            <a:pPr marL="115888" indent="-115888">
              <a:defRPr/>
            </a:pPr>
            <a:endParaRPr lang="en-US" sz="2000" dirty="0"/>
          </a:p>
        </p:txBody>
      </p:sp>
      <p:sp>
        <p:nvSpPr>
          <p:cNvPr id="24581" name="Text Box 7"/>
          <p:cNvSpPr txBox="1">
            <a:spLocks noChangeArrowheads="1"/>
          </p:cNvSpPr>
          <p:nvPr/>
        </p:nvSpPr>
        <p:spPr bwMode="auto">
          <a:xfrm>
            <a:off x="609600" y="62484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endParaRPr lang="en-US" sz="2400"/>
          </a:p>
        </p:txBody>
      </p:sp>
      <p:grpSp>
        <p:nvGrpSpPr>
          <p:cNvPr id="24582" name="Group 8"/>
          <p:cNvGrpSpPr>
            <a:grpSpLocks/>
          </p:cNvGrpSpPr>
          <p:nvPr/>
        </p:nvGrpSpPr>
        <p:grpSpPr bwMode="auto">
          <a:xfrm>
            <a:off x="646113" y="4440238"/>
            <a:ext cx="3436937" cy="1731962"/>
            <a:chOff x="370" y="2699"/>
            <a:chExt cx="2281" cy="1104"/>
          </a:xfrm>
        </p:grpSpPr>
        <p:grpSp>
          <p:nvGrpSpPr>
            <p:cNvPr id="24583" name="Group 9"/>
            <p:cNvGrpSpPr>
              <a:grpSpLocks/>
            </p:cNvGrpSpPr>
            <p:nvPr/>
          </p:nvGrpSpPr>
          <p:grpSpPr bwMode="auto">
            <a:xfrm>
              <a:off x="1232" y="2699"/>
              <a:ext cx="1419" cy="1104"/>
              <a:chOff x="1232" y="2699"/>
              <a:chExt cx="1419" cy="1104"/>
            </a:xfrm>
          </p:grpSpPr>
          <p:pic>
            <p:nvPicPr>
              <p:cNvPr id="24587" name="Picture 10" descr="Centrifuge Staging Area 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 y="2699"/>
                <a:ext cx="1415"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angle 11"/>
              <p:cNvSpPr>
                <a:spLocks noChangeArrowheads="1"/>
              </p:cNvSpPr>
              <p:nvPr/>
            </p:nvSpPr>
            <p:spPr bwMode="auto">
              <a:xfrm>
                <a:off x="1236" y="2727"/>
                <a:ext cx="1415" cy="1076"/>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4584" name="Text Box 12"/>
            <p:cNvSpPr txBox="1">
              <a:spLocks noChangeArrowheads="1"/>
            </p:cNvSpPr>
            <p:nvPr/>
          </p:nvSpPr>
          <p:spPr bwMode="auto">
            <a:xfrm>
              <a:off x="370" y="3324"/>
              <a:ext cx="736" cy="18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200">
                  <a:solidFill>
                    <a:schemeClr val="folHlink"/>
                  </a:solidFill>
                  <a:latin typeface="Arial" pitchFamily="34" charset="0"/>
                </a:rPr>
                <a:t>Staging Area</a:t>
              </a:r>
            </a:p>
          </p:txBody>
        </p:sp>
        <p:sp>
          <p:nvSpPr>
            <p:cNvPr id="24585" name="Oval 13"/>
            <p:cNvSpPr>
              <a:spLocks noChangeArrowheads="1"/>
            </p:cNvSpPr>
            <p:nvPr/>
          </p:nvSpPr>
          <p:spPr bwMode="auto">
            <a:xfrm>
              <a:off x="1424" y="3188"/>
              <a:ext cx="1168" cy="520"/>
            </a:xfrm>
            <a:prstGeom prst="ellipse">
              <a:avLst/>
            </a:prstGeom>
            <a:noFill/>
            <a:ln w="12700">
              <a:solidFill>
                <a:schemeClr val="folHlink"/>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6" name="Line 14"/>
            <p:cNvSpPr>
              <a:spLocks noChangeShapeType="1"/>
            </p:cNvSpPr>
            <p:nvPr/>
          </p:nvSpPr>
          <p:spPr bwMode="auto">
            <a:xfrm>
              <a:off x="1108" y="3412"/>
              <a:ext cx="280" cy="0"/>
            </a:xfrm>
            <a:prstGeom prst="line">
              <a:avLst/>
            </a:prstGeom>
            <a:noFill/>
            <a:ln w="254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Tree>
    <p:extLst>
      <p:ext uri="{BB962C8B-B14F-4D97-AF65-F5344CB8AC3E}">
        <p14:creationId xmlns:p14="http://schemas.microsoft.com/office/powerpoint/2010/main" val="15207006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ChangeArrowheads="1"/>
          </p:cNvSpPr>
          <p:nvPr/>
        </p:nvSpPr>
        <p:spPr bwMode="auto">
          <a:xfrm>
            <a:off x="5029200" y="1897063"/>
            <a:ext cx="3940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08000" indent="-508000">
              <a:tabLst>
                <a:tab pos="465138" algn="l"/>
              </a:tabLst>
              <a:defRPr>
                <a:solidFill>
                  <a:schemeClr val="tx1"/>
                </a:solidFill>
                <a:latin typeface="Verdana" pitchFamily="34" charset="0"/>
              </a:defRPr>
            </a:lvl1pPr>
            <a:lvl2pPr marL="742950" indent="-285750">
              <a:tabLst>
                <a:tab pos="465138" algn="l"/>
              </a:tabLst>
              <a:defRPr>
                <a:solidFill>
                  <a:schemeClr val="tx1"/>
                </a:solidFill>
                <a:latin typeface="Verdana" pitchFamily="34" charset="0"/>
              </a:defRPr>
            </a:lvl2pPr>
            <a:lvl3pPr marL="1143000" indent="-228600">
              <a:tabLst>
                <a:tab pos="465138" algn="l"/>
              </a:tabLst>
              <a:defRPr>
                <a:solidFill>
                  <a:schemeClr val="tx1"/>
                </a:solidFill>
                <a:latin typeface="Verdana" pitchFamily="34" charset="0"/>
              </a:defRPr>
            </a:lvl3pPr>
            <a:lvl4pPr marL="1600200" indent="-228600">
              <a:tabLst>
                <a:tab pos="465138" algn="l"/>
              </a:tabLst>
              <a:defRPr>
                <a:solidFill>
                  <a:schemeClr val="tx1"/>
                </a:solidFill>
                <a:latin typeface="Verdana" pitchFamily="34" charset="0"/>
              </a:defRPr>
            </a:lvl4pPr>
            <a:lvl5pPr marL="2057400" indent="-228600">
              <a:tabLst>
                <a:tab pos="465138" algn="l"/>
              </a:tabLst>
              <a:defRPr>
                <a:solidFill>
                  <a:schemeClr val="tx1"/>
                </a:solidFill>
                <a:latin typeface="Verdana" pitchFamily="34" charset="0"/>
              </a:defRPr>
            </a:lvl5pPr>
            <a:lvl6pPr marL="2514600" indent="-228600" eaLnBrk="0" fontAlgn="base" hangingPunct="0">
              <a:spcBef>
                <a:spcPct val="0"/>
              </a:spcBef>
              <a:spcAft>
                <a:spcPct val="0"/>
              </a:spcAft>
              <a:tabLst>
                <a:tab pos="465138" algn="l"/>
              </a:tabLst>
              <a:defRPr>
                <a:solidFill>
                  <a:schemeClr val="tx1"/>
                </a:solidFill>
                <a:latin typeface="Verdana" pitchFamily="34" charset="0"/>
              </a:defRPr>
            </a:lvl6pPr>
            <a:lvl7pPr marL="2971800" indent="-228600" eaLnBrk="0" fontAlgn="base" hangingPunct="0">
              <a:spcBef>
                <a:spcPct val="0"/>
              </a:spcBef>
              <a:spcAft>
                <a:spcPct val="0"/>
              </a:spcAft>
              <a:tabLst>
                <a:tab pos="465138" algn="l"/>
              </a:tabLst>
              <a:defRPr>
                <a:solidFill>
                  <a:schemeClr val="tx1"/>
                </a:solidFill>
                <a:latin typeface="Verdana" pitchFamily="34" charset="0"/>
              </a:defRPr>
            </a:lvl7pPr>
            <a:lvl8pPr marL="3429000" indent="-228600" eaLnBrk="0" fontAlgn="base" hangingPunct="0">
              <a:spcBef>
                <a:spcPct val="0"/>
              </a:spcBef>
              <a:spcAft>
                <a:spcPct val="0"/>
              </a:spcAft>
              <a:tabLst>
                <a:tab pos="465138" algn="l"/>
              </a:tabLst>
              <a:defRPr>
                <a:solidFill>
                  <a:schemeClr val="tx1"/>
                </a:solidFill>
                <a:latin typeface="Verdana" pitchFamily="34" charset="0"/>
              </a:defRPr>
            </a:lvl8pPr>
            <a:lvl9pPr marL="3886200" indent="-228600" eaLnBrk="0" fontAlgn="base" hangingPunct="0">
              <a:spcBef>
                <a:spcPct val="0"/>
              </a:spcBef>
              <a:spcAft>
                <a:spcPct val="0"/>
              </a:spcAft>
              <a:tabLst>
                <a:tab pos="465138" algn="l"/>
              </a:tabLst>
              <a:defRPr>
                <a:solidFill>
                  <a:schemeClr val="tx1"/>
                </a:solidFill>
                <a:latin typeface="Verdana" pitchFamily="34" charset="0"/>
              </a:defRPr>
            </a:lvl9pPr>
          </a:lstStyle>
          <a:p>
            <a:pPr>
              <a:spcBef>
                <a:spcPts val="600"/>
              </a:spcBef>
              <a:spcAft>
                <a:spcPts val="600"/>
              </a:spcAft>
              <a:buClr>
                <a:schemeClr val="accent2"/>
              </a:buClr>
              <a:buFont typeface="Wingdings" pitchFamily="2" charset="2"/>
              <a:buChar char="o"/>
            </a:pPr>
            <a:r>
              <a:rPr lang="en-US" sz="2400">
                <a:latin typeface="Arial" pitchFamily="34" charset="0"/>
              </a:rPr>
              <a:t>Quiet &amp; Clean Design</a:t>
            </a:r>
          </a:p>
          <a:p>
            <a:pPr>
              <a:spcBef>
                <a:spcPts val="600"/>
              </a:spcBef>
              <a:spcAft>
                <a:spcPts val="600"/>
              </a:spcAft>
              <a:buClr>
                <a:schemeClr val="accent2"/>
              </a:buClr>
              <a:buFont typeface="Wingdings" pitchFamily="2" charset="2"/>
              <a:buChar char="o"/>
            </a:pPr>
            <a:r>
              <a:rPr lang="en-US" sz="2400">
                <a:latin typeface="Arial" pitchFamily="34" charset="0"/>
              </a:rPr>
              <a:t>Minimal Moving Parts / Motors</a:t>
            </a:r>
          </a:p>
          <a:p>
            <a:pPr>
              <a:spcBef>
                <a:spcPts val="600"/>
              </a:spcBef>
              <a:spcAft>
                <a:spcPts val="600"/>
              </a:spcAft>
              <a:buClr>
                <a:schemeClr val="accent2"/>
              </a:buClr>
              <a:buFont typeface="Wingdings" pitchFamily="2" charset="2"/>
              <a:buChar char="o"/>
            </a:pPr>
            <a:r>
              <a:rPr lang="en-US" sz="2400">
                <a:latin typeface="Arial" pitchFamily="34" charset="0"/>
              </a:rPr>
              <a:t>Connects APS Components and Analytics</a:t>
            </a:r>
          </a:p>
          <a:p>
            <a:pPr>
              <a:spcBef>
                <a:spcPts val="600"/>
              </a:spcBef>
              <a:spcAft>
                <a:spcPts val="600"/>
              </a:spcAft>
              <a:buClr>
                <a:schemeClr val="accent2"/>
              </a:buClr>
              <a:buFont typeface="Wingdings" pitchFamily="2" charset="2"/>
              <a:buChar char="o"/>
            </a:pPr>
            <a:r>
              <a:rPr lang="en-US" sz="2400">
                <a:latin typeface="Arial" pitchFamily="34" charset="0"/>
              </a:rPr>
              <a:t>Flexible Design to Support Multiple Disciplines</a:t>
            </a:r>
          </a:p>
        </p:txBody>
      </p:sp>
      <p:sp>
        <p:nvSpPr>
          <p:cNvPr id="25603" name="Text Box 4"/>
          <p:cNvSpPr txBox="1">
            <a:spLocks noChangeArrowheads="1"/>
          </p:cNvSpPr>
          <p:nvPr/>
        </p:nvSpPr>
        <p:spPr bwMode="auto">
          <a:xfrm>
            <a:off x="1143000" y="10668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endParaRPr lang="en-US" sz="2400"/>
          </a:p>
        </p:txBody>
      </p:sp>
      <p:grpSp>
        <p:nvGrpSpPr>
          <p:cNvPr id="25604" name="Group 5"/>
          <p:cNvGrpSpPr>
            <a:grpSpLocks/>
          </p:cNvGrpSpPr>
          <p:nvPr/>
        </p:nvGrpSpPr>
        <p:grpSpPr bwMode="auto">
          <a:xfrm>
            <a:off x="841375" y="1905000"/>
            <a:ext cx="3868738" cy="3810000"/>
            <a:chOff x="4014" y="992"/>
            <a:chExt cx="1324" cy="992"/>
          </a:xfrm>
        </p:grpSpPr>
        <p:pic>
          <p:nvPicPr>
            <p:cNvPr id="25606" name="Picture 6" descr="Sample Transport_Various Angles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 y="992"/>
              <a:ext cx="1323"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7"/>
            <p:cNvSpPr>
              <a:spLocks noChangeArrowheads="1"/>
            </p:cNvSpPr>
            <p:nvPr/>
          </p:nvSpPr>
          <p:spPr bwMode="auto">
            <a:xfrm>
              <a:off x="4014" y="997"/>
              <a:ext cx="1316" cy="987"/>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25605" name="Rectangle 2"/>
          <p:cNvSpPr>
            <a:spLocks noGrp="1" noChangeArrowheads="1"/>
          </p:cNvSpPr>
          <p:nvPr>
            <p:ph type="title"/>
          </p:nvPr>
        </p:nvSpPr>
        <p:spPr>
          <a:xfrm>
            <a:off x="533400" y="838200"/>
            <a:ext cx="8383588" cy="714375"/>
          </a:xfrm>
        </p:spPr>
        <p:txBody>
          <a:bodyPr>
            <a:normAutofit fontScale="90000"/>
          </a:bodyPr>
          <a:lstStyle/>
          <a:p>
            <a:pPr algn="ctr"/>
            <a:r>
              <a:rPr lang="en-US" sz="4400" dirty="0" smtClean="0">
                <a:solidFill>
                  <a:schemeClr val="tx1"/>
                </a:solidFill>
              </a:rPr>
              <a:t>Sample transport module</a:t>
            </a:r>
          </a:p>
        </p:txBody>
      </p:sp>
    </p:spTree>
    <p:extLst>
      <p:ext uri="{BB962C8B-B14F-4D97-AF65-F5344CB8AC3E}">
        <p14:creationId xmlns:p14="http://schemas.microsoft.com/office/powerpoint/2010/main" val="31577475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724400" y="2011363"/>
            <a:ext cx="40671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06400" indent="-406400" algn="just">
              <a:defRPr/>
            </a:pPr>
            <a:r>
              <a:rPr lang="en-US" sz="1800" dirty="0" smtClean="0"/>
              <a:t>600 Tubes per Hour</a:t>
            </a:r>
          </a:p>
          <a:p>
            <a:pPr marL="406400" indent="-406400" algn="just">
              <a:defRPr/>
            </a:pPr>
            <a:r>
              <a:rPr lang="en-US" sz="1800" dirty="0" smtClean="0"/>
              <a:t>Utilizes “Foil-Seal” Technology</a:t>
            </a:r>
          </a:p>
          <a:p>
            <a:pPr marL="406400" indent="-406400" algn="just">
              <a:defRPr/>
            </a:pPr>
            <a:r>
              <a:rPr lang="en-US" sz="1800" dirty="0" smtClean="0"/>
              <a:t>Improves Reliability</a:t>
            </a:r>
          </a:p>
          <a:p>
            <a:pPr marL="406400" indent="-406400" algn="just">
              <a:defRPr/>
            </a:pPr>
            <a:r>
              <a:rPr lang="en-US" sz="1800" dirty="0" smtClean="0"/>
              <a:t>Accommodates Multiple Tube Sizes</a:t>
            </a:r>
          </a:p>
          <a:p>
            <a:pPr marL="171450" indent="-171450">
              <a:defRPr/>
            </a:pPr>
            <a:endParaRPr lang="en-US" sz="2000" dirty="0"/>
          </a:p>
        </p:txBody>
      </p:sp>
      <p:grpSp>
        <p:nvGrpSpPr>
          <p:cNvPr id="26627" name="Group 4"/>
          <p:cNvGrpSpPr>
            <a:grpSpLocks/>
          </p:cNvGrpSpPr>
          <p:nvPr/>
        </p:nvGrpSpPr>
        <p:grpSpPr bwMode="auto">
          <a:xfrm>
            <a:off x="762000" y="2011363"/>
            <a:ext cx="3924300" cy="2636837"/>
            <a:chOff x="210" y="1216"/>
            <a:chExt cx="2472" cy="1661"/>
          </a:xfrm>
        </p:grpSpPr>
        <p:pic>
          <p:nvPicPr>
            <p:cNvPr id="26632" name="Picture 5" descr="Resealer 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 y="1225"/>
              <a:ext cx="2465" cy="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6"/>
            <p:cNvSpPr>
              <a:spLocks noChangeArrowheads="1"/>
            </p:cNvSpPr>
            <p:nvPr/>
          </p:nvSpPr>
          <p:spPr bwMode="auto">
            <a:xfrm>
              <a:off x="210" y="1216"/>
              <a:ext cx="2460" cy="1655"/>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26628" name="Group 7"/>
          <p:cNvGrpSpPr>
            <a:grpSpLocks/>
          </p:cNvGrpSpPr>
          <p:nvPr/>
        </p:nvGrpSpPr>
        <p:grpSpPr bwMode="auto">
          <a:xfrm>
            <a:off x="5151438" y="3884613"/>
            <a:ext cx="3194050" cy="2116137"/>
            <a:chOff x="3026" y="2545"/>
            <a:chExt cx="2012" cy="1333"/>
          </a:xfrm>
        </p:grpSpPr>
        <p:pic>
          <p:nvPicPr>
            <p:cNvPr id="26630" name="Picture 8" descr="IMG_2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 y="2545"/>
              <a:ext cx="2000"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9"/>
            <p:cNvSpPr>
              <a:spLocks noChangeArrowheads="1"/>
            </p:cNvSpPr>
            <p:nvPr/>
          </p:nvSpPr>
          <p:spPr bwMode="auto">
            <a:xfrm>
              <a:off x="3026" y="2545"/>
              <a:ext cx="2012" cy="1332"/>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6629" name="Rectangle 2"/>
          <p:cNvSpPr>
            <a:spLocks noGrp="1" noChangeArrowheads="1"/>
          </p:cNvSpPr>
          <p:nvPr>
            <p:ph type="title"/>
          </p:nvPr>
        </p:nvSpPr>
        <p:spPr>
          <a:xfrm>
            <a:off x="584200" y="877888"/>
            <a:ext cx="8383588" cy="417512"/>
          </a:xfrm>
        </p:spPr>
        <p:txBody>
          <a:bodyPr>
            <a:noAutofit/>
          </a:bodyPr>
          <a:lstStyle/>
          <a:p>
            <a:pPr algn="ctr"/>
            <a:r>
              <a:rPr lang="en-US" dirty="0" err="1" smtClean="0">
                <a:solidFill>
                  <a:schemeClr val="tx1"/>
                </a:solidFill>
              </a:rPr>
              <a:t>Resealer</a:t>
            </a:r>
            <a:r>
              <a:rPr lang="en-US" dirty="0" smtClean="0">
                <a:solidFill>
                  <a:schemeClr val="tx1"/>
                </a:solidFill>
              </a:rPr>
              <a:t> Module</a:t>
            </a:r>
          </a:p>
        </p:txBody>
      </p:sp>
    </p:spTree>
    <p:extLst>
      <p:ext uri="{BB962C8B-B14F-4D97-AF65-F5344CB8AC3E}">
        <p14:creationId xmlns:p14="http://schemas.microsoft.com/office/powerpoint/2010/main" val="1128281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52400" y="381000"/>
            <a:ext cx="7924800" cy="1143000"/>
          </a:xfrm>
        </p:spPr>
        <p:txBody>
          <a:bodyPr/>
          <a:lstStyle/>
          <a:p>
            <a:pPr algn="ctr"/>
            <a:r>
              <a:rPr lang="en-US" sz="4400" smtClean="0">
                <a:solidFill>
                  <a:schemeClr val="tx1"/>
                </a:solidFill>
              </a:rPr>
              <a:t>Analytical automation</a:t>
            </a:r>
            <a:endParaRPr lang="en-US" sz="3600" smtClean="0">
              <a:solidFill>
                <a:schemeClr val="tx1"/>
              </a:solidFill>
            </a:endParaRPr>
          </a:p>
        </p:txBody>
      </p:sp>
      <p:sp>
        <p:nvSpPr>
          <p:cNvPr id="27651" name="Rectangle 1027"/>
          <p:cNvSpPr txBox="1">
            <a:spLocks noChangeArrowheads="1"/>
          </p:cNvSpPr>
          <p:nvPr/>
        </p:nvSpPr>
        <p:spPr bwMode="auto">
          <a:xfrm>
            <a:off x="5156200" y="1924050"/>
            <a:ext cx="38814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20000"/>
              </a:spcBef>
              <a:buClr>
                <a:schemeClr val="accent2"/>
              </a:buClr>
              <a:buFont typeface="Wingdings" pitchFamily="2" charset="2"/>
              <a:buChar char="o"/>
            </a:pPr>
            <a:r>
              <a:rPr lang="en-US" sz="2400">
                <a:latin typeface="Arial" pitchFamily="34" charset="0"/>
              </a:rPr>
              <a:t>Single Point of Interaction</a:t>
            </a:r>
          </a:p>
          <a:p>
            <a:pPr>
              <a:spcBef>
                <a:spcPct val="20000"/>
              </a:spcBef>
              <a:buClr>
                <a:schemeClr val="accent2"/>
              </a:buClr>
              <a:buFont typeface="Wingdings" pitchFamily="2" charset="2"/>
              <a:buChar char="o"/>
            </a:pPr>
            <a:r>
              <a:rPr lang="en-US" sz="2400">
                <a:latin typeface="Arial" pitchFamily="34" charset="0"/>
              </a:rPr>
              <a:t>300 – 600** Tubes per Hour</a:t>
            </a:r>
          </a:p>
          <a:p>
            <a:pPr>
              <a:spcBef>
                <a:spcPct val="20000"/>
              </a:spcBef>
              <a:buClr>
                <a:schemeClr val="accent2"/>
              </a:buClr>
              <a:buFont typeface="Wingdings" pitchFamily="2" charset="2"/>
              <a:buChar char="o"/>
            </a:pPr>
            <a:r>
              <a:rPr lang="en-US" sz="2400">
                <a:latin typeface="Arial" pitchFamily="34" charset="0"/>
              </a:rPr>
              <a:t>Loading / Unloading</a:t>
            </a:r>
          </a:p>
          <a:p>
            <a:pPr>
              <a:spcBef>
                <a:spcPct val="20000"/>
              </a:spcBef>
              <a:buClr>
                <a:schemeClr val="accent2"/>
              </a:buClr>
              <a:buFont typeface="Wingdings" pitchFamily="2" charset="2"/>
              <a:buChar char="o"/>
            </a:pPr>
            <a:r>
              <a:rPr lang="en-US" sz="2400">
                <a:latin typeface="Arial" pitchFamily="34" charset="0"/>
              </a:rPr>
              <a:t>Sorting</a:t>
            </a:r>
          </a:p>
          <a:p>
            <a:pPr>
              <a:spcBef>
                <a:spcPct val="20000"/>
              </a:spcBef>
              <a:buClr>
                <a:schemeClr val="accent2"/>
              </a:buClr>
              <a:buFont typeface="Wingdings" pitchFamily="2" charset="2"/>
              <a:buChar char="o"/>
            </a:pPr>
            <a:r>
              <a:rPr lang="en-US" sz="2400">
                <a:latin typeface="Arial" pitchFamily="34" charset="0"/>
              </a:rPr>
              <a:t>Archiving / Mapping</a:t>
            </a:r>
          </a:p>
          <a:p>
            <a:pPr>
              <a:spcBef>
                <a:spcPct val="20000"/>
              </a:spcBef>
              <a:buClr>
                <a:schemeClr val="accent2"/>
              </a:buClr>
              <a:buFont typeface="Wingdings" pitchFamily="2" charset="2"/>
              <a:buChar char="o"/>
            </a:pPr>
            <a:r>
              <a:rPr lang="en-US" sz="2400">
                <a:latin typeface="Arial" pitchFamily="34" charset="0"/>
              </a:rPr>
              <a:t>Exception Management</a:t>
            </a:r>
          </a:p>
          <a:p>
            <a:pPr>
              <a:spcBef>
                <a:spcPct val="20000"/>
              </a:spcBef>
              <a:buClr>
                <a:schemeClr val="accent2"/>
              </a:buClr>
              <a:buFont typeface="Wingdings" pitchFamily="2" charset="2"/>
              <a:buChar char="o"/>
            </a:pPr>
            <a:r>
              <a:rPr lang="en-US" sz="2400">
                <a:latin typeface="Arial" pitchFamily="34" charset="0"/>
              </a:rPr>
              <a:t>720 Tube Capacity</a:t>
            </a:r>
          </a:p>
          <a:p>
            <a:pPr>
              <a:spcBef>
                <a:spcPct val="20000"/>
              </a:spcBef>
              <a:buClr>
                <a:schemeClr val="accent2"/>
              </a:buClr>
              <a:buFont typeface="Wingdings" pitchFamily="2" charset="2"/>
              <a:buChar char="o"/>
            </a:pPr>
            <a:endParaRPr lang="en-US" sz="2400">
              <a:latin typeface="Arial" pitchFamily="34" charset="0"/>
            </a:endParaRPr>
          </a:p>
        </p:txBody>
      </p:sp>
      <p:sp>
        <p:nvSpPr>
          <p:cNvPr id="27652" name="Text Box 1029"/>
          <p:cNvSpPr txBox="1">
            <a:spLocks noChangeArrowheads="1"/>
          </p:cNvSpPr>
          <p:nvPr/>
        </p:nvSpPr>
        <p:spPr bwMode="auto">
          <a:xfrm>
            <a:off x="546100" y="5668963"/>
            <a:ext cx="342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1200">
                <a:latin typeface="Arial" pitchFamily="34" charset="0"/>
              </a:rPr>
              <a:t>** 600 tubes/hour with tube storage unit on-line</a:t>
            </a:r>
          </a:p>
        </p:txBody>
      </p:sp>
      <p:pic>
        <p:nvPicPr>
          <p:cNvPr id="7" name="Picture 1030" descr="269_Workcell IOM"/>
          <p:cNvPicPr>
            <a:picLocks noChangeAspect="1" noChangeArrowheads="1"/>
          </p:cNvPicPr>
          <p:nvPr/>
        </p:nvPicPr>
        <p:blipFill>
          <a:blip r:embed="rId2"/>
          <a:srcRect/>
          <a:stretch>
            <a:fillRect/>
          </a:stretch>
        </p:blipFill>
        <p:spPr bwMode="auto">
          <a:xfrm>
            <a:off x="320675" y="1981200"/>
            <a:ext cx="4632325" cy="3368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448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208088" y="2405063"/>
            <a:ext cx="6630987" cy="3121025"/>
            <a:chOff x="761" y="1272"/>
            <a:chExt cx="4177" cy="1966"/>
          </a:xfrm>
        </p:grpSpPr>
        <p:pic>
          <p:nvPicPr>
            <p:cNvPr id="28692" name="Picture 3" descr="IOM D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 y="1272"/>
              <a:ext cx="4108"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Rectangle 4"/>
            <p:cNvSpPr>
              <a:spLocks noChangeArrowheads="1"/>
            </p:cNvSpPr>
            <p:nvPr/>
          </p:nvSpPr>
          <p:spPr bwMode="auto">
            <a:xfrm>
              <a:off x="761" y="1272"/>
              <a:ext cx="4177" cy="196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8675" name="Rectangle 5"/>
          <p:cNvSpPr>
            <a:spLocks noGrp="1" noChangeArrowheads="1"/>
          </p:cNvSpPr>
          <p:nvPr>
            <p:ph type="title"/>
          </p:nvPr>
        </p:nvSpPr>
        <p:spPr>
          <a:xfrm>
            <a:off x="611188" y="609600"/>
            <a:ext cx="8385175" cy="838200"/>
          </a:xfrm>
        </p:spPr>
        <p:txBody>
          <a:bodyPr/>
          <a:lstStyle/>
          <a:p>
            <a:r>
              <a:rPr lang="en-US" sz="4800" smtClean="0">
                <a:solidFill>
                  <a:schemeClr val="tx1"/>
                </a:solidFill>
              </a:rPr>
              <a:t>Input / output module</a:t>
            </a:r>
            <a:endParaRPr lang="en-US" sz="4400" smtClean="0">
              <a:solidFill>
                <a:schemeClr val="tx1"/>
              </a:solidFill>
            </a:endParaRPr>
          </a:p>
        </p:txBody>
      </p:sp>
      <p:grpSp>
        <p:nvGrpSpPr>
          <p:cNvPr id="28676" name="Group 6"/>
          <p:cNvGrpSpPr>
            <a:grpSpLocks/>
          </p:cNvGrpSpPr>
          <p:nvPr/>
        </p:nvGrpSpPr>
        <p:grpSpPr bwMode="auto">
          <a:xfrm>
            <a:off x="627063" y="4354513"/>
            <a:ext cx="2595562" cy="1647825"/>
            <a:chOff x="395" y="2383"/>
            <a:chExt cx="1635" cy="1038"/>
          </a:xfrm>
        </p:grpSpPr>
        <p:sp>
          <p:nvSpPr>
            <p:cNvPr id="28690" name="Text Box 7"/>
            <p:cNvSpPr txBox="1">
              <a:spLocks noChangeArrowheads="1"/>
            </p:cNvSpPr>
            <p:nvPr/>
          </p:nvSpPr>
          <p:spPr bwMode="gray">
            <a:xfrm>
              <a:off x="395" y="3203"/>
              <a:ext cx="958" cy="218"/>
            </a:xfrm>
            <a:prstGeom prst="rect">
              <a:avLst/>
            </a:prstGeom>
            <a:solidFill>
              <a:schemeClr val="bg1"/>
            </a:solidFill>
            <a:ln w="34925">
              <a:solidFill>
                <a:srgbClr val="84028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9728" bIns="109728" anchor="ctr"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spcBef>
                  <a:spcPct val="50000"/>
                </a:spcBef>
              </a:pPr>
              <a:r>
                <a:rPr lang="en-US" sz="1300" b="1">
                  <a:latin typeface="Arial" pitchFamily="34" charset="0"/>
                </a:rPr>
                <a:t>OUTPUT BAYS</a:t>
              </a:r>
              <a:endParaRPr lang="en-US" sz="1300">
                <a:latin typeface="Arial" pitchFamily="34" charset="0"/>
              </a:endParaRPr>
            </a:p>
          </p:txBody>
        </p:sp>
        <p:sp>
          <p:nvSpPr>
            <p:cNvPr id="28691" name="Line 8"/>
            <p:cNvSpPr>
              <a:spLocks noChangeShapeType="1"/>
            </p:cNvSpPr>
            <p:nvPr/>
          </p:nvSpPr>
          <p:spPr bwMode="auto">
            <a:xfrm flipV="1">
              <a:off x="869" y="2383"/>
              <a:ext cx="1161" cy="80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8677" name="Group 9"/>
          <p:cNvGrpSpPr>
            <a:grpSpLocks/>
          </p:cNvGrpSpPr>
          <p:nvPr/>
        </p:nvGrpSpPr>
        <p:grpSpPr bwMode="auto">
          <a:xfrm>
            <a:off x="2503488" y="4432300"/>
            <a:ext cx="2300287" cy="1587500"/>
            <a:chOff x="1577" y="2432"/>
            <a:chExt cx="1449" cy="1000"/>
          </a:xfrm>
        </p:grpSpPr>
        <p:sp>
          <p:nvSpPr>
            <p:cNvPr id="28688" name="Text Box 10"/>
            <p:cNvSpPr txBox="1">
              <a:spLocks noChangeArrowheads="1"/>
            </p:cNvSpPr>
            <p:nvPr/>
          </p:nvSpPr>
          <p:spPr bwMode="gray">
            <a:xfrm>
              <a:off x="1577" y="3201"/>
              <a:ext cx="1010" cy="231"/>
            </a:xfrm>
            <a:prstGeom prst="rect">
              <a:avLst/>
            </a:prstGeom>
            <a:solidFill>
              <a:schemeClr val="bg1"/>
            </a:solidFill>
            <a:ln w="34925">
              <a:solidFill>
                <a:srgbClr val="F1030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9728" bIns="109728" anchor="ctr"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pPr>
              <a:r>
                <a:rPr lang="en-US" sz="1300" b="1">
                  <a:latin typeface="Arial" pitchFamily="34" charset="0"/>
                </a:rPr>
                <a:t>INPUT BAYS</a:t>
              </a:r>
              <a:endParaRPr lang="en-US" sz="1300">
                <a:latin typeface="Arial" pitchFamily="34" charset="0"/>
              </a:endParaRPr>
            </a:p>
          </p:txBody>
        </p:sp>
        <p:sp>
          <p:nvSpPr>
            <p:cNvPr id="28689" name="Line 11"/>
            <p:cNvSpPr>
              <a:spLocks noChangeShapeType="1"/>
            </p:cNvSpPr>
            <p:nvPr/>
          </p:nvSpPr>
          <p:spPr bwMode="auto">
            <a:xfrm flipV="1">
              <a:off x="2094" y="2432"/>
              <a:ext cx="932" cy="75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8678" name="Group 12"/>
          <p:cNvGrpSpPr>
            <a:grpSpLocks/>
          </p:cNvGrpSpPr>
          <p:nvPr/>
        </p:nvGrpSpPr>
        <p:grpSpPr bwMode="auto">
          <a:xfrm>
            <a:off x="4572000" y="4403725"/>
            <a:ext cx="1901825" cy="1598613"/>
            <a:chOff x="2880" y="2423"/>
            <a:chExt cx="1198" cy="1007"/>
          </a:xfrm>
        </p:grpSpPr>
        <p:sp>
          <p:nvSpPr>
            <p:cNvPr id="28686" name="Text Box 13"/>
            <p:cNvSpPr txBox="1">
              <a:spLocks noChangeArrowheads="1"/>
            </p:cNvSpPr>
            <p:nvPr/>
          </p:nvSpPr>
          <p:spPr bwMode="gray">
            <a:xfrm>
              <a:off x="2880" y="3204"/>
              <a:ext cx="1161" cy="226"/>
            </a:xfrm>
            <a:prstGeom prst="rect">
              <a:avLst/>
            </a:prstGeom>
            <a:solidFill>
              <a:schemeClr val="bg1"/>
            </a:solidFill>
            <a:ln w="349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9728" bIns="109728" anchor="ctr"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spcBef>
                  <a:spcPct val="50000"/>
                </a:spcBef>
              </a:pPr>
              <a:r>
                <a:rPr lang="en-US" sz="1300" b="1">
                  <a:latin typeface="Arial" pitchFamily="34" charset="0"/>
                </a:rPr>
                <a:t>STAT LOAD BAYS</a:t>
              </a:r>
              <a:endParaRPr lang="en-US" sz="1300">
                <a:latin typeface="Arial" pitchFamily="34" charset="0"/>
              </a:endParaRPr>
            </a:p>
          </p:txBody>
        </p:sp>
        <p:sp>
          <p:nvSpPr>
            <p:cNvPr id="28687" name="Line 14"/>
            <p:cNvSpPr>
              <a:spLocks noChangeShapeType="1"/>
            </p:cNvSpPr>
            <p:nvPr/>
          </p:nvSpPr>
          <p:spPr bwMode="auto">
            <a:xfrm flipV="1">
              <a:off x="3511" y="2423"/>
              <a:ext cx="567" cy="75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8679" name="Group 15"/>
          <p:cNvGrpSpPr>
            <a:grpSpLocks/>
          </p:cNvGrpSpPr>
          <p:nvPr/>
        </p:nvGrpSpPr>
        <p:grpSpPr bwMode="auto">
          <a:xfrm>
            <a:off x="6530975" y="4418013"/>
            <a:ext cx="1770063" cy="1579562"/>
            <a:chOff x="4114" y="2432"/>
            <a:chExt cx="1115" cy="995"/>
          </a:xfrm>
        </p:grpSpPr>
        <p:sp>
          <p:nvSpPr>
            <p:cNvPr id="28684" name="Text Box 16"/>
            <p:cNvSpPr txBox="1">
              <a:spLocks noChangeArrowheads="1"/>
            </p:cNvSpPr>
            <p:nvPr/>
          </p:nvSpPr>
          <p:spPr bwMode="gray">
            <a:xfrm>
              <a:off x="4114" y="3200"/>
              <a:ext cx="1115" cy="227"/>
            </a:xfrm>
            <a:prstGeom prst="rect">
              <a:avLst/>
            </a:prstGeom>
            <a:solidFill>
              <a:schemeClr val="bg1"/>
            </a:solidFill>
            <a:ln w="349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9728" bIns="109728" anchor="ctr"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spcBef>
                  <a:spcPct val="50000"/>
                </a:spcBef>
              </a:pPr>
              <a:r>
                <a:rPr lang="en-US" sz="1300" b="1">
                  <a:latin typeface="Arial" pitchFamily="34" charset="0"/>
                </a:rPr>
                <a:t>EXCEPTION BAYS</a:t>
              </a:r>
              <a:endParaRPr lang="en-US" sz="1300">
                <a:latin typeface="Arial" pitchFamily="34" charset="0"/>
              </a:endParaRPr>
            </a:p>
          </p:txBody>
        </p:sp>
        <p:sp>
          <p:nvSpPr>
            <p:cNvPr id="28685" name="Line 17"/>
            <p:cNvSpPr>
              <a:spLocks noChangeShapeType="1"/>
            </p:cNvSpPr>
            <p:nvPr/>
          </p:nvSpPr>
          <p:spPr bwMode="auto">
            <a:xfrm flipH="1" flipV="1">
              <a:off x="4343" y="2432"/>
              <a:ext cx="366" cy="7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grpSp>
        <p:nvGrpSpPr>
          <p:cNvPr id="28680" name="Group 18"/>
          <p:cNvGrpSpPr>
            <a:grpSpLocks/>
          </p:cNvGrpSpPr>
          <p:nvPr/>
        </p:nvGrpSpPr>
        <p:grpSpPr bwMode="auto">
          <a:xfrm>
            <a:off x="3446463" y="1828800"/>
            <a:ext cx="2017712" cy="1938338"/>
            <a:chOff x="2171" y="909"/>
            <a:chExt cx="1271" cy="1221"/>
          </a:xfrm>
        </p:grpSpPr>
        <p:sp>
          <p:nvSpPr>
            <p:cNvPr id="28681" name="Text Box 19"/>
            <p:cNvSpPr txBox="1">
              <a:spLocks noChangeArrowheads="1"/>
            </p:cNvSpPr>
            <p:nvPr/>
          </p:nvSpPr>
          <p:spPr bwMode="gray">
            <a:xfrm>
              <a:off x="2171" y="909"/>
              <a:ext cx="1271" cy="213"/>
            </a:xfrm>
            <a:prstGeom prst="rect">
              <a:avLst/>
            </a:prstGeom>
            <a:solidFill>
              <a:schemeClr val="bg1"/>
            </a:soli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9728" bIns="109728" anchor="ctr"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pPr>
              <a:r>
                <a:rPr lang="en-US" sz="1300" b="1">
                  <a:latin typeface="Arial" pitchFamily="34" charset="0"/>
                </a:rPr>
                <a:t> INDICATOR LIGHTS</a:t>
              </a:r>
              <a:endParaRPr lang="en-US" sz="1300">
                <a:latin typeface="Arial" pitchFamily="34" charset="0"/>
              </a:endParaRPr>
            </a:p>
          </p:txBody>
        </p:sp>
        <p:sp>
          <p:nvSpPr>
            <p:cNvPr id="28682" name="Line 20"/>
            <p:cNvSpPr>
              <a:spLocks noChangeShapeType="1"/>
            </p:cNvSpPr>
            <p:nvPr/>
          </p:nvSpPr>
          <p:spPr bwMode="auto">
            <a:xfrm flipH="1">
              <a:off x="2331" y="1115"/>
              <a:ext cx="476" cy="101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8683" name="Line 21"/>
            <p:cNvSpPr>
              <a:spLocks noChangeShapeType="1"/>
            </p:cNvSpPr>
            <p:nvPr/>
          </p:nvSpPr>
          <p:spPr bwMode="auto">
            <a:xfrm>
              <a:off x="2798" y="1125"/>
              <a:ext cx="521" cy="9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Tree>
    <p:extLst>
      <p:ext uri="{BB962C8B-B14F-4D97-AF65-F5344CB8AC3E}">
        <p14:creationId xmlns:p14="http://schemas.microsoft.com/office/powerpoint/2010/main" val="42947477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ChangeArrowheads="1"/>
          </p:cNvSpPr>
          <p:nvPr/>
        </p:nvSpPr>
        <p:spPr bwMode="auto">
          <a:xfrm>
            <a:off x="609600" y="1927225"/>
            <a:ext cx="4267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60000"/>
              </a:lnSpc>
              <a:spcBef>
                <a:spcPct val="20000"/>
              </a:spcBef>
              <a:buClr>
                <a:schemeClr val="accent2"/>
              </a:buClr>
              <a:buFont typeface="Wingdings" pitchFamily="2" charset="2"/>
              <a:buChar char="o"/>
            </a:pPr>
            <a:r>
              <a:rPr lang="en-US" sz="2000">
                <a:latin typeface="Arial" pitchFamily="34" charset="0"/>
              </a:rPr>
              <a:t>15,000 Tube Capacity</a:t>
            </a:r>
          </a:p>
          <a:p>
            <a:pPr>
              <a:lnSpc>
                <a:spcPct val="160000"/>
              </a:lnSpc>
              <a:spcBef>
                <a:spcPct val="20000"/>
              </a:spcBef>
              <a:buClr>
                <a:schemeClr val="accent2"/>
              </a:buClr>
              <a:buFont typeface="Wingdings" pitchFamily="2" charset="2"/>
              <a:buChar char="o"/>
            </a:pPr>
            <a:r>
              <a:rPr lang="en-US" sz="2000">
                <a:latin typeface="Arial" pitchFamily="34" charset="0"/>
              </a:rPr>
              <a:t>Refrigerated Storage</a:t>
            </a:r>
          </a:p>
          <a:p>
            <a:pPr>
              <a:lnSpc>
                <a:spcPct val="160000"/>
              </a:lnSpc>
              <a:spcBef>
                <a:spcPct val="20000"/>
              </a:spcBef>
              <a:buClr>
                <a:schemeClr val="accent2"/>
              </a:buClr>
              <a:buFont typeface="Wingdings" pitchFamily="2" charset="2"/>
              <a:buChar char="o"/>
            </a:pPr>
            <a:r>
              <a:rPr lang="en-US" sz="2000">
                <a:latin typeface="Arial" pitchFamily="34" charset="0"/>
              </a:rPr>
              <a:t>Automatic Tube Retrieval</a:t>
            </a:r>
          </a:p>
          <a:p>
            <a:pPr>
              <a:lnSpc>
                <a:spcPct val="160000"/>
              </a:lnSpc>
              <a:spcBef>
                <a:spcPct val="20000"/>
              </a:spcBef>
              <a:buClr>
                <a:schemeClr val="accent2"/>
              </a:buClr>
              <a:buFont typeface="Wingdings" pitchFamily="2" charset="2"/>
              <a:buChar char="o"/>
            </a:pPr>
            <a:r>
              <a:rPr lang="en-US" sz="2000">
                <a:latin typeface="Arial" pitchFamily="34" charset="0"/>
              </a:rPr>
              <a:t>Rerun / Repeat Testing</a:t>
            </a:r>
          </a:p>
          <a:p>
            <a:pPr>
              <a:lnSpc>
                <a:spcPct val="160000"/>
              </a:lnSpc>
              <a:spcBef>
                <a:spcPct val="20000"/>
              </a:spcBef>
              <a:buClr>
                <a:schemeClr val="accent2"/>
              </a:buClr>
              <a:buFont typeface="Wingdings" pitchFamily="2" charset="2"/>
              <a:buChar char="o"/>
            </a:pPr>
            <a:r>
              <a:rPr lang="en-US" sz="2000">
                <a:latin typeface="Arial" pitchFamily="34" charset="0"/>
              </a:rPr>
              <a:t>Reflex / Add-on Testing</a:t>
            </a:r>
          </a:p>
          <a:p>
            <a:pPr>
              <a:lnSpc>
                <a:spcPct val="160000"/>
              </a:lnSpc>
              <a:spcBef>
                <a:spcPct val="20000"/>
              </a:spcBef>
              <a:buClr>
                <a:schemeClr val="accent2"/>
              </a:buClr>
              <a:buFont typeface="Wingdings" pitchFamily="2" charset="2"/>
              <a:buChar char="o"/>
            </a:pPr>
            <a:r>
              <a:rPr lang="en-US" sz="2000">
                <a:latin typeface="Arial" pitchFamily="34" charset="0"/>
              </a:rPr>
              <a:t>Automatic defragmentation</a:t>
            </a:r>
          </a:p>
          <a:p>
            <a:pPr>
              <a:lnSpc>
                <a:spcPct val="160000"/>
              </a:lnSpc>
              <a:spcBef>
                <a:spcPct val="20000"/>
              </a:spcBef>
              <a:buClr>
                <a:schemeClr val="accent2"/>
              </a:buClr>
              <a:buFont typeface="Wingdings" pitchFamily="2" charset="2"/>
              <a:buChar char="o"/>
            </a:pPr>
            <a:endParaRPr lang="en-US" sz="2000">
              <a:latin typeface="Arial" pitchFamily="34" charset="0"/>
            </a:endParaRPr>
          </a:p>
        </p:txBody>
      </p:sp>
      <p:pic>
        <p:nvPicPr>
          <p:cNvPr id="29699" name="Picture 4" descr="Architect 2+2 CC-IA with TSRM (expansion options)-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513" y="2743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Group 5"/>
          <p:cNvGrpSpPr>
            <a:grpSpLocks/>
          </p:cNvGrpSpPr>
          <p:nvPr/>
        </p:nvGrpSpPr>
        <p:grpSpPr bwMode="auto">
          <a:xfrm>
            <a:off x="6178550" y="1676400"/>
            <a:ext cx="2109788" cy="1944688"/>
            <a:chOff x="4089" y="2517"/>
            <a:chExt cx="1155" cy="1051"/>
          </a:xfrm>
        </p:grpSpPr>
        <p:pic>
          <p:nvPicPr>
            <p:cNvPr id="29703" name="Picture 6" descr="Front Angle_ed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 y="2520"/>
              <a:ext cx="1152"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7"/>
            <p:cNvSpPr>
              <a:spLocks noChangeArrowheads="1"/>
            </p:cNvSpPr>
            <p:nvPr/>
          </p:nvSpPr>
          <p:spPr bwMode="auto">
            <a:xfrm>
              <a:off x="4089" y="2517"/>
              <a:ext cx="1155" cy="1042"/>
            </a:xfrm>
            <a:prstGeom prst="rect">
              <a:avLst/>
            </a:prstGeom>
            <a:noFill/>
            <a:ln w="25400">
              <a:solidFill>
                <a:schemeClr val="folHlink"/>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701" name="Oval 8"/>
          <p:cNvSpPr>
            <a:spLocks noChangeArrowheads="1"/>
          </p:cNvSpPr>
          <p:nvPr/>
        </p:nvSpPr>
        <p:spPr bwMode="auto">
          <a:xfrm>
            <a:off x="4191000" y="3632200"/>
            <a:ext cx="1885950" cy="1698625"/>
          </a:xfrm>
          <a:prstGeom prst="ellipse">
            <a:avLst/>
          </a:prstGeom>
          <a:noFill/>
          <a:ln w="25400">
            <a:solidFill>
              <a:schemeClr val="folHlink"/>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9702" name="Rectangle 2"/>
          <p:cNvSpPr>
            <a:spLocks noGrp="1" noChangeArrowheads="1"/>
          </p:cNvSpPr>
          <p:nvPr>
            <p:ph type="title"/>
          </p:nvPr>
        </p:nvSpPr>
        <p:spPr>
          <a:xfrm>
            <a:off x="669925" y="596900"/>
            <a:ext cx="8383588" cy="798513"/>
          </a:xfrm>
        </p:spPr>
        <p:txBody>
          <a:bodyPr/>
          <a:lstStyle/>
          <a:p>
            <a:r>
              <a:rPr lang="en-US" sz="4400" smtClean="0">
                <a:solidFill>
                  <a:schemeClr val="tx1"/>
                </a:solidFill>
              </a:rPr>
              <a:t>Tube storage module</a:t>
            </a:r>
          </a:p>
        </p:txBody>
      </p:sp>
    </p:spTree>
    <p:extLst>
      <p:ext uri="{BB962C8B-B14F-4D97-AF65-F5344CB8AC3E}">
        <p14:creationId xmlns:p14="http://schemas.microsoft.com/office/powerpoint/2010/main" val="41828152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533400"/>
            <a:ext cx="7924800" cy="838200"/>
          </a:xfrm>
        </p:spPr>
        <p:txBody>
          <a:bodyPr/>
          <a:lstStyle/>
          <a:p>
            <a:r>
              <a:rPr lang="en-US" sz="4400" b="1" smtClean="0">
                <a:solidFill>
                  <a:schemeClr val="tx1"/>
                </a:solidFill>
              </a:rPr>
              <a:t>Important consideration</a:t>
            </a:r>
          </a:p>
        </p:txBody>
      </p:sp>
      <p:sp>
        <p:nvSpPr>
          <p:cNvPr id="30723" name="Rectangle 3"/>
          <p:cNvSpPr>
            <a:spLocks noGrp="1" noChangeArrowheads="1"/>
          </p:cNvSpPr>
          <p:nvPr>
            <p:ph idx="1"/>
          </p:nvPr>
        </p:nvSpPr>
        <p:spPr>
          <a:xfrm>
            <a:off x="533400" y="1722438"/>
            <a:ext cx="8355013" cy="4525962"/>
          </a:xfrm>
        </p:spPr>
        <p:txBody>
          <a:bodyPr/>
          <a:lstStyle/>
          <a:p>
            <a:pPr marL="508000" indent="-449263" algn="just">
              <a:lnSpc>
                <a:spcPct val="150000"/>
              </a:lnSpc>
              <a:spcBef>
                <a:spcPct val="0"/>
              </a:spcBef>
              <a:tabLst>
                <a:tab pos="465138" algn="l"/>
              </a:tabLst>
            </a:pPr>
            <a:r>
              <a:rPr lang="en-US" sz="2800" dirty="0" smtClean="0"/>
              <a:t>Economical and reliable operation</a:t>
            </a:r>
          </a:p>
          <a:p>
            <a:pPr marL="508000" indent="-449263" algn="just">
              <a:lnSpc>
                <a:spcPct val="150000"/>
              </a:lnSpc>
              <a:spcBef>
                <a:spcPct val="0"/>
              </a:spcBef>
              <a:tabLst>
                <a:tab pos="465138" algn="l"/>
              </a:tabLst>
            </a:pPr>
            <a:r>
              <a:rPr lang="en-US" sz="2800" dirty="0" smtClean="0"/>
              <a:t>Efficient  sample handling, </a:t>
            </a:r>
          </a:p>
          <a:p>
            <a:pPr marL="508000" indent="-449263" algn="just">
              <a:lnSpc>
                <a:spcPct val="150000"/>
              </a:lnSpc>
              <a:spcBef>
                <a:spcPct val="0"/>
              </a:spcBef>
              <a:tabLst>
                <a:tab pos="465138" algn="l"/>
              </a:tabLst>
            </a:pPr>
            <a:r>
              <a:rPr lang="en-US" sz="2800" dirty="0" smtClean="0"/>
              <a:t>Minimum  turn around time</a:t>
            </a:r>
          </a:p>
          <a:p>
            <a:pPr marL="508000" indent="-449263" algn="just">
              <a:lnSpc>
                <a:spcPct val="150000"/>
              </a:lnSpc>
              <a:spcBef>
                <a:spcPct val="0"/>
              </a:spcBef>
              <a:tabLst>
                <a:tab pos="465138" algn="l"/>
              </a:tabLst>
            </a:pPr>
            <a:r>
              <a:rPr lang="en-US" sz="2800" dirty="0" smtClean="0"/>
              <a:t>Efficient lab work flow</a:t>
            </a:r>
          </a:p>
          <a:p>
            <a:pPr marL="508000" indent="-449263" algn="just">
              <a:lnSpc>
                <a:spcPct val="150000"/>
              </a:lnSpc>
              <a:spcBef>
                <a:spcPct val="0"/>
              </a:spcBef>
              <a:tabLst>
                <a:tab pos="465138" algn="l"/>
              </a:tabLst>
            </a:pPr>
            <a:r>
              <a:rPr lang="en-US" sz="2800" dirty="0" smtClean="0"/>
              <a:t>Reduced human resource  cost</a:t>
            </a:r>
          </a:p>
          <a:p>
            <a:pPr marL="508000" indent="-449263" algn="just">
              <a:lnSpc>
                <a:spcPct val="150000"/>
              </a:lnSpc>
              <a:spcBef>
                <a:spcPct val="0"/>
              </a:spcBef>
              <a:tabLst>
                <a:tab pos="465138" algn="l"/>
              </a:tabLst>
            </a:pPr>
            <a:r>
              <a:rPr lang="en-US" sz="2800" dirty="0" smtClean="0"/>
              <a:t>Up-gradation/ menu extension </a:t>
            </a:r>
          </a:p>
          <a:p>
            <a:pPr marL="508000" indent="-449263" algn="just">
              <a:lnSpc>
                <a:spcPct val="150000"/>
              </a:lnSpc>
              <a:spcBef>
                <a:spcPct val="0"/>
              </a:spcBef>
              <a:tabLst>
                <a:tab pos="465138" algn="l"/>
              </a:tabLst>
            </a:pPr>
            <a:r>
              <a:rPr lang="en-US" sz="2800" dirty="0" smtClean="0"/>
              <a:t>Service back up</a:t>
            </a:r>
          </a:p>
        </p:txBody>
      </p:sp>
    </p:spTree>
    <p:extLst>
      <p:ext uri="{BB962C8B-B14F-4D97-AF65-F5344CB8AC3E}">
        <p14:creationId xmlns:p14="http://schemas.microsoft.com/office/powerpoint/2010/main" val="4442804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arn(inVertical)">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arn(inVertical)">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arn(inVertical)">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arn(inVertical)">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arn(inVertical)">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arn(inVertical)">
                                      <p:cBhvr>
                                        <p:cTn id="32" dur="500"/>
                                        <p:tgtEl>
                                          <p:spTgt spid="30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arn(inVertical)">
                                      <p:cBhvr>
                                        <p:cTn id="37"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76200"/>
            <a:ext cx="6781800" cy="1600200"/>
          </a:xfrm>
        </p:spPr>
        <p:txBody>
          <a:bodyPr>
            <a:normAutofit/>
          </a:bodyPr>
          <a:lstStyle/>
          <a:p>
            <a:pPr algn="ctr" eaLnBrk="1" fontAlgn="auto" hangingPunct="1">
              <a:spcAft>
                <a:spcPts val="0"/>
              </a:spcAft>
              <a:defRPr/>
            </a:pPr>
            <a:r>
              <a:rPr lang="en-US" sz="4400" dirty="0" smtClean="0"/>
              <a:t>Types of Analyzers</a:t>
            </a:r>
          </a:p>
        </p:txBody>
      </p:sp>
      <p:sp>
        <p:nvSpPr>
          <p:cNvPr id="11267" name="Rectangle 3"/>
          <p:cNvSpPr>
            <a:spLocks noGrp="1" noChangeArrowheads="1"/>
          </p:cNvSpPr>
          <p:nvPr>
            <p:ph sz="quarter" idx="1"/>
          </p:nvPr>
        </p:nvSpPr>
        <p:spPr>
          <a:xfrm>
            <a:off x="457200" y="1676400"/>
            <a:ext cx="7467600" cy="4873625"/>
          </a:xfrm>
        </p:spPr>
        <p:txBody>
          <a:bodyPr>
            <a:normAutofit/>
          </a:bodyPr>
          <a:lstStyle/>
          <a:p>
            <a:pPr eaLnBrk="1" hangingPunct="1"/>
            <a:r>
              <a:rPr lang="en-US" sz="3200" dirty="0" smtClean="0"/>
              <a:t>Continuous Flow</a:t>
            </a:r>
          </a:p>
          <a:p>
            <a:pPr lvl="1" eaLnBrk="1" hangingPunct="1"/>
            <a:r>
              <a:rPr lang="en-US" sz="2800" dirty="0" smtClean="0"/>
              <a:t>Tubing flow of reagents and patients samples</a:t>
            </a:r>
          </a:p>
          <a:p>
            <a:pPr eaLnBrk="1" hangingPunct="1"/>
            <a:r>
              <a:rPr lang="en-US" sz="3200" dirty="0" smtClean="0"/>
              <a:t>Centrifugal Analyzers</a:t>
            </a:r>
          </a:p>
          <a:p>
            <a:pPr lvl="1" eaLnBrk="1" hangingPunct="1"/>
            <a:r>
              <a:rPr lang="en-US" sz="2800" dirty="0" smtClean="0"/>
              <a:t>Centrifuge force to mix sample and reagents</a:t>
            </a:r>
          </a:p>
          <a:p>
            <a:pPr eaLnBrk="1" hangingPunct="1"/>
            <a:r>
              <a:rPr lang="en-US" sz="3200" dirty="0" smtClean="0"/>
              <a:t>Discrete</a:t>
            </a:r>
          </a:p>
          <a:p>
            <a:pPr lvl="1" eaLnBrk="1" hangingPunct="1"/>
            <a:r>
              <a:rPr lang="en-US" sz="2800" dirty="0" smtClean="0"/>
              <a:t>Separate testing cuvettes for each test and sample</a:t>
            </a:r>
          </a:p>
          <a:p>
            <a:pPr lvl="1" eaLnBrk="1" hangingPunct="1"/>
            <a:r>
              <a:rPr lang="en-US" sz="2800" dirty="0" smtClean="0"/>
              <a:t>Random and/or irregular access</a:t>
            </a:r>
          </a:p>
        </p:txBody>
      </p:sp>
    </p:spTree>
    <p:extLst>
      <p:ext uri="{BB962C8B-B14F-4D97-AF65-F5344CB8AC3E}">
        <p14:creationId xmlns:p14="http://schemas.microsoft.com/office/powerpoint/2010/main" val="2072484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533400"/>
            <a:ext cx="7924800" cy="838200"/>
          </a:xfrm>
        </p:spPr>
        <p:txBody>
          <a:bodyPr/>
          <a:lstStyle/>
          <a:p>
            <a:r>
              <a:rPr lang="en-US" sz="4400" b="1" dirty="0" smtClean="0">
                <a:solidFill>
                  <a:schemeClr val="tx1"/>
                </a:solidFill>
              </a:rPr>
              <a:t>Required Site Services </a:t>
            </a:r>
          </a:p>
        </p:txBody>
      </p:sp>
      <p:sp>
        <p:nvSpPr>
          <p:cNvPr id="30723" name="Rectangle 3"/>
          <p:cNvSpPr>
            <a:spLocks noGrp="1" noChangeArrowheads="1"/>
          </p:cNvSpPr>
          <p:nvPr>
            <p:ph idx="1"/>
          </p:nvPr>
        </p:nvSpPr>
        <p:spPr>
          <a:xfrm>
            <a:off x="533400" y="1722438"/>
            <a:ext cx="8355013" cy="4525962"/>
          </a:xfrm>
        </p:spPr>
        <p:txBody>
          <a:bodyPr>
            <a:normAutofit/>
          </a:bodyPr>
          <a:lstStyle/>
          <a:p>
            <a:pPr marL="508000" indent="-449263" algn="just">
              <a:lnSpc>
                <a:spcPct val="150000"/>
              </a:lnSpc>
              <a:spcBef>
                <a:spcPct val="0"/>
              </a:spcBef>
              <a:tabLst>
                <a:tab pos="465138" algn="l"/>
              </a:tabLst>
            </a:pPr>
            <a:r>
              <a:rPr lang="en-US" sz="3200" dirty="0" smtClean="0"/>
              <a:t>Adequate lab space</a:t>
            </a:r>
          </a:p>
          <a:p>
            <a:pPr marL="508000" indent="-449263" algn="just">
              <a:lnSpc>
                <a:spcPct val="150000"/>
              </a:lnSpc>
              <a:spcBef>
                <a:spcPct val="0"/>
              </a:spcBef>
              <a:tabLst>
                <a:tab pos="465138" algn="l"/>
              </a:tabLst>
            </a:pPr>
            <a:r>
              <a:rPr lang="en-US" sz="3200" dirty="0" smtClean="0"/>
              <a:t>Uninterrupted power supply</a:t>
            </a:r>
          </a:p>
          <a:p>
            <a:pPr marL="508000" indent="-449263" algn="just">
              <a:lnSpc>
                <a:spcPct val="150000"/>
              </a:lnSpc>
              <a:spcBef>
                <a:spcPct val="0"/>
              </a:spcBef>
              <a:tabLst>
                <a:tab pos="465138" algn="l"/>
              </a:tabLst>
            </a:pPr>
            <a:r>
              <a:rPr lang="en-US" sz="3200" dirty="0" smtClean="0"/>
              <a:t>Reagent grade water (by RO and DI)</a:t>
            </a:r>
          </a:p>
          <a:p>
            <a:pPr marL="508000" indent="-449263" algn="just">
              <a:lnSpc>
                <a:spcPct val="150000"/>
              </a:lnSpc>
              <a:spcBef>
                <a:spcPct val="0"/>
              </a:spcBef>
              <a:tabLst>
                <a:tab pos="465138" algn="l"/>
              </a:tabLst>
            </a:pPr>
            <a:r>
              <a:rPr lang="en-US" sz="3200" dirty="0" smtClean="0"/>
              <a:t>Humidity, ventilation and Air conditioning (HVAC) contro</a:t>
            </a:r>
            <a:r>
              <a:rPr lang="en-US" sz="3200" dirty="0"/>
              <a:t>l</a:t>
            </a:r>
            <a:endParaRPr lang="en-US" sz="3200" dirty="0" smtClean="0"/>
          </a:p>
          <a:p>
            <a:pPr marL="508000" indent="-449263" algn="just">
              <a:lnSpc>
                <a:spcPct val="150000"/>
              </a:lnSpc>
              <a:spcBef>
                <a:spcPct val="0"/>
              </a:spcBef>
              <a:tabLst>
                <a:tab pos="465138" algn="l"/>
              </a:tabLst>
            </a:pPr>
            <a:endParaRPr lang="en-US" sz="3200" dirty="0" smtClean="0"/>
          </a:p>
        </p:txBody>
      </p:sp>
    </p:spTree>
    <p:extLst>
      <p:ext uri="{BB962C8B-B14F-4D97-AF65-F5344CB8AC3E}">
        <p14:creationId xmlns:p14="http://schemas.microsoft.com/office/powerpoint/2010/main" val="8409996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arn(inVertical)">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arn(inVertical)">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arn(inVertical)">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arn(inVertical)">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304800"/>
            <a:ext cx="6781800" cy="1600200"/>
          </a:xfrm>
        </p:spPr>
        <p:txBody>
          <a:bodyPr>
            <a:normAutofit/>
          </a:bodyPr>
          <a:lstStyle/>
          <a:p>
            <a:pPr algn="ctr"/>
            <a:r>
              <a:rPr lang="en-GB" sz="4000" dirty="0" smtClean="0"/>
              <a:t>Possible Reasons of Failure</a:t>
            </a:r>
            <a:endParaRPr lang="en-GB" sz="4000" dirty="0"/>
          </a:p>
        </p:txBody>
      </p:sp>
      <p:sp>
        <p:nvSpPr>
          <p:cNvPr id="3" name="Content Placeholder 2"/>
          <p:cNvSpPr>
            <a:spLocks noGrp="1"/>
          </p:cNvSpPr>
          <p:nvPr>
            <p:ph idx="1"/>
          </p:nvPr>
        </p:nvSpPr>
        <p:spPr>
          <a:xfrm>
            <a:off x="762000" y="2057400"/>
            <a:ext cx="7543800" cy="3886200"/>
          </a:xfrm>
        </p:spPr>
        <p:txBody>
          <a:bodyPr>
            <a:noAutofit/>
          </a:bodyPr>
          <a:lstStyle/>
          <a:p>
            <a:r>
              <a:rPr lang="en-GB" dirty="0" smtClean="0"/>
              <a:t> Incomplete understanding of current environment...processes, costs, customer expectations </a:t>
            </a:r>
          </a:p>
          <a:p>
            <a:r>
              <a:rPr lang="en-GB" dirty="0" smtClean="0"/>
              <a:t> Loss in flexibility due to fixed processes and limited throughput </a:t>
            </a:r>
          </a:p>
          <a:p>
            <a:r>
              <a:rPr lang="en-GB" dirty="0" smtClean="0"/>
              <a:t> Unplanned and poorly developed ‘workarounds’ required to interface automation with manual processes </a:t>
            </a:r>
          </a:p>
          <a:p>
            <a:r>
              <a:rPr lang="en-GB" dirty="0" smtClean="0"/>
              <a:t>Overbuilt and unnecessarily complicated system design </a:t>
            </a:r>
          </a:p>
          <a:p>
            <a:r>
              <a:rPr lang="en-GB" dirty="0" smtClean="0"/>
              <a:t>Inadequate technical support </a:t>
            </a:r>
          </a:p>
          <a:p>
            <a:r>
              <a:rPr lang="en-GB" dirty="0" smtClean="0"/>
              <a:t>Hidden costs...</a:t>
            </a:r>
            <a:r>
              <a:rPr lang="en-GB" dirty="0" err="1" smtClean="0"/>
              <a:t>labor</a:t>
            </a:r>
            <a:r>
              <a:rPr lang="en-GB" dirty="0" smtClean="0"/>
              <a:t>, supplies, maintenance</a:t>
            </a:r>
          </a:p>
          <a:p>
            <a:r>
              <a:rPr lang="en-GB" dirty="0" smtClean="0"/>
              <a:t>Failure to optimize current processes prior to automation →never automate a poor process!</a:t>
            </a:r>
          </a:p>
          <a:p>
            <a:pPr marL="0" indent="0">
              <a:buNone/>
            </a:pPr>
            <a:r>
              <a:rPr lang="en-GB" dirty="0" smtClean="0"/>
              <a:t> </a:t>
            </a:r>
            <a:endParaRPr lang="en-GB" dirty="0"/>
          </a:p>
        </p:txBody>
      </p:sp>
    </p:spTree>
    <p:extLst>
      <p:ext uri="{BB962C8B-B14F-4D97-AF65-F5344CB8AC3E}">
        <p14:creationId xmlns:p14="http://schemas.microsoft.com/office/powerpoint/2010/main" val="14420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solidFill>
                  <a:schemeClr val="tx1"/>
                </a:solidFill>
              </a:rPr>
              <a:t>Thank You and Best Of Luck</a:t>
            </a:r>
            <a:endParaRPr lang="en-GB" sz="4800" cap="none" dirty="0">
              <a:solidFill>
                <a:schemeClr val="tx1"/>
              </a:solidFill>
            </a:endParaRPr>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7467600" cy="939800"/>
          </a:xfrm>
        </p:spPr>
        <p:txBody>
          <a:bodyPr>
            <a:normAutofit/>
          </a:bodyPr>
          <a:lstStyle/>
          <a:p>
            <a:pPr algn="ctr" eaLnBrk="1" fontAlgn="auto" hangingPunct="1">
              <a:spcAft>
                <a:spcPts val="0"/>
              </a:spcAft>
              <a:defRPr/>
            </a:pPr>
            <a:r>
              <a:rPr lang="en-US" sz="4800" dirty="0" smtClean="0"/>
              <a:t>Continuous Flow</a:t>
            </a:r>
            <a:endParaRPr lang="ar-SA" sz="4400" dirty="0" smtClean="0"/>
          </a:p>
        </p:txBody>
      </p:sp>
      <p:sp>
        <p:nvSpPr>
          <p:cNvPr id="12291" name="Content Placeholder 2"/>
          <p:cNvSpPr>
            <a:spLocks noGrp="1"/>
          </p:cNvSpPr>
          <p:nvPr>
            <p:ph sz="quarter" idx="1"/>
          </p:nvPr>
        </p:nvSpPr>
        <p:spPr>
          <a:xfrm>
            <a:off x="457200" y="1600200"/>
            <a:ext cx="7467600" cy="4873625"/>
          </a:xfrm>
        </p:spPr>
        <p:txBody>
          <a:bodyPr>
            <a:normAutofit/>
          </a:bodyPr>
          <a:lstStyle/>
          <a:p>
            <a:pPr eaLnBrk="1" hangingPunct="1"/>
            <a:r>
              <a:rPr lang="en-US" sz="3200" dirty="0" smtClean="0"/>
              <a:t>This first “</a:t>
            </a:r>
            <a:r>
              <a:rPr lang="en-US" sz="3200" dirty="0" err="1" smtClean="0"/>
              <a:t>AutoAnalyzer</a:t>
            </a:r>
            <a:r>
              <a:rPr lang="en-US" sz="3200" dirty="0" smtClean="0"/>
              <a:t>” (AA) was a continuous-flow, single-channel, sequential batch analyzer capable of providing a single test result on approximately 40 samples per hour. </a:t>
            </a:r>
          </a:p>
          <a:p>
            <a:pPr eaLnBrk="1" hangingPunct="1"/>
            <a:r>
              <a:rPr lang="en-US" sz="3200" dirty="0" smtClean="0"/>
              <a:t>Analyzers with multiple channels (for different tests), working synchronously to produce 6 or 12 test results simultaneously at the rate of 360 or 720 tests per hour.</a:t>
            </a:r>
            <a:endParaRPr lang="ar-SA" sz="3200" dirty="0" smtClean="0"/>
          </a:p>
        </p:txBody>
      </p:sp>
    </p:spTree>
    <p:extLst>
      <p:ext uri="{BB962C8B-B14F-4D97-AF65-F5344CB8AC3E}">
        <p14:creationId xmlns:p14="http://schemas.microsoft.com/office/powerpoint/2010/main" val="28046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41680</TotalTime>
  <Words>2895</Words>
  <Application>Microsoft Office PowerPoint</Application>
  <PresentationFormat>On-screen Show (4:3)</PresentationFormat>
  <Paragraphs>490</Paragraphs>
  <Slides>82</Slides>
  <Notes>11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NewsPrint</vt:lpstr>
      <vt:lpstr>Pakistan Society Of Chemical Pathologists Distance Learning Programme In Chemical Pathology (DLP-2)  Lesson No 11 Laboratory Automation By    Brig Aamir Ijaz MCPS, FCPS, FRCP (Edin)   Professor of Pathology /  Consultant Chemical Pathologist AFIP Rawalpindi   </vt:lpstr>
      <vt:lpstr>Part I MCQs (One Best Type) </vt:lpstr>
      <vt:lpstr>Q.1: Various analytical systems used in a Chemical Pathology lab have been automated. Which of the following analytes still waits proper automation?  a. Ethanol in serum b. Lipoprotein (a) c. Protein electrophoresis d. Serum Bicarbonate  e. Stone analysis </vt:lpstr>
      <vt:lpstr>Q 2. The autoanalysers in which all specimen pass through the same stream at the same rate are called:  a. Closed systems b. Continuous-flow systems c. Discrete systems d. Random access systems e. Single channel systems</vt:lpstr>
      <vt:lpstr>Q 3. A centrifugal analyser has one of the following characteristic components:   a. Centrifuge as part of the autoanalyser  b. Polarized light thrown on rotating samples  c. Rotor used for mixing of samples with reagents  d. Separating samples on the basis of density e. Using rotating bar code reader   .   </vt:lpstr>
      <vt:lpstr>Types of Autoanalysers</vt:lpstr>
      <vt:lpstr>Why Automation?</vt:lpstr>
      <vt:lpstr>Types of Analyzers</vt:lpstr>
      <vt:lpstr>Continuous Flow</vt:lpstr>
      <vt:lpstr>PowerPoint Presentation</vt:lpstr>
      <vt:lpstr>Continuous Flow</vt:lpstr>
      <vt:lpstr>Drawbacks of  Continuous Flow</vt:lpstr>
      <vt:lpstr>Centrifugal Analyzers</vt:lpstr>
      <vt:lpstr>Discrete analyzers</vt:lpstr>
      <vt:lpstr>Advantages of Discrete Analyzers</vt:lpstr>
      <vt:lpstr>Q 4:  Bar code is the most common electronic identification system used in Pathology Laboratories. Which of the following bar code system is best for reduction of labeling and accessioning errors:  a. Assigning bar codes by the autoanalyser (on which test is to be done) b. Assigning bar code at laboratory reception c. Assigning bar code at the bedside of the patient d. Using primary and secondary bar codes e. Using separate bar codes for different specimen tubes of the same patient e.g. plain tube &amp; EDTA tubes.</vt:lpstr>
      <vt:lpstr>Q 5 : A Lab Technologist working on a Chem Path autoanalyser complains to the Consultant Chemical Pathologist about a sample tube that there are spots on the upper part of the bar code and he cannot run this tube. Consultant instructs him to carry out the test and don`t worry about the ‘spoiled’ bar code. The test was carried out without any problem or complaint. Which of the following qualities of bar coding system has prevented spoiling of the code in spite of the spots: a. Bar/Space Patterns b. Quiet Zones c. ‘Start and Stop’ symbologies d. Two dimensional coding e. Vertical redundancy   </vt:lpstr>
      <vt:lpstr>BAR CODE</vt:lpstr>
      <vt:lpstr>What is Barcode</vt:lpstr>
      <vt:lpstr> Types of Barcodes </vt:lpstr>
      <vt:lpstr>Vertical Redundancy  </vt:lpstr>
      <vt:lpstr>Two Dimensional Barcode(2D) </vt:lpstr>
      <vt:lpstr>Elements Of Bar Code  (Single Dimension)</vt:lpstr>
      <vt:lpstr>Start and Stop Symbologies</vt:lpstr>
      <vt:lpstr>Quiet Zones</vt:lpstr>
      <vt:lpstr>Bar/Space Patterns</vt:lpstr>
      <vt:lpstr>Q 6 : Pneumatic tube (shoot) is a mechanical system used to transport samples to the laboratory. Which one of the following is its major disadvantage as compared to other mechanical delivery systems:  a. Delays in specimen delivery  b. Hameolysis c. Larger initial cost d. Larger stations e. Need of batching specimens   </vt:lpstr>
      <vt:lpstr>Mechanical Delivery Systems</vt:lpstr>
      <vt:lpstr>Pneumatic Tube Systems</vt:lpstr>
      <vt:lpstr>Electric Track Vehicles </vt:lpstr>
      <vt:lpstr>Disadvantages of  Electric Track Vehicles </vt:lpstr>
      <vt:lpstr>Mobile Robots  </vt:lpstr>
      <vt:lpstr>Q 7 : In a busy lab of Tertiary Care Hospital your main concern is reducing pre-analytical errors without increasing ‘turn- around-time’. Which of the following options will be most suitable for placing patient samples in a chemical path autoanalyser:  a. Primary gel tubes after centrifuging b. Primary gel tubes without centrifuging c. Plain tubes without gel without centrifuging d. Sample cups with serum e. Sample tubes with serum   </vt:lpstr>
      <vt:lpstr>Q 8 : You lab manager has reported a strange problem in the autoanalyser. It gives message “reagent bottle empty” while there is sufficient reagent in the bottle. Which of the following functions of the autoanalyser most probably requires a trouble shoot:  a. Internal conveyer belt b. Level sensing system c. Reagent bar code reader d. System software e. Tube racks   </vt:lpstr>
      <vt:lpstr>Q 9 : Various immunoassay techniques have been successfully automated. Which of the following immunoassay techniques, though initially automated, is no longer used in any autoanalyser:  a.  Dry multilayer films b.  Flow cytometery  c.  Fluorescence  d.  TINA-QUANT® e.  Radioimmunoassay</vt:lpstr>
      <vt:lpstr>10. ELISA is a time-honoured immunoassay technique used for many hormones / proteins etc. Automation is also available in ELISA but it is different from other autoanalysers. Which of the following phrases best describes automated ELISA:  a. Closed b. Coated particles c. Homogenous d. Robotic  e. Solid-phase  </vt:lpstr>
      <vt:lpstr>Automation in Immunoassays</vt:lpstr>
      <vt:lpstr>Automation in immunaassay (IA)</vt:lpstr>
      <vt:lpstr>Design options for an immunoassay</vt:lpstr>
      <vt:lpstr>Classic Designs</vt:lpstr>
      <vt:lpstr>PowerPoint Presentation</vt:lpstr>
      <vt:lpstr>PowerPoint Presentation</vt:lpstr>
      <vt:lpstr>Advantages of Automation in IA</vt:lpstr>
      <vt:lpstr>Disadvantages of automation in IA</vt:lpstr>
      <vt:lpstr> Part II Short Answer Questions: </vt:lpstr>
      <vt:lpstr>Q. 11: An immunoassay autoanalyser is installed in your laboratory. Please answer following questions regarding this instrument (one mark each):   a. How will you prepare it for 4Q model of instrument qualification for an Accreditation Audit?    B. How will you check the instrument regarding the Sample-to-Sample Carry Over? Which analyte you will select for this purpose and why?  </vt:lpstr>
      <vt:lpstr>4Q Model of Instrument Qualification</vt:lpstr>
      <vt:lpstr>Sample-to-Sample Carry Over </vt:lpstr>
      <vt:lpstr>Situation with Greater Risk of Sample Carry Over </vt:lpstr>
      <vt:lpstr>Q. 12:   Director General Health of your province wants to replace semi-automated analysers with fully-automated Chem Path Analysers in 10 major hospitals of the province. He has sought your opinion regarding a transparent procurement procedure (one mark each):      a. What are the TWO systems of procurement various firms in Pakistan offer for these autoanalysers?    b. Which system of procurement you will like to adopt. Give its THREE merits and/or demerits (total three).    </vt:lpstr>
      <vt:lpstr>Systems of Procurement</vt:lpstr>
      <vt:lpstr>Types</vt:lpstr>
      <vt:lpstr>Advantages of RR and  CPT Contracts</vt:lpstr>
      <vt:lpstr>Advantages of RR and  CPT Contracts (cont)</vt:lpstr>
      <vt:lpstr>Disadvantages of RR and  CPT Contracts</vt:lpstr>
      <vt:lpstr>13. A Chemical Pathologist working in an active diagnostic service has to be familiar with various autoanalysers offered by different manufactures. Please fill in the empty cells in the following table after gathering information from any source (0.5 mark for each analyser): </vt:lpstr>
      <vt:lpstr>More Commonly Used Autoanalysers  (Commercial Details)</vt:lpstr>
      <vt:lpstr>PowerPoint Presentation</vt:lpstr>
      <vt:lpstr>Q. 14:   Total Laboratory Automation (TLA) is the most recent and most exciting development in automation of Chemical Pathology Laboratories. Suppose you are working in a Tertiary Care Hospital with a workload of 5000 patient samples per day in the Chem Path Lab. Your HOD is a Non-Chemical Pathologist. He has asked you to prepare a preliminary report of installation of TLA in your lab with following main points (one mark each):   a. Name THREE vendors who offer TLA in Pakistan.  b. Do we need to allocate large funds for installation of TLA, if not why?  c. Name FOUR most important features which should be the part of the TLA installed in your lab.  d. Name TWO site facilities which are mandatory for successful running of TLA in addition to the proper lab space. (Please keep in mind the peculiar problems in Pakistan).    </vt:lpstr>
      <vt:lpstr>Total Laboratory Automation (TLA)</vt:lpstr>
      <vt:lpstr>What is TLA</vt:lpstr>
      <vt:lpstr>TLA in Pakistan</vt:lpstr>
      <vt:lpstr>Why TLA</vt:lpstr>
      <vt:lpstr>The Goals</vt:lpstr>
      <vt:lpstr>Types of Lab Automations</vt:lpstr>
      <vt:lpstr>TLA as a highly workable solution</vt:lpstr>
      <vt:lpstr>TLA as a highly workable solution (cont)</vt:lpstr>
      <vt:lpstr> Parts of TLA</vt:lpstr>
      <vt:lpstr>Preanalytical automation </vt:lpstr>
      <vt:lpstr>Sample tubes</vt:lpstr>
      <vt:lpstr>PowerPoint Presentation</vt:lpstr>
      <vt:lpstr>Decapper module</vt:lpstr>
      <vt:lpstr>Centrifuge module (Contd)</vt:lpstr>
      <vt:lpstr>Sample transport module</vt:lpstr>
      <vt:lpstr>Resealer Module</vt:lpstr>
      <vt:lpstr>Analytical automation</vt:lpstr>
      <vt:lpstr>Input / output module</vt:lpstr>
      <vt:lpstr>Tube storage module</vt:lpstr>
      <vt:lpstr>Important consideration</vt:lpstr>
      <vt:lpstr>Required Site Services </vt:lpstr>
      <vt:lpstr>Possible Reasons of Failure</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2084</cp:revision>
  <dcterms:created xsi:type="dcterms:W3CDTF">2003-07-05T14:02:04Z</dcterms:created>
  <dcterms:modified xsi:type="dcterms:W3CDTF">2014-06-20T09:52:53Z</dcterms:modified>
</cp:coreProperties>
</file>