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68"/>
  </p:notesMasterIdLst>
  <p:handoutMasterIdLst>
    <p:handoutMasterId r:id="rId69"/>
  </p:handoutMasterIdLst>
  <p:sldIdLst>
    <p:sldId id="475" r:id="rId2"/>
    <p:sldId id="1386" r:id="rId3"/>
    <p:sldId id="1387" r:id="rId4"/>
    <p:sldId id="1390" r:id="rId5"/>
    <p:sldId id="1411" r:id="rId6"/>
    <p:sldId id="1392" r:id="rId7"/>
    <p:sldId id="1399" r:id="rId8"/>
    <p:sldId id="1452" r:id="rId9"/>
    <p:sldId id="1453" r:id="rId10"/>
    <p:sldId id="1484" r:id="rId11"/>
    <p:sldId id="1485" r:id="rId12"/>
    <p:sldId id="1401" r:id="rId13"/>
    <p:sldId id="1426" r:id="rId14"/>
    <p:sldId id="1427" r:id="rId15"/>
    <p:sldId id="1428" r:id="rId16"/>
    <p:sldId id="1432" r:id="rId17"/>
    <p:sldId id="1431" r:id="rId18"/>
    <p:sldId id="1433" r:id="rId19"/>
    <p:sldId id="1403" r:id="rId20"/>
    <p:sldId id="1451" r:id="rId21"/>
    <p:sldId id="1444" r:id="rId22"/>
    <p:sldId id="1445" r:id="rId23"/>
    <p:sldId id="1446" r:id="rId24"/>
    <p:sldId id="1447" r:id="rId25"/>
    <p:sldId id="1448" r:id="rId26"/>
    <p:sldId id="1449" r:id="rId27"/>
    <p:sldId id="1450" r:id="rId28"/>
    <p:sldId id="1404" r:id="rId29"/>
    <p:sldId id="1463" r:id="rId30"/>
    <p:sldId id="1460" r:id="rId31"/>
    <p:sldId id="1462" r:id="rId32"/>
    <p:sldId id="1461" r:id="rId33"/>
    <p:sldId id="1405" r:id="rId34"/>
    <p:sldId id="1464" r:id="rId35"/>
    <p:sldId id="1408" r:id="rId36"/>
    <p:sldId id="1442" r:id="rId37"/>
    <p:sldId id="1434" r:id="rId38"/>
    <p:sldId id="1440" r:id="rId39"/>
    <p:sldId id="1443" r:id="rId40"/>
    <p:sldId id="1441" r:id="rId41"/>
    <p:sldId id="1410" r:id="rId42"/>
    <p:sldId id="1459" r:id="rId43"/>
    <p:sldId id="1457" r:id="rId44"/>
    <p:sldId id="1458" r:id="rId45"/>
    <p:sldId id="1323" r:id="rId46"/>
    <p:sldId id="1324" r:id="rId47"/>
    <p:sldId id="1466" r:id="rId48"/>
    <p:sldId id="1467" r:id="rId49"/>
    <p:sldId id="1329" r:id="rId50"/>
    <p:sldId id="1468" r:id="rId51"/>
    <p:sldId id="1470" r:id="rId52"/>
    <p:sldId id="1471" r:id="rId53"/>
    <p:sldId id="1472" r:id="rId54"/>
    <p:sldId id="1469" r:id="rId55"/>
    <p:sldId id="1481" r:id="rId56"/>
    <p:sldId id="1483" r:id="rId57"/>
    <p:sldId id="1482" r:id="rId58"/>
    <p:sldId id="1474" r:id="rId59"/>
    <p:sldId id="1480" r:id="rId60"/>
    <p:sldId id="1479" r:id="rId61"/>
    <p:sldId id="1478" r:id="rId62"/>
    <p:sldId id="1476" r:id="rId63"/>
    <p:sldId id="1412" r:id="rId64"/>
    <p:sldId id="1413" r:id="rId65"/>
    <p:sldId id="1414" r:id="rId66"/>
    <p:sldId id="407"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41" autoAdjust="0"/>
  </p:normalViewPr>
  <p:slideViewPr>
    <p:cSldViewPr>
      <p:cViewPr>
        <p:scale>
          <a:sx n="66" d="100"/>
          <a:sy n="66" d="100"/>
        </p:scale>
        <p:origin x="-11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
    </p:cViewPr>
  </p:sorter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721D37-7520-4DD2-AD3E-4B7BD624D8C0}" type="datetimeFigureOut">
              <a:rPr lang="en-GB" smtClean="0"/>
              <a:t>19/07/2014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53273A-A567-414C-B7C6-10EBD089A6D1}" type="slidenum">
              <a:rPr lang="en-GB" smtClean="0"/>
              <a:t>‹#›</a:t>
            </a:fld>
            <a:endParaRPr lang="en-GB" dirty="0"/>
          </a:p>
        </p:txBody>
      </p:sp>
    </p:spTree>
    <p:extLst>
      <p:ext uri="{BB962C8B-B14F-4D97-AF65-F5344CB8AC3E}">
        <p14:creationId xmlns:p14="http://schemas.microsoft.com/office/powerpoint/2010/main" val="238530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19/07/2014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dirty="0"/>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35</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41</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58</a:t>
            </a:fld>
            <a:endParaRPr lang="en-GB" dirty="0"/>
          </a:p>
        </p:txBody>
      </p:sp>
    </p:spTree>
    <p:extLst>
      <p:ext uri="{BB962C8B-B14F-4D97-AF65-F5344CB8AC3E}">
        <p14:creationId xmlns:p14="http://schemas.microsoft.com/office/powerpoint/2010/main" val="176430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4</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6</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7</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12</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19</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28</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a:defRPr sz="2400">
                <a:solidFill>
                  <a:schemeClr val="tx1"/>
                </a:solidFill>
                <a:latin typeface="Times New Roman" pitchFamily="16" charset="0"/>
              </a:defRPr>
            </a:lvl1pPr>
            <a:lvl2pPr marL="742950" indent="-285750" eaLnBrk="0">
              <a:defRPr sz="2400">
                <a:solidFill>
                  <a:schemeClr val="tx1"/>
                </a:solidFill>
                <a:latin typeface="Times New Roman" pitchFamily="16" charset="0"/>
              </a:defRPr>
            </a:lvl2pPr>
            <a:lvl3pPr marL="1143000" indent="-228600" eaLnBrk="0">
              <a:defRPr sz="2400">
                <a:solidFill>
                  <a:schemeClr val="tx1"/>
                </a:solidFill>
                <a:latin typeface="Times New Roman" pitchFamily="16" charset="0"/>
              </a:defRPr>
            </a:lvl3pPr>
            <a:lvl4pPr marL="1600200" indent="-228600" eaLnBrk="0">
              <a:defRPr sz="2400">
                <a:solidFill>
                  <a:schemeClr val="tx1"/>
                </a:solidFill>
                <a:latin typeface="Times New Roman" pitchFamily="16" charset="0"/>
              </a:defRPr>
            </a:lvl4pPr>
            <a:lvl5pPr marL="2057400" indent="-228600" eaLnBrk="0">
              <a:defRPr sz="2400">
                <a:solidFill>
                  <a:schemeClr val="tx1"/>
                </a:solidFill>
                <a:latin typeface="Times New Roman" pitchFamily="16" charset="0"/>
              </a:defRPr>
            </a:lvl5pPr>
            <a:lvl6pPr marL="2514600" indent="-228600" defTabSz="455613"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defRPr>
            </a:lvl6pPr>
            <a:lvl7pPr marL="2971800" indent="-228600" defTabSz="455613"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defRPr>
            </a:lvl7pPr>
            <a:lvl8pPr marL="3429000" indent="-228600" defTabSz="455613"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defRPr>
            </a:lvl8pPr>
            <a:lvl9pPr marL="3886200" indent="-228600" defTabSz="455613"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defRPr>
            </a:lvl9pPr>
          </a:lstStyle>
          <a:p>
            <a:pPr eaLnBrk="1"/>
            <a:endParaRPr lang="en-US" dirty="0">
              <a:ea typeface="msgothic" charset="0"/>
              <a:cs typeface="msgothic" charset="0"/>
            </a:endParaRPr>
          </a:p>
        </p:txBody>
      </p:sp>
      <p:sp>
        <p:nvSpPr>
          <p:cNvPr id="17411" name="Text Box 2"/>
          <p:cNvSpPr>
            <a:spLocks noGrp="1" noChangeArrowheads="1"/>
          </p:cNvSpPr>
          <p:nvPr>
            <p:ph type="body"/>
          </p:nvPr>
        </p:nvSpPr>
        <p:spPr>
          <a:xfrm>
            <a:off x="1046350" y="4352637"/>
            <a:ext cx="4770904" cy="34780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US" dirty="0" smtClean="0">
              <a:latin typeface="Arial" charset="0"/>
              <a:ea typeface="msgothic" charset="0"/>
              <a:cs typeface="ms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33</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C3B13-DBF4-4615-9228-014B3105144E}" type="datetime1">
              <a:rPr lang="en-US" smtClean="0"/>
              <a:t>7/19/2014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06E7-BE9F-421C-8C45-0867D2BEA5E3}" type="datetime1">
              <a:rPr lang="en-US" smtClean="0"/>
              <a:t>7/19/2014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B18E-35CF-4CCA-862E-B149B90EFF3F}" type="datetime1">
              <a:rPr lang="en-US" smtClean="0"/>
              <a:t>7/19/2014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rmAutofit/>
          </a:bodyPr>
          <a:lstStyle>
            <a:lvl1pPr algn="ctr">
              <a:defRPr sz="4000">
                <a:solidFill>
                  <a:srgbClr val="FF000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2133600"/>
            <a:ext cx="7543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7/19/2014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E42A-FCBE-472E-B4EF-AE0A3CE883F3}" type="datetime1">
              <a:rPr lang="en-US" smtClean="0"/>
              <a:t>7/19/2014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21CD7-D2E7-4B4D-AD7A-A7836F6D0C78}" type="datetime1">
              <a:rPr lang="en-US" smtClean="0"/>
              <a:t>7/19/2014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D20F0-80A6-4881-A77D-4B5DBC0306C2}" type="datetime1">
              <a:rPr lang="en-US" smtClean="0"/>
              <a:t>7/19/2014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7/19/2014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7/19/2014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21289-C174-44D4-A11A-36E4BF6B2B4C}" type="datetime1">
              <a:rPr lang="en-US" smtClean="0"/>
              <a:t>7/19/2014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2D3BBD-5418-4A5E-9EE3-41EC972D4216}" type="datetime1">
              <a:rPr lang="en-US" smtClean="0"/>
              <a:t>7/19/2014</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492875"/>
            <a:ext cx="7772400" cy="1736725"/>
          </a:xfrm>
        </p:spPr>
        <p:txBody>
          <a:bodyPr>
            <a:noAutofit/>
          </a:bodyPr>
          <a:lstStyle/>
          <a:p>
            <a:pPr algn="ctr"/>
            <a:r>
              <a:rPr lang="en-US" sz="2400" cap="none" dirty="0" smtClean="0">
                <a:solidFill>
                  <a:srgbClr val="FF0000"/>
                </a:solidFill>
                <a:latin typeface="+mn-lt"/>
              </a:rPr>
              <a:t>Pakistan Society Of Chemical Pathologists</a:t>
            </a:r>
            <a:br>
              <a:rPr lang="en-US" sz="2400" cap="none" dirty="0" smtClean="0">
                <a:solidFill>
                  <a:srgbClr val="FF0000"/>
                </a:solidFill>
                <a:latin typeface="+mn-lt"/>
              </a:rPr>
            </a:br>
            <a:r>
              <a:rPr lang="en-US" sz="2000" cap="none" dirty="0" smtClean="0">
                <a:solidFill>
                  <a:srgbClr val="FF0000"/>
                </a:solidFill>
                <a:latin typeface="+mn-lt"/>
              </a:rPr>
              <a:t>Distance Learning </a:t>
            </a:r>
            <a:r>
              <a:rPr lang="en-GB" sz="2000" cap="none" dirty="0" smtClean="0">
                <a:solidFill>
                  <a:srgbClr val="FF0000"/>
                </a:solidFill>
                <a:latin typeface="+mn-lt"/>
              </a:rPr>
              <a:t>Programme</a:t>
            </a:r>
            <a:r>
              <a:rPr lang="en-US" sz="2000" cap="none" dirty="0" smtClean="0">
                <a:solidFill>
                  <a:srgbClr val="FF0000"/>
                </a:solidFill>
                <a:latin typeface="+mn-lt"/>
              </a:rPr>
              <a:t> In Chemical Pathology</a:t>
            </a:r>
            <a:br>
              <a:rPr lang="en-US" sz="2000" cap="none" dirty="0" smtClean="0">
                <a:solidFill>
                  <a:srgbClr val="FF0000"/>
                </a:solidFill>
                <a:latin typeface="+mn-lt"/>
              </a:rPr>
            </a:br>
            <a:r>
              <a:rPr lang="en-US" sz="2800" cap="none" dirty="0" smtClean="0">
                <a:solidFill>
                  <a:srgbClr val="FF0000"/>
                </a:solidFill>
                <a:latin typeface="+mn-lt"/>
              </a:rPr>
              <a:t>(DLP-2)</a:t>
            </a:r>
            <a:br>
              <a:rPr lang="en-US" sz="2800" cap="none" dirty="0" smtClean="0">
                <a:solidFill>
                  <a:srgbClr val="FF0000"/>
                </a:solidFill>
                <a:latin typeface="+mn-lt"/>
              </a:rPr>
            </a:br>
            <a:r>
              <a:rPr lang="en-US" sz="2400" cap="none" dirty="0" smtClean="0">
                <a:solidFill>
                  <a:srgbClr val="FF0000"/>
                </a:solidFill>
                <a:latin typeface="+mn-lt"/>
              </a:rPr>
              <a:t/>
            </a:r>
            <a:br>
              <a:rPr lang="en-US" sz="2400" cap="none" dirty="0" smtClean="0">
                <a:solidFill>
                  <a:srgbClr val="FF0000"/>
                </a:solidFill>
                <a:latin typeface="+mn-lt"/>
              </a:rPr>
            </a:br>
            <a:r>
              <a:rPr lang="en-US" sz="4000" u="sng" dirty="0">
                <a:solidFill>
                  <a:schemeClr val="accent1"/>
                </a:solidFill>
                <a:latin typeface="+mn-lt"/>
              </a:rPr>
              <a:t>Lesson No </a:t>
            </a:r>
            <a:r>
              <a:rPr lang="en-US" sz="4000" u="sng" dirty="0" smtClean="0">
                <a:solidFill>
                  <a:schemeClr val="accent1"/>
                </a:solidFill>
                <a:latin typeface="+mn-lt"/>
              </a:rPr>
              <a:t>13</a:t>
            </a:r>
            <a:r>
              <a:rPr lang="en-US" sz="4000" u="sng" dirty="0">
                <a:solidFill>
                  <a:schemeClr val="accent1"/>
                </a:solidFill>
                <a:latin typeface="+mn-lt"/>
              </a:rPr>
              <a:t/>
            </a:r>
            <a:br>
              <a:rPr lang="en-US" sz="4000" u="sng" dirty="0">
                <a:solidFill>
                  <a:schemeClr val="accent1"/>
                </a:solidFill>
                <a:latin typeface="+mn-lt"/>
              </a:rPr>
            </a:br>
            <a:r>
              <a:rPr lang="en-US" sz="3600" u="sng" dirty="0" smtClean="0">
                <a:solidFill>
                  <a:schemeClr val="accent1"/>
                </a:solidFill>
                <a:latin typeface="+mn-lt"/>
              </a:rPr>
              <a:t>Vitamins and Minerals</a:t>
            </a:r>
            <a:br>
              <a:rPr lang="en-US" sz="3600" u="sng" dirty="0" smtClean="0">
                <a:solidFill>
                  <a:schemeClr val="accent1"/>
                </a:solidFill>
                <a:latin typeface="+mn-lt"/>
              </a:rPr>
            </a:br>
            <a:r>
              <a:rPr lang="en-US" sz="2000" dirty="0" smtClean="0">
                <a:solidFill>
                  <a:srgbClr val="0070C0"/>
                </a:solidFill>
                <a:latin typeface="+mn-lt"/>
              </a:rPr>
              <a:t>By </a:t>
            </a:r>
            <a:r>
              <a:rPr lang="en-GB" sz="2000" dirty="0" smtClean="0">
                <a:solidFill>
                  <a:srgbClr val="0070C0"/>
                </a:solidFill>
                <a:latin typeface="+mn-lt"/>
              </a:rPr>
              <a:t/>
            </a:r>
            <a:br>
              <a:rPr lang="en-GB" sz="2000" dirty="0" smtClean="0">
                <a:solidFill>
                  <a:srgbClr val="0070C0"/>
                </a:solidFill>
                <a:latin typeface="+mn-lt"/>
              </a:rPr>
            </a:br>
            <a:r>
              <a:rPr lang="en-US" sz="3200" dirty="0" smtClean="0">
                <a:solidFill>
                  <a:srgbClr val="0070C0"/>
                </a:solidFill>
              </a:rPr>
              <a:t> </a:t>
            </a:r>
            <a:r>
              <a:rPr lang="en-GB" sz="3200" dirty="0" smtClean="0">
                <a:solidFill>
                  <a:srgbClr val="0070C0"/>
                </a:solidFill>
              </a:rPr>
              <a:t/>
            </a:r>
            <a:br>
              <a:rPr lang="en-GB" sz="3200" dirty="0" smtClean="0">
                <a:solidFill>
                  <a:srgbClr val="0070C0"/>
                </a:solidFill>
              </a:rPr>
            </a:br>
            <a:r>
              <a:rPr lang="en-US" sz="2800" dirty="0" smtClean="0">
                <a:solidFill>
                  <a:srgbClr val="0070C0"/>
                </a:solidFill>
                <a:latin typeface="Arial" pitchFamily="34" charset="0"/>
                <a:cs typeface="Arial" pitchFamily="34" charset="0"/>
              </a:rPr>
              <a:t>Brig Aamir Ijaz</a:t>
            </a:r>
            <a:r>
              <a:rPr lang="en-US" sz="3600" dirty="0" smtClean="0">
                <a:solidFill>
                  <a:srgbClr val="0070C0"/>
                </a:solidFill>
                <a:latin typeface="Arial" pitchFamily="34" charset="0"/>
                <a:cs typeface="Arial" pitchFamily="34" charset="0"/>
              </a:rPr>
              <a:t/>
            </a:r>
            <a:br>
              <a:rPr lang="en-US" sz="3600" dirty="0" smtClean="0">
                <a:solidFill>
                  <a:srgbClr val="0070C0"/>
                </a:solidFill>
                <a:latin typeface="Arial" pitchFamily="34" charset="0"/>
                <a:cs typeface="Arial" pitchFamily="34" charset="0"/>
              </a:rPr>
            </a:br>
            <a:r>
              <a:rPr lang="en-US" sz="1400" dirty="0" smtClean="0">
                <a:solidFill>
                  <a:srgbClr val="0070C0"/>
                </a:solidFill>
                <a:latin typeface="Arial" pitchFamily="34" charset="0"/>
                <a:cs typeface="Arial" pitchFamily="34" charset="0"/>
              </a:rPr>
              <a:t>MCPS, FCPS, FRCP (Edin)</a:t>
            </a:r>
            <a:r>
              <a:rPr lang="en-GB" sz="1400" dirty="0" smtClean="0">
                <a:solidFill>
                  <a:srgbClr val="0070C0"/>
                </a:solidFill>
                <a:latin typeface="Arial" pitchFamily="34" charset="0"/>
                <a:cs typeface="Arial" pitchFamily="34" charset="0"/>
              </a:rPr>
              <a:t/>
            </a:r>
            <a:br>
              <a:rPr lang="en-GB" sz="1400" dirty="0" smtClean="0">
                <a:solidFill>
                  <a:srgbClr val="0070C0"/>
                </a:solidFill>
                <a:latin typeface="Arial" pitchFamily="34" charset="0"/>
                <a:cs typeface="Arial" pitchFamily="34" charset="0"/>
              </a:rPr>
            </a:br>
            <a:r>
              <a:rPr lang="en-GB" sz="1050" dirty="0" smtClean="0">
                <a:solidFill>
                  <a:srgbClr val="0070C0"/>
                </a:solidFill>
                <a:latin typeface="Arial" pitchFamily="34" charset="0"/>
                <a:cs typeface="Arial" pitchFamily="34" charset="0"/>
              </a:rPr>
              <a:t/>
            </a:r>
            <a:br>
              <a:rPr lang="en-GB" sz="1050" dirty="0" smtClean="0">
                <a:solidFill>
                  <a:srgbClr val="0070C0"/>
                </a:solidFill>
                <a:latin typeface="Arial" pitchFamily="34" charset="0"/>
                <a:cs typeface="Arial" pitchFamily="34" charset="0"/>
              </a:rPr>
            </a:br>
            <a:r>
              <a:rPr lang="en-GB" sz="1050" dirty="0" smtClean="0">
                <a:solidFill>
                  <a:srgbClr val="0070C0"/>
                </a:solidFill>
                <a:latin typeface="Arial" pitchFamily="34" charset="0"/>
                <a:cs typeface="Arial" pitchFamily="34" charset="0"/>
              </a:rPr>
              <a:t/>
            </a:r>
            <a:br>
              <a:rPr lang="en-GB" sz="1050" dirty="0" smtClean="0">
                <a:solidFill>
                  <a:srgbClr val="0070C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Professor of Pathology / </a:t>
            </a:r>
            <a:br>
              <a:rPr lang="en-US" sz="1800" dirty="0" smtClean="0">
                <a:solidFill>
                  <a:srgbClr val="FF000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Consultant Chemical Pathologist</a:t>
            </a:r>
            <a:r>
              <a:rPr lang="en-GB" sz="1800" dirty="0" smtClean="0">
                <a:solidFill>
                  <a:srgbClr val="FF0000"/>
                </a:solidFill>
                <a:latin typeface="Arial" pitchFamily="34" charset="0"/>
                <a:cs typeface="Arial" pitchFamily="34" charset="0"/>
              </a:rPr>
              <a:t/>
            </a:r>
            <a:br>
              <a:rPr lang="en-GB" sz="1800" dirty="0" smtClean="0">
                <a:solidFill>
                  <a:srgbClr val="FF000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AFIP Rawalpindi</a:t>
            </a:r>
            <a:r>
              <a:rPr lang="en-US" sz="1200" baseline="30000" dirty="0" smtClean="0">
                <a:solidFill>
                  <a:srgbClr val="FF0000"/>
                </a:solidFill>
                <a:latin typeface="Arial" pitchFamily="34" charset="0"/>
                <a:cs typeface="Arial" pitchFamily="34" charset="0"/>
              </a:rPr>
              <a:t/>
            </a:r>
            <a:br>
              <a:rPr lang="en-US" sz="1200" baseline="30000" dirty="0" smtClean="0">
                <a:solidFill>
                  <a:srgbClr val="FF0000"/>
                </a:solidFill>
                <a:latin typeface="Arial" pitchFamily="34" charset="0"/>
                <a:cs typeface="Arial" pitchFamily="34" charset="0"/>
              </a:rPr>
            </a:br>
            <a:r>
              <a:rPr lang="en-US" sz="1800" dirty="0" smtClean="0">
                <a:solidFill>
                  <a:srgbClr val="0070C0"/>
                </a:solidFill>
                <a:latin typeface="Arial" pitchFamily="34" charset="0"/>
                <a:cs typeface="Arial" pitchFamily="34" charset="0"/>
              </a:rPr>
              <a:t/>
            </a:r>
            <a:br>
              <a:rPr lang="en-US" sz="1800" dirty="0" smtClean="0">
                <a:solidFill>
                  <a:srgbClr val="0070C0"/>
                </a:solidFill>
                <a:latin typeface="Arial" pitchFamily="34" charset="0"/>
                <a:cs typeface="Arial" pitchFamily="34" charset="0"/>
              </a:rPr>
            </a:br>
            <a:r>
              <a:rPr lang="en-US" sz="1400" baseline="30000" dirty="0" smtClean="0">
                <a:solidFill>
                  <a:srgbClr val="FF0000"/>
                </a:solidFill>
                <a:latin typeface="+mn-lt"/>
              </a:rPr>
              <a:t/>
            </a:r>
            <a:br>
              <a:rPr lang="en-US" sz="1400" baseline="30000" dirty="0" smtClean="0">
                <a:solidFill>
                  <a:srgbClr val="FF0000"/>
                </a:solidFill>
                <a:latin typeface="+mn-lt"/>
              </a:rPr>
            </a:br>
            <a:endParaRPr lang="en-US" dirty="0" smtClean="0">
              <a:solidFill>
                <a:srgbClr val="FF0000"/>
              </a:solidFill>
              <a:latin typeface="+mn-lt"/>
            </a:endParaRPr>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1235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Methodologies</a:t>
            </a:r>
            <a:endParaRPr lang="en-US" sz="6000"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2400" b="1" dirty="0" smtClean="0"/>
              <a:t>Colorimeteric method</a:t>
            </a:r>
          </a:p>
          <a:p>
            <a:pPr marL="514350" indent="-514350">
              <a:buNone/>
            </a:pPr>
            <a:r>
              <a:rPr lang="en-US" sz="2400" dirty="0"/>
              <a:t> </a:t>
            </a:r>
            <a:r>
              <a:rPr lang="en-US" sz="2400" dirty="0" smtClean="0"/>
              <a:t>      oxidation with </a:t>
            </a:r>
          </a:p>
          <a:p>
            <a:pPr marL="514350" indent="-514350">
              <a:buNone/>
            </a:pPr>
            <a:r>
              <a:rPr lang="en-US" sz="2400" dirty="0"/>
              <a:t> </a:t>
            </a:r>
            <a:r>
              <a:rPr lang="en-US" sz="2400" dirty="0" smtClean="0"/>
              <a:t>     - 2,4-dinitrophenylhydrazine  forms red bis-hydrazone(RED)</a:t>
            </a:r>
          </a:p>
          <a:p>
            <a:pPr marL="514350" indent="-514350">
              <a:buNone/>
            </a:pPr>
            <a:r>
              <a:rPr lang="en-US" sz="2400" dirty="0"/>
              <a:t> </a:t>
            </a:r>
            <a:r>
              <a:rPr lang="en-US" sz="2400" dirty="0" smtClean="0"/>
              <a:t>     - 2,4-dichlorophenol indophenol forms  colorless substance</a:t>
            </a:r>
          </a:p>
          <a:p>
            <a:pPr marL="514350" indent="-514350">
              <a:buAutoNum type="arabicPeriod" startAt="2"/>
            </a:pPr>
            <a:r>
              <a:rPr lang="en-US" sz="2400" b="1" dirty="0" smtClean="0"/>
              <a:t>Enzymatic method</a:t>
            </a:r>
          </a:p>
          <a:p>
            <a:pPr marL="514350" indent="-514350">
              <a:buNone/>
            </a:pPr>
            <a:r>
              <a:rPr lang="en-US" sz="2400" b="1" dirty="0" smtClean="0"/>
              <a:t>         -  </a:t>
            </a:r>
            <a:r>
              <a:rPr lang="en-US" sz="2400" dirty="0" smtClean="0"/>
              <a:t>utilizes ascorbate oxidase</a:t>
            </a:r>
          </a:p>
          <a:p>
            <a:pPr marL="914400" lvl="1" indent="-514350">
              <a:buNone/>
            </a:pPr>
            <a:r>
              <a:rPr lang="en-US" sz="2400" dirty="0" smtClean="0"/>
              <a:t>        ascorbate  dehydroascorbate which is coupled with o-phenylene diamine to form a compound which is measured flurometerically</a:t>
            </a:r>
          </a:p>
          <a:p>
            <a:pPr marL="914400" lvl="1" indent="-514350">
              <a:buNone/>
            </a:pPr>
            <a:endParaRPr lang="en-US" sz="2400" dirty="0"/>
          </a:p>
        </p:txBody>
      </p:sp>
    </p:spTree>
    <p:extLst>
      <p:ext uri="{BB962C8B-B14F-4D97-AF65-F5344CB8AC3E}">
        <p14:creationId xmlns:p14="http://schemas.microsoft.com/office/powerpoint/2010/main" val="290980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Methodologies (Cont)</a:t>
            </a:r>
            <a:endParaRPr lang="en-US" dirty="0"/>
          </a:p>
        </p:txBody>
      </p:sp>
      <p:sp>
        <p:nvSpPr>
          <p:cNvPr id="3" name="Content Placeholder 2"/>
          <p:cNvSpPr>
            <a:spLocks noGrp="1"/>
          </p:cNvSpPr>
          <p:nvPr>
            <p:ph idx="1"/>
          </p:nvPr>
        </p:nvSpPr>
        <p:spPr/>
        <p:txBody>
          <a:bodyPr>
            <a:normAutofit lnSpcReduction="10000"/>
          </a:bodyPr>
          <a:lstStyle/>
          <a:p>
            <a:r>
              <a:rPr lang="en-US" b="1" dirty="0" smtClean="0"/>
              <a:t>HPLC Methods  </a:t>
            </a:r>
          </a:p>
          <a:p>
            <a:pPr>
              <a:buNone/>
            </a:pPr>
            <a:r>
              <a:rPr lang="en-US" dirty="0" smtClean="0"/>
              <a:t>    - more specific</a:t>
            </a:r>
          </a:p>
          <a:p>
            <a:pPr>
              <a:buNone/>
            </a:pPr>
            <a:r>
              <a:rPr lang="en-US" dirty="0"/>
              <a:t> </a:t>
            </a:r>
            <a:r>
              <a:rPr lang="en-US" dirty="0" smtClean="0"/>
              <a:t>   - more time consuming</a:t>
            </a:r>
          </a:p>
          <a:p>
            <a:r>
              <a:rPr lang="en-US" b="1" dirty="0" smtClean="0"/>
              <a:t>Leukocyte Ascorbic Acid</a:t>
            </a:r>
          </a:p>
          <a:p>
            <a:pPr>
              <a:buNone/>
            </a:pPr>
            <a:r>
              <a:rPr lang="en-US" dirty="0" smtClean="0"/>
              <a:t>    - better indicator of body stores</a:t>
            </a:r>
          </a:p>
          <a:p>
            <a:pPr>
              <a:buNone/>
            </a:pPr>
            <a:r>
              <a:rPr lang="en-US" dirty="0"/>
              <a:t> </a:t>
            </a:r>
            <a:r>
              <a:rPr lang="en-US" dirty="0" smtClean="0"/>
              <a:t>   - requires larger sample volume</a:t>
            </a:r>
          </a:p>
          <a:p>
            <a:pPr>
              <a:buNone/>
            </a:pPr>
            <a:r>
              <a:rPr lang="en-US" dirty="0" smtClean="0"/>
              <a:t>    -difficult for automation</a:t>
            </a:r>
          </a:p>
          <a:p>
            <a:r>
              <a:rPr lang="en-US" dirty="0"/>
              <a:t> </a:t>
            </a:r>
            <a:r>
              <a:rPr lang="en-US" dirty="0" smtClean="0"/>
              <a:t>Measurement of </a:t>
            </a:r>
            <a:r>
              <a:rPr lang="en-US" b="1" dirty="0" smtClean="0"/>
              <a:t>urinary concentration of ascorbic acid</a:t>
            </a:r>
            <a:r>
              <a:rPr lang="en-US" dirty="0" smtClean="0"/>
              <a:t> is useful in diagnosing scurvy</a:t>
            </a:r>
            <a:endParaRPr lang="en-US" dirty="0"/>
          </a:p>
        </p:txBody>
      </p:sp>
    </p:spTree>
    <p:extLst>
      <p:ext uri="{BB962C8B-B14F-4D97-AF65-F5344CB8AC3E}">
        <p14:creationId xmlns:p14="http://schemas.microsoft.com/office/powerpoint/2010/main" val="330693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343400"/>
            <a:ext cx="8229600" cy="1143000"/>
          </a:xfrm>
        </p:spPr>
        <p:txBody>
          <a:bodyPr>
            <a:noAutofit/>
          </a:bodyPr>
          <a:lstStyle/>
          <a:p>
            <a:pPr algn="l">
              <a:tabLst>
                <a:tab pos="396875" algn="l"/>
              </a:tabLst>
              <a:defRPr/>
            </a:pPr>
            <a:r>
              <a:rPr lang="en-US" sz="1800" dirty="0">
                <a:solidFill>
                  <a:srgbClr val="002060"/>
                </a:solidFill>
              </a:rPr>
              <a:t>Q 5: </a:t>
            </a:r>
            <a:r>
              <a:rPr lang="en-US" sz="1800" dirty="0" smtClean="0">
                <a:solidFill>
                  <a:srgbClr val="002060"/>
                </a:solidFill>
              </a:rPr>
              <a:t>A </a:t>
            </a:r>
            <a:r>
              <a:rPr lang="en-US" sz="1800" dirty="0">
                <a:solidFill>
                  <a:srgbClr val="002060"/>
                </a:solidFill>
              </a:rPr>
              <a:t>68 years male is admitted in a state-of-the-art hospital for investigation of macrocytic anaemia.  His vitamin B12 and folate results were as following:</a:t>
            </a:r>
            <a:br>
              <a:rPr lang="en-US" sz="1800" dirty="0">
                <a:solidFill>
                  <a:srgbClr val="002060"/>
                </a:solidFill>
              </a:rPr>
            </a:br>
            <a:r>
              <a:rPr lang="en-US" sz="1800" dirty="0">
                <a:solidFill>
                  <a:srgbClr val="002060"/>
                </a:solidFill>
              </a:rPr>
              <a:t>•	Vitamin B12: 152 pmol/L (reference range: 148 to 221 ) </a:t>
            </a:r>
            <a:br>
              <a:rPr lang="en-US" sz="1800" dirty="0">
                <a:solidFill>
                  <a:srgbClr val="002060"/>
                </a:solidFill>
              </a:rPr>
            </a:br>
            <a:r>
              <a:rPr lang="en-US" sz="1800" dirty="0">
                <a:solidFill>
                  <a:srgbClr val="002060"/>
                </a:solidFill>
              </a:rPr>
              <a:t>•	Folate:           8.6 nmol/L  (Normal &gt; 9.1) </a:t>
            </a:r>
            <a:br>
              <a:rPr lang="en-US" sz="1800" dirty="0">
                <a:solidFill>
                  <a:srgbClr val="002060"/>
                </a:solidFill>
              </a:rPr>
            </a:br>
            <a:r>
              <a:rPr lang="en-US" sz="1800" dirty="0">
                <a:solidFill>
                  <a:srgbClr val="002060"/>
                </a:solidFill>
              </a:rPr>
              <a:t/>
            </a:r>
            <a:br>
              <a:rPr lang="en-US" sz="1800" dirty="0">
                <a:solidFill>
                  <a:srgbClr val="002060"/>
                </a:solidFill>
              </a:rPr>
            </a:br>
            <a:r>
              <a:rPr lang="en-US" sz="1800" dirty="0">
                <a:solidFill>
                  <a:srgbClr val="002060"/>
                </a:solidFill>
              </a:rPr>
              <a:t>Treating physician has sought your opinion to determine which one or both of the vitamins are deficient. The test most helpful in determining whether B12 or folate deficiency (or both) is leading to the macrocytic anaemia in this patient will be:</a:t>
            </a:r>
            <a:br>
              <a:rPr lang="en-US" sz="1800" dirty="0">
                <a:solidFill>
                  <a:srgbClr val="002060"/>
                </a:solidFill>
              </a:rPr>
            </a:br>
            <a:r>
              <a:rPr lang="en-US" sz="1800" dirty="0">
                <a:solidFill>
                  <a:srgbClr val="002060"/>
                </a:solidFill>
              </a:rPr>
              <a:t/>
            </a:r>
            <a:br>
              <a:rPr lang="en-US" sz="1800" dirty="0">
                <a:solidFill>
                  <a:srgbClr val="002060"/>
                </a:solidFill>
              </a:rPr>
            </a:br>
            <a:r>
              <a:rPr lang="en-US" sz="1800" dirty="0">
                <a:solidFill>
                  <a:srgbClr val="002060"/>
                </a:solidFill>
              </a:rPr>
              <a:t>a.	Bone marrow aspiration biopsy</a:t>
            </a:r>
            <a:br>
              <a:rPr lang="en-US" sz="1800" dirty="0">
                <a:solidFill>
                  <a:srgbClr val="002060"/>
                </a:solidFill>
              </a:rPr>
            </a:br>
            <a:r>
              <a:rPr lang="en-US" sz="1800" dirty="0">
                <a:solidFill>
                  <a:srgbClr val="002060"/>
                </a:solidFill>
              </a:rPr>
              <a:t>b.	Mean corpuscular volume</a:t>
            </a:r>
            <a:br>
              <a:rPr lang="en-US" sz="1800" dirty="0">
                <a:solidFill>
                  <a:srgbClr val="002060"/>
                </a:solidFill>
              </a:rPr>
            </a:br>
            <a:r>
              <a:rPr lang="en-US" sz="1800" dirty="0">
                <a:solidFill>
                  <a:srgbClr val="002060"/>
                </a:solidFill>
              </a:rPr>
              <a:t>c.	Plasma homocysteine</a:t>
            </a:r>
            <a:br>
              <a:rPr lang="en-US" sz="1800" dirty="0">
                <a:solidFill>
                  <a:srgbClr val="002060"/>
                </a:solidFill>
              </a:rPr>
            </a:br>
            <a:r>
              <a:rPr lang="en-US" sz="1800" dirty="0">
                <a:solidFill>
                  <a:srgbClr val="002060"/>
                </a:solidFill>
              </a:rPr>
              <a:t>d.	Schilling test</a:t>
            </a:r>
            <a:br>
              <a:rPr lang="en-US" sz="1800" dirty="0">
                <a:solidFill>
                  <a:srgbClr val="002060"/>
                </a:solidFill>
              </a:rPr>
            </a:br>
            <a:r>
              <a:rPr lang="en-US" sz="1800" dirty="0">
                <a:solidFill>
                  <a:srgbClr val="002060"/>
                </a:solidFill>
              </a:rPr>
              <a:t>e.	Serum Methylmelonic acid</a:t>
            </a:r>
            <a:br>
              <a:rPr lang="en-US" sz="1800" dirty="0">
                <a:solidFill>
                  <a:srgbClr val="002060"/>
                </a:solidFill>
              </a:rPr>
            </a:br>
            <a:r>
              <a:rPr lang="en-US" sz="1800" dirty="0" smtClean="0">
                <a:solidFill>
                  <a:srgbClr val="0070C0"/>
                </a:solidFill>
              </a:rPr>
              <a:t/>
            </a:r>
            <a:br>
              <a:rPr lang="en-US" sz="1800" dirty="0" smtClean="0">
                <a:solidFill>
                  <a:srgbClr val="0070C0"/>
                </a:solidFill>
              </a:rPr>
            </a:br>
            <a:r>
              <a:rPr lang="en-US" sz="2400" dirty="0" smtClean="0">
                <a:solidFill>
                  <a:schemeClr val="tx1"/>
                </a:solidFill>
              </a:rPr>
              <a:t/>
            </a:r>
            <a:br>
              <a:rPr lang="en-US" sz="2400" dirty="0" smtClean="0">
                <a:solidFill>
                  <a:schemeClr val="tx1"/>
                </a:solidFill>
              </a:rPr>
            </a:br>
            <a:endParaRPr lang="en-US" sz="1800" dirty="0">
              <a:solidFill>
                <a:schemeClr val="tx1"/>
              </a:solidFill>
            </a:endParaRPr>
          </a:p>
        </p:txBody>
      </p:sp>
      <p:sp>
        <p:nvSpPr>
          <p:cNvPr id="6147" name="Rectangle 3"/>
          <p:cNvSpPr>
            <a:spLocks noGrp="1" noChangeArrowheads="1"/>
          </p:cNvSpPr>
          <p:nvPr>
            <p:ph idx="1"/>
          </p:nvPr>
        </p:nvSpPr>
        <p:spPr>
          <a:xfrm>
            <a:off x="0" y="5943600"/>
            <a:ext cx="8229600" cy="762000"/>
          </a:xfrm>
          <a:prstGeom prst="rect">
            <a:avLst/>
          </a:prstGeom>
        </p:spPr>
        <p:txBody>
          <a:bodyPr>
            <a:noAutofit/>
          </a:bodyPr>
          <a:lstStyle/>
          <a:p>
            <a:pPr marL="1371600" lvl="3" indent="0" algn="ctr">
              <a:buNone/>
            </a:pPr>
            <a:r>
              <a:rPr lang="en-US" sz="3600" dirty="0">
                <a:solidFill>
                  <a:srgbClr val="FF0000"/>
                </a:solidFill>
              </a:rPr>
              <a:t>e.	Serum Methylmelonic acid</a:t>
            </a:r>
            <a:br>
              <a:rPr lang="en-US" sz="3600" dirty="0">
                <a:solidFill>
                  <a:srgbClr val="FF0000"/>
                </a:solidFill>
              </a:rPr>
            </a:br>
            <a:r>
              <a:rPr lang="en-US" sz="3600" dirty="0">
                <a:solidFill>
                  <a:srgbClr val="FF0000"/>
                </a:solidFill>
              </a:rPr>
              <a:t/>
            </a:r>
            <a:br>
              <a:rPr lang="en-US" sz="3600" dirty="0">
                <a:solidFill>
                  <a:srgbClr val="FF0000"/>
                </a:solidFill>
              </a:rPr>
            </a:br>
            <a:r>
              <a:rPr lang="en-US" sz="3600" dirty="0">
                <a:solidFill>
                  <a:srgbClr val="FF0000"/>
                </a:solidFill>
              </a:rPr>
              <a:t/>
            </a:r>
            <a:br>
              <a:rPr lang="en-US" sz="3600" dirty="0">
                <a:solidFill>
                  <a:srgbClr val="FF0000"/>
                </a:solidFill>
              </a:rPr>
            </a:br>
            <a:endParaRPr lang="en-US" sz="28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12</a:t>
            </a:fld>
            <a:endParaRPr lang="en-US" dirty="0"/>
          </a:p>
        </p:txBody>
      </p:sp>
    </p:spTree>
    <p:extLst>
      <p:ext uri="{BB962C8B-B14F-4D97-AF65-F5344CB8AC3E}">
        <p14:creationId xmlns:p14="http://schemas.microsoft.com/office/powerpoint/2010/main" val="179569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r>
              <a:rPr lang="en-US" sz="4000" b="1" dirty="0" smtClean="0">
                <a:latin typeface="+mn-lt"/>
              </a:rPr>
              <a:t>Vitamin B12 and Folic acid</a:t>
            </a:r>
            <a:endParaRPr lang="en-US" sz="4000" b="1" dirty="0">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Dr Qurat-Ul-Ain, AFIP Rwp</a:t>
            </a:r>
            <a:endParaRPr lang="en-US" dirty="0"/>
          </a:p>
        </p:txBody>
      </p:sp>
    </p:spTree>
    <p:extLst>
      <p:ext uri="{BB962C8B-B14F-4D97-AF65-F5344CB8AC3E}">
        <p14:creationId xmlns:p14="http://schemas.microsoft.com/office/powerpoint/2010/main" val="302749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14400"/>
          </a:xfrm>
        </p:spPr>
        <p:txBody>
          <a:bodyPr>
            <a:normAutofit/>
          </a:bodyPr>
          <a:lstStyle/>
          <a:p>
            <a:pPr algn="ctr"/>
            <a:r>
              <a:rPr lang="en-US" sz="3000" b="1" dirty="0" smtClean="0">
                <a:solidFill>
                  <a:srgbClr val="FF0000"/>
                </a:solidFill>
              </a:rPr>
              <a:t>Coalmine (Vit B12) and Folic acid (vit B9)</a:t>
            </a:r>
            <a:endParaRPr lang="en-US" sz="3000" b="1" dirty="0">
              <a:solidFill>
                <a:srgbClr val="FF0000"/>
              </a:solidFill>
            </a:endParaRPr>
          </a:p>
        </p:txBody>
      </p:sp>
      <p:sp>
        <p:nvSpPr>
          <p:cNvPr id="3" name="Content Placeholder 2"/>
          <p:cNvSpPr>
            <a:spLocks noGrp="1"/>
          </p:cNvSpPr>
          <p:nvPr>
            <p:ph idx="1"/>
          </p:nvPr>
        </p:nvSpPr>
        <p:spPr>
          <a:xfrm>
            <a:off x="457200" y="1600200"/>
            <a:ext cx="8229600" cy="4191000"/>
          </a:xfrm>
        </p:spPr>
        <p:txBody>
          <a:bodyPr anchor="t" anchorCtr="0">
            <a:noAutofit/>
          </a:bodyPr>
          <a:lstStyle/>
          <a:p>
            <a:pPr lvl="0" algn="just">
              <a:lnSpc>
                <a:spcPct val="150000"/>
              </a:lnSpc>
            </a:pPr>
            <a:r>
              <a:rPr lang="en-US" sz="2800" b="1" dirty="0" smtClean="0">
                <a:solidFill>
                  <a:srgbClr val="0070C0"/>
                </a:solidFill>
              </a:rPr>
              <a:t>Source  </a:t>
            </a:r>
            <a:endParaRPr lang="en-US" dirty="0" smtClean="0"/>
          </a:p>
          <a:p>
            <a:pPr lvl="1" algn="just">
              <a:lnSpc>
                <a:spcPct val="150000"/>
              </a:lnSpc>
            </a:pPr>
            <a:r>
              <a:rPr lang="en-US" dirty="0" smtClean="0"/>
              <a:t>Vitamin B12 – meat and dairy products</a:t>
            </a:r>
          </a:p>
          <a:p>
            <a:pPr lvl="1" algn="just">
              <a:lnSpc>
                <a:spcPct val="150000"/>
              </a:lnSpc>
            </a:pPr>
            <a:r>
              <a:rPr lang="en-US" dirty="0" smtClean="0"/>
              <a:t>Folic acid – animal products and leafy vegetables</a:t>
            </a:r>
          </a:p>
          <a:p>
            <a:pPr algn="just">
              <a:lnSpc>
                <a:spcPct val="150000"/>
              </a:lnSpc>
            </a:pPr>
            <a:r>
              <a:rPr lang="en-US" b="1" dirty="0" smtClean="0">
                <a:solidFill>
                  <a:srgbClr val="0070C0"/>
                </a:solidFill>
              </a:rPr>
              <a:t>RDA for adults</a:t>
            </a:r>
          </a:p>
          <a:p>
            <a:pPr lvl="1" algn="just">
              <a:lnSpc>
                <a:spcPct val="150000"/>
              </a:lnSpc>
            </a:pPr>
            <a:r>
              <a:rPr lang="en-GB" dirty="0" smtClean="0">
                <a:solidFill>
                  <a:schemeClr val="tx1">
                    <a:lumMod val="85000"/>
                    <a:lumOff val="15000"/>
                  </a:schemeClr>
                </a:solidFill>
              </a:rPr>
              <a:t>Vitamin B12 – 2 µg/day</a:t>
            </a:r>
          </a:p>
          <a:p>
            <a:pPr lvl="1" algn="just">
              <a:lnSpc>
                <a:spcPct val="150000"/>
              </a:lnSpc>
            </a:pPr>
            <a:r>
              <a:rPr lang="en-GB" dirty="0" smtClean="0">
                <a:solidFill>
                  <a:schemeClr val="tx1">
                    <a:lumMod val="85000"/>
                    <a:lumOff val="15000"/>
                  </a:schemeClr>
                </a:solidFill>
              </a:rPr>
              <a:t>Folic acid – 400 µg/day</a:t>
            </a:r>
          </a:p>
          <a:p>
            <a:pPr algn="just">
              <a:lnSpc>
                <a:spcPct val="150000"/>
              </a:lnSpc>
            </a:pPr>
            <a:endParaRPr lang="en-GB" dirty="0" smtClean="0">
              <a:solidFill>
                <a:schemeClr val="tx1">
                  <a:lumMod val="85000"/>
                  <a:lumOff val="15000"/>
                </a:schemeClr>
              </a:solidFill>
            </a:endParaRPr>
          </a:p>
          <a:p>
            <a:pPr lvl="0" algn="just">
              <a:lnSpc>
                <a:spcPct val="150000"/>
              </a:lnSpc>
              <a:buNone/>
            </a:pPr>
            <a:r>
              <a:rPr lang="en-GB" sz="2800" b="1" dirty="0" smtClean="0">
                <a:solidFill>
                  <a:srgbClr val="0070C0"/>
                </a:solidFill>
              </a:rPr>
              <a:t>	</a:t>
            </a:r>
            <a:endParaRPr lang="en-US" sz="2800" dirty="0"/>
          </a:p>
        </p:txBody>
      </p:sp>
    </p:spTree>
    <p:extLst>
      <p:ext uri="{BB962C8B-B14F-4D97-AF65-F5344CB8AC3E}">
        <p14:creationId xmlns:p14="http://schemas.microsoft.com/office/powerpoint/2010/main" val="15004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762000"/>
          </a:xfrm>
        </p:spPr>
        <p:txBody>
          <a:bodyPr>
            <a:normAutofit fontScale="90000"/>
          </a:bodyPr>
          <a:lstStyle/>
          <a:p>
            <a:pPr algn="ctr"/>
            <a:r>
              <a:rPr lang="en-US" sz="3600" b="1" dirty="0" smtClean="0">
                <a:solidFill>
                  <a:srgbClr val="FF0000"/>
                </a:solidFill>
              </a:rPr>
              <a:t>Physiological role of Vit B12 and Folic acid</a:t>
            </a:r>
            <a:endParaRPr lang="en-US" sz="3600" b="1" dirty="0">
              <a:solidFill>
                <a:srgbClr val="FF0000"/>
              </a:solidFill>
            </a:endParaRPr>
          </a:p>
        </p:txBody>
      </p:sp>
      <p:sp>
        <p:nvSpPr>
          <p:cNvPr id="3" name="Content Placeholder 2"/>
          <p:cNvSpPr>
            <a:spLocks noGrp="1"/>
          </p:cNvSpPr>
          <p:nvPr>
            <p:ph idx="1"/>
          </p:nvPr>
        </p:nvSpPr>
        <p:spPr>
          <a:xfrm>
            <a:off x="457200" y="1600200"/>
            <a:ext cx="8229600" cy="4724400"/>
          </a:xfrm>
        </p:spPr>
        <p:txBody>
          <a:bodyPr anchor="t" anchorCtr="0">
            <a:noAutofit/>
          </a:bodyPr>
          <a:lstStyle/>
          <a:p>
            <a:pPr>
              <a:spcBef>
                <a:spcPts val="0"/>
              </a:spcBef>
            </a:pPr>
            <a:r>
              <a:rPr lang="en-US" dirty="0" smtClean="0"/>
              <a:t>The combined action of both the vitamins leads to DNA synthesis in cells undergoing rapid turnover e.g. hematopoietic and enteric lining cells. </a:t>
            </a:r>
          </a:p>
          <a:p>
            <a:pPr>
              <a:spcBef>
                <a:spcPts val="0"/>
              </a:spcBef>
            </a:pPr>
            <a:r>
              <a:rPr lang="en-US" dirty="0" smtClean="0"/>
              <a:t>Two important actions of  Vit B12 are</a:t>
            </a:r>
          </a:p>
          <a:p>
            <a:pPr marL="457200" lvl="1">
              <a:spcBef>
                <a:spcPts val="0"/>
              </a:spcBef>
              <a:buFont typeface="+mj-lt"/>
              <a:buAutoNum type="arabicPeriod"/>
            </a:pPr>
            <a:r>
              <a:rPr lang="en-US" dirty="0" smtClean="0"/>
              <a:t>Conversion of methylmalonyl CoA to succinyl-CoA. There is no interaction with folic acid in this pathway</a:t>
            </a:r>
          </a:p>
          <a:p>
            <a:pPr marL="457200" lvl="1">
              <a:spcBef>
                <a:spcPts val="0"/>
              </a:spcBef>
              <a:buFont typeface="+mj-lt"/>
              <a:buAutoNum type="arabicPeriod"/>
            </a:pPr>
            <a:r>
              <a:rPr lang="en-US" dirty="0" smtClean="0"/>
              <a:t>Transfer of a methyl group from methyl-tetrahydrofolate (methyl-THF) to homocysteine to form methionine with two important effects.</a:t>
            </a:r>
          </a:p>
          <a:p>
            <a:pPr lvl="2">
              <a:spcBef>
                <a:spcPts val="0"/>
              </a:spcBef>
            </a:pPr>
            <a:r>
              <a:rPr lang="en-US" dirty="0" smtClean="0"/>
              <a:t>Reduction in plasma homocysteine level, which is probably toxic to endothelial cells</a:t>
            </a:r>
          </a:p>
          <a:p>
            <a:pPr lvl="2">
              <a:spcBef>
                <a:spcPts val="0"/>
              </a:spcBef>
            </a:pPr>
            <a:r>
              <a:rPr lang="en-US" dirty="0" smtClean="0"/>
              <a:t>Demethylation of THF (folic acid derivative) which is the basic substrate for </a:t>
            </a:r>
            <a:r>
              <a:rPr lang="en-US" sz="2000" dirty="0" smtClean="0"/>
              <a:t>purine synthesis.</a:t>
            </a:r>
          </a:p>
          <a:p>
            <a:pPr algn="just">
              <a:spcBef>
                <a:spcPts val="0"/>
              </a:spcBef>
            </a:pPr>
            <a:endParaRPr lang="en-GB" dirty="0" smtClean="0">
              <a:solidFill>
                <a:schemeClr val="tx1">
                  <a:lumMod val="85000"/>
                  <a:lumOff val="15000"/>
                </a:schemeClr>
              </a:solidFill>
            </a:endParaRPr>
          </a:p>
          <a:p>
            <a:pPr lvl="0" algn="just">
              <a:spcBef>
                <a:spcPts val="0"/>
              </a:spcBef>
              <a:buNone/>
            </a:pPr>
            <a:r>
              <a:rPr lang="en-GB" sz="2800" b="1" dirty="0" smtClean="0">
                <a:solidFill>
                  <a:srgbClr val="0070C0"/>
                </a:solidFill>
              </a:rPr>
              <a:t>	</a:t>
            </a:r>
            <a:endParaRPr lang="en-US" sz="2800" dirty="0"/>
          </a:p>
        </p:txBody>
      </p:sp>
    </p:spTree>
    <p:extLst>
      <p:ext uri="{BB962C8B-B14F-4D97-AF65-F5344CB8AC3E}">
        <p14:creationId xmlns:p14="http://schemas.microsoft.com/office/powerpoint/2010/main" val="76443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750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914400"/>
          </a:xfrm>
        </p:spPr>
        <p:txBody>
          <a:bodyPr>
            <a:normAutofit fontScale="90000"/>
          </a:bodyPr>
          <a:lstStyle/>
          <a:p>
            <a:pPr algn="ctr"/>
            <a:r>
              <a:rPr lang="en-US" sz="3600" b="1" dirty="0" smtClean="0">
                <a:solidFill>
                  <a:srgbClr val="FF0000"/>
                </a:solidFill>
              </a:rPr>
              <a:t>Biochemical evaluation of Vit B12 and Folic acid deficiency</a:t>
            </a:r>
            <a:endParaRPr lang="en-US" sz="3600" b="1" dirty="0">
              <a:solidFill>
                <a:srgbClr val="FF0000"/>
              </a:solidFill>
            </a:endParaRPr>
          </a:p>
        </p:txBody>
      </p:sp>
      <p:sp>
        <p:nvSpPr>
          <p:cNvPr id="3" name="Content Placeholder 2"/>
          <p:cNvSpPr>
            <a:spLocks noGrp="1"/>
          </p:cNvSpPr>
          <p:nvPr>
            <p:ph idx="1"/>
          </p:nvPr>
        </p:nvSpPr>
        <p:spPr>
          <a:xfrm>
            <a:off x="457200" y="1600200"/>
            <a:ext cx="8229600" cy="4724400"/>
          </a:xfrm>
        </p:spPr>
        <p:txBody>
          <a:bodyPr anchor="t" anchorCtr="0">
            <a:noAutofit/>
          </a:bodyPr>
          <a:lstStyle/>
          <a:p>
            <a:r>
              <a:rPr lang="en-US" dirty="0" smtClean="0">
                <a:solidFill>
                  <a:srgbClr val="0070C0"/>
                </a:solidFill>
              </a:rPr>
              <a:t>Serum vit B12 and folic acid levels</a:t>
            </a:r>
            <a:endParaRPr lang="en-US" dirty="0" smtClean="0"/>
          </a:p>
          <a:p>
            <a:pPr lvl="1"/>
            <a:r>
              <a:rPr lang="en-US" dirty="0" smtClean="0"/>
              <a:t>In hospitalized patients, samples should be obtained immediately before taking any meal and blood transfusion. Even a single meal can normalize the serum folic acid level</a:t>
            </a:r>
          </a:p>
          <a:p>
            <a:r>
              <a:rPr lang="en-US" dirty="0" smtClean="0">
                <a:solidFill>
                  <a:srgbClr val="0070C0"/>
                </a:solidFill>
              </a:rPr>
              <a:t>Red cell folate level </a:t>
            </a:r>
          </a:p>
          <a:p>
            <a:pPr lvl="1"/>
            <a:r>
              <a:rPr lang="en-US" dirty="0" smtClean="0"/>
              <a:t>More reliable indicator of tissue folate adequacy as it reflects time average value of folic acid availability </a:t>
            </a:r>
          </a:p>
          <a:p>
            <a:r>
              <a:rPr lang="en-US" dirty="0" smtClean="0">
                <a:solidFill>
                  <a:srgbClr val="0070C0"/>
                </a:solidFill>
              </a:rPr>
              <a:t>Evaluate for accumulation of specific metabolic intermediates </a:t>
            </a:r>
          </a:p>
          <a:p>
            <a:pPr lvl="1"/>
            <a:r>
              <a:rPr lang="en-US" dirty="0" smtClean="0"/>
              <a:t>Homocysteine levels – increased in both vit B12 and folic acid deficiency</a:t>
            </a:r>
          </a:p>
          <a:p>
            <a:pPr lvl="1"/>
            <a:r>
              <a:rPr lang="en-US" dirty="0" smtClean="0"/>
              <a:t>Methylmelonic acid – increased in vit B12 deficiency only</a:t>
            </a:r>
          </a:p>
          <a:p>
            <a:pPr algn="just">
              <a:lnSpc>
                <a:spcPct val="150000"/>
              </a:lnSpc>
            </a:pPr>
            <a:endParaRPr lang="en-GB" dirty="0" smtClean="0">
              <a:solidFill>
                <a:schemeClr val="tx1">
                  <a:lumMod val="85000"/>
                  <a:lumOff val="15000"/>
                </a:schemeClr>
              </a:solidFill>
            </a:endParaRPr>
          </a:p>
          <a:p>
            <a:pPr lvl="0" algn="just">
              <a:lnSpc>
                <a:spcPct val="150000"/>
              </a:lnSpc>
              <a:buNone/>
            </a:pPr>
            <a:r>
              <a:rPr lang="en-GB" sz="2800" b="1" dirty="0" smtClean="0">
                <a:solidFill>
                  <a:srgbClr val="0070C0"/>
                </a:solidFill>
              </a:rPr>
              <a:t>	</a:t>
            </a:r>
            <a:endParaRPr lang="en-US" sz="2800" dirty="0"/>
          </a:p>
        </p:txBody>
      </p:sp>
    </p:spTree>
    <p:extLst>
      <p:ext uri="{BB962C8B-B14F-4D97-AF65-F5344CB8AC3E}">
        <p14:creationId xmlns:p14="http://schemas.microsoft.com/office/powerpoint/2010/main" val="25897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inVertic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09600"/>
            <a:ext cx="8534400" cy="914400"/>
          </a:xfrm>
          <a:prstGeom prst="rect">
            <a:avLst/>
          </a:prstGeom>
        </p:spPr>
        <p:txBody>
          <a:bodyPr vert="horz" lIns="91440" tIns="45720" rIns="91440" bIns="45720" rtlCol="0" anchor="b" anchorCtr="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n-lt"/>
                <a:ea typeface="+mj-ea"/>
                <a:cs typeface="+mj-cs"/>
              </a:rPr>
              <a:t>Diagnostic algorithm for macrocytic anemia</a:t>
            </a:r>
            <a:br>
              <a:rPr kumimoji="0" lang="en-US" sz="3600" b="1" i="0" u="none" strike="noStrike" kern="1200" cap="none" spc="0" normalizeH="0" baseline="0" noProof="0" dirty="0" smtClean="0">
                <a:ln>
                  <a:noFill/>
                </a:ln>
                <a:solidFill>
                  <a:srgbClr val="FF0000"/>
                </a:solidFill>
                <a:effectLst/>
                <a:uLnTx/>
                <a:uFillTx/>
                <a:latin typeface="+mn-lt"/>
                <a:ea typeface="+mj-ea"/>
                <a:cs typeface="+mj-cs"/>
              </a:rPr>
            </a:br>
            <a:endParaRPr kumimoji="0" lang="en-US" sz="3600" b="1" i="0" u="none" strike="noStrike" kern="1200" cap="none" spc="0" normalizeH="0" baseline="0" noProof="0" dirty="0">
              <a:ln>
                <a:noFill/>
              </a:ln>
              <a:solidFill>
                <a:srgbClr val="FF0000"/>
              </a:solidFill>
              <a:effectLst/>
              <a:uLnTx/>
              <a:uFillTx/>
              <a:latin typeface="+mn-lt"/>
              <a:ea typeface="+mj-ea"/>
              <a:cs typeface="+mj-cs"/>
            </a:endParaRPr>
          </a:p>
        </p:txBody>
      </p:sp>
      <p:pic>
        <p:nvPicPr>
          <p:cNvPr id="8" name="Content Placeholder 7" descr="macrocytic_anemia.jpg"/>
          <p:cNvPicPr>
            <a:picLocks noGrp="1" noChangeAspect="1"/>
          </p:cNvPicPr>
          <p:nvPr>
            <p:ph idx="1"/>
          </p:nvPr>
        </p:nvPicPr>
        <p:blipFill>
          <a:blip r:embed="rId2"/>
          <a:srcRect t="8490"/>
          <a:stretch>
            <a:fillRect/>
          </a:stretch>
        </p:blipFill>
        <p:spPr>
          <a:xfrm>
            <a:off x="1477155" y="1295400"/>
            <a:ext cx="6066645" cy="4821936"/>
          </a:xfrm>
        </p:spPr>
      </p:pic>
      <p:sp>
        <p:nvSpPr>
          <p:cNvPr id="9" name="Footer Placeholder 8"/>
          <p:cNvSpPr>
            <a:spLocks noGrp="1"/>
          </p:cNvSpPr>
          <p:nvPr>
            <p:ph type="ftr" sz="quarter" idx="11"/>
          </p:nvPr>
        </p:nvSpPr>
        <p:spPr>
          <a:xfrm>
            <a:off x="685800" y="6208776"/>
            <a:ext cx="7848599" cy="365125"/>
          </a:xfrm>
        </p:spPr>
        <p:txBody>
          <a:bodyPr/>
          <a:lstStyle/>
          <a:p>
            <a:r>
              <a:rPr lang="en-US" b="0" dirty="0" smtClean="0"/>
              <a:t>Laboratory evaluation of macrocytic anemia. CAP Hematology and Clinical Microscopy Resource Committee. Oct 2, 2006 </a:t>
            </a:r>
            <a:endParaRPr lang="en-US" dirty="0"/>
          </a:p>
        </p:txBody>
      </p:sp>
    </p:spTree>
    <p:extLst>
      <p:ext uri="{BB962C8B-B14F-4D97-AF65-F5344CB8AC3E}">
        <p14:creationId xmlns:p14="http://schemas.microsoft.com/office/powerpoint/2010/main" val="258616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724400"/>
            <a:ext cx="8229600" cy="1143000"/>
          </a:xfrm>
        </p:spPr>
        <p:txBody>
          <a:bodyPr>
            <a:noAutofit/>
          </a:bodyPr>
          <a:lstStyle/>
          <a:p>
            <a:pPr algn="l">
              <a:tabLst>
                <a:tab pos="396875" algn="l"/>
              </a:tabLst>
              <a:defRPr/>
            </a:pPr>
            <a:r>
              <a:rPr lang="en-US" sz="1800" dirty="0">
                <a:solidFill>
                  <a:srgbClr val="002060"/>
                </a:solidFill>
              </a:rPr>
              <a:t>Q 6 :	</a:t>
            </a:r>
            <a:r>
              <a:rPr lang="en-US" sz="1800" dirty="0" smtClean="0">
                <a:solidFill>
                  <a:srgbClr val="002060"/>
                </a:solidFill>
              </a:rPr>
              <a:t>A </a:t>
            </a:r>
            <a:r>
              <a:rPr lang="en-US" sz="1800" dirty="0">
                <a:solidFill>
                  <a:srgbClr val="002060"/>
                </a:solidFill>
              </a:rPr>
              <a:t>35 years male has developed weakness in the lower limbs. His routine lab tests revealed abnormal liver function tests (ALT: 645 U/L). He was advised investigations to rule out Wilson`s disease which showed following result:</a:t>
            </a:r>
            <a:br>
              <a:rPr lang="en-US" sz="1800" dirty="0">
                <a:solidFill>
                  <a:srgbClr val="002060"/>
                </a:solidFill>
              </a:rPr>
            </a:br>
            <a:r>
              <a:rPr lang="en-US" sz="1800" dirty="0">
                <a:solidFill>
                  <a:srgbClr val="002060"/>
                </a:solidFill>
              </a:rPr>
              <a:t/>
            </a:r>
            <a:br>
              <a:rPr lang="en-US" sz="1800" dirty="0">
                <a:solidFill>
                  <a:srgbClr val="002060"/>
                </a:solidFill>
              </a:rPr>
            </a:br>
            <a:r>
              <a:rPr lang="en-US" sz="1800" dirty="0">
                <a:solidFill>
                  <a:srgbClr val="002060"/>
                </a:solidFill>
              </a:rPr>
              <a:t>•	Serum Copper:                  60 μg/dl (ref range: 70-140)</a:t>
            </a:r>
            <a:br>
              <a:rPr lang="en-US" sz="1800" dirty="0">
                <a:solidFill>
                  <a:srgbClr val="002060"/>
                </a:solidFill>
              </a:rPr>
            </a:br>
            <a:r>
              <a:rPr lang="en-US" sz="1800" dirty="0">
                <a:solidFill>
                  <a:srgbClr val="002060"/>
                </a:solidFill>
              </a:rPr>
              <a:t>•	Serum Ceruloplasmin:    238 mg/l (220-400)</a:t>
            </a:r>
            <a:br>
              <a:rPr lang="en-US" sz="1800" dirty="0">
                <a:solidFill>
                  <a:srgbClr val="002060"/>
                </a:solidFill>
              </a:rPr>
            </a:br>
            <a:r>
              <a:rPr lang="en-US" sz="1800" dirty="0">
                <a:solidFill>
                  <a:srgbClr val="002060"/>
                </a:solidFill>
              </a:rPr>
              <a:t/>
            </a:r>
            <a:br>
              <a:rPr lang="en-US" sz="1800" dirty="0">
                <a:solidFill>
                  <a:srgbClr val="002060"/>
                </a:solidFill>
              </a:rPr>
            </a:br>
            <a:r>
              <a:rPr lang="en-US" sz="1800" dirty="0">
                <a:solidFill>
                  <a:srgbClr val="002060"/>
                </a:solidFill>
              </a:rPr>
              <a:t>The patient has been sent back to you with the remarks that Kayser-Fleischer rings have been found in his cornea. Which of the following tests will be most useful now to confirm the diagnosis of Wilson`s disease in this patient:</a:t>
            </a:r>
            <a:br>
              <a:rPr lang="en-US" sz="1800" dirty="0">
                <a:solidFill>
                  <a:srgbClr val="002060"/>
                </a:solidFill>
              </a:rPr>
            </a:br>
            <a:r>
              <a:rPr lang="en-US" sz="1800" dirty="0">
                <a:solidFill>
                  <a:srgbClr val="002060"/>
                </a:solidFill>
              </a:rPr>
              <a:t/>
            </a:r>
            <a:br>
              <a:rPr lang="en-US" sz="1800" dirty="0">
                <a:solidFill>
                  <a:srgbClr val="002060"/>
                </a:solidFill>
              </a:rPr>
            </a:br>
            <a:r>
              <a:rPr lang="en-US" sz="1800" dirty="0">
                <a:solidFill>
                  <a:srgbClr val="002060"/>
                </a:solidFill>
              </a:rPr>
              <a:t>a.	Plasma Zinc</a:t>
            </a:r>
            <a:br>
              <a:rPr lang="en-US" sz="1800" dirty="0">
                <a:solidFill>
                  <a:srgbClr val="002060"/>
                </a:solidFill>
              </a:rPr>
            </a:br>
            <a:r>
              <a:rPr lang="en-US" sz="1800" dirty="0">
                <a:solidFill>
                  <a:srgbClr val="002060"/>
                </a:solidFill>
              </a:rPr>
              <a:t>b.	Serum gamma glutammyl transferase</a:t>
            </a:r>
            <a:br>
              <a:rPr lang="en-US" sz="1800" dirty="0">
                <a:solidFill>
                  <a:srgbClr val="002060"/>
                </a:solidFill>
              </a:rPr>
            </a:br>
            <a:r>
              <a:rPr lang="en-US" sz="1800" dirty="0">
                <a:solidFill>
                  <a:srgbClr val="002060"/>
                </a:solidFill>
              </a:rPr>
              <a:t>c.	Serum superoxide dysmutase</a:t>
            </a:r>
            <a:br>
              <a:rPr lang="en-US" sz="1800" dirty="0">
                <a:solidFill>
                  <a:srgbClr val="002060"/>
                </a:solidFill>
              </a:rPr>
            </a:br>
            <a:r>
              <a:rPr lang="en-US" sz="1800" dirty="0">
                <a:solidFill>
                  <a:srgbClr val="002060"/>
                </a:solidFill>
              </a:rPr>
              <a:t>d.	Urinary ceruloplasmin</a:t>
            </a:r>
            <a:br>
              <a:rPr lang="en-US" sz="1800" dirty="0">
                <a:solidFill>
                  <a:srgbClr val="002060"/>
                </a:solidFill>
              </a:rPr>
            </a:br>
            <a:r>
              <a:rPr lang="en-US" sz="1800" dirty="0">
                <a:solidFill>
                  <a:srgbClr val="002060"/>
                </a:solidFill>
              </a:rPr>
              <a:t>e.	Urinary copper</a:t>
            </a:r>
            <a:br>
              <a:rPr lang="en-US" sz="1800" dirty="0">
                <a:solidFill>
                  <a:srgbClr val="002060"/>
                </a:solidFill>
              </a:rPr>
            </a:br>
            <a:r>
              <a:rPr lang="en-US" sz="1400" dirty="0" smtClean="0">
                <a:solidFill>
                  <a:srgbClr val="0070C0"/>
                </a:solidFill>
              </a:rPr>
              <a:t/>
            </a:r>
            <a:br>
              <a:rPr lang="en-US" sz="1400" dirty="0" smtClean="0">
                <a:solidFill>
                  <a:srgbClr val="0070C0"/>
                </a:solidFill>
              </a:rPr>
            </a:br>
            <a:r>
              <a:rPr lang="en-US" sz="1800" dirty="0" smtClean="0">
                <a:solidFill>
                  <a:schemeClr val="tx1"/>
                </a:solidFill>
              </a:rPr>
              <a:t/>
            </a:r>
            <a:br>
              <a:rPr lang="en-US" sz="1800" dirty="0" smtClean="0">
                <a:solidFill>
                  <a:schemeClr val="tx1"/>
                </a:solidFill>
              </a:rPr>
            </a:br>
            <a:endParaRPr lang="en-US" sz="1400" dirty="0">
              <a:solidFill>
                <a:schemeClr val="tx1"/>
              </a:solidFill>
            </a:endParaRPr>
          </a:p>
        </p:txBody>
      </p:sp>
      <p:sp>
        <p:nvSpPr>
          <p:cNvPr id="6147" name="Rectangle 3"/>
          <p:cNvSpPr>
            <a:spLocks noGrp="1" noChangeArrowheads="1"/>
          </p:cNvSpPr>
          <p:nvPr>
            <p:ph idx="1"/>
          </p:nvPr>
        </p:nvSpPr>
        <p:spPr>
          <a:xfrm>
            <a:off x="-304800" y="5867400"/>
            <a:ext cx="8229600" cy="762000"/>
          </a:xfrm>
          <a:prstGeom prst="rect">
            <a:avLst/>
          </a:prstGeom>
        </p:spPr>
        <p:txBody>
          <a:bodyPr>
            <a:noAutofit/>
          </a:bodyPr>
          <a:lstStyle/>
          <a:p>
            <a:pPr marL="1371600" lvl="3" indent="0" algn="ctr">
              <a:buNone/>
            </a:pPr>
            <a:r>
              <a:rPr lang="en-US" sz="4000" dirty="0">
                <a:solidFill>
                  <a:srgbClr val="FF0000"/>
                </a:solidFill>
              </a:rPr>
              <a:t>e.	Urinary copper</a:t>
            </a:r>
            <a:br>
              <a:rPr lang="en-US" sz="4000" dirty="0">
                <a:solidFill>
                  <a:srgbClr val="FF0000"/>
                </a:solidFill>
              </a:rPr>
            </a:br>
            <a:r>
              <a:rPr lang="en-US" sz="4000" dirty="0">
                <a:solidFill>
                  <a:srgbClr val="FF0000"/>
                </a:solidFill>
              </a:rPr>
              <a:t/>
            </a:r>
            <a:br>
              <a:rPr lang="en-US" sz="4000" dirty="0">
                <a:solidFill>
                  <a:srgbClr val="FF0000"/>
                </a:solidFill>
              </a:rPr>
            </a:br>
            <a:endParaRPr lang="en-US" sz="32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19</a:t>
            </a:fld>
            <a:endParaRPr lang="en-US" dirty="0"/>
          </a:p>
        </p:txBody>
      </p:sp>
    </p:spTree>
    <p:extLst>
      <p:ext uri="{BB962C8B-B14F-4D97-AF65-F5344CB8AC3E}">
        <p14:creationId xmlns:p14="http://schemas.microsoft.com/office/powerpoint/2010/main" val="278533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543800" cy="1524000"/>
          </a:xfrm>
        </p:spPr>
        <p:txBody>
          <a:bodyPr/>
          <a:lstStyle/>
          <a:p>
            <a:pPr algn="ctr"/>
            <a:r>
              <a:rPr lang="en-US" sz="4400" dirty="0"/>
              <a:t>Part </a:t>
            </a:r>
            <a:r>
              <a:rPr lang="en-US" sz="4400" dirty="0" smtClean="0"/>
              <a:t>I</a:t>
            </a:r>
            <a:r>
              <a:rPr lang="en-US" sz="4400" dirty="0"/>
              <a:t/>
            </a:r>
            <a:br>
              <a:rPr lang="en-US" sz="4400" dirty="0"/>
            </a:br>
            <a:r>
              <a:rPr lang="en-US" sz="4400" dirty="0"/>
              <a:t>MCQs (One Best Type)</a:t>
            </a:r>
            <a:br>
              <a:rPr lang="en-US" sz="4400" dirty="0"/>
            </a:br>
            <a:endParaRPr lang="en-GB" sz="4400"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471121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pPr algn="ctr"/>
            <a:r>
              <a:rPr lang="en-US" sz="4400" b="1" dirty="0" smtClean="0">
                <a:latin typeface="+mn-lt"/>
              </a:rPr>
              <a:t>Copper (Cu)</a:t>
            </a:r>
            <a:endParaRPr lang="en-US" sz="4400" b="1" dirty="0">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Dr Amina Tariq, AFIP Rwp</a:t>
            </a:r>
            <a:endParaRPr lang="en-US" dirty="0"/>
          </a:p>
        </p:txBody>
      </p:sp>
    </p:spTree>
    <p:extLst>
      <p:ext uri="{BB962C8B-B14F-4D97-AF65-F5344CB8AC3E}">
        <p14:creationId xmlns:p14="http://schemas.microsoft.com/office/powerpoint/2010/main" val="2156942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 metabolism</a:t>
            </a:r>
            <a:endParaRPr lang="en-US" dirty="0"/>
          </a:p>
        </p:txBody>
      </p:sp>
      <p:sp>
        <p:nvSpPr>
          <p:cNvPr id="3" name="Content Placeholder 2"/>
          <p:cNvSpPr>
            <a:spLocks noGrp="1"/>
          </p:cNvSpPr>
          <p:nvPr>
            <p:ph idx="1"/>
          </p:nvPr>
        </p:nvSpPr>
        <p:spPr>
          <a:xfrm>
            <a:off x="762000" y="2286000"/>
            <a:ext cx="7543800" cy="3886200"/>
          </a:xfrm>
        </p:spPr>
        <p:txBody>
          <a:bodyPr>
            <a:normAutofit fontScale="92500"/>
          </a:bodyPr>
          <a:lstStyle/>
          <a:p>
            <a:pPr algn="just">
              <a:spcBef>
                <a:spcPct val="0"/>
              </a:spcBef>
            </a:pPr>
            <a:r>
              <a:rPr lang="en-US" altLang="en-US" dirty="0" smtClean="0"/>
              <a:t>Cu </a:t>
            </a:r>
            <a:r>
              <a:rPr lang="en-US" altLang="en-US" dirty="0"/>
              <a:t>is absorbed by the intestinal </a:t>
            </a:r>
            <a:r>
              <a:rPr lang="en-US" altLang="en-US" dirty="0" smtClean="0"/>
              <a:t>cells; </a:t>
            </a:r>
            <a:r>
              <a:rPr lang="en-US" altLang="en-US" dirty="0"/>
              <a:t>within the enterocyte is an enzyme </a:t>
            </a:r>
            <a:r>
              <a:rPr lang="en-US" altLang="en-US" dirty="0" smtClean="0"/>
              <a:t>called </a:t>
            </a:r>
            <a:r>
              <a:rPr lang="en-US" altLang="en-US" u="sng" dirty="0" smtClean="0">
                <a:solidFill>
                  <a:srgbClr val="FF0000"/>
                </a:solidFill>
              </a:rPr>
              <a:t>ATP7A</a:t>
            </a:r>
            <a:r>
              <a:rPr lang="en-US" altLang="en-US" dirty="0"/>
              <a:t> </a:t>
            </a:r>
            <a:r>
              <a:rPr lang="en-US" altLang="en-US" dirty="0" smtClean="0"/>
              <a:t>which </a:t>
            </a:r>
            <a:r>
              <a:rPr lang="en-US" altLang="en-US" dirty="0"/>
              <a:t>releases copper into the portal vein which is then </a:t>
            </a:r>
            <a:r>
              <a:rPr lang="en-US" altLang="en-US" dirty="0" smtClean="0"/>
              <a:t>transported</a:t>
            </a:r>
            <a:r>
              <a:rPr lang="en-US" altLang="en-US" dirty="0"/>
              <a:t> to the liver</a:t>
            </a:r>
            <a:r>
              <a:rPr lang="en-US" altLang="en-US" dirty="0" smtClean="0"/>
              <a:t>.</a:t>
            </a:r>
          </a:p>
          <a:p>
            <a:pPr marL="0" indent="0" algn="just">
              <a:spcBef>
                <a:spcPct val="0"/>
              </a:spcBef>
              <a:buNone/>
            </a:pPr>
            <a:endParaRPr lang="en-US" altLang="en-US" dirty="0" smtClean="0"/>
          </a:p>
          <a:p>
            <a:pPr algn="just">
              <a:spcBef>
                <a:spcPct val="0"/>
              </a:spcBef>
            </a:pPr>
            <a:r>
              <a:rPr lang="en-US" altLang="en-US" dirty="0" smtClean="0"/>
              <a:t>In </a:t>
            </a:r>
            <a:r>
              <a:rPr lang="en-US" altLang="en-US" dirty="0"/>
              <a:t>liver lies  another enzyme</a:t>
            </a:r>
            <a:r>
              <a:rPr lang="en-US" altLang="en-US" u="sng" dirty="0">
                <a:solidFill>
                  <a:schemeClr val="tx1"/>
                </a:solidFill>
              </a:rPr>
              <a:t>,</a:t>
            </a:r>
            <a:r>
              <a:rPr lang="en-US" altLang="en-US" u="sng" dirty="0">
                <a:solidFill>
                  <a:srgbClr val="FF0000"/>
                </a:solidFill>
              </a:rPr>
              <a:t> ATP7B</a:t>
            </a:r>
            <a:r>
              <a:rPr lang="en-US" altLang="en-US" dirty="0"/>
              <a:t>,which </a:t>
            </a:r>
            <a:r>
              <a:rPr lang="en-US" altLang="en-US" dirty="0" smtClean="0"/>
              <a:t>has 2 functions:</a:t>
            </a:r>
          </a:p>
          <a:p>
            <a:pPr marL="0" indent="0" algn="just">
              <a:spcBef>
                <a:spcPct val="0"/>
              </a:spcBef>
              <a:buNone/>
            </a:pPr>
            <a:endParaRPr lang="en-US" altLang="en-US" dirty="0" smtClean="0"/>
          </a:p>
          <a:p>
            <a:pPr lvl="1" algn="just">
              <a:spcBef>
                <a:spcPct val="0"/>
              </a:spcBef>
              <a:buFont typeface="Wingdings" panose="05000000000000000000" pitchFamily="2" charset="2"/>
              <a:buChar char="v"/>
            </a:pPr>
            <a:r>
              <a:rPr lang="en-US" altLang="en-US" dirty="0"/>
              <a:t>I</a:t>
            </a:r>
            <a:r>
              <a:rPr lang="en-US" altLang="en-US" dirty="0" smtClean="0"/>
              <a:t>ncorporates </a:t>
            </a:r>
            <a:r>
              <a:rPr lang="en-US" altLang="en-US" dirty="0"/>
              <a:t>copper into ceruloplasmin and releases it into the </a:t>
            </a:r>
            <a:r>
              <a:rPr lang="en-US" altLang="en-US" dirty="0" smtClean="0"/>
              <a:t>bloodstream.</a:t>
            </a:r>
          </a:p>
          <a:p>
            <a:pPr marL="320040" lvl="1" indent="0" algn="just">
              <a:spcBef>
                <a:spcPct val="0"/>
              </a:spcBef>
              <a:buNone/>
            </a:pPr>
            <a:endParaRPr lang="en-US" altLang="en-US" dirty="0" smtClean="0"/>
          </a:p>
          <a:p>
            <a:pPr lvl="1" algn="just">
              <a:spcBef>
                <a:spcPct val="0"/>
              </a:spcBef>
              <a:buFont typeface="Wingdings" panose="05000000000000000000" pitchFamily="2" charset="2"/>
              <a:buChar char="v"/>
            </a:pPr>
            <a:r>
              <a:rPr lang="en-US" altLang="en-US" dirty="0" smtClean="0"/>
              <a:t>Removes </a:t>
            </a:r>
            <a:r>
              <a:rPr lang="en-US" altLang="en-US" dirty="0"/>
              <a:t>excess copper by secreting it into bile.</a:t>
            </a:r>
          </a:p>
          <a:p>
            <a:pPr algn="just">
              <a:spcBef>
                <a:spcPct val="0"/>
              </a:spcBef>
            </a:pPr>
            <a:endParaRPr lang="en-US" altLang="en-US" dirty="0"/>
          </a:p>
          <a:p>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21</a:t>
            </a:fld>
            <a:endParaRPr lang="en-US" dirty="0"/>
          </a:p>
        </p:txBody>
      </p:sp>
    </p:spTree>
    <p:extLst>
      <p:ext uri="{BB962C8B-B14F-4D97-AF65-F5344CB8AC3E}">
        <p14:creationId xmlns:p14="http://schemas.microsoft.com/office/powerpoint/2010/main" val="26717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600200"/>
          </a:xfrm>
        </p:spPr>
        <p:txBody>
          <a:bodyPr/>
          <a:lstStyle/>
          <a:p>
            <a:r>
              <a:rPr lang="en-US" dirty="0" smtClean="0"/>
              <a:t>Wilson Disease (WD)</a:t>
            </a:r>
            <a:endParaRPr lang="en-US" dirty="0"/>
          </a:p>
        </p:txBody>
      </p:sp>
      <p:sp>
        <p:nvSpPr>
          <p:cNvPr id="3" name="Content Placeholder 2"/>
          <p:cNvSpPr>
            <a:spLocks noGrp="1"/>
          </p:cNvSpPr>
          <p:nvPr>
            <p:ph idx="1"/>
          </p:nvPr>
        </p:nvSpPr>
        <p:spPr/>
        <p:txBody>
          <a:bodyPr>
            <a:normAutofit fontScale="92500" lnSpcReduction="20000"/>
          </a:bodyPr>
          <a:lstStyle/>
          <a:p>
            <a:pPr algn="just">
              <a:buNone/>
              <a:defRPr/>
            </a:pPr>
            <a:r>
              <a:rPr lang="en-US" sz="2800" dirty="0" smtClean="0">
                <a:ea typeface="Tahoma" pitchFamily="34" charset="0"/>
                <a:cs typeface="Arial" pitchFamily="34" charset="0"/>
              </a:rPr>
              <a:t>   Wilson </a:t>
            </a:r>
            <a:r>
              <a:rPr lang="en-US" sz="2800" dirty="0">
                <a:ea typeface="Tahoma" pitchFamily="34" charset="0"/>
                <a:cs typeface="Arial" pitchFamily="34" charset="0"/>
              </a:rPr>
              <a:t>disease, also</a:t>
            </a:r>
            <a:r>
              <a:rPr lang="en-US" sz="2800" dirty="0">
                <a:cs typeface="Arial" pitchFamily="34" charset="0"/>
              </a:rPr>
              <a:t> known as </a:t>
            </a:r>
            <a:r>
              <a:rPr lang="en-US" sz="2800" dirty="0" smtClean="0">
                <a:cs typeface="Arial" pitchFamily="34" charset="0"/>
              </a:rPr>
              <a:t>hepatolenticular degeneration </a:t>
            </a:r>
            <a:r>
              <a:rPr lang="en-US" sz="2800" dirty="0">
                <a:cs typeface="Arial" pitchFamily="34" charset="0"/>
              </a:rPr>
              <a:t>,</a:t>
            </a:r>
            <a:r>
              <a:rPr lang="en-US" sz="2800" dirty="0">
                <a:ea typeface="Tahoma" pitchFamily="34" charset="0"/>
                <a:cs typeface="Arial" pitchFamily="34" charset="0"/>
              </a:rPr>
              <a:t> is an autosomal recessive disorder of copper metabolism characterized by excessive deposition of  copper within the liver, brain, cornea and other tissues</a:t>
            </a:r>
            <a:endParaRPr lang="en-US" sz="2800" dirty="0">
              <a:cs typeface="Arial" pitchFamily="34" charset="0"/>
            </a:endParaRPr>
          </a:p>
          <a:p>
            <a:pPr algn="just">
              <a:defRPr/>
            </a:pPr>
            <a:endParaRPr lang="en-US" sz="2800" dirty="0">
              <a:cs typeface="Arial" pitchFamily="34" charset="0"/>
            </a:endParaRPr>
          </a:p>
          <a:p>
            <a:pPr>
              <a:spcBef>
                <a:spcPct val="0"/>
              </a:spcBef>
            </a:pPr>
            <a:r>
              <a:rPr lang="en-US" altLang="en-US" sz="2800" dirty="0"/>
              <a:t>C</a:t>
            </a:r>
            <a:r>
              <a:rPr lang="en-US" altLang="en-US" sz="2800" dirty="0" smtClean="0"/>
              <a:t>aused </a:t>
            </a:r>
            <a:r>
              <a:rPr lang="en-US" altLang="en-US" sz="2800" dirty="0"/>
              <a:t>by  mutation  to ATP7B </a:t>
            </a:r>
            <a:r>
              <a:rPr lang="en-US" altLang="en-US" sz="2800" dirty="0" smtClean="0"/>
              <a:t>gene. </a:t>
            </a:r>
            <a:endParaRPr lang="en-US" altLang="en-US" sz="2800" dirty="0"/>
          </a:p>
          <a:p>
            <a:pPr>
              <a:spcBef>
                <a:spcPct val="0"/>
              </a:spcBef>
            </a:pPr>
            <a:endParaRPr lang="en-US" altLang="en-US" sz="2800" dirty="0"/>
          </a:p>
          <a:p>
            <a:pPr>
              <a:spcBef>
                <a:spcPct val="0"/>
              </a:spcBef>
            </a:pPr>
            <a:r>
              <a:rPr lang="en-US" altLang="en-US" sz="2800" dirty="0"/>
              <a:t>More than 500 mutations have been described so far </a:t>
            </a:r>
            <a:r>
              <a:rPr lang="en-US" altLang="en-US" sz="2800" dirty="0" smtClean="0"/>
              <a:t>which </a:t>
            </a:r>
            <a:r>
              <a:rPr lang="en-US" altLang="en-US" sz="2800" dirty="0"/>
              <a:t>can be detected in 90% of the pts </a:t>
            </a:r>
            <a:r>
              <a:rPr lang="en-US" altLang="en-US" sz="2800" dirty="0" smtClean="0"/>
              <a:t>while </a:t>
            </a:r>
            <a:r>
              <a:rPr lang="en-US" altLang="en-US" sz="2800" dirty="0"/>
              <a:t>10% have no detectable mutation.</a:t>
            </a:r>
          </a:p>
          <a:p>
            <a:pPr algn="just"/>
            <a:endParaRPr lang="en-US" sz="2800"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22</a:t>
            </a:fld>
            <a:endParaRPr lang="en-US" dirty="0"/>
          </a:p>
        </p:txBody>
      </p:sp>
    </p:spTree>
    <p:extLst>
      <p:ext uri="{BB962C8B-B14F-4D97-AF65-F5344CB8AC3E}">
        <p14:creationId xmlns:p14="http://schemas.microsoft.com/office/powerpoint/2010/main" val="560901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19600" y="1143000"/>
            <a:ext cx="4724400" cy="447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half" idx="2"/>
          </p:nvPr>
        </p:nvSpPr>
        <p:spPr>
          <a:xfrm>
            <a:off x="152400" y="1143000"/>
            <a:ext cx="4191000" cy="5562600"/>
          </a:xfrm>
        </p:spPr>
        <p:txBody>
          <a:bodyPr>
            <a:noAutofit/>
          </a:bodyPr>
          <a:lstStyle/>
          <a:p>
            <a:pPr marL="171450" indent="-171450" algn="just">
              <a:buFont typeface="Arial" panose="020B0604020202020204" pitchFamily="34" charset="0"/>
              <a:buChar char="•"/>
            </a:pPr>
            <a:r>
              <a:rPr lang="en-US" sz="2200" dirty="0"/>
              <a:t> In hepatocytes affected by </a:t>
            </a:r>
            <a:r>
              <a:rPr lang="en-US" sz="2200" dirty="0" smtClean="0"/>
              <a:t>WD, Cu </a:t>
            </a:r>
            <a:r>
              <a:rPr lang="en-US" sz="2200" dirty="0"/>
              <a:t>cannot be transported from the cytosol to the Golgi </a:t>
            </a:r>
            <a:r>
              <a:rPr lang="en-US" sz="2200" dirty="0" smtClean="0"/>
              <a:t>apparatus; so Cu </a:t>
            </a:r>
            <a:r>
              <a:rPr lang="en-US" sz="2200" dirty="0"/>
              <a:t>accumulates in the cytosol</a:t>
            </a:r>
            <a:r>
              <a:rPr lang="en-US" sz="2200" dirty="0" smtClean="0"/>
              <a:t>.</a:t>
            </a:r>
          </a:p>
          <a:p>
            <a:pPr algn="just"/>
            <a:endParaRPr lang="en-US" sz="2200" dirty="0" smtClean="0"/>
          </a:p>
          <a:p>
            <a:pPr marL="285750" indent="-285750" algn="just">
              <a:buFont typeface="Arial" panose="020B0604020202020204" pitchFamily="34" charset="0"/>
              <a:buChar char="•"/>
            </a:pPr>
            <a:r>
              <a:rPr lang="en-US" sz="2200" dirty="0" smtClean="0"/>
              <a:t>Cu deficiency in the Golgi apparatus results in reduced secretion of</a:t>
            </a:r>
            <a:r>
              <a:rPr lang="en-US" sz="2200" dirty="0"/>
              <a:t> </a:t>
            </a:r>
            <a:r>
              <a:rPr lang="en-US" sz="2200" dirty="0" smtClean="0"/>
              <a:t>Cu into the blood as well as biliary excretion of Cu is disturbed.</a:t>
            </a:r>
          </a:p>
          <a:p>
            <a:pPr algn="just"/>
            <a:endParaRPr lang="en-US" sz="2200" dirty="0" smtClean="0"/>
          </a:p>
          <a:p>
            <a:pPr marL="285750" indent="-285750" algn="just">
              <a:buFont typeface="Arial" panose="020B0604020202020204" pitchFamily="34" charset="0"/>
              <a:buChar char="•"/>
            </a:pPr>
            <a:r>
              <a:rPr lang="en-US" sz="2200" dirty="0" smtClean="0"/>
              <a:t> Accumulated Cu in the hepatocyte is released into the blood as non-ceruloplasmin-bound Cu</a:t>
            </a:r>
            <a:endParaRPr lang="en-US" sz="2200"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23</a:t>
            </a:fld>
            <a:endParaRPr lang="en-US" dirty="0"/>
          </a:p>
        </p:txBody>
      </p:sp>
      <p:sp>
        <p:nvSpPr>
          <p:cNvPr id="6" name="Title 1"/>
          <p:cNvSpPr>
            <a:spLocks noGrp="1"/>
          </p:cNvSpPr>
          <p:nvPr>
            <p:ph type="title"/>
          </p:nvPr>
        </p:nvSpPr>
        <p:spPr>
          <a:xfrm>
            <a:off x="1143000" y="-457200"/>
            <a:ext cx="6781800" cy="1600200"/>
          </a:xfrm>
        </p:spPr>
        <p:txBody>
          <a:bodyPr>
            <a:normAutofit/>
          </a:bodyPr>
          <a:lstStyle/>
          <a:p>
            <a:r>
              <a:rPr lang="en-US" sz="4000" dirty="0" smtClean="0">
                <a:solidFill>
                  <a:srgbClr val="FF0000"/>
                </a:solidFill>
                <a:latin typeface="+mn-lt"/>
              </a:rPr>
              <a:t>Hepatic Changes in WD</a:t>
            </a:r>
            <a:endParaRPr lang="en-US" sz="4000" dirty="0">
              <a:solidFill>
                <a:srgbClr val="FF0000"/>
              </a:solidFill>
              <a:latin typeface="+mn-lt"/>
            </a:endParaRPr>
          </a:p>
        </p:txBody>
      </p:sp>
    </p:spTree>
    <p:extLst>
      <p:ext uri="{BB962C8B-B14F-4D97-AF65-F5344CB8AC3E}">
        <p14:creationId xmlns:p14="http://schemas.microsoft.com/office/powerpoint/2010/main" val="32358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81800" cy="1600200"/>
          </a:xfrm>
        </p:spPr>
        <p:txBody>
          <a:bodyPr/>
          <a:lstStyle/>
          <a:p>
            <a:r>
              <a:rPr lang="en-US" dirty="0" smtClean="0"/>
              <a:t>Biochemical Tests </a:t>
            </a:r>
            <a:r>
              <a:rPr lang="en-US" dirty="0"/>
              <a:t>for WD</a:t>
            </a:r>
          </a:p>
        </p:txBody>
      </p:sp>
      <p:sp>
        <p:nvSpPr>
          <p:cNvPr id="3" name="Content Placeholder 2"/>
          <p:cNvSpPr>
            <a:spLocks noGrp="1"/>
          </p:cNvSpPr>
          <p:nvPr>
            <p:ph idx="1"/>
          </p:nvPr>
        </p:nvSpPr>
        <p:spPr>
          <a:xfrm>
            <a:off x="762000" y="2133600"/>
            <a:ext cx="7543800" cy="4343400"/>
          </a:xfrm>
        </p:spPr>
        <p:txBody>
          <a:bodyPr>
            <a:noAutofit/>
          </a:bodyPr>
          <a:lstStyle/>
          <a:p>
            <a:pPr lvl="1">
              <a:defRPr/>
            </a:pPr>
            <a:r>
              <a:rPr lang="en-US" sz="2400" dirty="0" smtClean="0">
                <a:cs typeface="Arial" pitchFamily="34" charset="0"/>
              </a:rPr>
              <a:t>Serum ceruloplasmin---Low (&lt;20 mg/dl in WD)</a:t>
            </a:r>
            <a:endParaRPr lang="en-US" sz="2400" dirty="0">
              <a:cs typeface="Arial" pitchFamily="34" charset="0"/>
            </a:endParaRPr>
          </a:p>
          <a:p>
            <a:pPr lvl="1">
              <a:defRPr/>
            </a:pPr>
            <a:r>
              <a:rPr lang="en-US" sz="2400" dirty="0">
                <a:cs typeface="Arial" pitchFamily="34" charset="0"/>
              </a:rPr>
              <a:t>Serum free </a:t>
            </a:r>
            <a:r>
              <a:rPr lang="en-US" sz="2400" dirty="0" smtClean="0">
                <a:cs typeface="Arial" pitchFamily="34" charset="0"/>
              </a:rPr>
              <a:t>copper—High (&gt;250 ug/l in WD)</a:t>
            </a:r>
            <a:endParaRPr lang="en-US" sz="2400" dirty="0">
              <a:cs typeface="Arial" pitchFamily="34" charset="0"/>
            </a:endParaRPr>
          </a:p>
          <a:p>
            <a:pPr lvl="1">
              <a:defRPr/>
            </a:pPr>
            <a:r>
              <a:rPr lang="en-US" sz="2400" dirty="0">
                <a:cs typeface="Arial" pitchFamily="34" charset="0"/>
              </a:rPr>
              <a:t>24 h urinary </a:t>
            </a:r>
            <a:r>
              <a:rPr lang="en-US" sz="2400" dirty="0" smtClean="0">
                <a:cs typeface="Arial" pitchFamily="34" charset="0"/>
              </a:rPr>
              <a:t>copper—High (&gt;50 ug/24h)</a:t>
            </a:r>
            <a:endParaRPr lang="en-US" sz="2400" dirty="0">
              <a:cs typeface="Arial" pitchFamily="34" charset="0"/>
            </a:endParaRPr>
          </a:p>
          <a:p>
            <a:pPr lvl="1">
              <a:defRPr/>
            </a:pPr>
            <a:r>
              <a:rPr lang="en-US" sz="2400" dirty="0">
                <a:cs typeface="Arial" pitchFamily="34" charset="0"/>
              </a:rPr>
              <a:t>Penicillamine challenge </a:t>
            </a:r>
            <a:r>
              <a:rPr lang="en-US" sz="2400" dirty="0" smtClean="0">
                <a:cs typeface="Arial" pitchFamily="34" charset="0"/>
              </a:rPr>
              <a:t>test—standardized for children only</a:t>
            </a:r>
            <a:endParaRPr lang="en-US" sz="2400" dirty="0">
              <a:cs typeface="Arial" pitchFamily="34" charset="0"/>
            </a:endParaRPr>
          </a:p>
          <a:p>
            <a:pPr lvl="1">
              <a:defRPr/>
            </a:pPr>
            <a:r>
              <a:rPr lang="en-US" sz="2400" dirty="0">
                <a:cs typeface="Arial" pitchFamily="34" charset="0"/>
              </a:rPr>
              <a:t>Hepatic copper </a:t>
            </a:r>
            <a:r>
              <a:rPr lang="en-US" sz="2400" dirty="0" smtClean="0">
                <a:cs typeface="Arial" pitchFamily="34" charset="0"/>
              </a:rPr>
              <a:t>content– High (&gt;250 ug/g dry weight)</a:t>
            </a:r>
            <a:endParaRPr lang="en-US" sz="2400" dirty="0">
              <a:cs typeface="Arial" pitchFamily="34" charset="0"/>
            </a:endParaRPr>
          </a:p>
          <a:p>
            <a:pPr lvl="1">
              <a:defRPr/>
            </a:pPr>
            <a:r>
              <a:rPr lang="en-US" sz="2400" dirty="0" smtClean="0">
                <a:cs typeface="Arial" pitchFamily="34" charset="0"/>
              </a:rPr>
              <a:t>Transaminases—raised due to hepatocyte injury</a:t>
            </a:r>
            <a:endParaRPr lang="en-US" sz="2400" dirty="0">
              <a:cs typeface="Arial" pitchFamily="34" charset="0"/>
            </a:endParaRPr>
          </a:p>
          <a:p>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24</a:t>
            </a:fld>
            <a:endParaRPr lang="en-US" dirty="0"/>
          </a:p>
        </p:txBody>
      </p:sp>
    </p:spTree>
    <p:extLst>
      <p:ext uri="{BB962C8B-B14F-4D97-AF65-F5344CB8AC3E}">
        <p14:creationId xmlns:p14="http://schemas.microsoft.com/office/powerpoint/2010/main" val="253396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Menkes disease (MD)</a:t>
            </a:r>
            <a:endParaRPr lang="en-US" dirty="0"/>
          </a:p>
        </p:txBody>
      </p:sp>
      <p:sp>
        <p:nvSpPr>
          <p:cNvPr id="3" name="Content Placeholder 2"/>
          <p:cNvSpPr>
            <a:spLocks noGrp="1"/>
          </p:cNvSpPr>
          <p:nvPr>
            <p:ph idx="1"/>
          </p:nvPr>
        </p:nvSpPr>
        <p:spPr>
          <a:xfrm>
            <a:off x="762000" y="2057400"/>
            <a:ext cx="7543800" cy="4343400"/>
          </a:xfrm>
        </p:spPr>
        <p:txBody>
          <a:bodyPr>
            <a:normAutofit lnSpcReduction="10000"/>
          </a:bodyPr>
          <a:lstStyle/>
          <a:p>
            <a:pPr algn="just"/>
            <a:r>
              <a:rPr lang="en-US" dirty="0"/>
              <a:t>Menkes disease, also known as kinky hair disease, is an X-linked neurodegenerative disease of impaired </a:t>
            </a:r>
            <a:r>
              <a:rPr lang="en-US" dirty="0" smtClean="0"/>
              <a:t>Cu </a:t>
            </a:r>
            <a:r>
              <a:rPr lang="en-US" dirty="0"/>
              <a:t>transport. </a:t>
            </a:r>
          </a:p>
          <a:p>
            <a:pPr algn="just"/>
            <a:r>
              <a:rPr lang="en-US" dirty="0" smtClean="0"/>
              <a:t>Defective </a:t>
            </a:r>
            <a:r>
              <a:rPr lang="en-US" dirty="0" smtClean="0">
                <a:solidFill>
                  <a:srgbClr val="FF0000"/>
                </a:solidFill>
              </a:rPr>
              <a:t>ATP7A</a:t>
            </a:r>
            <a:r>
              <a:rPr lang="en-US" dirty="0" smtClean="0"/>
              <a:t> gene is expressed in almost all cell types except</a:t>
            </a:r>
            <a:r>
              <a:rPr lang="en-US" dirty="0"/>
              <a:t> </a:t>
            </a:r>
            <a:r>
              <a:rPr lang="en-US" dirty="0" smtClean="0"/>
              <a:t>hepatocytes.</a:t>
            </a:r>
          </a:p>
          <a:p>
            <a:pPr algn="just"/>
            <a:r>
              <a:rPr lang="en-US" dirty="0"/>
              <a:t>T</a:t>
            </a:r>
            <a:r>
              <a:rPr lang="en-US" dirty="0" smtClean="0"/>
              <a:t>ransport </a:t>
            </a:r>
            <a:r>
              <a:rPr lang="en-US" dirty="0"/>
              <a:t>of dietary </a:t>
            </a:r>
            <a:r>
              <a:rPr lang="en-US" dirty="0" smtClean="0"/>
              <a:t>Cu </a:t>
            </a:r>
            <a:r>
              <a:rPr lang="en-US" dirty="0"/>
              <a:t>from intestinal cells is impaired, leading to the low serum </a:t>
            </a:r>
            <a:r>
              <a:rPr lang="en-US" dirty="0" smtClean="0"/>
              <a:t>Cu </a:t>
            </a:r>
            <a:r>
              <a:rPr lang="en-US" dirty="0"/>
              <a:t>levels. </a:t>
            </a:r>
            <a:endParaRPr lang="en-US" dirty="0" smtClean="0"/>
          </a:p>
          <a:p>
            <a:pPr algn="just"/>
            <a:r>
              <a:rPr lang="en-US" dirty="0" smtClean="0"/>
              <a:t>Abnormal Cu </a:t>
            </a:r>
            <a:r>
              <a:rPr lang="en-US" dirty="0"/>
              <a:t>transport in other cells leads </a:t>
            </a:r>
            <a:r>
              <a:rPr lang="en-US" dirty="0" smtClean="0"/>
              <a:t>to:</a:t>
            </a:r>
          </a:p>
          <a:p>
            <a:pPr lvl="1" algn="just">
              <a:buFont typeface="Wingdings" panose="05000000000000000000" pitchFamily="2" charset="2"/>
              <a:buChar char="v"/>
            </a:pPr>
            <a:r>
              <a:rPr lang="en-US" dirty="0" smtClean="0"/>
              <a:t>Paradoxical Cu </a:t>
            </a:r>
            <a:r>
              <a:rPr lang="en-US" dirty="0"/>
              <a:t>accumulation in duodenal cells, kidney, pancreas, skeletal muscle, and placenta</a:t>
            </a:r>
            <a:r>
              <a:rPr lang="en-US" dirty="0" smtClean="0"/>
              <a:t>.</a:t>
            </a:r>
          </a:p>
          <a:p>
            <a:pPr lvl="1" algn="just">
              <a:buFont typeface="Wingdings" panose="05000000000000000000" pitchFamily="2" charset="2"/>
              <a:buChar char="v"/>
            </a:pPr>
            <a:r>
              <a:rPr lang="en-US" dirty="0" smtClean="0"/>
              <a:t>Decreased activity of cuproenzymes.</a:t>
            </a:r>
          </a:p>
          <a:p>
            <a:pPr lvl="1" algn="just"/>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25</a:t>
            </a:fld>
            <a:endParaRPr lang="en-US" dirty="0"/>
          </a:p>
        </p:txBody>
      </p:sp>
    </p:spTree>
    <p:extLst>
      <p:ext uri="{BB962C8B-B14F-4D97-AF65-F5344CB8AC3E}">
        <p14:creationId xmlns:p14="http://schemas.microsoft.com/office/powerpoint/2010/main" val="9870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62000" y="1447801"/>
            <a:ext cx="3657600" cy="5029199"/>
          </a:xfrm>
        </p:spPr>
        <p:txBody>
          <a:bodyPr>
            <a:normAutofit/>
          </a:bodyPr>
          <a:lstStyle/>
          <a:p>
            <a:pPr algn="just"/>
            <a:r>
              <a:rPr lang="en-US" sz="2200" dirty="0"/>
              <a:t> In cells affected by Menkes disease, copper cannot be transported from the cytosol to the Golgi </a:t>
            </a:r>
            <a:r>
              <a:rPr lang="en-US" sz="2200" dirty="0" smtClean="0"/>
              <a:t>apparatus and thus cannot </a:t>
            </a:r>
            <a:r>
              <a:rPr lang="en-US" sz="2200" dirty="0"/>
              <a:t>be excreted from the cells. </a:t>
            </a:r>
            <a:endParaRPr lang="en-US" sz="2200" dirty="0" smtClean="0"/>
          </a:p>
          <a:p>
            <a:pPr marL="0" indent="0" algn="just">
              <a:buNone/>
            </a:pPr>
            <a:endParaRPr lang="en-US" sz="2200" dirty="0" smtClean="0"/>
          </a:p>
          <a:p>
            <a:pPr algn="just"/>
            <a:r>
              <a:rPr lang="en-US" sz="2200" dirty="0" smtClean="0"/>
              <a:t>Copper </a:t>
            </a:r>
            <a:r>
              <a:rPr lang="en-US" sz="2200" dirty="0"/>
              <a:t>deficiency in the Golgi apparatus results in a decrease in the activities of </a:t>
            </a:r>
            <a:r>
              <a:rPr lang="en-US" sz="2200" dirty="0" smtClean="0"/>
              <a:t>secretory copper containing enzymes </a:t>
            </a:r>
            <a:endParaRPr lang="en-US" sz="2200"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26</a:t>
            </a:fld>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4648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143000" y="-381000"/>
            <a:ext cx="6781800" cy="1600200"/>
          </a:xfrm>
        </p:spPr>
        <p:txBody>
          <a:bodyPr>
            <a:normAutofit/>
          </a:bodyPr>
          <a:lstStyle/>
          <a:p>
            <a:pPr algn="ctr"/>
            <a:r>
              <a:rPr lang="en-US" sz="4400" dirty="0" smtClean="0">
                <a:solidFill>
                  <a:srgbClr val="FF0000"/>
                </a:solidFill>
                <a:latin typeface="+mn-lt"/>
              </a:rPr>
              <a:t>Cellular Changes in MD</a:t>
            </a:r>
            <a:endParaRPr lang="en-US" sz="4400" dirty="0">
              <a:solidFill>
                <a:srgbClr val="FF0000"/>
              </a:solidFill>
              <a:latin typeface="+mn-lt"/>
            </a:endParaRPr>
          </a:p>
        </p:txBody>
      </p:sp>
    </p:spTree>
    <p:extLst>
      <p:ext uri="{BB962C8B-B14F-4D97-AF65-F5344CB8AC3E}">
        <p14:creationId xmlns:p14="http://schemas.microsoft.com/office/powerpoint/2010/main" val="122851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37E42A-FCBE-472E-B4EF-AE0A3CE883F3}" type="datetime1">
              <a:rPr lang="en-US" smtClean="0"/>
              <a:t>7/19/2014</a:t>
            </a:fld>
            <a:endParaRPr lang="en-US" dirty="0"/>
          </a:p>
        </p:txBody>
      </p:sp>
      <p:sp>
        <p:nvSpPr>
          <p:cNvPr id="6" name="Slide Number Placeholder 5"/>
          <p:cNvSpPr>
            <a:spLocks noGrp="1"/>
          </p:cNvSpPr>
          <p:nvPr>
            <p:ph type="sldNum" sz="quarter" idx="12"/>
          </p:nvPr>
        </p:nvSpPr>
        <p:spPr/>
        <p:txBody>
          <a:bodyPr/>
          <a:lstStyle/>
          <a:p>
            <a:fld id="{98275E40-4BD0-45AC-ABB0-1F4411C1D0E8}" type="slidenum">
              <a:rPr lang="en-US" smtClean="0"/>
              <a:pPr/>
              <a:t>27</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65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65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140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029200"/>
            <a:ext cx="8229600" cy="1143000"/>
          </a:xfrm>
        </p:spPr>
        <p:txBody>
          <a:bodyPr>
            <a:noAutofit/>
          </a:bodyPr>
          <a:lstStyle/>
          <a:p>
            <a:pPr algn="l">
              <a:tabLst>
                <a:tab pos="396875" algn="l"/>
              </a:tabLst>
              <a:defRPr/>
            </a:pPr>
            <a:r>
              <a:rPr lang="en-US" sz="2400" dirty="0" smtClean="0">
                <a:solidFill>
                  <a:srgbClr val="002060"/>
                </a:solidFill>
              </a:rPr>
              <a:t>Q 7:</a:t>
            </a:r>
            <a:r>
              <a:rPr lang="en-US" sz="2800" dirty="0">
                <a:solidFill>
                  <a:srgbClr val="002060"/>
                </a:solidFill>
              </a:rPr>
              <a:t>	</a:t>
            </a:r>
            <a:r>
              <a:rPr lang="en-US" sz="2800" dirty="0" smtClean="0">
                <a:solidFill>
                  <a:srgbClr val="002060"/>
                </a:solidFill>
              </a:rPr>
              <a:t>A </a:t>
            </a:r>
            <a:r>
              <a:rPr lang="en-US" sz="2800" dirty="0">
                <a:solidFill>
                  <a:srgbClr val="002060"/>
                </a:solidFill>
              </a:rPr>
              <a:t>54 male patient of type 2 diabetes mellitus is on parenteral nutrition and insulin therapy. Supplements of which of the following minerals has been shown to be helpful in reducing insulin dose in this patient:</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Boron</a:t>
            </a:r>
            <a:br>
              <a:rPr lang="en-US" sz="2800" dirty="0">
                <a:solidFill>
                  <a:srgbClr val="002060"/>
                </a:solidFill>
              </a:rPr>
            </a:br>
            <a:r>
              <a:rPr lang="en-US" sz="2800" dirty="0">
                <a:solidFill>
                  <a:srgbClr val="002060"/>
                </a:solidFill>
              </a:rPr>
              <a:t>b.	Chloride</a:t>
            </a:r>
            <a:br>
              <a:rPr lang="en-US" sz="2800" dirty="0">
                <a:solidFill>
                  <a:srgbClr val="002060"/>
                </a:solidFill>
              </a:rPr>
            </a:br>
            <a:r>
              <a:rPr lang="en-US" sz="2800" dirty="0">
                <a:solidFill>
                  <a:srgbClr val="002060"/>
                </a:solidFill>
              </a:rPr>
              <a:t>c.	Chromium</a:t>
            </a:r>
            <a:br>
              <a:rPr lang="en-US" sz="2800" dirty="0">
                <a:solidFill>
                  <a:srgbClr val="002060"/>
                </a:solidFill>
              </a:rPr>
            </a:br>
            <a:r>
              <a:rPr lang="en-US" sz="2800" dirty="0">
                <a:solidFill>
                  <a:srgbClr val="002060"/>
                </a:solidFill>
              </a:rPr>
              <a:t>d.	Iron </a:t>
            </a:r>
            <a:br>
              <a:rPr lang="en-US" sz="2800" dirty="0">
                <a:solidFill>
                  <a:srgbClr val="002060"/>
                </a:solidFill>
              </a:rPr>
            </a:br>
            <a:r>
              <a:rPr lang="en-US" sz="2800" dirty="0">
                <a:solidFill>
                  <a:srgbClr val="002060"/>
                </a:solidFill>
              </a:rPr>
              <a:t>e.	Zinc</a:t>
            </a:r>
            <a:br>
              <a:rPr lang="en-US" sz="2800" dirty="0">
                <a:solidFill>
                  <a:srgbClr val="002060"/>
                </a:solidFill>
              </a:rPr>
            </a:br>
            <a:r>
              <a:rPr lang="en-US" sz="2000" dirty="0" smtClean="0">
                <a:solidFill>
                  <a:schemeClr val="tx1"/>
                </a:solidFill>
              </a:rPr>
              <a:t/>
            </a:r>
            <a:br>
              <a:rPr lang="en-US" sz="2000" dirty="0" smtClean="0">
                <a:solidFill>
                  <a:schemeClr val="tx1"/>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4000" dirty="0">
                <a:solidFill>
                  <a:srgbClr val="FF0000"/>
                </a:solidFill>
              </a:rPr>
              <a:t>c.	Chromium</a:t>
            </a:r>
            <a:br>
              <a:rPr lang="en-US" sz="4000" dirty="0">
                <a:solidFill>
                  <a:srgbClr val="FF0000"/>
                </a:solidFill>
              </a:rPr>
            </a:br>
            <a:endParaRPr lang="en-US" sz="32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28</a:t>
            </a:fld>
            <a:endParaRPr lang="en-US" dirty="0"/>
          </a:p>
        </p:txBody>
      </p:sp>
    </p:spTree>
    <p:extLst>
      <p:ext uri="{BB962C8B-B14F-4D97-AF65-F5344CB8AC3E}">
        <p14:creationId xmlns:p14="http://schemas.microsoft.com/office/powerpoint/2010/main" val="871770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pPr algn="ctr"/>
            <a:r>
              <a:rPr lang="en-US" sz="4000" b="1" dirty="0" smtClean="0">
                <a:latin typeface="+mn-lt"/>
              </a:rPr>
              <a:t>Chromium (Cr)</a:t>
            </a:r>
            <a:endParaRPr lang="en-US" sz="4000" b="1" dirty="0">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Dr. Amjad Pervaiz, AFIP Rwp</a:t>
            </a:r>
            <a:endParaRPr lang="en-US" dirty="0"/>
          </a:p>
        </p:txBody>
      </p:sp>
    </p:spTree>
    <p:extLst>
      <p:ext uri="{BB962C8B-B14F-4D97-AF65-F5344CB8AC3E}">
        <p14:creationId xmlns:p14="http://schemas.microsoft.com/office/powerpoint/2010/main" val="1779546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962400"/>
            <a:ext cx="8229600" cy="1143000"/>
          </a:xfrm>
        </p:spPr>
        <p:txBody>
          <a:bodyPr>
            <a:noAutofit/>
          </a:bodyPr>
          <a:lstStyle/>
          <a:p>
            <a:pPr algn="l">
              <a:tabLst>
                <a:tab pos="396875" algn="l"/>
              </a:tabLst>
              <a:defRPr/>
            </a:pPr>
            <a:r>
              <a:rPr lang="en-US" sz="2400" dirty="0" smtClean="0">
                <a:solidFill>
                  <a:srgbClr val="0070C0"/>
                </a:solidFill>
              </a:rPr>
              <a:t>Q. 1</a:t>
            </a:r>
            <a:r>
              <a:rPr lang="en-US" sz="2400" dirty="0">
                <a:solidFill>
                  <a:srgbClr val="002060"/>
                </a:solidFill>
              </a:rPr>
              <a:t>	</a:t>
            </a:r>
            <a:r>
              <a:rPr lang="en-US" sz="2400" dirty="0" smtClean="0">
                <a:solidFill>
                  <a:srgbClr val="002060"/>
                </a:solidFill>
              </a:rPr>
              <a:t>Requirements </a:t>
            </a:r>
            <a:r>
              <a:rPr lang="en-US" sz="2400" dirty="0">
                <a:solidFill>
                  <a:srgbClr val="002060"/>
                </a:solidFill>
              </a:rPr>
              <a:t>of vitamins and minerals have been established by various organizations. Which of the following intake is claimed to be sufficient to meet the daily nutrient requirements of 97 percent of the individuals of a population:</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Adequate Intake (AI) </a:t>
            </a:r>
            <a:br>
              <a:rPr lang="en-US" sz="2400" dirty="0">
                <a:solidFill>
                  <a:srgbClr val="002060"/>
                </a:solidFill>
              </a:rPr>
            </a:br>
            <a:r>
              <a:rPr lang="en-US" sz="2400" dirty="0">
                <a:solidFill>
                  <a:srgbClr val="002060"/>
                </a:solidFill>
              </a:rPr>
              <a:t>b.	Population reference intake</a:t>
            </a:r>
            <a:br>
              <a:rPr lang="en-US" sz="2400" dirty="0">
                <a:solidFill>
                  <a:srgbClr val="002060"/>
                </a:solidFill>
              </a:rPr>
            </a:br>
            <a:r>
              <a:rPr lang="en-US" sz="2400" dirty="0">
                <a:solidFill>
                  <a:srgbClr val="002060"/>
                </a:solidFill>
              </a:rPr>
              <a:t>c.	Recommended Dietary Allowance (RDA)</a:t>
            </a:r>
            <a:br>
              <a:rPr lang="en-US" sz="2400" dirty="0">
                <a:solidFill>
                  <a:srgbClr val="002060"/>
                </a:solidFill>
              </a:rPr>
            </a:br>
            <a:r>
              <a:rPr lang="en-US" sz="2400" dirty="0">
                <a:solidFill>
                  <a:srgbClr val="002060"/>
                </a:solidFill>
              </a:rPr>
              <a:t>d.	The Estimated Average Requirement (EAR)</a:t>
            </a:r>
            <a:br>
              <a:rPr lang="en-US" sz="2400" dirty="0">
                <a:solidFill>
                  <a:srgbClr val="002060"/>
                </a:solidFill>
              </a:rPr>
            </a:br>
            <a:r>
              <a:rPr lang="en-US" sz="2400" dirty="0">
                <a:solidFill>
                  <a:srgbClr val="002060"/>
                </a:solidFill>
              </a:rPr>
              <a:t>e.	Upper Tolerable Level (UL)</a:t>
            </a:r>
            <a:br>
              <a:rPr lang="en-US" sz="2400" dirty="0">
                <a:solidFill>
                  <a:srgbClr val="002060"/>
                </a:solidFill>
              </a:rPr>
            </a:br>
            <a:r>
              <a:rPr lang="en-US" sz="2400" dirty="0">
                <a:solidFill>
                  <a:srgbClr val="002060"/>
                </a:solidFill>
              </a:rPr>
              <a:t/>
            </a:r>
            <a:br>
              <a:rPr lang="en-US" sz="2400" dirty="0">
                <a:solidFill>
                  <a:srgbClr val="002060"/>
                </a:solidFill>
              </a:rPr>
            </a:br>
            <a:endParaRPr lang="en-US" sz="2400" dirty="0">
              <a:solidFill>
                <a:schemeClr val="tx1"/>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Autofit/>
          </a:bodyPr>
          <a:lstStyle/>
          <a:p>
            <a:pPr marL="1371600" lvl="3" indent="0" algn="ctr">
              <a:buNone/>
            </a:pPr>
            <a:r>
              <a:rPr lang="en-US" sz="2800" dirty="0" smtClean="0">
                <a:solidFill>
                  <a:srgbClr val="FF0000"/>
                </a:solidFill>
              </a:rPr>
              <a:t>c. Recommended </a:t>
            </a:r>
            <a:r>
              <a:rPr lang="en-US" sz="2800" dirty="0">
                <a:solidFill>
                  <a:srgbClr val="FF0000"/>
                </a:solidFill>
              </a:rPr>
              <a:t>Dietary Allowance (RDA)</a:t>
            </a:r>
            <a:br>
              <a:rPr lang="en-US" sz="2800" dirty="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endParaRPr lang="en-US" sz="1600" dirty="0">
              <a:solidFill>
                <a:srgbClr val="FF0000"/>
              </a:solidFill>
            </a:endParaRPr>
          </a:p>
        </p:txBody>
      </p:sp>
      <p:sp>
        <p:nvSpPr>
          <p:cNvPr id="2" name="Date Placeholder 1"/>
          <p:cNvSpPr>
            <a:spLocks noGrp="1"/>
          </p:cNvSpPr>
          <p:nvPr>
            <p:ph type="dt" sz="half" idx="10"/>
          </p:nvPr>
        </p:nvSpPr>
        <p:spPr/>
        <p:txBody>
          <a:bodyPr/>
          <a:lstStyle/>
          <a:p>
            <a:pPr>
              <a:defRPr/>
            </a:pPr>
            <a:fld id="{1E68DA18-64E2-406E-BB69-7810CF5F4050}"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a:t>
            </a:fld>
            <a:endParaRPr lang="en-US" dirty="0"/>
          </a:p>
        </p:txBody>
      </p:sp>
    </p:spTree>
    <p:extLst>
      <p:ext uri="{BB962C8B-B14F-4D97-AF65-F5344CB8AC3E}">
        <p14:creationId xmlns:p14="http://schemas.microsoft.com/office/powerpoint/2010/main" val="300766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43000" y="-228600"/>
            <a:ext cx="6781800" cy="1600200"/>
          </a:xfrm>
        </p:spPr>
        <p:txBody>
          <a:bodyPr>
            <a:normAutofit/>
          </a:bodyPr>
          <a:lstStyle/>
          <a:p>
            <a:r>
              <a:rPr lang="en-US" dirty="0" smtClean="0"/>
              <a:t>Cr and action of Insulin</a:t>
            </a:r>
          </a:p>
        </p:txBody>
      </p:sp>
      <p:sp>
        <p:nvSpPr>
          <p:cNvPr id="13315" name="Content Placeholder 2"/>
          <p:cNvSpPr>
            <a:spLocks noGrp="1"/>
          </p:cNvSpPr>
          <p:nvPr>
            <p:ph sz="quarter" idx="1"/>
          </p:nvPr>
        </p:nvSpPr>
        <p:spPr>
          <a:xfrm>
            <a:off x="671040" y="1700820"/>
            <a:ext cx="7806240" cy="4524955"/>
          </a:xfrm>
        </p:spPr>
        <p:txBody>
          <a:bodyPr>
            <a:normAutofit/>
          </a:bodyPr>
          <a:lstStyle/>
          <a:p>
            <a:r>
              <a:rPr lang="en-US" sz="3200" dirty="0">
                <a:solidFill>
                  <a:srgbClr val="002060"/>
                </a:solidFill>
                <a:ea typeface="+mj-ea"/>
                <a:cs typeface="+mj-cs"/>
              </a:rPr>
              <a:t>Trivalent chromium(Cr+3) is an essential trace </a:t>
            </a:r>
            <a:r>
              <a:rPr lang="en-US" sz="3200" dirty="0" smtClean="0">
                <a:solidFill>
                  <a:srgbClr val="002060"/>
                </a:solidFill>
                <a:ea typeface="+mj-ea"/>
                <a:cs typeface="+mj-cs"/>
              </a:rPr>
              <a:t>element</a:t>
            </a:r>
            <a:endParaRPr lang="en-US" sz="3200" dirty="0">
              <a:solidFill>
                <a:srgbClr val="002060"/>
              </a:solidFill>
              <a:ea typeface="+mj-ea"/>
              <a:cs typeface="+mj-cs"/>
            </a:endParaRPr>
          </a:p>
          <a:p>
            <a:r>
              <a:rPr lang="en-US" sz="3200" dirty="0" smtClean="0">
                <a:solidFill>
                  <a:srgbClr val="002060"/>
                </a:solidFill>
                <a:ea typeface="+mj-ea"/>
                <a:cs typeface="+mj-cs"/>
              </a:rPr>
              <a:t>Enhances </a:t>
            </a:r>
            <a:r>
              <a:rPr lang="en-US" sz="3200" dirty="0">
                <a:solidFill>
                  <a:srgbClr val="002060"/>
                </a:solidFill>
                <a:ea typeface="+mj-ea"/>
                <a:cs typeface="+mj-cs"/>
              </a:rPr>
              <a:t>the action of insulin on its </a:t>
            </a:r>
            <a:r>
              <a:rPr lang="en-US" sz="3200" dirty="0" smtClean="0">
                <a:solidFill>
                  <a:srgbClr val="002060"/>
                </a:solidFill>
                <a:ea typeface="+mj-ea"/>
                <a:cs typeface="+mj-cs"/>
              </a:rPr>
              <a:t>receptor</a:t>
            </a:r>
            <a:endParaRPr lang="en-US" sz="3200" dirty="0">
              <a:solidFill>
                <a:srgbClr val="002060"/>
              </a:solidFill>
              <a:ea typeface="+mj-ea"/>
              <a:cs typeface="+mj-cs"/>
            </a:endParaRPr>
          </a:p>
          <a:p>
            <a:r>
              <a:rPr lang="en-US" sz="3200" dirty="0" smtClean="0">
                <a:solidFill>
                  <a:srgbClr val="002060"/>
                </a:solidFill>
                <a:ea typeface="+mj-ea"/>
                <a:cs typeface="+mj-cs"/>
              </a:rPr>
              <a:t>So its </a:t>
            </a:r>
            <a:r>
              <a:rPr lang="en-US" sz="3200" dirty="0">
                <a:solidFill>
                  <a:srgbClr val="002060"/>
                </a:solidFill>
                <a:ea typeface="+mj-ea"/>
                <a:cs typeface="+mj-cs"/>
              </a:rPr>
              <a:t>deficiency </a:t>
            </a:r>
            <a:r>
              <a:rPr lang="en-US" sz="3200" dirty="0" smtClean="0">
                <a:solidFill>
                  <a:srgbClr val="002060"/>
                </a:solidFill>
                <a:ea typeface="+mj-ea"/>
                <a:cs typeface="+mj-cs"/>
              </a:rPr>
              <a:t>is reportedly associated to </a:t>
            </a:r>
            <a:r>
              <a:rPr lang="en-US" sz="3200" dirty="0">
                <a:solidFill>
                  <a:srgbClr val="002060"/>
                </a:solidFill>
                <a:ea typeface="+mj-ea"/>
                <a:cs typeface="+mj-cs"/>
              </a:rPr>
              <a:t>insulin-resistant glucose intolerance and neurological deficits</a:t>
            </a:r>
          </a:p>
          <a:p>
            <a:endParaRPr lang="en-US" dirty="0"/>
          </a:p>
          <a:p>
            <a:endParaRPr lang="en-US" dirty="0"/>
          </a:p>
        </p:txBody>
      </p:sp>
    </p:spTree>
    <p:extLst>
      <p:ext uri="{BB962C8B-B14F-4D97-AF65-F5344CB8AC3E}">
        <p14:creationId xmlns:p14="http://schemas.microsoft.com/office/powerpoint/2010/main" val="205190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arn(inVertic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600200"/>
          </a:xfrm>
        </p:spPr>
        <p:txBody>
          <a:bodyPr>
            <a:normAutofit fontScale="90000"/>
          </a:bodyPr>
          <a:lstStyle/>
          <a:p>
            <a:pPr>
              <a:defRPr/>
            </a:pPr>
            <a:r>
              <a:rPr lang="en-US" dirty="0" smtClean="0"/>
              <a:t>Proposed mechanism for activation of insulin receptor by Cr</a:t>
            </a:r>
            <a:endParaRPr lang="en-US" dirty="0"/>
          </a:p>
        </p:txBody>
      </p:sp>
      <p:sp>
        <p:nvSpPr>
          <p:cNvPr id="15363" name="Content Placeholder 2"/>
          <p:cNvSpPr>
            <a:spLocks noGrp="1"/>
          </p:cNvSpPr>
          <p:nvPr>
            <p:ph sz="quarter" idx="1"/>
          </p:nvPr>
        </p:nvSpPr>
        <p:spPr>
          <a:xfrm>
            <a:off x="671040" y="1447800"/>
            <a:ext cx="7806240" cy="4908035"/>
          </a:xfrm>
        </p:spPr>
        <p:txBody>
          <a:bodyPr>
            <a:noAutofit/>
          </a:bodyPr>
          <a:lstStyle/>
          <a:p>
            <a:r>
              <a:rPr lang="en-US" sz="2800" dirty="0">
                <a:solidFill>
                  <a:srgbClr val="002060"/>
                </a:solidFill>
                <a:ea typeface="+mj-ea"/>
                <a:cs typeface="+mj-cs"/>
              </a:rPr>
              <a:t>The inactive form of insulin receptor (IR) is converted to active form  by binding </a:t>
            </a:r>
            <a:r>
              <a:rPr lang="en-US" sz="2800" dirty="0" smtClean="0">
                <a:solidFill>
                  <a:srgbClr val="002060"/>
                </a:solidFill>
                <a:ea typeface="+mj-ea"/>
                <a:cs typeface="+mj-cs"/>
              </a:rPr>
              <a:t>insulin (</a:t>
            </a:r>
            <a:r>
              <a:rPr lang="en-US" sz="2800" dirty="0">
                <a:solidFill>
                  <a:srgbClr val="002060"/>
                </a:solidFill>
                <a:ea typeface="+mj-ea"/>
                <a:cs typeface="+mj-cs"/>
              </a:rPr>
              <a:t>I</a:t>
            </a:r>
            <a:r>
              <a:rPr lang="en-US" sz="2800" dirty="0" smtClean="0">
                <a:solidFill>
                  <a:srgbClr val="002060"/>
                </a:solidFill>
                <a:ea typeface="+mj-ea"/>
                <a:cs typeface="+mj-cs"/>
              </a:rPr>
              <a:t>)</a:t>
            </a:r>
            <a:endParaRPr lang="en-US" sz="2800" dirty="0">
              <a:solidFill>
                <a:srgbClr val="002060"/>
              </a:solidFill>
              <a:ea typeface="+mj-ea"/>
              <a:cs typeface="+mj-cs"/>
            </a:endParaRPr>
          </a:p>
          <a:p>
            <a:r>
              <a:rPr lang="en-US" sz="2800" dirty="0">
                <a:solidFill>
                  <a:srgbClr val="002060"/>
                </a:solidFill>
                <a:ea typeface="+mj-ea"/>
                <a:cs typeface="+mj-cs"/>
              </a:rPr>
              <a:t>This triggers  a movement of </a:t>
            </a:r>
            <a:r>
              <a:rPr lang="en-US" sz="2800" dirty="0" smtClean="0">
                <a:solidFill>
                  <a:srgbClr val="002060"/>
                </a:solidFill>
                <a:ea typeface="+mj-ea"/>
                <a:cs typeface="+mj-cs"/>
              </a:rPr>
              <a:t>Cr (in </a:t>
            </a:r>
            <a:r>
              <a:rPr lang="en-US" sz="2800" dirty="0">
                <a:solidFill>
                  <a:srgbClr val="002060"/>
                </a:solidFill>
                <a:ea typeface="+mj-ea"/>
                <a:cs typeface="+mj-cs"/>
              </a:rPr>
              <a:t>the form of Cr-transferrin,Cr-Tf)  from the blood into insulin-dependent </a:t>
            </a:r>
            <a:r>
              <a:rPr lang="en-US" sz="2800" dirty="0" smtClean="0">
                <a:solidFill>
                  <a:srgbClr val="002060"/>
                </a:solidFill>
                <a:ea typeface="+mj-ea"/>
                <a:cs typeface="+mj-cs"/>
              </a:rPr>
              <a:t>cell</a:t>
            </a:r>
            <a:endParaRPr lang="en-US" sz="2800" dirty="0">
              <a:solidFill>
                <a:srgbClr val="002060"/>
              </a:solidFill>
              <a:ea typeface="+mj-ea"/>
              <a:cs typeface="+mj-cs"/>
            </a:endParaRPr>
          </a:p>
          <a:p>
            <a:r>
              <a:rPr lang="en-US" sz="2800" dirty="0" smtClean="0">
                <a:solidFill>
                  <a:srgbClr val="002060"/>
                </a:solidFill>
                <a:ea typeface="+mj-ea"/>
                <a:cs typeface="+mj-cs"/>
              </a:rPr>
              <a:t>Cr (Cr+3</a:t>
            </a:r>
            <a:r>
              <a:rPr lang="en-US" sz="2800" dirty="0">
                <a:solidFill>
                  <a:srgbClr val="002060"/>
                </a:solidFill>
                <a:ea typeface="+mj-ea"/>
                <a:cs typeface="+mj-cs"/>
              </a:rPr>
              <a:t>) binds to </a:t>
            </a:r>
            <a:r>
              <a:rPr lang="en-US" sz="2800" dirty="0" smtClean="0">
                <a:solidFill>
                  <a:srgbClr val="002060"/>
                </a:solidFill>
                <a:ea typeface="+mj-ea"/>
                <a:cs typeface="+mj-cs"/>
              </a:rPr>
              <a:t>Apo-chromodulin to </a:t>
            </a:r>
            <a:r>
              <a:rPr lang="en-US" sz="2800" dirty="0">
                <a:solidFill>
                  <a:srgbClr val="002060"/>
                </a:solidFill>
                <a:ea typeface="+mj-ea"/>
                <a:cs typeface="+mj-cs"/>
              </a:rPr>
              <a:t>form  </a:t>
            </a:r>
            <a:r>
              <a:rPr lang="en-US" sz="2800" dirty="0" smtClean="0">
                <a:solidFill>
                  <a:srgbClr val="002060"/>
                </a:solidFill>
                <a:ea typeface="+mj-ea"/>
                <a:cs typeface="+mj-cs"/>
              </a:rPr>
              <a:t>Holochromodulin</a:t>
            </a:r>
            <a:endParaRPr lang="en-US" sz="2800" dirty="0">
              <a:solidFill>
                <a:srgbClr val="002060"/>
              </a:solidFill>
              <a:ea typeface="+mj-ea"/>
              <a:cs typeface="+mj-cs"/>
            </a:endParaRPr>
          </a:p>
          <a:p>
            <a:r>
              <a:rPr lang="en-US" sz="2800" dirty="0">
                <a:solidFill>
                  <a:srgbClr val="002060"/>
                </a:solidFill>
                <a:ea typeface="+mj-ea"/>
                <a:cs typeface="+mj-cs"/>
              </a:rPr>
              <a:t>Finally the Holo-chromodulin binds to insulin receptor(IR), further activating the receptor Kinase activity</a:t>
            </a:r>
          </a:p>
        </p:txBody>
      </p:sp>
    </p:spTree>
    <p:extLst>
      <p:ext uri="{BB962C8B-B14F-4D97-AF65-F5344CB8AC3E}">
        <p14:creationId xmlns:p14="http://schemas.microsoft.com/office/powerpoint/2010/main" val="23689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arn(inVertic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arn(inVertic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arn(inVertical)">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arn(inVertical)">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25440" y="381640"/>
            <a:ext cx="8493120" cy="41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1pPr>
            <a:lvl2pPr marL="742950" indent="-28575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2pPr>
            <a:lvl3pPr marL="1143000" indent="-22860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3pPr>
            <a:lvl4pPr marL="1600200" indent="-22860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4pPr>
            <a:lvl5pPr marL="2057400" indent="-22860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5pPr>
            <a:lvl6pPr marL="25146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6pPr>
            <a:lvl7pPr marL="29718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7pPr>
            <a:lvl8pPr marL="34290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8pPr>
            <a:lvl9pPr marL="38862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sz="2400">
                <a:solidFill>
                  <a:schemeClr val="tx1"/>
                </a:solidFill>
                <a:latin typeface="Times New Roman" pitchFamily="16" charset="0"/>
              </a:defRPr>
            </a:lvl9pPr>
          </a:lstStyle>
          <a:p>
            <a:pPr algn="ctr" eaLnBrk="1"/>
            <a:r>
              <a:rPr lang="en-GB" sz="2000" b="1" dirty="0">
                <a:solidFill>
                  <a:srgbClr val="FF0000"/>
                </a:solidFill>
                <a:latin typeface="Arial" charset="0"/>
              </a:rPr>
              <a:t>Proposed mechanism for the activation of insulin receptor kinase activity by chromium in response to insulin.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0" y="829527"/>
            <a:ext cx="267840" cy="298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880" y="1093076"/>
            <a:ext cx="5544000" cy="489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1" name="Text Box 4"/>
          <p:cNvSpPr txBox="1">
            <a:spLocks noChangeArrowheads="1"/>
          </p:cNvSpPr>
          <p:nvPr/>
        </p:nvSpPr>
        <p:spPr bwMode="auto">
          <a:xfrm>
            <a:off x="1802880" y="5972308"/>
            <a:ext cx="3918240" cy="23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722313" algn="l"/>
                <a:tab pos="1446213" algn="l"/>
                <a:tab pos="2170113" algn="l"/>
                <a:tab pos="2894013" algn="l"/>
                <a:tab pos="3617913" algn="l"/>
              </a:tabLst>
              <a:defRPr sz="2400">
                <a:solidFill>
                  <a:schemeClr val="tx1"/>
                </a:solidFill>
                <a:latin typeface="Times New Roman" pitchFamily="16" charset="0"/>
              </a:defRPr>
            </a:lvl1pPr>
            <a:lvl2pPr marL="742950" indent="-285750" eaLnBrk="0">
              <a:tabLst>
                <a:tab pos="722313" algn="l"/>
                <a:tab pos="1446213" algn="l"/>
                <a:tab pos="2170113" algn="l"/>
                <a:tab pos="2894013" algn="l"/>
                <a:tab pos="3617913" algn="l"/>
              </a:tabLst>
              <a:defRPr sz="2400">
                <a:solidFill>
                  <a:schemeClr val="tx1"/>
                </a:solidFill>
                <a:latin typeface="Times New Roman" pitchFamily="16" charset="0"/>
              </a:defRPr>
            </a:lvl2pPr>
            <a:lvl3pPr marL="1143000" indent="-228600" eaLnBrk="0">
              <a:tabLst>
                <a:tab pos="722313" algn="l"/>
                <a:tab pos="1446213" algn="l"/>
                <a:tab pos="2170113" algn="l"/>
                <a:tab pos="2894013" algn="l"/>
                <a:tab pos="3617913" algn="l"/>
              </a:tabLst>
              <a:defRPr sz="2400">
                <a:solidFill>
                  <a:schemeClr val="tx1"/>
                </a:solidFill>
                <a:latin typeface="Times New Roman" pitchFamily="16" charset="0"/>
              </a:defRPr>
            </a:lvl3pPr>
            <a:lvl4pPr marL="1600200" indent="-228600" eaLnBrk="0">
              <a:tabLst>
                <a:tab pos="722313" algn="l"/>
                <a:tab pos="1446213" algn="l"/>
                <a:tab pos="2170113" algn="l"/>
                <a:tab pos="2894013" algn="l"/>
                <a:tab pos="3617913" algn="l"/>
              </a:tabLst>
              <a:defRPr sz="2400">
                <a:solidFill>
                  <a:schemeClr val="tx1"/>
                </a:solidFill>
                <a:latin typeface="Times New Roman" pitchFamily="16" charset="0"/>
              </a:defRPr>
            </a:lvl4pPr>
            <a:lvl5pPr marL="2057400" indent="-228600" eaLnBrk="0">
              <a:tabLst>
                <a:tab pos="722313" algn="l"/>
                <a:tab pos="1446213" algn="l"/>
                <a:tab pos="2170113" algn="l"/>
                <a:tab pos="2894013" algn="l"/>
                <a:tab pos="3617913" algn="l"/>
              </a:tabLst>
              <a:defRPr sz="2400">
                <a:solidFill>
                  <a:schemeClr val="tx1"/>
                </a:solidFill>
                <a:latin typeface="Times New Roman" pitchFamily="16" charset="0"/>
              </a:defRPr>
            </a:lvl5pPr>
            <a:lvl6pPr marL="25146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Lst>
              <a:defRPr sz="2400">
                <a:solidFill>
                  <a:schemeClr val="tx1"/>
                </a:solidFill>
                <a:latin typeface="Times New Roman" pitchFamily="16" charset="0"/>
              </a:defRPr>
            </a:lvl6pPr>
            <a:lvl7pPr marL="29718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Lst>
              <a:defRPr sz="2400">
                <a:solidFill>
                  <a:schemeClr val="tx1"/>
                </a:solidFill>
                <a:latin typeface="Times New Roman" pitchFamily="16" charset="0"/>
              </a:defRPr>
            </a:lvl7pPr>
            <a:lvl8pPr marL="34290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Lst>
              <a:defRPr sz="2400">
                <a:solidFill>
                  <a:schemeClr val="tx1"/>
                </a:solidFill>
                <a:latin typeface="Times New Roman" pitchFamily="16" charset="0"/>
              </a:defRPr>
            </a:lvl8pPr>
            <a:lvl9pPr marL="38862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Lst>
              <a:defRPr sz="2400">
                <a:solidFill>
                  <a:schemeClr val="tx1"/>
                </a:solidFill>
                <a:latin typeface="Times New Roman" pitchFamily="16" charset="0"/>
              </a:defRPr>
            </a:lvl9pPr>
          </a:lstStyle>
          <a:p>
            <a:pPr eaLnBrk="1"/>
            <a:r>
              <a:rPr lang="en-GB" sz="1100" b="1" dirty="0">
                <a:solidFill>
                  <a:srgbClr val="000000"/>
                </a:solidFill>
                <a:latin typeface="Arial" charset="0"/>
              </a:rPr>
              <a:t>Vincent J B J. Nutr. 2000;130:715-718</a:t>
            </a:r>
          </a:p>
        </p:txBody>
      </p:sp>
      <p:sp>
        <p:nvSpPr>
          <p:cNvPr id="14342" name="Text Box 5"/>
          <p:cNvSpPr txBox="1">
            <a:spLocks noChangeArrowheads="1"/>
          </p:cNvSpPr>
          <p:nvPr/>
        </p:nvSpPr>
        <p:spPr bwMode="auto">
          <a:xfrm>
            <a:off x="97920" y="6613175"/>
            <a:ext cx="4930560" cy="347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84138" indent="-84138" eaLnBrk="0">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1pPr>
            <a:lvl2pPr marL="742950" indent="-285750" eaLnBrk="0">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2pPr>
            <a:lvl3pPr marL="1143000" indent="-228600" eaLnBrk="0">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3pPr>
            <a:lvl4pPr marL="1600200" indent="-228600" eaLnBrk="0">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4pPr>
            <a:lvl5pPr marL="2057400" indent="-228600" eaLnBrk="0">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5pPr>
            <a:lvl6pPr marL="25146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6pPr>
            <a:lvl7pPr marL="29718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7pPr>
            <a:lvl8pPr marL="34290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8pPr>
            <a:lvl9pPr marL="3886200" indent="-228600" defTabSz="455613" eaLnBrk="0" fontAlgn="base" hangingPunct="0">
              <a:lnSpc>
                <a:spcPct val="93000"/>
              </a:lnSpc>
              <a:spcBef>
                <a:spcPct val="0"/>
              </a:spcBef>
              <a:spcAft>
                <a:spcPct val="0"/>
              </a:spcAft>
              <a:buClr>
                <a:srgbClr val="000000"/>
              </a:buClr>
              <a:buSzPct val="45000"/>
              <a:buFont typeface="Wingdings" charset="2"/>
              <a:tabLst>
                <a:tab pos="722313" algn="l"/>
                <a:tab pos="1446213" algn="l"/>
                <a:tab pos="2170113" algn="l"/>
                <a:tab pos="2894013" algn="l"/>
                <a:tab pos="3617913" algn="l"/>
                <a:tab pos="4341813" algn="l"/>
                <a:tab pos="5065713" algn="l"/>
              </a:tabLst>
              <a:defRPr sz="2400">
                <a:solidFill>
                  <a:schemeClr val="tx1"/>
                </a:solidFill>
                <a:latin typeface="Times New Roman" pitchFamily="16" charset="0"/>
              </a:defRPr>
            </a:lvl9pPr>
          </a:lstStyle>
          <a:p>
            <a:pPr eaLnBrk="1"/>
            <a:r>
              <a:rPr lang="en-GB" sz="900" dirty="0">
                <a:solidFill>
                  <a:srgbClr val="000000"/>
                </a:solidFill>
                <a:latin typeface="Arial" charset="0"/>
              </a:rPr>
              <a:t>©2000 by American Society for Nutrition</a:t>
            </a:r>
          </a:p>
        </p:txBody>
      </p:sp>
    </p:spTree>
    <p:extLst>
      <p:ext uri="{BB962C8B-B14F-4D97-AF65-F5344CB8AC3E}">
        <p14:creationId xmlns:p14="http://schemas.microsoft.com/office/powerpoint/2010/main" val="2474588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267200"/>
            <a:ext cx="8229600" cy="1143000"/>
          </a:xfrm>
        </p:spPr>
        <p:txBody>
          <a:bodyPr>
            <a:noAutofit/>
          </a:bodyPr>
          <a:lstStyle/>
          <a:p>
            <a:pPr algn="l">
              <a:tabLst>
                <a:tab pos="396875" algn="l"/>
              </a:tabLst>
              <a:defRPr/>
            </a:pPr>
            <a:r>
              <a:rPr lang="en-US" sz="2400" dirty="0" smtClean="0">
                <a:solidFill>
                  <a:srgbClr val="0070C0"/>
                </a:solidFill>
              </a:rPr>
              <a:t>Q 8</a:t>
            </a:r>
            <a:r>
              <a:rPr lang="en-US" sz="2400" dirty="0">
                <a:solidFill>
                  <a:srgbClr val="002060"/>
                </a:solidFill>
              </a:rPr>
              <a:t>:	</a:t>
            </a:r>
            <a:r>
              <a:rPr lang="en-US" sz="2400" dirty="0" smtClean="0">
                <a:solidFill>
                  <a:srgbClr val="002060"/>
                </a:solidFill>
              </a:rPr>
              <a:t>Rapidly </a:t>
            </a:r>
            <a:r>
              <a:rPr lang="en-US" sz="2400" dirty="0">
                <a:solidFill>
                  <a:srgbClr val="002060"/>
                </a:solidFill>
              </a:rPr>
              <a:t>progressive and fatal cardiomyopathy reported in some neighboring counties of China is known to be due to a deficiency of which of the following vitamins / minerals:</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Arsenic</a:t>
            </a:r>
            <a:br>
              <a:rPr lang="en-US" sz="2400" dirty="0">
                <a:solidFill>
                  <a:srgbClr val="002060"/>
                </a:solidFill>
              </a:rPr>
            </a:br>
            <a:r>
              <a:rPr lang="en-US" sz="2400" dirty="0">
                <a:solidFill>
                  <a:srgbClr val="002060"/>
                </a:solidFill>
              </a:rPr>
              <a:t>b.	Boron</a:t>
            </a:r>
            <a:br>
              <a:rPr lang="en-US" sz="2400" dirty="0">
                <a:solidFill>
                  <a:srgbClr val="002060"/>
                </a:solidFill>
              </a:rPr>
            </a:br>
            <a:r>
              <a:rPr lang="en-US" sz="2400" dirty="0">
                <a:solidFill>
                  <a:srgbClr val="002060"/>
                </a:solidFill>
              </a:rPr>
              <a:t>c.	Riboflavin</a:t>
            </a:r>
            <a:br>
              <a:rPr lang="en-US" sz="2400" dirty="0">
                <a:solidFill>
                  <a:srgbClr val="002060"/>
                </a:solidFill>
              </a:rPr>
            </a:br>
            <a:r>
              <a:rPr lang="en-US" sz="2400" dirty="0">
                <a:solidFill>
                  <a:srgbClr val="002060"/>
                </a:solidFill>
              </a:rPr>
              <a:t>d.	Selenium</a:t>
            </a:r>
            <a:br>
              <a:rPr lang="en-US" sz="2400" dirty="0">
                <a:solidFill>
                  <a:srgbClr val="002060"/>
                </a:solidFill>
              </a:rPr>
            </a:br>
            <a:r>
              <a:rPr lang="en-US" sz="2400" dirty="0">
                <a:solidFill>
                  <a:srgbClr val="002060"/>
                </a:solidFill>
              </a:rPr>
              <a:t>e.	Thiamine</a:t>
            </a:r>
            <a:br>
              <a:rPr lang="en-US" sz="2400" dirty="0">
                <a:solidFill>
                  <a:srgbClr val="002060"/>
                </a:solidFill>
              </a:rPr>
            </a:br>
            <a:r>
              <a:rPr lang="en-US" sz="1800" dirty="0" smtClean="0">
                <a:solidFill>
                  <a:srgbClr val="0070C0"/>
                </a:solidFill>
              </a:rPr>
              <a:t/>
            </a:r>
            <a:br>
              <a:rPr lang="en-US" sz="1800" dirty="0" smtClean="0">
                <a:solidFill>
                  <a:srgbClr val="0070C0"/>
                </a:solidFill>
              </a:rPr>
            </a:br>
            <a:r>
              <a:rPr lang="en-US" sz="2400" dirty="0" smtClean="0">
                <a:solidFill>
                  <a:schemeClr val="tx1"/>
                </a:solidFill>
              </a:rPr>
              <a:t/>
            </a:r>
            <a:br>
              <a:rPr lang="en-US" sz="2400" dirty="0" smtClean="0">
                <a:solidFill>
                  <a:schemeClr val="tx1"/>
                </a:solidFill>
              </a:rPr>
            </a:br>
            <a:endParaRPr lang="en-US" sz="18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4400" dirty="0">
                <a:solidFill>
                  <a:srgbClr val="FF0000"/>
                </a:solidFill>
              </a:rPr>
              <a:t>d.	Selenium</a:t>
            </a: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33</a:t>
            </a:fld>
            <a:endParaRPr lang="en-US" dirty="0"/>
          </a:p>
        </p:txBody>
      </p:sp>
    </p:spTree>
    <p:extLst>
      <p:ext uri="{BB962C8B-B14F-4D97-AF65-F5344CB8AC3E}">
        <p14:creationId xmlns:p14="http://schemas.microsoft.com/office/powerpoint/2010/main" val="250333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Selenium (Se) and Keshan`s Disease </a:t>
            </a:r>
            <a:endParaRPr lang="en-GB" sz="3200" dirty="0"/>
          </a:p>
        </p:txBody>
      </p:sp>
      <p:sp>
        <p:nvSpPr>
          <p:cNvPr id="3" name="Content Placeholder 2"/>
          <p:cNvSpPr>
            <a:spLocks noGrp="1"/>
          </p:cNvSpPr>
          <p:nvPr>
            <p:ph idx="1"/>
          </p:nvPr>
        </p:nvSpPr>
        <p:spPr>
          <a:xfrm>
            <a:off x="762000" y="2133600"/>
            <a:ext cx="7772400" cy="3886200"/>
          </a:xfrm>
        </p:spPr>
        <p:txBody>
          <a:bodyPr>
            <a:noAutofit/>
          </a:bodyPr>
          <a:lstStyle/>
          <a:p>
            <a:r>
              <a:rPr lang="en-GB" sz="2800" dirty="0" smtClean="0"/>
              <a:t>It was documented in Keshan and its neighbouring counties in China that a fatal cardiomyopathy is caused by Se deficiency</a:t>
            </a:r>
          </a:p>
          <a:p>
            <a:r>
              <a:rPr lang="en-GB" sz="2800" dirty="0" smtClean="0"/>
              <a:t>Supplementation of diet with Se greatly controlled the disease</a:t>
            </a:r>
          </a:p>
          <a:p>
            <a:r>
              <a:rPr lang="en-GB" sz="2800" dirty="0" smtClean="0"/>
              <a:t>A classical example of </a:t>
            </a:r>
            <a:r>
              <a:rPr lang="en-GB" sz="2800" i="1" dirty="0" smtClean="0"/>
              <a:t>“disease-mineral relationship”.</a:t>
            </a:r>
          </a:p>
          <a:p>
            <a:r>
              <a:rPr lang="en-GB" sz="2800" b="1" i="1" dirty="0" smtClean="0"/>
              <a:t>How many such relationship are waiting for your research??</a:t>
            </a:r>
            <a:endParaRPr lang="en-GB" sz="2800" b="1" i="1"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34</a:t>
            </a:fld>
            <a:endParaRPr lang="en-US" dirty="0"/>
          </a:p>
        </p:txBody>
      </p:sp>
    </p:spTree>
    <p:extLst>
      <p:ext uri="{BB962C8B-B14F-4D97-AF65-F5344CB8AC3E}">
        <p14:creationId xmlns:p14="http://schemas.microsoft.com/office/powerpoint/2010/main" val="2614879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800600"/>
            <a:ext cx="8229600" cy="1143000"/>
          </a:xfrm>
        </p:spPr>
        <p:txBody>
          <a:bodyPr>
            <a:noAutofit/>
          </a:bodyPr>
          <a:lstStyle/>
          <a:p>
            <a:pPr algn="l">
              <a:tabLst>
                <a:tab pos="396875" algn="l"/>
              </a:tabLst>
              <a:defRPr/>
            </a:pPr>
            <a:r>
              <a:rPr lang="en-US" sz="2800" dirty="0" smtClean="0">
                <a:solidFill>
                  <a:srgbClr val="0070C0"/>
                </a:solidFill>
              </a:rPr>
              <a:t>Q 9</a:t>
            </a:r>
            <a:r>
              <a:rPr lang="en-US" sz="2800" dirty="0">
                <a:solidFill>
                  <a:srgbClr val="002060"/>
                </a:solidFill>
              </a:rPr>
              <a:t>:	</a:t>
            </a:r>
            <a:r>
              <a:rPr lang="en-US" sz="2800" dirty="0" smtClean="0">
                <a:solidFill>
                  <a:srgbClr val="002060"/>
                </a:solidFill>
              </a:rPr>
              <a:t>Which </a:t>
            </a:r>
            <a:r>
              <a:rPr lang="en-US" sz="2800" dirty="0">
                <a:solidFill>
                  <a:srgbClr val="002060"/>
                </a:solidFill>
              </a:rPr>
              <a:t>of the following minerals has been suggested to be beneficial in children with diarrhea in developing countries:</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Copper</a:t>
            </a:r>
            <a:br>
              <a:rPr lang="en-US" sz="2800" dirty="0">
                <a:solidFill>
                  <a:srgbClr val="002060"/>
                </a:solidFill>
              </a:rPr>
            </a:br>
            <a:r>
              <a:rPr lang="en-US" sz="2800" dirty="0">
                <a:solidFill>
                  <a:srgbClr val="002060"/>
                </a:solidFill>
              </a:rPr>
              <a:t>b.	Fluoride</a:t>
            </a:r>
            <a:br>
              <a:rPr lang="en-US" sz="2800" dirty="0">
                <a:solidFill>
                  <a:srgbClr val="002060"/>
                </a:solidFill>
              </a:rPr>
            </a:br>
            <a:r>
              <a:rPr lang="en-US" sz="2800" dirty="0">
                <a:solidFill>
                  <a:srgbClr val="002060"/>
                </a:solidFill>
              </a:rPr>
              <a:t>c.	Iron</a:t>
            </a:r>
            <a:br>
              <a:rPr lang="en-US" sz="2800" dirty="0">
                <a:solidFill>
                  <a:srgbClr val="002060"/>
                </a:solidFill>
              </a:rPr>
            </a:br>
            <a:r>
              <a:rPr lang="en-US" sz="2800" dirty="0">
                <a:solidFill>
                  <a:srgbClr val="002060"/>
                </a:solidFill>
              </a:rPr>
              <a:t>d.	Manganese</a:t>
            </a:r>
            <a:br>
              <a:rPr lang="en-US" sz="2800" dirty="0">
                <a:solidFill>
                  <a:srgbClr val="002060"/>
                </a:solidFill>
              </a:rPr>
            </a:br>
            <a:r>
              <a:rPr lang="en-US" sz="2800" dirty="0">
                <a:solidFill>
                  <a:srgbClr val="002060"/>
                </a:solidFill>
              </a:rPr>
              <a:t>e.	Zinc</a:t>
            </a:r>
            <a:br>
              <a:rPr lang="en-US" sz="2800" dirty="0">
                <a:solidFill>
                  <a:srgbClr val="002060"/>
                </a:solidFill>
              </a:rPr>
            </a:br>
            <a:r>
              <a:rPr lang="en-US" sz="2000" dirty="0" smtClean="0">
                <a:solidFill>
                  <a:srgbClr val="0070C0"/>
                </a:solidFill>
              </a:rPr>
              <a:t/>
            </a:r>
            <a:br>
              <a:rPr lang="en-US" sz="2000" dirty="0" smtClean="0">
                <a:solidFill>
                  <a:srgbClr val="0070C0"/>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533400" y="5715000"/>
            <a:ext cx="8229600" cy="762000"/>
          </a:xfrm>
          <a:prstGeom prst="rect">
            <a:avLst/>
          </a:prstGeom>
        </p:spPr>
        <p:txBody>
          <a:bodyPr>
            <a:noAutofit/>
          </a:bodyPr>
          <a:lstStyle/>
          <a:p>
            <a:pPr marL="1371600" lvl="3" indent="0" algn="ctr">
              <a:buNone/>
            </a:pPr>
            <a:r>
              <a:rPr lang="en-US" sz="4800" dirty="0">
                <a:solidFill>
                  <a:srgbClr val="FF0000"/>
                </a:solidFill>
              </a:rPr>
              <a:t>e.	Zinc</a:t>
            </a:r>
            <a:br>
              <a:rPr lang="en-US" sz="4800" dirty="0">
                <a:solidFill>
                  <a:srgbClr val="FF0000"/>
                </a:solidFill>
              </a:rPr>
            </a:br>
            <a:endParaRPr lang="en-US" sz="40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35</a:t>
            </a:fld>
            <a:endParaRPr lang="en-US" dirty="0"/>
          </a:p>
        </p:txBody>
      </p:sp>
    </p:spTree>
    <p:extLst>
      <p:ext uri="{BB962C8B-B14F-4D97-AF65-F5344CB8AC3E}">
        <p14:creationId xmlns:p14="http://schemas.microsoft.com/office/powerpoint/2010/main" val="121728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pPr algn="ctr"/>
            <a:r>
              <a:rPr lang="en-US" b="1" dirty="0" smtClean="0">
                <a:latin typeface="+mn-lt"/>
              </a:rPr>
              <a:t>Zinc (Zn)</a:t>
            </a:r>
            <a:endParaRPr lang="en-US" b="1" dirty="0">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Dr Sadia Kiran, AFIP Rwp</a:t>
            </a:r>
            <a:endParaRPr lang="en-US" dirty="0"/>
          </a:p>
        </p:txBody>
      </p:sp>
    </p:spTree>
    <p:extLst>
      <p:ext uri="{BB962C8B-B14F-4D97-AF65-F5344CB8AC3E}">
        <p14:creationId xmlns:p14="http://schemas.microsoft.com/office/powerpoint/2010/main" val="2001313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Functions of Zn</a:t>
            </a:r>
            <a:endParaRPr lang="en-US" sz="6000" dirty="0"/>
          </a:p>
        </p:txBody>
      </p:sp>
      <p:sp>
        <p:nvSpPr>
          <p:cNvPr id="3" name="Content Placeholder 2"/>
          <p:cNvSpPr>
            <a:spLocks noGrp="1"/>
          </p:cNvSpPr>
          <p:nvPr>
            <p:ph idx="1"/>
          </p:nvPr>
        </p:nvSpPr>
        <p:spPr/>
        <p:txBody>
          <a:bodyPr>
            <a:normAutofit/>
          </a:bodyPr>
          <a:lstStyle/>
          <a:p>
            <a:r>
              <a:rPr sz="3200" dirty="0"/>
              <a:t>It is second to iron as the most abundant trace element in the body.</a:t>
            </a:r>
          </a:p>
          <a:p>
            <a:r>
              <a:rPr sz="3200" dirty="0"/>
              <a:t>The key roles of </a:t>
            </a:r>
            <a:r>
              <a:rPr lang="en-US" sz="3200" dirty="0" smtClean="0"/>
              <a:t>Zn is </a:t>
            </a:r>
            <a:r>
              <a:rPr sz="3200" dirty="0" smtClean="0"/>
              <a:t>in </a:t>
            </a:r>
            <a:r>
              <a:rPr sz="3200" dirty="0"/>
              <a:t>proteins and nucleic acid </a:t>
            </a:r>
            <a:r>
              <a:rPr sz="3200" dirty="0" smtClean="0"/>
              <a:t>synthesis</a:t>
            </a:r>
            <a:r>
              <a:rPr lang="en-US" sz="3200" dirty="0" smtClean="0"/>
              <a:t>.</a:t>
            </a:r>
          </a:p>
          <a:p>
            <a:r>
              <a:rPr lang="en-US" sz="3200" dirty="0" smtClean="0"/>
              <a:t>This role explains</a:t>
            </a:r>
            <a:r>
              <a:rPr sz="3200" dirty="0" smtClean="0"/>
              <a:t> </a:t>
            </a:r>
            <a:r>
              <a:rPr sz="3200" dirty="0"/>
              <a:t>the failure of growth and impaired wound healing observed in individuals with </a:t>
            </a:r>
            <a:r>
              <a:rPr lang="en-US" sz="3200" dirty="0" smtClean="0"/>
              <a:t>Zn</a:t>
            </a:r>
            <a:r>
              <a:rPr sz="3200" dirty="0" smtClean="0"/>
              <a:t> </a:t>
            </a:r>
            <a:r>
              <a:rPr sz="3200" dirty="0"/>
              <a:t>deficiency.</a:t>
            </a:r>
          </a:p>
        </p:txBody>
      </p:sp>
    </p:spTree>
    <p:extLst>
      <p:ext uri="{BB962C8B-B14F-4D97-AF65-F5344CB8AC3E}">
        <p14:creationId xmlns:p14="http://schemas.microsoft.com/office/powerpoint/2010/main" val="25991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81800" cy="1600200"/>
          </a:xfrm>
        </p:spPr>
        <p:txBody>
          <a:bodyPr>
            <a:normAutofit/>
          </a:bodyPr>
          <a:lstStyle/>
          <a:p>
            <a:r>
              <a:rPr lang="en-US" sz="3600" dirty="0" smtClean="0"/>
              <a:t>Role of Zn in Hormone Synthesis</a:t>
            </a:r>
            <a:endParaRPr lang="en-US" sz="3600" dirty="0"/>
          </a:p>
        </p:txBody>
      </p:sp>
      <p:sp>
        <p:nvSpPr>
          <p:cNvPr id="3" name="Content Placeholder 2"/>
          <p:cNvSpPr>
            <a:spLocks noGrp="1"/>
          </p:cNvSpPr>
          <p:nvPr>
            <p:ph idx="1"/>
          </p:nvPr>
        </p:nvSpPr>
        <p:spPr>
          <a:xfrm>
            <a:off x="760095" y="2131695"/>
            <a:ext cx="7545705" cy="3888105"/>
          </a:xfrm>
        </p:spPr>
        <p:txBody>
          <a:bodyPr>
            <a:noAutofit/>
          </a:bodyPr>
          <a:lstStyle/>
          <a:p>
            <a:pPr marL="0" lvl="0" indent="0">
              <a:buNone/>
            </a:pPr>
            <a:r>
              <a:rPr lang="en-US" sz="2800" dirty="0" smtClean="0"/>
              <a:t>Zn</a:t>
            </a:r>
            <a:r>
              <a:rPr sz="2800" dirty="0" smtClean="0"/>
              <a:t> </a:t>
            </a:r>
            <a:r>
              <a:rPr sz="2800" dirty="0"/>
              <a:t>has a role in the synthesis and action of many hormones, via zinc transcription factors. </a:t>
            </a:r>
            <a:endParaRPr lang="en-US" sz="2800" dirty="0"/>
          </a:p>
          <a:p>
            <a:r>
              <a:rPr sz="2800" dirty="0" smtClean="0"/>
              <a:t>Testosterone</a:t>
            </a:r>
            <a:endParaRPr sz="2800" dirty="0"/>
          </a:p>
          <a:p>
            <a:r>
              <a:rPr sz="2800" dirty="0" smtClean="0"/>
              <a:t>Free </a:t>
            </a:r>
            <a:r>
              <a:rPr sz="2800" dirty="0"/>
              <a:t>T4</a:t>
            </a:r>
          </a:p>
          <a:p>
            <a:r>
              <a:rPr sz="2800" dirty="0" smtClean="0"/>
              <a:t>IGF-1</a:t>
            </a:r>
            <a:endParaRPr sz="2800" dirty="0"/>
          </a:p>
          <a:p>
            <a:r>
              <a:rPr sz="2800" dirty="0" smtClean="0"/>
              <a:t>Thymulin, the </a:t>
            </a:r>
            <a:r>
              <a:rPr sz="2800" dirty="0"/>
              <a:t>thymus specific hormone that is involved in </a:t>
            </a:r>
          </a:p>
          <a:p>
            <a:r>
              <a:rPr sz="2800" dirty="0" smtClean="0"/>
              <a:t>T-cell </a:t>
            </a:r>
            <a:r>
              <a:rPr sz="2800" dirty="0"/>
              <a:t>function</a:t>
            </a:r>
          </a:p>
        </p:txBody>
      </p:sp>
    </p:spTree>
    <p:extLst>
      <p:ext uri="{BB962C8B-B14F-4D97-AF65-F5344CB8AC3E}">
        <p14:creationId xmlns:p14="http://schemas.microsoft.com/office/powerpoint/2010/main" val="1489499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deficiency </a:t>
            </a:r>
            <a:r>
              <a:rPr dirty="0" smtClean="0"/>
              <a:t>Z</a:t>
            </a:r>
            <a:r>
              <a:rPr lang="en-US" dirty="0" smtClean="0"/>
              <a:t>n Deficiency</a:t>
            </a:r>
            <a:endParaRPr lang="en-US" dirty="0"/>
          </a:p>
        </p:txBody>
      </p:sp>
      <p:sp>
        <p:nvSpPr>
          <p:cNvPr id="3" name="Content Placeholder 2"/>
          <p:cNvSpPr>
            <a:spLocks noGrp="1"/>
          </p:cNvSpPr>
          <p:nvPr>
            <p:ph idx="1"/>
          </p:nvPr>
        </p:nvSpPr>
        <p:spPr/>
        <p:txBody>
          <a:bodyPr>
            <a:normAutofit/>
          </a:bodyPr>
          <a:lstStyle/>
          <a:p>
            <a:r>
              <a:rPr sz="3600" dirty="0" smtClean="0"/>
              <a:t>Depressed </a:t>
            </a:r>
            <a:r>
              <a:rPr sz="3600" dirty="0"/>
              <a:t>growth with stunting</a:t>
            </a:r>
          </a:p>
          <a:p>
            <a:r>
              <a:rPr sz="3600" dirty="0" smtClean="0"/>
              <a:t>Increased </a:t>
            </a:r>
            <a:r>
              <a:rPr sz="3600" dirty="0"/>
              <a:t>incidence of infection</a:t>
            </a:r>
          </a:p>
          <a:p>
            <a:r>
              <a:rPr sz="3600" dirty="0" smtClean="0"/>
              <a:t>Diarrhea</a:t>
            </a:r>
            <a:endParaRPr sz="3600" dirty="0"/>
          </a:p>
          <a:p>
            <a:r>
              <a:rPr sz="3600" dirty="0" smtClean="0"/>
              <a:t>Skin </a:t>
            </a:r>
            <a:r>
              <a:rPr sz="3600" dirty="0"/>
              <a:t>lesions</a:t>
            </a:r>
          </a:p>
          <a:p>
            <a:r>
              <a:rPr sz="3600" dirty="0" smtClean="0"/>
              <a:t>Alopecia</a:t>
            </a:r>
            <a:endParaRPr sz="3600" dirty="0"/>
          </a:p>
        </p:txBody>
      </p:sp>
    </p:spTree>
    <p:extLst>
      <p:ext uri="{BB962C8B-B14F-4D97-AF65-F5344CB8AC3E}">
        <p14:creationId xmlns:p14="http://schemas.microsoft.com/office/powerpoint/2010/main" val="27312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581400"/>
            <a:ext cx="8229600" cy="1143000"/>
          </a:xfrm>
        </p:spPr>
        <p:txBody>
          <a:bodyPr>
            <a:noAutofit/>
          </a:bodyPr>
          <a:lstStyle/>
          <a:p>
            <a:pPr algn="l">
              <a:tabLst>
                <a:tab pos="396875" algn="l"/>
              </a:tabLst>
              <a:defRPr/>
            </a:pPr>
            <a:r>
              <a:rPr lang="en-US" sz="2400" dirty="0" smtClean="0">
                <a:solidFill>
                  <a:srgbClr val="00B0F0"/>
                </a:solidFill>
                <a:latin typeface="+mn-lt"/>
              </a:rPr>
              <a:t>Q  2</a:t>
            </a:r>
            <a:r>
              <a:rPr lang="en-US" sz="2800" dirty="0">
                <a:solidFill>
                  <a:srgbClr val="002060"/>
                </a:solidFill>
              </a:rPr>
              <a:t>.	</a:t>
            </a:r>
            <a:r>
              <a:rPr lang="en-US" sz="2800" dirty="0" smtClean="0">
                <a:solidFill>
                  <a:srgbClr val="002060"/>
                </a:solidFill>
              </a:rPr>
              <a:t>Iodine </a:t>
            </a:r>
            <a:r>
              <a:rPr lang="en-US" sz="2800" dirty="0">
                <a:solidFill>
                  <a:srgbClr val="002060"/>
                </a:solidFill>
              </a:rPr>
              <a:t>is an important mineral required for optimum maintenance of thyroid hormones. Which of the following classes of minerals it belongs to:</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Macro-minerals</a:t>
            </a:r>
            <a:br>
              <a:rPr lang="en-US" sz="2800" dirty="0">
                <a:solidFill>
                  <a:srgbClr val="002060"/>
                </a:solidFill>
              </a:rPr>
            </a:br>
            <a:r>
              <a:rPr lang="en-US" sz="2800" dirty="0">
                <a:solidFill>
                  <a:srgbClr val="002060"/>
                </a:solidFill>
              </a:rPr>
              <a:t>b.	Metallic minerals</a:t>
            </a:r>
            <a:br>
              <a:rPr lang="en-US" sz="2800" dirty="0">
                <a:solidFill>
                  <a:srgbClr val="002060"/>
                </a:solidFill>
              </a:rPr>
            </a:br>
            <a:r>
              <a:rPr lang="en-US" sz="2800" dirty="0">
                <a:solidFill>
                  <a:srgbClr val="002060"/>
                </a:solidFill>
              </a:rPr>
              <a:t>c.	Non-essential minerals</a:t>
            </a:r>
            <a:br>
              <a:rPr lang="en-US" sz="2800" dirty="0">
                <a:solidFill>
                  <a:srgbClr val="002060"/>
                </a:solidFill>
              </a:rPr>
            </a:br>
            <a:r>
              <a:rPr lang="en-US" sz="2800" dirty="0">
                <a:solidFill>
                  <a:srgbClr val="002060"/>
                </a:solidFill>
              </a:rPr>
              <a:t>d.	Trace-minerals</a:t>
            </a:r>
            <a:br>
              <a:rPr lang="en-US" sz="2800" dirty="0">
                <a:solidFill>
                  <a:srgbClr val="002060"/>
                </a:solidFill>
              </a:rPr>
            </a:br>
            <a:r>
              <a:rPr lang="en-US" sz="2800" dirty="0">
                <a:solidFill>
                  <a:srgbClr val="002060"/>
                </a:solidFill>
              </a:rPr>
              <a:t>e.	Ultra-trace minerals</a:t>
            </a: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3200" dirty="0">
                <a:solidFill>
                  <a:srgbClr val="FF0000"/>
                </a:solidFill>
              </a:rPr>
              <a:t>e.	Ultra-trace minerals</a:t>
            </a:r>
            <a:endParaRPr lang="en-US" dirty="0">
              <a:solidFill>
                <a:srgbClr val="FF0000"/>
              </a:solidFill>
            </a:endParaRPr>
          </a:p>
        </p:txBody>
      </p:sp>
      <p:sp>
        <p:nvSpPr>
          <p:cNvPr id="2" name="Date Placeholder 1"/>
          <p:cNvSpPr>
            <a:spLocks noGrp="1"/>
          </p:cNvSpPr>
          <p:nvPr>
            <p:ph type="dt" sz="half" idx="10"/>
          </p:nvPr>
        </p:nvSpPr>
        <p:spPr/>
        <p:txBody>
          <a:bodyPr/>
          <a:lstStyle/>
          <a:p>
            <a:pPr>
              <a:defRPr/>
            </a:pPr>
            <a:fld id="{57440A24-791B-4330-B76D-913618DCE52C}"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latin typeface="+mn-lt"/>
              </a:rPr>
              <a:pPr>
                <a:defRPr/>
              </a:pPr>
              <a:t>4</a:t>
            </a:fld>
            <a:endParaRPr lang="en-US" dirty="0">
              <a:latin typeface="+mn-lt"/>
            </a:endParaRPr>
          </a:p>
        </p:txBody>
      </p:sp>
    </p:spTree>
    <p:extLst>
      <p:ext uri="{BB962C8B-B14F-4D97-AF65-F5344CB8AC3E}">
        <p14:creationId xmlns:p14="http://schemas.microsoft.com/office/powerpoint/2010/main" val="241208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Zn in Plasma</a:t>
            </a:r>
            <a:endParaRPr lang="en-US" dirty="0"/>
          </a:p>
        </p:txBody>
      </p:sp>
      <p:sp>
        <p:nvSpPr>
          <p:cNvPr id="3" name="Content Placeholder 2"/>
          <p:cNvSpPr>
            <a:spLocks noGrp="1"/>
          </p:cNvSpPr>
          <p:nvPr>
            <p:ph idx="1"/>
          </p:nvPr>
        </p:nvSpPr>
        <p:spPr/>
        <p:txBody>
          <a:bodyPr>
            <a:normAutofit lnSpcReduction="10000"/>
          </a:bodyPr>
          <a:lstStyle/>
          <a:p>
            <a:r>
              <a:rPr sz="3200" dirty="0"/>
              <a:t>Plasma </a:t>
            </a:r>
            <a:r>
              <a:rPr lang="en-US" sz="3200" dirty="0" smtClean="0"/>
              <a:t>Zn</a:t>
            </a:r>
            <a:r>
              <a:rPr sz="3200" dirty="0" smtClean="0"/>
              <a:t> </a:t>
            </a:r>
            <a:r>
              <a:rPr sz="3200" dirty="0"/>
              <a:t>concentrations are most commonly measured  by </a:t>
            </a:r>
            <a:r>
              <a:rPr lang="en-US" sz="3200" dirty="0" smtClean="0"/>
              <a:t>Atomic Absorption</a:t>
            </a:r>
            <a:r>
              <a:rPr sz="3200" dirty="0" smtClean="0"/>
              <a:t>.</a:t>
            </a:r>
            <a:endParaRPr sz="3200" dirty="0"/>
          </a:p>
          <a:p>
            <a:r>
              <a:rPr sz="3200" dirty="0"/>
              <a:t>It is essential to consider plasma </a:t>
            </a:r>
            <a:r>
              <a:rPr lang="en-US" sz="3200" dirty="0" smtClean="0"/>
              <a:t>Zn</a:t>
            </a:r>
            <a:r>
              <a:rPr sz="3200" dirty="0" smtClean="0"/>
              <a:t> </a:t>
            </a:r>
            <a:r>
              <a:rPr sz="3200" dirty="0"/>
              <a:t>results along with plasma albumin and plasma CRP or another marker of the APR.</a:t>
            </a:r>
          </a:p>
          <a:p>
            <a:r>
              <a:rPr sz="3200" dirty="0"/>
              <a:t>A guidance reference interval is 12 to 18 umol/L</a:t>
            </a:r>
          </a:p>
        </p:txBody>
      </p:sp>
    </p:spTree>
    <p:extLst>
      <p:ext uri="{BB962C8B-B14F-4D97-AF65-F5344CB8AC3E}">
        <p14:creationId xmlns:p14="http://schemas.microsoft.com/office/powerpoint/2010/main" val="2567535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800600"/>
            <a:ext cx="8229600" cy="1143000"/>
          </a:xfrm>
        </p:spPr>
        <p:txBody>
          <a:bodyPr>
            <a:noAutofit/>
          </a:bodyPr>
          <a:lstStyle/>
          <a:p>
            <a:pPr algn="l">
              <a:tabLst>
                <a:tab pos="396875" algn="l"/>
              </a:tabLst>
              <a:defRPr/>
            </a:pPr>
            <a:r>
              <a:rPr lang="en-US" sz="2800" dirty="0" smtClean="0">
                <a:solidFill>
                  <a:srgbClr val="0070C0"/>
                </a:solidFill>
              </a:rPr>
              <a:t>Q </a:t>
            </a:r>
            <a:r>
              <a:rPr lang="en-US" sz="2800" dirty="0">
                <a:solidFill>
                  <a:srgbClr val="002060"/>
                </a:solidFill>
              </a:rPr>
              <a:t>10:	A recent study has shown long-term intake of diet high in a vitamin / mineral was associated with loss of Bone Mineral Density and increased risk of osteoporotic fractures. This association was found with: </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Lithium</a:t>
            </a:r>
            <a:br>
              <a:rPr lang="en-US" sz="2800" dirty="0">
                <a:solidFill>
                  <a:srgbClr val="002060"/>
                </a:solidFill>
              </a:rPr>
            </a:br>
            <a:r>
              <a:rPr lang="en-US" sz="2800" dirty="0">
                <a:solidFill>
                  <a:srgbClr val="002060"/>
                </a:solidFill>
              </a:rPr>
              <a:t>b.	</a:t>
            </a:r>
            <a:r>
              <a:rPr lang="en-US" sz="2800" dirty="0" smtClean="0">
                <a:solidFill>
                  <a:srgbClr val="002060"/>
                </a:solidFill>
              </a:rPr>
              <a:t>Selenium</a:t>
            </a:r>
            <a:r>
              <a:rPr lang="en-US" sz="2800" dirty="0">
                <a:solidFill>
                  <a:srgbClr val="002060"/>
                </a:solidFill>
              </a:rPr>
              <a:t/>
            </a:r>
            <a:br>
              <a:rPr lang="en-US" sz="2800" dirty="0">
                <a:solidFill>
                  <a:srgbClr val="002060"/>
                </a:solidFill>
              </a:rPr>
            </a:br>
            <a:r>
              <a:rPr lang="en-US" sz="2800" dirty="0">
                <a:solidFill>
                  <a:srgbClr val="002060"/>
                </a:solidFill>
              </a:rPr>
              <a:t>c.	Vitamin A</a:t>
            </a:r>
            <a:br>
              <a:rPr lang="en-US" sz="2800" dirty="0">
                <a:solidFill>
                  <a:srgbClr val="002060"/>
                </a:solidFill>
              </a:rPr>
            </a:br>
            <a:r>
              <a:rPr lang="en-US" sz="2800" dirty="0">
                <a:solidFill>
                  <a:srgbClr val="002060"/>
                </a:solidFill>
              </a:rPr>
              <a:t>d.	Vitamin D</a:t>
            </a:r>
            <a:br>
              <a:rPr lang="en-US" sz="2800" dirty="0">
                <a:solidFill>
                  <a:srgbClr val="002060"/>
                </a:solidFill>
              </a:rPr>
            </a:br>
            <a:r>
              <a:rPr lang="en-US" sz="2800" dirty="0">
                <a:solidFill>
                  <a:srgbClr val="002060"/>
                </a:solidFill>
              </a:rPr>
              <a:t>e.	Zinc</a:t>
            </a:r>
            <a:br>
              <a:rPr lang="en-US" sz="2800" dirty="0">
                <a:solidFill>
                  <a:srgbClr val="002060"/>
                </a:solidFill>
              </a:rPr>
            </a:br>
            <a:r>
              <a:rPr lang="en-US" sz="2000" dirty="0" smtClean="0">
                <a:solidFill>
                  <a:srgbClr val="0070C0"/>
                </a:solidFill>
              </a:rPr>
              <a:t/>
            </a:r>
            <a:br>
              <a:rPr lang="en-US" sz="2000" dirty="0" smtClean="0">
                <a:solidFill>
                  <a:srgbClr val="0070C0"/>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609600" y="5562600"/>
            <a:ext cx="8229600" cy="762000"/>
          </a:xfrm>
          <a:prstGeom prst="rect">
            <a:avLst/>
          </a:prstGeom>
        </p:spPr>
        <p:txBody>
          <a:bodyPr>
            <a:noAutofit/>
          </a:bodyPr>
          <a:lstStyle/>
          <a:p>
            <a:pPr marL="1371600" lvl="3" indent="0" algn="ctr">
              <a:buNone/>
            </a:pPr>
            <a:r>
              <a:rPr lang="en-US" sz="4400" dirty="0">
                <a:solidFill>
                  <a:srgbClr val="FF0000"/>
                </a:solidFill>
              </a:rPr>
              <a:t>c.	Vitamin A</a:t>
            </a:r>
            <a:br>
              <a:rPr lang="en-US" sz="4400" dirty="0">
                <a:solidFill>
                  <a:srgbClr val="FF0000"/>
                </a:solidFill>
              </a:rPr>
            </a:b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41</a:t>
            </a:fld>
            <a:endParaRPr lang="en-US" dirty="0"/>
          </a:p>
        </p:txBody>
      </p:sp>
    </p:spTree>
    <p:extLst>
      <p:ext uri="{BB962C8B-B14F-4D97-AF65-F5344CB8AC3E}">
        <p14:creationId xmlns:p14="http://schemas.microsoft.com/office/powerpoint/2010/main" val="103409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pPr algn="ctr"/>
            <a:r>
              <a:rPr lang="en-US" sz="4000" b="1" dirty="0" smtClean="0">
                <a:latin typeface="+mn-lt"/>
              </a:rPr>
              <a:t>Vitamin A and Bone Metabolism</a:t>
            </a:r>
            <a:endParaRPr lang="en-US" sz="4000" b="1" dirty="0">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Dr Saima Bashir, AFIP Rwp</a:t>
            </a:r>
            <a:endParaRPr lang="en-US" dirty="0"/>
          </a:p>
        </p:txBody>
      </p:sp>
    </p:spTree>
    <p:extLst>
      <p:ext uri="{BB962C8B-B14F-4D97-AF65-F5344CB8AC3E}">
        <p14:creationId xmlns:p14="http://schemas.microsoft.com/office/powerpoint/2010/main" val="3470949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fontScale="90000"/>
          </a:bodyPr>
          <a:lstStyle/>
          <a:p>
            <a:r>
              <a:rPr lang="en-GB" sz="4800" dirty="0" smtClean="0"/>
              <a:t>Vitamin A inhibits Osteoblasts</a:t>
            </a:r>
            <a:endParaRPr lang="en-GB" sz="4800" dirty="0"/>
          </a:p>
        </p:txBody>
      </p:sp>
      <p:sp>
        <p:nvSpPr>
          <p:cNvPr id="3" name="Content Placeholder 2"/>
          <p:cNvSpPr>
            <a:spLocks noGrp="1"/>
          </p:cNvSpPr>
          <p:nvPr>
            <p:ph idx="1"/>
          </p:nvPr>
        </p:nvSpPr>
        <p:spPr>
          <a:xfrm>
            <a:off x="457200" y="2316480"/>
            <a:ext cx="7239000" cy="4846320"/>
          </a:xfrm>
        </p:spPr>
        <p:txBody>
          <a:bodyPr>
            <a:normAutofit/>
          </a:bodyPr>
          <a:lstStyle/>
          <a:p>
            <a:r>
              <a:rPr lang="en-GB" sz="3200" dirty="0" smtClean="0"/>
              <a:t>Excess intake of Vitamin A appears to increase the risk of hip fracture in women.</a:t>
            </a:r>
          </a:p>
          <a:p>
            <a:r>
              <a:rPr lang="en-GB" sz="3200" dirty="0" smtClean="0"/>
              <a:t>Vitamin A inhibits osteoblast activity, stimulate osteoclast formation and counteract the ability of vitamin D to maintain normal serum calcium concentrations thereby leading to accelerated bone resorption and fractures</a:t>
            </a:r>
          </a:p>
          <a:p>
            <a:endParaRPr lang="en-GB" sz="3200" dirty="0" smtClean="0"/>
          </a:p>
          <a:p>
            <a:endParaRPr lang="en-GB" sz="3200" dirty="0" smtClean="0"/>
          </a:p>
          <a:p>
            <a:endParaRPr lang="en-GB" sz="3200" dirty="0"/>
          </a:p>
        </p:txBody>
      </p:sp>
    </p:spTree>
    <p:extLst>
      <p:ext uri="{BB962C8B-B14F-4D97-AF65-F5344CB8AC3E}">
        <p14:creationId xmlns:p14="http://schemas.microsoft.com/office/powerpoint/2010/main" val="36699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7239000" cy="1143000"/>
          </a:xfrm>
        </p:spPr>
        <p:txBody>
          <a:bodyPr>
            <a:normAutofit fontScale="90000"/>
          </a:bodyPr>
          <a:lstStyle/>
          <a:p>
            <a:r>
              <a:rPr lang="en-GB" dirty="0" smtClean="0"/>
              <a:t>Molecular basis of counteractive actions of Vitamins A and D</a:t>
            </a:r>
            <a:endParaRPr lang="en-GB" dirty="0"/>
          </a:p>
        </p:txBody>
      </p:sp>
      <p:sp>
        <p:nvSpPr>
          <p:cNvPr id="3" name="Content Placeholder 2"/>
          <p:cNvSpPr>
            <a:spLocks noGrp="1"/>
          </p:cNvSpPr>
          <p:nvPr>
            <p:ph idx="1"/>
          </p:nvPr>
        </p:nvSpPr>
        <p:spPr>
          <a:xfrm>
            <a:off x="457200" y="1600200"/>
            <a:ext cx="7848600" cy="4846320"/>
          </a:xfrm>
        </p:spPr>
        <p:txBody>
          <a:bodyPr>
            <a:normAutofit/>
          </a:bodyPr>
          <a:lstStyle/>
          <a:p>
            <a:r>
              <a:rPr lang="en-GB" dirty="0" smtClean="0"/>
              <a:t>With the recent developments in understanding the molecular mechanism of action of vitamins A and D, there is the possibility that these two vitamins in some way interact at the molecular level.</a:t>
            </a:r>
          </a:p>
          <a:p>
            <a:r>
              <a:rPr lang="en-GB" dirty="0" smtClean="0"/>
              <a:t>At the molecular level both vitamin A and D require RXR(retinoid X receptor) proteins to function as a partner in heterodimer formation in preparation for transcriptive action.</a:t>
            </a:r>
          </a:p>
          <a:p>
            <a:r>
              <a:rPr lang="en-GB" dirty="0" smtClean="0"/>
              <a:t>Large doses of vitamin A, 9-</a:t>
            </a:r>
            <a:r>
              <a:rPr lang="en-GB" i="1" dirty="0" smtClean="0"/>
              <a:t>cis</a:t>
            </a:r>
            <a:r>
              <a:rPr lang="en-GB" dirty="0" smtClean="0"/>
              <a:t>-retinoic acid can dominate or utilize much of the RXR proteins that are available, it follows that the action of vitamin D might be compromised.</a:t>
            </a:r>
            <a:endParaRPr lang="en-GB" dirty="0"/>
          </a:p>
        </p:txBody>
      </p:sp>
    </p:spTree>
    <p:extLst>
      <p:ext uri="{BB962C8B-B14F-4D97-AF65-F5344CB8AC3E}">
        <p14:creationId xmlns:p14="http://schemas.microsoft.com/office/powerpoint/2010/main" val="309948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00"/>
            <a:ext cx="7543800" cy="1524000"/>
          </a:xfrm>
        </p:spPr>
        <p:txBody>
          <a:bodyPr/>
          <a:lstStyle/>
          <a:p>
            <a:pPr algn="ctr"/>
            <a:r>
              <a:rPr lang="en-US" sz="4400" dirty="0"/>
              <a:t/>
            </a:r>
            <a:br>
              <a:rPr lang="en-US" sz="4400" dirty="0"/>
            </a:br>
            <a:r>
              <a:rPr lang="en-US" sz="4400" dirty="0"/>
              <a:t>Part </a:t>
            </a:r>
            <a:r>
              <a:rPr lang="en-US" sz="4400" dirty="0" smtClean="0"/>
              <a:t>I</a:t>
            </a:r>
            <a:r>
              <a:rPr lang="en-US" sz="4400" dirty="0"/>
              <a:t/>
            </a:r>
            <a:br>
              <a:rPr lang="en-US" sz="4400" dirty="0"/>
            </a:br>
            <a:r>
              <a:rPr lang="en-US" sz="4400" dirty="0"/>
              <a:t>Short Answer Questions:</a:t>
            </a:r>
            <a:br>
              <a:rPr lang="en-US" sz="4400" dirty="0"/>
            </a:br>
            <a:endParaRPr lang="en-US" sz="4400" dirty="0"/>
          </a:p>
        </p:txBody>
      </p:sp>
    </p:spTree>
    <p:extLst>
      <p:ext uri="{BB962C8B-B14F-4D97-AF65-F5344CB8AC3E}">
        <p14:creationId xmlns:p14="http://schemas.microsoft.com/office/powerpoint/2010/main" val="2773407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05400"/>
            <a:ext cx="8382000" cy="1600200"/>
          </a:xfrm>
        </p:spPr>
        <p:txBody>
          <a:bodyPr>
            <a:noAutofit/>
          </a:bodyPr>
          <a:lstStyle/>
          <a:p>
            <a:pPr lvl="0" algn="l"/>
            <a:r>
              <a:rPr lang="en-GB" sz="2400" dirty="0" smtClean="0">
                <a:solidFill>
                  <a:schemeClr val="tx1"/>
                </a:solidFill>
              </a:rPr>
              <a:t>Q. 11: </a:t>
            </a:r>
            <a:r>
              <a:rPr lang="en-US" sz="2400" dirty="0" smtClean="0">
                <a:solidFill>
                  <a:schemeClr val="tx1"/>
                </a:solidFill>
              </a:rPr>
              <a:t>Vitamins </a:t>
            </a:r>
            <a:r>
              <a:rPr lang="en-US" sz="2400" dirty="0">
                <a:solidFill>
                  <a:schemeClr val="tx1"/>
                </a:solidFill>
              </a:rPr>
              <a:t>and minerals can be measured directly in biological samples but some indirect or functional methods of assessment of their status are also available. Please write the name of at least ONE indirect or functional method of assessment of following vitamins / minerals (Example of thiamine is given for your guidance): (0.5 mark each):</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Example: Thiamine: erythrocyte thiamine transketolase (ETKA)</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a.	</a:t>
            </a:r>
            <a:r>
              <a:rPr lang="en-US" sz="2400" dirty="0" smtClean="0">
                <a:solidFill>
                  <a:schemeClr val="tx1"/>
                </a:solidFill>
              </a:rPr>
              <a:t>Biotin</a:t>
            </a:r>
            <a:r>
              <a:rPr lang="en-US" sz="2400" dirty="0">
                <a:solidFill>
                  <a:schemeClr val="tx1"/>
                </a:solidFill>
              </a:rPr>
              <a:t/>
            </a:r>
            <a:br>
              <a:rPr lang="en-US" sz="2400" dirty="0">
                <a:solidFill>
                  <a:schemeClr val="tx1"/>
                </a:solidFill>
              </a:rPr>
            </a:br>
            <a:r>
              <a:rPr lang="en-US" sz="2400" dirty="0">
                <a:solidFill>
                  <a:schemeClr val="tx1"/>
                </a:solidFill>
              </a:rPr>
              <a:t>b.	</a:t>
            </a:r>
            <a:r>
              <a:rPr lang="en-US" sz="2400" dirty="0" smtClean="0">
                <a:solidFill>
                  <a:schemeClr val="tx1"/>
                </a:solidFill>
              </a:rPr>
              <a:t>Cobalt</a:t>
            </a:r>
            <a:r>
              <a:rPr lang="en-US" sz="2400" dirty="0">
                <a:solidFill>
                  <a:schemeClr val="tx1"/>
                </a:solidFill>
              </a:rPr>
              <a:t/>
            </a:r>
            <a:br>
              <a:rPr lang="en-US" sz="2400" dirty="0">
                <a:solidFill>
                  <a:schemeClr val="tx1"/>
                </a:solidFill>
              </a:rPr>
            </a:br>
            <a:r>
              <a:rPr lang="en-US" sz="2400" dirty="0">
                <a:solidFill>
                  <a:schemeClr val="tx1"/>
                </a:solidFill>
              </a:rPr>
              <a:t>c.	</a:t>
            </a:r>
            <a:r>
              <a:rPr lang="en-US" sz="2400" dirty="0" smtClean="0">
                <a:solidFill>
                  <a:schemeClr val="tx1"/>
                </a:solidFill>
              </a:rPr>
              <a:t>Riboflavin</a:t>
            </a:r>
            <a:r>
              <a:rPr lang="en-US" sz="2400" dirty="0">
                <a:solidFill>
                  <a:schemeClr val="tx1"/>
                </a:solidFill>
              </a:rPr>
              <a:t/>
            </a:r>
            <a:br>
              <a:rPr lang="en-US" sz="2400" dirty="0">
                <a:solidFill>
                  <a:schemeClr val="tx1"/>
                </a:solidFill>
              </a:rPr>
            </a:br>
            <a:r>
              <a:rPr lang="en-US" sz="2400" dirty="0">
                <a:solidFill>
                  <a:schemeClr val="tx1"/>
                </a:solidFill>
              </a:rPr>
              <a:t>d.	</a:t>
            </a:r>
            <a:r>
              <a:rPr lang="en-US" sz="2400" dirty="0" smtClean="0">
                <a:solidFill>
                  <a:schemeClr val="tx1"/>
                </a:solidFill>
              </a:rPr>
              <a:t>Selenium</a:t>
            </a:r>
            <a:r>
              <a:rPr lang="en-US" sz="2400" dirty="0">
                <a:solidFill>
                  <a:schemeClr val="tx1"/>
                </a:solidFill>
              </a:rPr>
              <a:t/>
            </a:r>
            <a:br>
              <a:rPr lang="en-US" sz="2400" dirty="0">
                <a:solidFill>
                  <a:schemeClr val="tx1"/>
                </a:solidFill>
              </a:rPr>
            </a:br>
            <a:r>
              <a:rPr lang="en-US" sz="2400" dirty="0">
                <a:solidFill>
                  <a:schemeClr val="tx1"/>
                </a:solidFill>
              </a:rPr>
              <a:t>e.	Vitamin K (Biochemical Method only</a:t>
            </a:r>
            <a:r>
              <a:rPr lang="en-US" sz="2400" dirty="0" smtClean="0">
                <a:solidFill>
                  <a:schemeClr val="tx1"/>
                </a:solidFill>
              </a:rPr>
              <a:t>)</a:t>
            </a:r>
            <a:r>
              <a:rPr lang="en-US" sz="2400" dirty="0">
                <a:solidFill>
                  <a:schemeClr val="tx1"/>
                </a:solidFill>
              </a:rPr>
              <a:t/>
            </a:r>
            <a:br>
              <a:rPr lang="en-US" sz="2400" dirty="0">
                <a:solidFill>
                  <a:schemeClr val="tx1"/>
                </a:solidFill>
              </a:rPr>
            </a:br>
            <a:r>
              <a:rPr lang="en-US" sz="2400" dirty="0">
                <a:solidFill>
                  <a:schemeClr val="tx1"/>
                </a:solidFill>
              </a:rPr>
              <a:t>f.	Vitamin B6</a:t>
            </a:r>
            <a:br>
              <a:rPr lang="en-US" sz="2400" dirty="0">
                <a:solidFill>
                  <a:schemeClr val="tx1"/>
                </a:solidFill>
              </a:rPr>
            </a:b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46</a:t>
            </a:fld>
            <a:endParaRPr lang="en-US" dirty="0"/>
          </a:p>
        </p:txBody>
      </p:sp>
    </p:spTree>
    <p:extLst>
      <p:ext uri="{BB962C8B-B14F-4D97-AF65-F5344CB8AC3E}">
        <p14:creationId xmlns:p14="http://schemas.microsoft.com/office/powerpoint/2010/main" val="2367458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600200"/>
          </a:xfrm>
        </p:spPr>
        <p:txBody>
          <a:bodyPr>
            <a:normAutofit/>
          </a:bodyPr>
          <a:lstStyle/>
          <a:p>
            <a:r>
              <a:rPr lang="en-GB" dirty="0" smtClean="0"/>
              <a:t>Indirect (or Functional) </a:t>
            </a:r>
            <a:r>
              <a:rPr lang="en-GB" dirty="0"/>
              <a:t>Methods </a:t>
            </a:r>
            <a:r>
              <a:rPr lang="en-GB" dirty="0" smtClean="0"/>
              <a:t>of Measurement </a:t>
            </a:r>
            <a:endParaRPr lang="en-GB" dirty="0"/>
          </a:p>
        </p:txBody>
      </p:sp>
      <p:sp>
        <p:nvSpPr>
          <p:cNvPr id="3" name="Content Placeholder 2"/>
          <p:cNvSpPr>
            <a:spLocks noGrp="1"/>
          </p:cNvSpPr>
          <p:nvPr>
            <p:ph idx="1"/>
          </p:nvPr>
        </p:nvSpPr>
        <p:spPr>
          <a:xfrm>
            <a:off x="762000" y="1981200"/>
            <a:ext cx="7543800" cy="3886200"/>
          </a:xfrm>
        </p:spPr>
        <p:txBody>
          <a:bodyPr>
            <a:noAutofit/>
          </a:bodyPr>
          <a:lstStyle/>
          <a:p>
            <a:pPr lvl="0"/>
            <a:r>
              <a:rPr lang="en-US" sz="2000" dirty="0">
                <a:solidFill>
                  <a:srgbClr val="FF0000"/>
                </a:solidFill>
              </a:rPr>
              <a:t>Biotin:</a:t>
            </a:r>
            <a:r>
              <a:rPr lang="en-US" sz="2000" dirty="0"/>
              <a:t> Carboxylase activation index expressed as ratio of Propionyl-CoA carboxylase activity in lymphocytes given supplement of biotin to those without biotin supplement. </a:t>
            </a:r>
          </a:p>
          <a:p>
            <a:pPr lvl="0"/>
            <a:r>
              <a:rPr lang="en-US" sz="2000" dirty="0" smtClean="0">
                <a:solidFill>
                  <a:srgbClr val="FF0000"/>
                </a:solidFill>
              </a:rPr>
              <a:t>Cobalt</a:t>
            </a:r>
            <a:r>
              <a:rPr lang="en-US" sz="2000" dirty="0"/>
              <a:t>: vitamin B12 or Cobalamin measurement </a:t>
            </a:r>
          </a:p>
          <a:p>
            <a:r>
              <a:rPr lang="en-US" sz="2000" dirty="0" smtClean="0">
                <a:solidFill>
                  <a:srgbClr val="FF0000"/>
                </a:solidFill>
              </a:rPr>
              <a:t>Riboflavin</a:t>
            </a:r>
            <a:r>
              <a:rPr lang="en-US" sz="2000" dirty="0">
                <a:solidFill>
                  <a:srgbClr val="FF0000"/>
                </a:solidFill>
              </a:rPr>
              <a:t>:</a:t>
            </a:r>
            <a:r>
              <a:rPr lang="en-US" sz="2000" dirty="0"/>
              <a:t> </a:t>
            </a:r>
            <a:r>
              <a:rPr lang="en-GB" sz="2000" dirty="0"/>
              <a:t> EGR activation coefficient (EGRAC) expressed as ratio of stimulated Erythrocytes Glutathione Reductase (EGR) with FAD added to basal EGR with no added FAD </a:t>
            </a:r>
            <a:endParaRPr lang="en-US" sz="2000" dirty="0"/>
          </a:p>
          <a:p>
            <a:r>
              <a:rPr lang="en-US" sz="2000" dirty="0"/>
              <a:t> </a:t>
            </a:r>
            <a:r>
              <a:rPr lang="en-US" sz="2000" dirty="0" smtClean="0">
                <a:solidFill>
                  <a:srgbClr val="FF0000"/>
                </a:solidFill>
              </a:rPr>
              <a:t>Selenium</a:t>
            </a:r>
            <a:r>
              <a:rPr lang="en-US" sz="2000" dirty="0">
                <a:solidFill>
                  <a:srgbClr val="FF0000"/>
                </a:solidFill>
              </a:rPr>
              <a:t>:</a:t>
            </a:r>
            <a:r>
              <a:rPr lang="en-US" sz="2000" dirty="0"/>
              <a:t> Tissue/blood glutathione peroxidase activity</a:t>
            </a:r>
          </a:p>
          <a:p>
            <a:r>
              <a:rPr lang="en-US" sz="2000" dirty="0"/>
              <a:t> </a:t>
            </a:r>
            <a:r>
              <a:rPr lang="en-US" sz="2000" dirty="0" smtClean="0">
                <a:solidFill>
                  <a:srgbClr val="FF0000"/>
                </a:solidFill>
              </a:rPr>
              <a:t>Vitamin </a:t>
            </a:r>
            <a:r>
              <a:rPr lang="en-US" sz="2000" dirty="0">
                <a:solidFill>
                  <a:srgbClr val="FF0000"/>
                </a:solidFill>
              </a:rPr>
              <a:t>K (Biochemical Method only):</a:t>
            </a:r>
            <a:r>
              <a:rPr lang="en-US" sz="2000" dirty="0"/>
              <a:t> </a:t>
            </a:r>
            <a:r>
              <a:rPr lang="en-GB" sz="2000" dirty="0"/>
              <a:t>Des-gamma-carboxy-prothrombin (DCP) or </a:t>
            </a:r>
            <a:r>
              <a:rPr lang="en-GB" sz="2000" i="1" dirty="0"/>
              <a:t>PIVKA</a:t>
            </a:r>
            <a:r>
              <a:rPr lang="en-GB" sz="2000" dirty="0"/>
              <a:t>-</a:t>
            </a:r>
            <a:r>
              <a:rPr lang="en-GB" sz="2000" i="1" dirty="0"/>
              <a:t>II (protein induced by vitamin k absence) immunoassay</a:t>
            </a:r>
            <a:endParaRPr lang="en-US" sz="2000" dirty="0"/>
          </a:p>
          <a:p>
            <a:r>
              <a:rPr lang="en-US" sz="2000" dirty="0"/>
              <a:t> </a:t>
            </a:r>
            <a:r>
              <a:rPr lang="en-US" sz="2000" dirty="0" smtClean="0">
                <a:solidFill>
                  <a:srgbClr val="FF0000"/>
                </a:solidFill>
              </a:rPr>
              <a:t>Vitamin </a:t>
            </a:r>
            <a:r>
              <a:rPr lang="en-US" sz="2000" dirty="0">
                <a:solidFill>
                  <a:srgbClr val="FF0000"/>
                </a:solidFill>
              </a:rPr>
              <a:t>B6: </a:t>
            </a:r>
            <a:r>
              <a:rPr lang="en-US" sz="2000" dirty="0"/>
              <a:t>tryptophan load metabolite excretion test</a:t>
            </a:r>
          </a:p>
          <a:p>
            <a:endParaRPr lang="en-GB" sz="2000"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47</a:t>
            </a:fld>
            <a:endParaRPr lang="en-US" dirty="0"/>
          </a:p>
        </p:txBody>
      </p:sp>
    </p:spTree>
    <p:extLst>
      <p:ext uri="{BB962C8B-B14F-4D97-AF65-F5344CB8AC3E}">
        <p14:creationId xmlns:p14="http://schemas.microsoft.com/office/powerpoint/2010/main" val="614424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8382000" cy="1600200"/>
          </a:xfrm>
        </p:spPr>
        <p:txBody>
          <a:bodyPr>
            <a:noAutofit/>
          </a:bodyPr>
          <a:lstStyle/>
          <a:p>
            <a:pPr lvl="1" algn="l" rtl="0"/>
            <a:r>
              <a:rPr lang="en-US" dirty="0" smtClean="0">
                <a:solidFill>
                  <a:schemeClr val="tx1"/>
                </a:solidFill>
              </a:rPr>
              <a:t>Q12 a.	What could be the possible cause of his normal Plasma Ceruloplasmin level in spite of presence of Wilson`s disease?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rgbClr val="FF0000"/>
                </a:solidFill>
              </a:rPr>
              <a:t>A possible cause of normal ceruloplasmin </a:t>
            </a:r>
            <a:r>
              <a:rPr lang="en-US" dirty="0">
                <a:solidFill>
                  <a:srgbClr val="FF0000"/>
                </a:solidFill>
              </a:rPr>
              <a:t>levels </a:t>
            </a:r>
            <a:r>
              <a:rPr lang="en-US" dirty="0" smtClean="0">
                <a:solidFill>
                  <a:srgbClr val="FF0000"/>
                </a:solidFill>
              </a:rPr>
              <a:t>in </a:t>
            </a:r>
            <a:r>
              <a:rPr lang="en-US" dirty="0">
                <a:solidFill>
                  <a:srgbClr val="FF0000"/>
                </a:solidFill>
              </a:rPr>
              <a:t>spite of Wilson </a:t>
            </a:r>
            <a:r>
              <a:rPr lang="en-US" dirty="0" smtClean="0">
                <a:solidFill>
                  <a:srgbClr val="FF0000"/>
                </a:solidFill>
              </a:rPr>
              <a:t>disease in this patient could be that Ceruloplasmin is an acute </a:t>
            </a:r>
            <a:r>
              <a:rPr lang="en-US" dirty="0">
                <a:solidFill>
                  <a:srgbClr val="FF0000"/>
                </a:solidFill>
              </a:rPr>
              <a:t>phase </a:t>
            </a:r>
            <a:r>
              <a:rPr lang="en-US" dirty="0" smtClean="0">
                <a:solidFill>
                  <a:srgbClr val="FF0000"/>
                </a:solidFill>
              </a:rPr>
              <a:t>reactants. The patient is having hepatocellular damage and inflammation as manifested by raised ALT.</a:t>
            </a:r>
            <a:br>
              <a:rPr lang="en-US" dirty="0" smtClean="0">
                <a:solidFill>
                  <a:srgbClr val="FF0000"/>
                </a:solidFill>
              </a:rPr>
            </a:br>
            <a:r>
              <a:rPr lang="en-US" dirty="0">
                <a:solidFill>
                  <a:schemeClr val="tx1"/>
                </a:solidFill>
              </a:rPr>
              <a:t/>
            </a:r>
            <a:br>
              <a:rPr lang="en-US" dirty="0">
                <a:solidFill>
                  <a:schemeClr val="tx1"/>
                </a:solidFill>
              </a:rPr>
            </a:br>
            <a:r>
              <a:rPr lang="en-US" dirty="0">
                <a:solidFill>
                  <a:schemeClr val="tx1"/>
                </a:solidFill>
              </a:rPr>
              <a:t>b.	His serum copper level was also low which did not help in reaching a diagnosis. Can you carry out a calculated test based on his serum copper and plasma ceruloplasmin levels, which can be helpful in this patient</a:t>
            </a:r>
            <a:r>
              <a:rPr lang="en-US" dirty="0" smtClean="0">
                <a:solidFill>
                  <a:schemeClr val="tx1"/>
                </a:solidFill>
              </a:rPr>
              <a:t>?</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rgbClr val="FF0000"/>
                </a:solidFill>
              </a:rPr>
              <a:t>In this patient calculation of nonceruloplasmin-bound </a:t>
            </a:r>
            <a:r>
              <a:rPr lang="en-US" dirty="0">
                <a:solidFill>
                  <a:srgbClr val="FF0000"/>
                </a:solidFill>
              </a:rPr>
              <a:t>copper </a:t>
            </a:r>
            <a:r>
              <a:rPr lang="en-US" dirty="0" smtClean="0">
                <a:solidFill>
                  <a:srgbClr val="FF0000"/>
                </a:solidFill>
              </a:rPr>
              <a:t> can be quite helpful. It is calculated as following </a:t>
            </a:r>
            <a:r>
              <a:rPr lang="en-US" dirty="0">
                <a:solidFill>
                  <a:srgbClr val="FF0000"/>
                </a:solidFill>
              </a:rPr>
              <a:t>(ug/L) </a:t>
            </a:r>
            <a:r>
              <a:rPr lang="en-US" dirty="0" smtClean="0">
                <a:solidFill>
                  <a:srgbClr val="FF0000"/>
                </a:solidFill>
              </a:rPr>
              <a:t/>
            </a:r>
            <a:br>
              <a:rPr lang="en-US" dirty="0" smtClean="0">
                <a:solidFill>
                  <a:srgbClr val="FF0000"/>
                </a:solidFill>
              </a:rPr>
            </a:br>
            <a:r>
              <a:rPr lang="en-US" dirty="0" smtClean="0">
                <a:solidFill>
                  <a:srgbClr val="FF0000"/>
                </a:solidFill>
              </a:rPr>
              <a:t>Serum </a:t>
            </a:r>
            <a:r>
              <a:rPr lang="en-US" dirty="0">
                <a:solidFill>
                  <a:srgbClr val="FF0000"/>
                </a:solidFill>
              </a:rPr>
              <a:t>copper (ug/L) – (3.15 x serum ceruloplasmin [mg/L])</a:t>
            </a:r>
            <a:br>
              <a:rPr lang="en-US" dirty="0">
                <a:solidFill>
                  <a:srgbClr val="FF0000"/>
                </a:solidFill>
              </a:rPr>
            </a:br>
            <a:r>
              <a:rPr lang="en-US" dirty="0">
                <a:solidFill>
                  <a:srgbClr val="FF0000"/>
                </a:solidFill>
              </a:rPr>
              <a:t>Where 3.15 is the ug of copper per mg of ceruloplasmin </a:t>
            </a:r>
            <a:br>
              <a:rPr lang="en-US" dirty="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Cutoff</a:t>
            </a:r>
            <a:r>
              <a:rPr lang="en-US" dirty="0">
                <a:solidFill>
                  <a:srgbClr val="FF0000"/>
                </a:solidFill>
              </a:rPr>
              <a:t>: Nonceruloplasmin-bound copper &gt;200-250 ug/L is suggestive of Wilson disease. Other causes include acute liver failure, chronic cholestasis and copper intoxication.</a:t>
            </a:r>
            <a:br>
              <a:rPr lang="en-US" dirty="0">
                <a:solidFill>
                  <a:srgbClr val="FF0000"/>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48</a:t>
            </a:fld>
            <a:endParaRPr lang="en-US" dirty="0"/>
          </a:p>
        </p:txBody>
      </p:sp>
    </p:spTree>
    <p:extLst>
      <p:ext uri="{BB962C8B-B14F-4D97-AF65-F5344CB8AC3E}">
        <p14:creationId xmlns:p14="http://schemas.microsoft.com/office/powerpoint/2010/main" val="20890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629400"/>
            <a:ext cx="8382000" cy="1600200"/>
          </a:xfrm>
        </p:spPr>
        <p:txBody>
          <a:bodyPr>
            <a:noAutofit/>
          </a:bodyPr>
          <a:lstStyle/>
          <a:p>
            <a:pPr lvl="0" algn="l"/>
            <a:r>
              <a:rPr lang="en-GB" sz="2000" dirty="0" smtClean="0">
                <a:solidFill>
                  <a:schemeClr val="tx1"/>
                </a:solidFill>
              </a:rPr>
              <a:t>Q. 12:  </a:t>
            </a:r>
            <a:r>
              <a:rPr lang="en-US" sz="2000" dirty="0" smtClean="0">
                <a:solidFill>
                  <a:schemeClr val="tx1"/>
                </a:solidFill>
              </a:rPr>
              <a:t>Vitamin </a:t>
            </a:r>
            <a:r>
              <a:rPr lang="en-US" sz="2000" dirty="0">
                <a:solidFill>
                  <a:schemeClr val="tx1"/>
                </a:solidFill>
              </a:rPr>
              <a:t>D deficiency has become endemic all over the world including Pakistan. Lab persons need to be well-versed with various aspects of Vitamin D analysis. Please answer following questions in this regard: (one mark each</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a.	Mostly 25-hydroxy vitamin D (25-OHD) is measured to assess vitamin D status while 1,25-dihydroxyvitamin D is the active form of vitamin D. Please give THREE reasons for measuring 25-OHD and NOT 1,25-dihydroxyvitamin D</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b.	During antenatal visit, a 24 years pregnant female is advised vitamin D in a dose of 800 units daily, although she does not show any signs or symptoms suggestive of Vitamin D deficiency. Does she require 25OHD testing, if yes when it should be done?</a:t>
            </a:r>
            <a:br>
              <a:rPr lang="en-US" sz="2000" dirty="0">
                <a:solidFill>
                  <a:schemeClr val="tx1"/>
                </a:solidFill>
              </a:rPr>
            </a:br>
            <a:r>
              <a:rPr lang="en-US" sz="2000" dirty="0">
                <a:solidFill>
                  <a:schemeClr val="tx1"/>
                </a:solidFill>
              </a:rPr>
              <a:t>c.	A 52 year female has been advised 50,000 international unit of Vitamin D per week for six weeks due to her post-menopausal osteoporosis. Does she require 25OHD testing, if yes when it should be done</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d.	Various commercial firms offer total 25OHD or 25OHD3 assays. Which assay you will prefer and why</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e.	Name TWO analytical techniques which are said to be the Gold Standard for Vitamin D assay.</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49</a:t>
            </a:fld>
            <a:endParaRPr lang="en-US" dirty="0"/>
          </a:p>
        </p:txBody>
      </p:sp>
    </p:spTree>
    <p:extLst>
      <p:ext uri="{BB962C8B-B14F-4D97-AF65-F5344CB8AC3E}">
        <p14:creationId xmlns:p14="http://schemas.microsoft.com/office/powerpoint/2010/main" val="50108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863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56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382000" cy="1600200"/>
          </a:xfrm>
        </p:spPr>
        <p:txBody>
          <a:bodyPr>
            <a:noAutofit/>
          </a:bodyPr>
          <a:lstStyle/>
          <a:p>
            <a:pPr lvl="0" algn="l"/>
            <a:r>
              <a:rPr lang="en-GB" sz="2400" dirty="0" smtClean="0">
                <a:solidFill>
                  <a:schemeClr val="tx1"/>
                </a:solidFill>
              </a:rPr>
              <a:t>Q. 12:  </a:t>
            </a:r>
            <a:r>
              <a:rPr lang="en-US" sz="2400" dirty="0" smtClean="0">
                <a:solidFill>
                  <a:schemeClr val="tx1"/>
                </a:solidFill>
              </a:rPr>
              <a:t/>
            </a:r>
            <a:br>
              <a:rPr lang="en-US" sz="2400" dirty="0" smtClean="0">
                <a:solidFill>
                  <a:schemeClr val="tx1"/>
                </a:solidFill>
              </a:rPr>
            </a:br>
            <a:r>
              <a:rPr lang="en-US" sz="2400" dirty="0" smtClean="0">
                <a:solidFill>
                  <a:schemeClr val="tx1"/>
                </a:solidFill>
              </a:rPr>
              <a:t>a.	Mostly 25-hydroxy vitamin D (25-OHD) is measured to assess vitamin D status while 1,25-dihydroxyvitamin D is the active form of vitamin D. Please give THREE reasons for measuring 25-OHD and NOT 1,25-dihydroxyvitamin D.</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a:t>1. 25-OHD is the main circulating form of vitamin D</a:t>
            </a:r>
            <a:br>
              <a:rPr lang="en-US" sz="2400" dirty="0"/>
            </a:br>
            <a:r>
              <a:rPr lang="en-US" sz="2400" dirty="0"/>
              <a:t>2.25-OHD has lesser variability on day-to-day basis, with sun exposure and with dietary intake due to its longer half-life (2-3 weeks) in contrast to 1,25-OHD   (t ½ = 4-6 h)</a:t>
            </a:r>
            <a:br>
              <a:rPr lang="en-US" sz="2400" dirty="0"/>
            </a:br>
            <a:r>
              <a:rPr lang="en-US" sz="2400" dirty="0"/>
              <a:t>3. </a:t>
            </a:r>
            <a:r>
              <a:rPr lang="en-US" sz="2400" dirty="0" smtClean="0"/>
              <a:t>PTH and Ca homeostasis maintains </a:t>
            </a:r>
            <a:r>
              <a:rPr lang="en-US" sz="2400" dirty="0"/>
              <a:t>1,25(OH) D </a:t>
            </a:r>
            <a:r>
              <a:rPr lang="en-US" sz="2400" dirty="0" smtClean="0"/>
              <a:t>synthesis. So it is said that </a:t>
            </a:r>
            <a:r>
              <a:rPr lang="en-US" sz="2400" b="1" i="1" dirty="0" smtClean="0"/>
              <a:t>25OHD </a:t>
            </a:r>
            <a:r>
              <a:rPr lang="en-US" sz="2400" b="1" i="1" dirty="0"/>
              <a:t>needs to decrease </a:t>
            </a:r>
            <a:r>
              <a:rPr lang="en-US" sz="2400" b="1" i="1" dirty="0" smtClean="0"/>
              <a:t>to around </a:t>
            </a:r>
            <a:r>
              <a:rPr lang="en-US" sz="2400" b="1" i="1" dirty="0"/>
              <a:t>10 nmol/L </a:t>
            </a:r>
            <a:r>
              <a:rPr lang="en-US" sz="2400" b="1" i="1" dirty="0" smtClean="0"/>
              <a:t>for </a:t>
            </a:r>
            <a:r>
              <a:rPr lang="en-US" sz="2400" b="1" i="1" dirty="0"/>
              <a:t>1,25(OH) D</a:t>
            </a:r>
            <a:r>
              <a:rPr lang="en-US" sz="2400" b="1" i="1" dirty="0" smtClean="0"/>
              <a:t> to decrease significantly</a:t>
            </a:r>
            <a:br>
              <a:rPr lang="en-US" sz="2400" b="1" i="1" dirty="0" smtClean="0"/>
            </a:br>
            <a:r>
              <a:rPr lang="en-US" sz="2400" b="1" i="1" dirty="0"/>
              <a:t/>
            </a:r>
            <a:br>
              <a:rPr lang="en-US" sz="2400" b="1" i="1" dirty="0"/>
            </a:br>
            <a:r>
              <a:rPr lang="en-US" sz="2400" dirty="0"/>
              <a:t/>
            </a:r>
            <a:br>
              <a:rPr lang="en-US" sz="2400" dirty="0"/>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50</a:t>
            </a:fld>
            <a:endParaRPr lang="en-US" dirty="0"/>
          </a:p>
        </p:txBody>
      </p:sp>
    </p:spTree>
    <p:extLst>
      <p:ext uri="{BB962C8B-B14F-4D97-AF65-F5344CB8AC3E}">
        <p14:creationId xmlns:p14="http://schemas.microsoft.com/office/powerpoint/2010/main" val="10715998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71800"/>
            <a:ext cx="8382000" cy="1600200"/>
          </a:xfrm>
        </p:spPr>
        <p:txBody>
          <a:bodyPr>
            <a:noAutofit/>
          </a:bodyPr>
          <a:lstStyle/>
          <a:p>
            <a:pPr lvl="0" algn="l"/>
            <a:r>
              <a:rPr lang="en-GB" sz="2800" dirty="0" smtClean="0">
                <a:solidFill>
                  <a:schemeClr val="tx1"/>
                </a:solidFill>
              </a:rPr>
              <a:t>Q. 12:  </a:t>
            </a:r>
            <a:r>
              <a:rPr lang="en-US" sz="2800" dirty="0">
                <a:solidFill>
                  <a:schemeClr val="tx1"/>
                </a:solidFill>
              </a:rPr>
              <a:t/>
            </a:r>
            <a:br>
              <a:rPr lang="en-US" sz="2800" dirty="0">
                <a:solidFill>
                  <a:schemeClr val="tx1"/>
                </a:solidFill>
              </a:rPr>
            </a:br>
            <a:r>
              <a:rPr lang="en-US" sz="2800" dirty="0">
                <a:solidFill>
                  <a:schemeClr val="tx1"/>
                </a:solidFill>
              </a:rPr>
              <a:t>b.	During antenatal visit, a 24 years pregnant female is advised vitamin D in a dose of 800 units daily, although she does not show any signs or symptoms suggestive of Vitamin D deficiency. Does she require 25OHD testing, if yes when it should be done?</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t>No, she does not require 250HD testing at this stage </a:t>
            </a: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51</a:t>
            </a:fld>
            <a:endParaRPr lang="en-US" dirty="0"/>
          </a:p>
        </p:txBody>
      </p:sp>
    </p:spTree>
    <p:extLst>
      <p:ext uri="{BB962C8B-B14F-4D97-AF65-F5344CB8AC3E}">
        <p14:creationId xmlns:p14="http://schemas.microsoft.com/office/powerpoint/2010/main" val="3669878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-13 (b)</a:t>
            </a:r>
            <a:endParaRPr lang="en-US" dirty="0"/>
          </a:p>
        </p:txBody>
      </p:sp>
      <p:sp>
        <p:nvSpPr>
          <p:cNvPr id="3" name="Content Placeholder 2"/>
          <p:cNvSpPr>
            <a:spLocks noGrp="1"/>
          </p:cNvSpPr>
          <p:nvPr>
            <p:ph idx="1"/>
          </p:nvPr>
        </p:nvSpPr>
        <p:spPr>
          <a:xfrm>
            <a:off x="0" y="1905000"/>
            <a:ext cx="6553200" cy="4114800"/>
          </a:xfrm>
        </p:spPr>
        <p:txBody>
          <a:bodyPr/>
          <a:lstStyle/>
          <a:p>
            <a:pPr>
              <a:buNone/>
            </a:pPr>
            <a:r>
              <a:rPr lang="en-US" dirty="0" smtClean="0"/>
              <a:t> </a:t>
            </a:r>
            <a:r>
              <a:rPr lang="en-US" sz="4400" b="1" dirty="0" smtClean="0"/>
              <a:t>Vitamin D and pregnancy              </a:t>
            </a:r>
          </a:p>
          <a:p>
            <a:pPr>
              <a:buNone/>
            </a:pPr>
            <a:r>
              <a:rPr lang="en-US" dirty="0" smtClean="0"/>
              <a:t>                                         </a:t>
            </a:r>
          </a:p>
          <a:p>
            <a:pPr>
              <a:buNone/>
            </a:pPr>
            <a:endParaRPr lang="en-US" dirty="0" smtClean="0"/>
          </a:p>
          <a:p>
            <a:pPr algn="ctr">
              <a:buNone/>
            </a:pPr>
            <a:r>
              <a:rPr lang="en-US" dirty="0" smtClean="0"/>
              <a:t>             Slide courtesy of Dr Shagufta Yousaf</a:t>
            </a:r>
          </a:p>
          <a:p>
            <a:pPr algn="ctr">
              <a:buNone/>
            </a:pPr>
            <a:r>
              <a:rPr lang="en-US" dirty="0" smtClean="0"/>
              <a:t>PNS SHIFA Karachi</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pPr/>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52</a:t>
            </a:fld>
            <a:endParaRPr lang="en-US" dirty="0"/>
          </a:p>
        </p:txBody>
      </p:sp>
      <p:pic>
        <p:nvPicPr>
          <p:cNvPr id="4102" name="Picture 6" descr="C:\Users\Malausaf\Desktop\images.jpg"/>
          <p:cNvPicPr>
            <a:picLocks noChangeAspect="1" noChangeArrowheads="1"/>
          </p:cNvPicPr>
          <p:nvPr/>
        </p:nvPicPr>
        <p:blipFill>
          <a:blip r:embed="rId2" cstate="print"/>
          <a:srcRect/>
          <a:stretch>
            <a:fillRect/>
          </a:stretch>
        </p:blipFill>
        <p:spPr bwMode="auto">
          <a:xfrm>
            <a:off x="6400800" y="1828800"/>
            <a:ext cx="2743200" cy="3962400"/>
          </a:xfrm>
          <a:prstGeom prst="rect">
            <a:avLst/>
          </a:prstGeom>
          <a:noFill/>
        </p:spPr>
      </p:pic>
    </p:spTree>
    <p:extLst>
      <p:ext uri="{BB962C8B-B14F-4D97-AF65-F5344CB8AC3E}">
        <p14:creationId xmlns:p14="http://schemas.microsoft.com/office/powerpoint/2010/main" val="1244992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a:t>
            </a:r>
            <a:r>
              <a:rPr lang="en-US" b="1" dirty="0"/>
              <a:t>Should you test all pregnant patients for deficiency?</a:t>
            </a:r>
            <a:endParaRPr lang="en-US" dirty="0"/>
          </a:p>
        </p:txBody>
      </p:sp>
      <p:sp>
        <p:nvSpPr>
          <p:cNvPr id="3" name="Content Placeholder 2"/>
          <p:cNvSpPr>
            <a:spLocks noGrp="1"/>
          </p:cNvSpPr>
          <p:nvPr>
            <p:ph idx="1"/>
          </p:nvPr>
        </p:nvSpPr>
        <p:spPr>
          <a:xfrm>
            <a:off x="0" y="1752600"/>
            <a:ext cx="7315200" cy="4648200"/>
          </a:xfrm>
        </p:spPr>
        <p:txBody>
          <a:bodyPr>
            <a:normAutofit/>
          </a:bodyPr>
          <a:lstStyle/>
          <a:p>
            <a:pPr>
              <a:buNone/>
            </a:pPr>
            <a:r>
              <a:rPr lang="en-US" sz="3200" dirty="0" smtClean="0"/>
              <a:t>  “</a:t>
            </a:r>
            <a:r>
              <a:rPr lang="en-US" sz="3200" dirty="0"/>
              <a:t>there is insufficient evidence to support a recommendation for screening all pregnant women for vitamin D deficiency</a:t>
            </a:r>
            <a:r>
              <a:rPr lang="en-US" sz="3200" dirty="0" smtClean="0"/>
              <a:t>.”</a:t>
            </a:r>
          </a:p>
          <a:p>
            <a:pPr>
              <a:buNone/>
            </a:pPr>
            <a:r>
              <a:rPr lang="en-US" i="1" dirty="0"/>
              <a:t>American College of Obstetrics and Gynaecology (ACOG) does not recommend that vitamin D be measured routinely in pregnant women. </a:t>
            </a:r>
            <a:r>
              <a:rPr lang="en-US" i="1" dirty="0" smtClean="0"/>
              <a:t>A </a:t>
            </a:r>
            <a:r>
              <a:rPr lang="en-US" i="1" dirty="0"/>
              <a:t>Committee Opinion published in July 2011, </a:t>
            </a:r>
            <a:r>
              <a:rPr lang="en-US" i="1" dirty="0" smtClean="0"/>
              <a:t>ACOG</a:t>
            </a:r>
            <a:endParaRPr lang="en-US" i="1" dirty="0"/>
          </a:p>
        </p:txBody>
      </p:sp>
      <p:pic>
        <p:nvPicPr>
          <p:cNvPr id="5122" name="Picture 2" descr="C:\Users\Malausaf\Desktop\images (2).jpg"/>
          <p:cNvPicPr>
            <a:picLocks noChangeAspect="1" noChangeArrowheads="1"/>
          </p:cNvPicPr>
          <p:nvPr/>
        </p:nvPicPr>
        <p:blipFill>
          <a:blip r:embed="rId2" cstate="print"/>
          <a:srcRect/>
          <a:stretch>
            <a:fillRect/>
          </a:stretch>
        </p:blipFill>
        <p:spPr bwMode="auto">
          <a:xfrm>
            <a:off x="7391400" y="2971800"/>
            <a:ext cx="1752600" cy="2895600"/>
          </a:xfrm>
          <a:prstGeom prst="rect">
            <a:avLst/>
          </a:prstGeom>
          <a:noFill/>
        </p:spPr>
      </p:pic>
    </p:spTree>
    <p:extLst>
      <p:ext uri="{BB962C8B-B14F-4D97-AF65-F5344CB8AC3E}">
        <p14:creationId xmlns:p14="http://schemas.microsoft.com/office/powerpoint/2010/main" val="10977115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382000" cy="1600200"/>
          </a:xfrm>
        </p:spPr>
        <p:txBody>
          <a:bodyPr>
            <a:noAutofit/>
          </a:bodyPr>
          <a:lstStyle/>
          <a:p>
            <a:pPr lvl="0" algn="l"/>
            <a:r>
              <a:rPr lang="en-GB" sz="2400" dirty="0" smtClean="0">
                <a:solidFill>
                  <a:schemeClr val="tx1"/>
                </a:solidFill>
              </a:rPr>
              <a:t>Q. 12: </a:t>
            </a:r>
            <a:r>
              <a:rPr lang="en-US" sz="2400" dirty="0" smtClean="0">
                <a:solidFill>
                  <a:schemeClr val="tx1"/>
                </a:solidFill>
              </a:rPr>
              <a:t/>
            </a:r>
            <a:br>
              <a:rPr lang="en-US" sz="2400" dirty="0" smtClean="0">
                <a:solidFill>
                  <a:schemeClr val="tx1"/>
                </a:solidFill>
              </a:rPr>
            </a:br>
            <a:r>
              <a:rPr lang="en-US" sz="2400" dirty="0" smtClean="0">
                <a:solidFill>
                  <a:schemeClr val="tx1"/>
                </a:solidFill>
              </a:rPr>
              <a:t>c.	A 52 year female has been advised 50,000 international unit of Vitamin D per week for six weeks due to her post-menopausal osteoporosis. Does she require 25OHD testing, if yes when it should be done?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t>1</a:t>
            </a:r>
            <a:r>
              <a:rPr lang="en-US" sz="2400" dirty="0" smtClean="0">
                <a:solidFill>
                  <a:schemeClr val="tx1"/>
                </a:solidFill>
              </a:rPr>
              <a:t>. </a:t>
            </a:r>
            <a:r>
              <a:rPr lang="en-US" sz="2400" dirty="0" smtClean="0"/>
              <a:t>Yes </a:t>
            </a:r>
            <a:r>
              <a:rPr lang="en-US" sz="2400" dirty="0"/>
              <a:t>25-OHD testing is required as there is risk  for development of vit D deficiency in postmenopausal women. </a:t>
            </a:r>
            <a:r>
              <a:rPr lang="en-US" sz="2400" dirty="0" smtClean="0"/>
              <a:t/>
            </a:r>
            <a:br>
              <a:rPr lang="en-US" sz="2400" dirty="0" smtClean="0"/>
            </a:br>
            <a:r>
              <a:rPr lang="en-US" sz="2400" dirty="0" smtClean="0"/>
              <a:t>2. Testing </a:t>
            </a:r>
            <a:r>
              <a:rPr lang="en-US" sz="2400" dirty="0"/>
              <a:t>for vitamin D should be done when patient presents with signs and symptoms</a:t>
            </a:r>
            <a:r>
              <a:rPr lang="en-US" sz="2400" dirty="0" smtClean="0"/>
              <a:t>,</a:t>
            </a:r>
            <a:br>
              <a:rPr lang="en-US" sz="2400" dirty="0" smtClean="0"/>
            </a:br>
            <a:r>
              <a:rPr lang="en-US" sz="2400" dirty="0" smtClean="0"/>
              <a:t>3. Testing </a:t>
            </a:r>
            <a:r>
              <a:rPr lang="en-US" sz="2400" dirty="0"/>
              <a:t>should </a:t>
            </a:r>
            <a:r>
              <a:rPr lang="en-US" sz="2400" dirty="0" smtClean="0"/>
              <a:t>also be </a:t>
            </a:r>
            <a:r>
              <a:rPr lang="en-US" sz="2400" dirty="0"/>
              <a:t>done after initiation of therapy to see response of treatment at 3-4 months till steady state is reached </a:t>
            </a:r>
            <a:r>
              <a:rPr lang="en-US" sz="2400" dirty="0" smtClean="0"/>
              <a:t/>
            </a:r>
            <a:br>
              <a:rPr lang="en-US" sz="2400" dirty="0" smtClean="0"/>
            </a:br>
            <a:r>
              <a:rPr lang="en-US" sz="2400" dirty="0" smtClean="0"/>
              <a:t>4. It is also </a:t>
            </a:r>
            <a:r>
              <a:rPr lang="en-US" sz="2400" dirty="0"/>
              <a:t>to monitor the toxicity.25OH vitD if values &gt;75nmol/l are achieved after therapy then no further testing is </a:t>
            </a:r>
            <a:r>
              <a:rPr lang="en-US" sz="2400" dirty="0" smtClean="0"/>
              <a:t>required</a:t>
            </a:r>
            <a:br>
              <a:rPr lang="en-US" sz="2400" dirty="0" smtClean="0"/>
            </a:br>
            <a:r>
              <a:rPr lang="en-US" sz="1800" i="1" dirty="0" smtClean="0">
                <a:solidFill>
                  <a:srgbClr val="0070C0"/>
                </a:solidFill>
              </a:rPr>
              <a:t>(Please see following slides based on recommendations of National Osteoporosis Society  and UpToDate)</a:t>
            </a:r>
            <a:r>
              <a:rPr lang="en-US" sz="1800" i="1" dirty="0">
                <a:solidFill>
                  <a:srgbClr val="0070C0"/>
                </a:solidFill>
              </a:rPr>
              <a:t/>
            </a:r>
            <a:br>
              <a:rPr lang="en-US" sz="1800" i="1" dirty="0">
                <a:solidFill>
                  <a:srgbClr val="0070C0"/>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54</a:t>
            </a:fld>
            <a:endParaRPr lang="en-US" dirty="0"/>
          </a:p>
        </p:txBody>
      </p:sp>
    </p:spTree>
    <p:extLst>
      <p:ext uri="{BB962C8B-B14F-4D97-AF65-F5344CB8AC3E}">
        <p14:creationId xmlns:p14="http://schemas.microsoft.com/office/powerpoint/2010/main" val="3219916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28600"/>
            <a:ext cx="7543800" cy="1600200"/>
          </a:xfrm>
        </p:spPr>
        <p:txBody>
          <a:bodyPr>
            <a:normAutofit/>
          </a:bodyPr>
          <a:lstStyle/>
          <a:p>
            <a:r>
              <a:rPr lang="en-GB" sz="3200" dirty="0" smtClean="0"/>
              <a:t>Groups requiring Vitamin D Supplements but NOT requiring Vitamin D Testing</a:t>
            </a:r>
            <a:endParaRPr lang="en-GB" sz="3200" dirty="0"/>
          </a:p>
        </p:txBody>
      </p:sp>
      <p:sp>
        <p:nvSpPr>
          <p:cNvPr id="2" name="Date Placeholder 1"/>
          <p:cNvSpPr>
            <a:spLocks noGrp="1"/>
          </p:cNvSpPr>
          <p:nvPr>
            <p:ph type="dt" sz="half" idx="10"/>
          </p:nvPr>
        </p:nvSpPr>
        <p:spPr/>
        <p:txBody>
          <a:bodyPr/>
          <a:lstStyle/>
          <a:p>
            <a:fld id="{A0E2CDBE-6C55-468A-812C-15B3006FF43F}" type="datetime1">
              <a:rPr lang="en-US" smtClean="0"/>
              <a:t>7/19/2014</a:t>
            </a:fld>
            <a:endParaRPr lang="en-US" dirty="0"/>
          </a:p>
        </p:txBody>
      </p:sp>
      <p:sp>
        <p:nvSpPr>
          <p:cNvPr id="3" name="Slide Number Placeholder 2"/>
          <p:cNvSpPr>
            <a:spLocks noGrp="1"/>
          </p:cNvSpPr>
          <p:nvPr>
            <p:ph type="sldNum" sz="quarter" idx="12"/>
          </p:nvPr>
        </p:nvSpPr>
        <p:spPr/>
        <p:txBody>
          <a:bodyPr/>
          <a:lstStyle/>
          <a:p>
            <a:fld id="{AF4DDE21-F290-443C-8E9A-843E77C5D47C}" type="slidenum">
              <a:rPr lang="en-US" smtClean="0"/>
              <a:pPr/>
              <a:t>55</a:t>
            </a:fld>
            <a:endParaRPr lang="en-US" dirty="0"/>
          </a:p>
        </p:txBody>
      </p:sp>
      <p:sp>
        <p:nvSpPr>
          <p:cNvPr id="4" name="Rectangle 3"/>
          <p:cNvSpPr/>
          <p:nvPr/>
        </p:nvSpPr>
        <p:spPr>
          <a:xfrm>
            <a:off x="188686" y="990600"/>
            <a:ext cx="8458200" cy="4893647"/>
          </a:xfrm>
          <a:prstGeom prst="rect">
            <a:avLst/>
          </a:prstGeom>
        </p:spPr>
        <p:txBody>
          <a:bodyPr wrap="square">
            <a:spAutoFit/>
          </a:bodyPr>
          <a:lstStyle/>
          <a:p>
            <a:endParaRPr lang="en-GB" sz="2000" dirty="0"/>
          </a:p>
          <a:p>
            <a:r>
              <a:rPr lang="en-US" sz="2000" dirty="0"/>
              <a:t>• a</a:t>
            </a:r>
            <a:r>
              <a:rPr lang="en-US" sz="2000" dirty="0" smtClean="0"/>
              <a:t>ll </a:t>
            </a:r>
            <a:r>
              <a:rPr lang="en-US" sz="2000" dirty="0"/>
              <a:t>pregnant and breastfeeding women, especially teenagers and young women</a:t>
            </a:r>
          </a:p>
          <a:p>
            <a:r>
              <a:rPr lang="en-US" sz="2000" dirty="0"/>
              <a:t>• older people, aged 65 years and over</a:t>
            </a:r>
          </a:p>
          <a:p>
            <a:r>
              <a:rPr lang="en-US" sz="2000" dirty="0"/>
              <a:t>• people who have low or no exposure to the sun, for example those who cover their skin for </a:t>
            </a:r>
            <a:r>
              <a:rPr lang="en-US" sz="2000" dirty="0" smtClean="0"/>
              <a:t>cultural </a:t>
            </a:r>
            <a:r>
              <a:rPr lang="en-US" sz="2000" dirty="0"/>
              <a:t>reasons, who are housebound or who are confined indoors for long periods</a:t>
            </a:r>
          </a:p>
          <a:p>
            <a:r>
              <a:rPr lang="en-US" sz="2000" dirty="0"/>
              <a:t>• people who have darker skin, for example people of African, African-Caribbean or South </a:t>
            </a:r>
            <a:r>
              <a:rPr lang="en-US" sz="2000" dirty="0" smtClean="0"/>
              <a:t>Asian origin</a:t>
            </a:r>
            <a:r>
              <a:rPr lang="en-US" sz="2000" dirty="0"/>
              <a:t>, because their bodies are not able to make as much vitamin D.</a:t>
            </a:r>
          </a:p>
          <a:p>
            <a:r>
              <a:rPr lang="en-GB" sz="3200" b="1" u="sng" dirty="0">
                <a:solidFill>
                  <a:srgbClr val="FF0000"/>
                </a:solidFill>
              </a:rPr>
              <a:t>Recommendations:</a:t>
            </a:r>
          </a:p>
          <a:p>
            <a:r>
              <a:rPr lang="en-US" sz="2000" dirty="0"/>
              <a:t>• All pregnant and breastfeeding women should take a daily supplement containing 10 </a:t>
            </a:r>
            <a:r>
              <a:rPr lang="en-US" sz="2000" dirty="0" smtClean="0"/>
              <a:t>µg (</a:t>
            </a:r>
            <a:r>
              <a:rPr lang="en-US" sz="2000" dirty="0"/>
              <a:t>400 IU) of vitamin D, to ensure the mother’s requirements for vitamin D are met and to </a:t>
            </a:r>
            <a:r>
              <a:rPr lang="en-US" sz="2000" dirty="0" smtClean="0"/>
              <a:t>build adequate </a:t>
            </a:r>
            <a:r>
              <a:rPr lang="en-US" sz="2000" dirty="0"/>
              <a:t>foetal stores for early infancy.</a:t>
            </a:r>
          </a:p>
          <a:p>
            <a:r>
              <a:rPr lang="en-US" sz="2000" dirty="0"/>
              <a:t>• People aged 65 years and over and people who are not exposed to much sun should also take </a:t>
            </a:r>
            <a:r>
              <a:rPr lang="en-US" sz="2000" dirty="0" smtClean="0"/>
              <a:t>a </a:t>
            </a:r>
            <a:r>
              <a:rPr lang="en-US" sz="2000" dirty="0"/>
              <a:t>daily supplement containing 10 µg (400 IU) of vitamin D.</a:t>
            </a:r>
          </a:p>
        </p:txBody>
      </p:sp>
    </p:spTree>
    <p:extLst>
      <p:ext uri="{BB962C8B-B14F-4D97-AF65-F5344CB8AC3E}">
        <p14:creationId xmlns:p14="http://schemas.microsoft.com/office/powerpoint/2010/main" val="2743001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81800" cy="1600200"/>
          </a:xfrm>
        </p:spPr>
        <p:txBody>
          <a:bodyPr>
            <a:normAutofit/>
          </a:bodyPr>
          <a:lstStyle/>
          <a:p>
            <a:r>
              <a:rPr lang="en-GB" sz="3200" dirty="0"/>
              <a:t>Groups requiring </a:t>
            </a:r>
            <a:r>
              <a:rPr lang="en-GB" sz="3200" dirty="0" smtClean="0"/>
              <a:t>Vitamin </a:t>
            </a:r>
            <a:r>
              <a:rPr lang="en-GB" sz="3200" dirty="0"/>
              <a:t>D Testing</a:t>
            </a:r>
          </a:p>
        </p:txBody>
      </p:sp>
      <p:sp>
        <p:nvSpPr>
          <p:cNvPr id="3" name="Content Placeholder 2"/>
          <p:cNvSpPr>
            <a:spLocks noGrp="1"/>
          </p:cNvSpPr>
          <p:nvPr>
            <p:ph idx="1"/>
          </p:nvPr>
        </p:nvSpPr>
        <p:spPr>
          <a:xfrm>
            <a:off x="762000" y="1371600"/>
            <a:ext cx="7543800" cy="4495800"/>
          </a:xfrm>
        </p:spPr>
        <p:txBody>
          <a:bodyPr>
            <a:noAutofit/>
          </a:bodyPr>
          <a:lstStyle/>
          <a:p>
            <a:pPr marL="0" indent="0">
              <a:buNone/>
            </a:pPr>
            <a:r>
              <a:rPr lang="en-US" sz="2000" u="sng" dirty="0">
                <a:solidFill>
                  <a:srgbClr val="002060"/>
                </a:solidFill>
              </a:rPr>
              <a:t>Patients with bone diseases (a) that may be improved with vitamin D treatment or (b</a:t>
            </a:r>
            <a:r>
              <a:rPr lang="en-US" sz="2000" u="sng" dirty="0" smtClean="0">
                <a:solidFill>
                  <a:srgbClr val="002060"/>
                </a:solidFill>
              </a:rPr>
              <a:t>) where </a:t>
            </a:r>
            <a:r>
              <a:rPr lang="en-US" sz="2000" u="sng" dirty="0">
                <a:solidFill>
                  <a:srgbClr val="002060"/>
                </a:solidFill>
              </a:rPr>
              <a:t>correcting vitamin D deficiency prior to specific treatment would be appropriate</a:t>
            </a:r>
          </a:p>
          <a:p>
            <a:pPr marL="0" indent="0">
              <a:buNone/>
            </a:pPr>
            <a:r>
              <a:rPr lang="en-US" sz="1600" dirty="0"/>
              <a:t>This group primarily comprises patients who have osteomalacia or osteoporosis. </a:t>
            </a:r>
            <a:endParaRPr lang="en-US" sz="1600" dirty="0" smtClean="0"/>
          </a:p>
          <a:p>
            <a:r>
              <a:rPr lang="en-US" sz="1600" dirty="0" smtClean="0"/>
              <a:t>Patients with osteomalacia who often </a:t>
            </a:r>
            <a:r>
              <a:rPr lang="en-US" sz="1600" dirty="0"/>
              <a:t>complain of multiple symptoms including bone, joint and muscle pain, hyperalgesia</a:t>
            </a:r>
            <a:r>
              <a:rPr lang="en-US" sz="1600" dirty="0" smtClean="0"/>
              <a:t>, muscle </a:t>
            </a:r>
            <a:r>
              <a:rPr lang="en-US" sz="1600" dirty="0"/>
              <a:t>weakness and a waddling gait. There is good evidence that correcting vitamin D is essential in </a:t>
            </a:r>
            <a:r>
              <a:rPr lang="en-US" sz="1600" dirty="0" smtClean="0"/>
              <a:t>osteomalacia</a:t>
            </a:r>
            <a:r>
              <a:rPr lang="en-US" sz="1600" dirty="0"/>
              <a:t>, but it is also likely to be beneficial in osteoporosis. </a:t>
            </a:r>
            <a:endParaRPr lang="en-US" sz="1600" dirty="0" smtClean="0"/>
          </a:p>
          <a:p>
            <a:r>
              <a:rPr lang="en-US" sz="1600" dirty="0" smtClean="0"/>
              <a:t>There </a:t>
            </a:r>
            <a:r>
              <a:rPr lang="en-US" sz="1600" dirty="0"/>
              <a:t>are other bone diseases where </a:t>
            </a:r>
            <a:r>
              <a:rPr lang="en-US" sz="1600" dirty="0" smtClean="0"/>
              <a:t>correcting </a:t>
            </a:r>
            <a:r>
              <a:rPr lang="en-US" sz="1600" dirty="0"/>
              <a:t>vitamin D deficiency before drug treatment is recommended, such as when treating </a:t>
            </a:r>
            <a:r>
              <a:rPr lang="en-US" sz="1600" dirty="0" smtClean="0"/>
              <a:t>Paget’s </a:t>
            </a:r>
            <a:r>
              <a:rPr lang="en-GB" sz="1600" dirty="0" smtClean="0"/>
              <a:t>disease </a:t>
            </a:r>
            <a:r>
              <a:rPr lang="en-GB" sz="1600" dirty="0"/>
              <a:t>with a bisphosphonate.</a:t>
            </a:r>
          </a:p>
          <a:p>
            <a:r>
              <a:rPr lang="en-US" sz="1600" dirty="0"/>
              <a:t>Correction of vitamin D deficiency is also required before starting osteoporosis treatment with </a:t>
            </a:r>
            <a:r>
              <a:rPr lang="en-US" sz="1600" dirty="0" smtClean="0"/>
              <a:t>a potent </a:t>
            </a:r>
            <a:r>
              <a:rPr lang="en-US" sz="1600" dirty="0"/>
              <a:t>antiresorptive agent (zoledronate or denosumab), to avoid the development of hypocalcaemia. </a:t>
            </a:r>
          </a:p>
          <a:p>
            <a:r>
              <a:rPr lang="en-US" sz="1600" dirty="0"/>
              <a:t>Nevertheless, routine 25OHD testing may be unnecessary in patients with osteoporosis or </a:t>
            </a:r>
            <a:r>
              <a:rPr lang="en-US" sz="1600" dirty="0" smtClean="0"/>
              <a:t>fragility fracture</a:t>
            </a:r>
            <a:r>
              <a:rPr lang="en-US" sz="1600" dirty="0"/>
              <a:t>, where a decision has been made to co-prescribe vitamin D supplementation with an </a:t>
            </a:r>
            <a:r>
              <a:rPr lang="en-US" sz="1600" dirty="0" smtClean="0"/>
              <a:t>oral </a:t>
            </a:r>
            <a:r>
              <a:rPr lang="en-GB" sz="1600" dirty="0" smtClean="0"/>
              <a:t>antiresorptive </a:t>
            </a:r>
            <a:r>
              <a:rPr lang="en-GB" sz="1600" dirty="0"/>
              <a:t>treatment.</a:t>
            </a: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56</a:t>
            </a:fld>
            <a:endParaRPr lang="en-US" dirty="0"/>
          </a:p>
        </p:txBody>
      </p:sp>
    </p:spTree>
    <p:extLst>
      <p:ext uri="{BB962C8B-B14F-4D97-AF65-F5344CB8AC3E}">
        <p14:creationId xmlns:p14="http://schemas.microsoft.com/office/powerpoint/2010/main" val="200578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81800" cy="1600200"/>
          </a:xfrm>
        </p:spPr>
        <p:txBody>
          <a:bodyPr>
            <a:normAutofit/>
          </a:bodyPr>
          <a:lstStyle/>
          <a:p>
            <a:r>
              <a:rPr lang="en-GB" sz="3600" dirty="0" smtClean="0"/>
              <a:t>Indications of Vitamin D Testing</a:t>
            </a:r>
            <a:br>
              <a:rPr lang="en-GB" sz="3600" dirty="0" smtClean="0"/>
            </a:br>
            <a:r>
              <a:rPr lang="en-GB" sz="3600" dirty="0" smtClean="0"/>
              <a:t>(with increasing relevance)</a:t>
            </a:r>
            <a:endParaRPr lang="en-GB" sz="3600" dirty="0"/>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57</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47" y="1566532"/>
            <a:ext cx="9314447" cy="483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6550223"/>
            <a:ext cx="8686800" cy="307777"/>
          </a:xfrm>
          <a:prstGeom prst="rect">
            <a:avLst/>
          </a:prstGeom>
        </p:spPr>
        <p:txBody>
          <a:bodyPr wrap="square">
            <a:spAutoFit/>
          </a:bodyPr>
          <a:lstStyle/>
          <a:p>
            <a:r>
              <a:rPr lang="en-US" sz="1400" b="1" dirty="0" smtClean="0"/>
              <a:t> NOS : Vitamin </a:t>
            </a:r>
            <a:r>
              <a:rPr lang="en-US" sz="1400" b="1" dirty="0"/>
              <a:t>D and Bone Health: A Practical Clinical </a:t>
            </a:r>
            <a:r>
              <a:rPr lang="en-US" sz="1400" b="1" dirty="0" smtClean="0"/>
              <a:t>Guideline </a:t>
            </a:r>
            <a:r>
              <a:rPr lang="en-GB" sz="1400" b="1" dirty="0" smtClean="0"/>
              <a:t>for </a:t>
            </a:r>
            <a:r>
              <a:rPr lang="en-GB" sz="1400" b="1" dirty="0"/>
              <a:t>Patient Management</a:t>
            </a:r>
            <a:endParaRPr lang="en-GB" sz="1400" dirty="0"/>
          </a:p>
        </p:txBody>
      </p:sp>
    </p:spTree>
    <p:extLst>
      <p:ext uri="{BB962C8B-B14F-4D97-AF65-F5344CB8AC3E}">
        <p14:creationId xmlns:p14="http://schemas.microsoft.com/office/powerpoint/2010/main" val="3786415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382000" cy="1600200"/>
          </a:xfrm>
        </p:spPr>
        <p:txBody>
          <a:bodyPr>
            <a:noAutofit/>
          </a:bodyPr>
          <a:lstStyle/>
          <a:p>
            <a:pPr algn="l"/>
            <a:r>
              <a:rPr lang="en-GB" sz="2400" dirty="0" smtClean="0">
                <a:solidFill>
                  <a:schemeClr val="tx1"/>
                </a:solidFill>
              </a:rPr>
              <a:t>Q. 12: </a:t>
            </a:r>
            <a:r>
              <a:rPr lang="en-US" sz="2400" dirty="0">
                <a:solidFill>
                  <a:schemeClr val="tx1"/>
                </a:solidFill>
              </a:rPr>
              <a:t/>
            </a:r>
            <a:br>
              <a:rPr lang="en-US" sz="2400" dirty="0">
                <a:solidFill>
                  <a:schemeClr val="tx1"/>
                </a:solidFill>
              </a:rPr>
            </a:br>
            <a:r>
              <a:rPr lang="en-US" sz="2400" dirty="0" smtClean="0">
                <a:solidFill>
                  <a:schemeClr val="tx1"/>
                </a:solidFill>
              </a:rPr>
              <a:t>d.	Various commercial firms offer total 25OHD or 25OHD3 assays. Which assay you will prefer and why?</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t>1.</a:t>
            </a:r>
            <a:r>
              <a:rPr lang="en-US" sz="2400" dirty="0" smtClean="0">
                <a:solidFill>
                  <a:schemeClr val="tx1"/>
                </a:solidFill>
              </a:rPr>
              <a:t> </a:t>
            </a:r>
            <a:r>
              <a:rPr lang="en-US" sz="2400" dirty="0" smtClean="0"/>
              <a:t>Total </a:t>
            </a:r>
            <a:r>
              <a:rPr lang="en-US" sz="2400" dirty="0"/>
              <a:t>25-OHD will be preferred because it will measure both</a:t>
            </a:r>
            <a:br>
              <a:rPr lang="en-US" sz="2400" dirty="0"/>
            </a:br>
            <a:r>
              <a:rPr lang="en-US" sz="2400" dirty="0"/>
              <a:t>25-OHD</a:t>
            </a:r>
            <a:r>
              <a:rPr lang="en-US" sz="2400" baseline="-25000" dirty="0"/>
              <a:t>2 </a:t>
            </a:r>
            <a:r>
              <a:rPr lang="en-US" sz="2400" dirty="0"/>
              <a:t>that is of plant origin and is present in most pharmaceutical preparations and vitamin D fortified food</a:t>
            </a:r>
            <a:br>
              <a:rPr lang="en-US" sz="2400" dirty="0"/>
            </a:br>
            <a:r>
              <a:rPr lang="en-US" sz="2400" dirty="0" smtClean="0"/>
              <a:t>2. 25OHD</a:t>
            </a:r>
            <a:r>
              <a:rPr lang="en-US" sz="2400" baseline="-25000" dirty="0" smtClean="0"/>
              <a:t>3 </a:t>
            </a:r>
            <a:r>
              <a:rPr lang="en-US" sz="2400" dirty="0"/>
              <a:t>that is of animal origin and is synthesized in skin from cholesterol by action of sunlight and may also be present in pharmaceutical preparations </a:t>
            </a:r>
            <a:br>
              <a:rPr lang="en-US" sz="2400" dirty="0"/>
            </a:br>
            <a:r>
              <a:rPr lang="en-US" sz="2400" dirty="0" smtClean="0"/>
              <a:t>3. 25-OHD3 </a:t>
            </a:r>
            <a:r>
              <a:rPr lang="en-US" sz="2400" dirty="0"/>
              <a:t>will only measures stored form of D3 origin and may give falsely low results in those taking D2 fortified diet or pharmaceutical preparation. </a:t>
            </a:r>
            <a:br>
              <a:rPr lang="en-US" sz="2400" dirty="0"/>
            </a:b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58</a:t>
            </a:fld>
            <a:endParaRPr lang="en-US" dirty="0"/>
          </a:p>
        </p:txBody>
      </p:sp>
    </p:spTree>
    <p:extLst>
      <p:ext uri="{BB962C8B-B14F-4D97-AF65-F5344CB8AC3E}">
        <p14:creationId xmlns:p14="http://schemas.microsoft.com/office/powerpoint/2010/main" val="1763147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2038"/>
            <a:ext cx="9143999" cy="584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04800"/>
            <a:ext cx="7239000" cy="707886"/>
          </a:xfrm>
          <a:prstGeom prst="rect">
            <a:avLst/>
          </a:prstGeom>
          <a:noFill/>
        </p:spPr>
        <p:txBody>
          <a:bodyPr wrap="square" rtlCol="0">
            <a:spAutoFit/>
          </a:bodyPr>
          <a:lstStyle/>
          <a:p>
            <a:pPr algn="ctr"/>
            <a:r>
              <a:rPr lang="en-GB" sz="4000" dirty="0" smtClean="0">
                <a:solidFill>
                  <a:srgbClr val="FF0000"/>
                </a:solidFill>
              </a:rPr>
              <a:t>Types of Vitamin D</a:t>
            </a:r>
            <a:endParaRPr lang="en-GB" sz="4000" dirty="0">
              <a:solidFill>
                <a:srgbClr val="FF0000"/>
              </a:solidFill>
            </a:endParaRPr>
          </a:p>
        </p:txBody>
      </p:sp>
    </p:spTree>
    <p:extLst>
      <p:ext uri="{BB962C8B-B14F-4D97-AF65-F5344CB8AC3E}">
        <p14:creationId xmlns:p14="http://schemas.microsoft.com/office/powerpoint/2010/main" val="309959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181600"/>
            <a:ext cx="8229600" cy="1143000"/>
          </a:xfrm>
        </p:spPr>
        <p:txBody>
          <a:bodyPr>
            <a:noAutofit/>
          </a:bodyPr>
          <a:lstStyle/>
          <a:p>
            <a:pPr algn="l">
              <a:tabLst>
                <a:tab pos="396875" algn="l"/>
              </a:tabLst>
              <a:defRPr/>
            </a:pPr>
            <a:r>
              <a:rPr lang="en-US" sz="2400" dirty="0">
                <a:solidFill>
                  <a:srgbClr val="002060"/>
                </a:solidFill>
              </a:rPr>
              <a:t>Q </a:t>
            </a:r>
            <a:r>
              <a:rPr lang="en-US" sz="2400" dirty="0" smtClean="0">
                <a:solidFill>
                  <a:srgbClr val="002060"/>
                </a:solidFill>
              </a:rPr>
              <a:t>3.</a:t>
            </a:r>
            <a:r>
              <a:rPr lang="en-US" sz="2400" dirty="0">
                <a:solidFill>
                  <a:srgbClr val="002060"/>
                </a:solidFill>
              </a:rPr>
              <a:t>	</a:t>
            </a:r>
            <a:r>
              <a:rPr lang="en-US" sz="2400" dirty="0" smtClean="0">
                <a:solidFill>
                  <a:srgbClr val="002060"/>
                </a:solidFill>
              </a:rPr>
              <a:t>Vitamin </a:t>
            </a:r>
            <a:r>
              <a:rPr lang="en-US" sz="2400" dirty="0">
                <a:solidFill>
                  <a:srgbClr val="002060"/>
                </a:solidFill>
              </a:rPr>
              <a:t>A status is assessed by measuring Serum Retinol. All of the following conditions can lead to false decrease in Serum Retinol in spite of normal vitamin A status EXCEPT:</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Deficiency of Zinc</a:t>
            </a:r>
            <a:br>
              <a:rPr lang="en-US" sz="2400" dirty="0">
                <a:solidFill>
                  <a:srgbClr val="002060"/>
                </a:solidFill>
              </a:rPr>
            </a:br>
            <a:r>
              <a:rPr lang="en-US" sz="2400" dirty="0">
                <a:solidFill>
                  <a:srgbClr val="002060"/>
                </a:solidFill>
              </a:rPr>
              <a:t>b.	Inter-current Infections</a:t>
            </a:r>
            <a:br>
              <a:rPr lang="en-US" sz="2400" dirty="0">
                <a:solidFill>
                  <a:srgbClr val="002060"/>
                </a:solidFill>
              </a:rPr>
            </a:br>
            <a:r>
              <a:rPr lang="en-US" sz="2400" dirty="0">
                <a:solidFill>
                  <a:srgbClr val="002060"/>
                </a:solidFill>
              </a:rPr>
              <a:t>c.	Protein-calorie malnutrition</a:t>
            </a:r>
            <a:br>
              <a:rPr lang="en-US" sz="2400" dirty="0">
                <a:solidFill>
                  <a:srgbClr val="002060"/>
                </a:solidFill>
              </a:rPr>
            </a:br>
            <a:r>
              <a:rPr lang="en-US" sz="2400" dirty="0">
                <a:solidFill>
                  <a:srgbClr val="002060"/>
                </a:solidFill>
              </a:rPr>
              <a:t>d.	Recent vitamin A intake</a:t>
            </a:r>
            <a:br>
              <a:rPr lang="en-US" sz="2400" dirty="0">
                <a:solidFill>
                  <a:srgbClr val="002060"/>
                </a:solidFill>
              </a:rPr>
            </a:br>
            <a:r>
              <a:rPr lang="en-US" sz="2400" dirty="0">
                <a:solidFill>
                  <a:srgbClr val="002060"/>
                </a:solidFill>
              </a:rPr>
              <a:t>e.	SIRS</a:t>
            </a:r>
            <a:br>
              <a:rPr lang="en-US" sz="2400" dirty="0">
                <a:solidFill>
                  <a:srgbClr val="002060"/>
                </a:solidFill>
              </a:rPr>
            </a:br>
            <a:r>
              <a:rPr lang="en-US" sz="2400" dirty="0">
                <a:solidFill>
                  <a:srgbClr val="002060"/>
                </a:solidFill>
              </a:rPr>
              <a:t/>
            </a:r>
            <a:br>
              <a:rPr lang="en-US" sz="2400" dirty="0">
                <a:solidFill>
                  <a:srgbClr val="002060"/>
                </a:solidFill>
              </a:rPr>
            </a:br>
            <a:r>
              <a:rPr lang="en-US" sz="2800" dirty="0" smtClean="0">
                <a:solidFill>
                  <a:srgbClr val="0070C0"/>
                </a:solidFill>
              </a:rPr>
              <a:t/>
            </a:r>
            <a:br>
              <a:rPr lang="en-US" sz="2800" dirty="0" smtClean="0">
                <a:solidFill>
                  <a:srgbClr val="0070C0"/>
                </a:solidFill>
              </a:rPr>
            </a:br>
            <a:r>
              <a:rPr lang="en-US" sz="2400" dirty="0" smtClean="0">
                <a:solidFill>
                  <a:schemeClr val="tx1"/>
                </a:solidFill>
              </a:rPr>
              <a:t>. </a:t>
            </a:r>
            <a:br>
              <a:rPr lang="en-US" sz="24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6147" name="Rectangle 3"/>
          <p:cNvSpPr>
            <a:spLocks noGrp="1" noChangeArrowheads="1"/>
          </p:cNvSpPr>
          <p:nvPr>
            <p:ph idx="1"/>
          </p:nvPr>
        </p:nvSpPr>
        <p:spPr>
          <a:xfrm>
            <a:off x="0" y="5181600"/>
            <a:ext cx="8229600" cy="762000"/>
          </a:xfrm>
          <a:prstGeom prst="rect">
            <a:avLst/>
          </a:prstGeom>
        </p:spPr>
        <p:txBody>
          <a:bodyPr>
            <a:noAutofit/>
          </a:bodyPr>
          <a:lstStyle/>
          <a:p>
            <a:pPr marL="1371600" lvl="3" indent="0" algn="ctr">
              <a:buNone/>
            </a:pPr>
            <a:r>
              <a:rPr lang="en-US" sz="4400" dirty="0">
                <a:solidFill>
                  <a:srgbClr val="FF0000"/>
                </a:solidFill>
              </a:rPr>
              <a:t>d.	Recent vitamin A intake</a:t>
            </a: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05072B2E-3CA0-45B0-846B-8C1DCDAB0491}"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6</a:t>
            </a:fld>
            <a:endParaRPr lang="en-US" dirty="0"/>
          </a:p>
        </p:txBody>
      </p:sp>
    </p:spTree>
    <p:extLst>
      <p:ext uri="{BB962C8B-B14F-4D97-AF65-F5344CB8AC3E}">
        <p14:creationId xmlns:p14="http://schemas.microsoft.com/office/powerpoint/2010/main" val="49947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200" dirty="0" smtClean="0">
                <a:latin typeface="+mn-lt"/>
              </a:rPr>
              <a:t>Some important points to remember about </a:t>
            </a:r>
            <a:r>
              <a:rPr lang="en-GB" sz="3200" dirty="0" smtClean="0">
                <a:latin typeface="+mn-lt"/>
              </a:rPr>
              <a:t>25-(OH) D and </a:t>
            </a:r>
            <a:r>
              <a:rPr lang="en-US" sz="3200" dirty="0" smtClean="0">
                <a:latin typeface="+mn-lt"/>
              </a:rPr>
              <a:t>1,25 (OH)2 D</a:t>
            </a:r>
            <a:r>
              <a:rPr lang="en-US" sz="3200" baseline="-25000" dirty="0" smtClean="0">
                <a:latin typeface="+mn-lt"/>
              </a:rPr>
              <a:t>3</a:t>
            </a:r>
            <a:r>
              <a:rPr lang="en-US" sz="3200" dirty="0" smtClean="0">
                <a:latin typeface="+mn-lt"/>
              </a:rPr>
              <a:t>:</a:t>
            </a:r>
            <a:br>
              <a:rPr lang="en-US" sz="3200" dirty="0" smtClean="0">
                <a:latin typeface="+mn-lt"/>
              </a:rPr>
            </a:br>
            <a:endParaRPr lang="en-GB" sz="3200" cap="none" dirty="0">
              <a:solidFill>
                <a:schemeClr val="tx1"/>
              </a:solidFill>
              <a:latin typeface="+mn-lt"/>
            </a:endParaRPr>
          </a:p>
        </p:txBody>
      </p:sp>
      <p:sp>
        <p:nvSpPr>
          <p:cNvPr id="2" name="Subtitle 1"/>
          <p:cNvSpPr>
            <a:spLocks noGrp="1"/>
          </p:cNvSpPr>
          <p:nvPr>
            <p:ph type="subTitle" idx="1"/>
          </p:nvPr>
        </p:nvSpPr>
        <p:spPr>
          <a:xfrm>
            <a:off x="381000" y="4724400"/>
            <a:ext cx="8610600" cy="990600"/>
          </a:xfrm>
        </p:spPr>
        <p:txBody>
          <a:bodyPr/>
          <a:lstStyle/>
          <a:p>
            <a:r>
              <a:rPr lang="en-GB" dirty="0" smtClean="0"/>
              <a:t>A very useful slide courtesy of Dr Sabiha Waseem (Canada)</a:t>
            </a:r>
            <a:endParaRPr lang="en-GB" dirty="0"/>
          </a:p>
        </p:txBody>
      </p:sp>
    </p:spTree>
    <p:extLst>
      <p:ext uri="{BB962C8B-B14F-4D97-AF65-F5344CB8AC3E}">
        <p14:creationId xmlns:p14="http://schemas.microsoft.com/office/powerpoint/2010/main" val="25370374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2800" dirty="0" smtClean="0">
                <a:latin typeface="Arial Black" panose="020B0A04020102020204" pitchFamily="34" charset="0"/>
              </a:rPr>
              <a:t>Indications of </a:t>
            </a:r>
            <a:r>
              <a:rPr lang="en-GB" sz="2800" dirty="0" smtClean="0">
                <a:latin typeface="Arial Black" panose="020B0A04020102020204" pitchFamily="34" charset="0"/>
              </a:rPr>
              <a:t>25-(OH) D and </a:t>
            </a:r>
            <a:br>
              <a:rPr lang="en-GB" sz="2800" dirty="0" smtClean="0">
                <a:latin typeface="Arial Black" panose="020B0A04020102020204" pitchFamily="34" charset="0"/>
              </a:rPr>
            </a:br>
            <a:r>
              <a:rPr lang="en-US" sz="2800" dirty="0" smtClean="0">
                <a:latin typeface="Arial Black" panose="020B0A04020102020204" pitchFamily="34" charset="0"/>
              </a:rPr>
              <a:t>1,25 (OH)2 D</a:t>
            </a:r>
            <a:r>
              <a:rPr lang="en-US" sz="2800" baseline="-25000" dirty="0" smtClean="0">
                <a:latin typeface="Arial Black" panose="020B0A04020102020204" pitchFamily="34" charset="0"/>
              </a:rPr>
              <a:t>3</a:t>
            </a:r>
            <a:r>
              <a:rPr lang="en-US" sz="2800" dirty="0" smtClean="0">
                <a:latin typeface="Arial Black" panose="020B0A04020102020204" pitchFamily="34" charset="0"/>
              </a:rPr>
              <a:t> Testing</a:t>
            </a:r>
            <a:br>
              <a:rPr lang="en-US" sz="2800" dirty="0" smtClean="0">
                <a:latin typeface="Arial Black" panose="020B0A04020102020204" pitchFamily="34" charset="0"/>
              </a:rPr>
            </a:br>
            <a:endParaRPr lang="en-US" sz="2800" dirty="0">
              <a:latin typeface="Arial Black" panose="020B0A04020102020204" pitchFamily="34" charset="0"/>
            </a:endParaRPr>
          </a:p>
        </p:txBody>
      </p:sp>
      <p:sp>
        <p:nvSpPr>
          <p:cNvPr id="3" name="Subtitle 2"/>
          <p:cNvSpPr>
            <a:spLocks noGrp="1"/>
          </p:cNvSpPr>
          <p:nvPr>
            <p:ph idx="1"/>
          </p:nvPr>
        </p:nvSpPr>
        <p:spPr>
          <a:noFill/>
        </p:spPr>
        <p:txBody>
          <a:bodyPr>
            <a:normAutofit/>
          </a:bodyPr>
          <a:lstStyle/>
          <a:p>
            <a:r>
              <a:rPr lang="en-US" dirty="0" smtClean="0">
                <a:solidFill>
                  <a:schemeClr val="tx1"/>
                </a:solidFill>
              </a:rPr>
              <a:t>25-</a:t>
            </a:r>
            <a:r>
              <a:rPr lang="en-US" dirty="0">
                <a:solidFill>
                  <a:schemeClr val="tx1"/>
                </a:solidFill>
              </a:rPr>
              <a:t>(OH)D is useful in evaluating hypocalcemia,  diagnosis of vitamin D deficiency, </a:t>
            </a:r>
            <a:r>
              <a:rPr lang="en-US" dirty="0" smtClean="0">
                <a:solidFill>
                  <a:schemeClr val="tx1"/>
                </a:solidFill>
              </a:rPr>
              <a:t>differential diagnosis of </a:t>
            </a:r>
            <a:r>
              <a:rPr lang="en-US" dirty="0">
                <a:solidFill>
                  <a:schemeClr val="tx1"/>
                </a:solidFill>
              </a:rPr>
              <a:t>causes of rickets and </a:t>
            </a:r>
            <a:r>
              <a:rPr lang="en-US" dirty="0" smtClean="0">
                <a:solidFill>
                  <a:schemeClr val="tx1"/>
                </a:solidFill>
              </a:rPr>
              <a:t>osteomalacia, monitoring </a:t>
            </a:r>
            <a:r>
              <a:rPr lang="en-US" dirty="0">
                <a:solidFill>
                  <a:schemeClr val="tx1"/>
                </a:solidFill>
              </a:rPr>
              <a:t>vitamin D replacement </a:t>
            </a:r>
            <a:r>
              <a:rPr lang="en-US" dirty="0" smtClean="0">
                <a:solidFill>
                  <a:schemeClr val="tx1"/>
                </a:solidFill>
              </a:rPr>
              <a:t>therapy, diagnosis </a:t>
            </a:r>
            <a:r>
              <a:rPr lang="en-US" dirty="0">
                <a:solidFill>
                  <a:schemeClr val="tx1"/>
                </a:solidFill>
              </a:rPr>
              <a:t>of hypervitaminosis D and </a:t>
            </a:r>
            <a:r>
              <a:rPr lang="en-US" dirty="0" smtClean="0">
                <a:solidFill>
                  <a:schemeClr val="tx1"/>
                </a:solidFill>
              </a:rPr>
              <a:t>other disorders </a:t>
            </a:r>
            <a:r>
              <a:rPr lang="en-US" dirty="0">
                <a:solidFill>
                  <a:schemeClr val="tx1"/>
                </a:solidFill>
              </a:rPr>
              <a:t>of </a:t>
            </a:r>
            <a:r>
              <a:rPr lang="en-US" dirty="0" smtClean="0">
                <a:solidFill>
                  <a:schemeClr val="tx1"/>
                </a:solidFill>
              </a:rPr>
              <a:t>mineral metabolism</a:t>
            </a:r>
          </a:p>
          <a:p>
            <a:r>
              <a:rPr lang="en-US" dirty="0">
                <a:solidFill>
                  <a:schemeClr val="tx1"/>
                </a:solidFill>
              </a:rPr>
              <a:t> </a:t>
            </a:r>
            <a:r>
              <a:rPr lang="en-US" dirty="0" smtClean="0">
                <a:solidFill>
                  <a:schemeClr val="tx1"/>
                </a:solidFill>
              </a:rPr>
              <a:t>Metabolic </a:t>
            </a:r>
            <a:r>
              <a:rPr lang="en-US" dirty="0">
                <a:solidFill>
                  <a:schemeClr val="tx1"/>
                </a:solidFill>
              </a:rPr>
              <a:t>form of Vit D [1,25 (OH)2 D3] is important to measure alongwith PTH and Ca </a:t>
            </a:r>
            <a:r>
              <a:rPr lang="en-US" dirty="0" smtClean="0">
                <a:solidFill>
                  <a:schemeClr val="tx1"/>
                </a:solidFill>
              </a:rPr>
              <a:t> when </a:t>
            </a:r>
            <a:r>
              <a:rPr lang="en-US" dirty="0">
                <a:solidFill>
                  <a:schemeClr val="tx1"/>
                </a:solidFill>
              </a:rPr>
              <a:t>diagnosing Primary hyperparathyroidism and different types of </a:t>
            </a:r>
            <a:r>
              <a:rPr lang="en-US" dirty="0" smtClean="0">
                <a:solidFill>
                  <a:schemeClr val="tx1"/>
                </a:solidFill>
              </a:rPr>
              <a:t>rickets when </a:t>
            </a:r>
            <a:r>
              <a:rPr lang="en-US" dirty="0">
                <a:solidFill>
                  <a:schemeClr val="tx1"/>
                </a:solidFill>
              </a:rPr>
              <a:t>monitoring patients </a:t>
            </a:r>
            <a:r>
              <a:rPr lang="en-US">
                <a:solidFill>
                  <a:schemeClr val="tx1"/>
                </a:solidFill>
              </a:rPr>
              <a:t>with </a:t>
            </a:r>
            <a:r>
              <a:rPr lang="en-US" smtClean="0">
                <a:solidFill>
                  <a:schemeClr val="tx1"/>
                </a:solidFill>
              </a:rPr>
              <a:t>CKD </a:t>
            </a:r>
            <a:r>
              <a:rPr lang="en-US" dirty="0" smtClean="0">
                <a:solidFill>
                  <a:schemeClr val="tx1"/>
                </a:solidFill>
              </a:rPr>
              <a:t>when </a:t>
            </a:r>
            <a:r>
              <a:rPr lang="en-US" dirty="0">
                <a:solidFill>
                  <a:schemeClr val="tx1"/>
                </a:solidFill>
              </a:rPr>
              <a:t>assessing patients on 1,25 (OH)</a:t>
            </a:r>
            <a:r>
              <a:rPr lang="en-US" baseline="-25000" dirty="0">
                <a:solidFill>
                  <a:schemeClr val="tx1"/>
                </a:solidFill>
              </a:rPr>
              <a:t>2</a:t>
            </a:r>
            <a:r>
              <a:rPr lang="en-US" dirty="0">
                <a:solidFill>
                  <a:schemeClr val="tx1"/>
                </a:solidFill>
              </a:rPr>
              <a:t> D</a:t>
            </a:r>
            <a:r>
              <a:rPr lang="en-US" baseline="-25000" dirty="0">
                <a:solidFill>
                  <a:schemeClr val="tx1"/>
                </a:solidFill>
              </a:rPr>
              <a:t>3 </a:t>
            </a:r>
            <a:r>
              <a:rPr lang="en-US" dirty="0">
                <a:solidFill>
                  <a:schemeClr val="tx1"/>
                </a:solidFill>
              </a:rPr>
              <a:t>therapy</a:t>
            </a:r>
          </a:p>
          <a:p>
            <a:endParaRPr lang="en-US" dirty="0"/>
          </a:p>
        </p:txBody>
      </p:sp>
    </p:spTree>
    <p:extLst>
      <p:ext uri="{BB962C8B-B14F-4D97-AF65-F5344CB8AC3E}">
        <p14:creationId xmlns:p14="http://schemas.microsoft.com/office/powerpoint/2010/main" val="298688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0"/>
            <a:ext cx="8382000" cy="1600200"/>
          </a:xfrm>
        </p:spPr>
        <p:txBody>
          <a:bodyPr>
            <a:noAutofit/>
          </a:bodyPr>
          <a:lstStyle/>
          <a:p>
            <a:pPr algn="l"/>
            <a:r>
              <a:rPr lang="en-GB" sz="2800" dirty="0" smtClean="0">
                <a:solidFill>
                  <a:schemeClr val="tx1"/>
                </a:solidFill>
              </a:rPr>
              <a:t>Q. 12: </a:t>
            </a: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e.	Name TWO analytical techniques which are said to be the Gold Standard for Vitamin D assay.</a:t>
            </a: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t>HPLC with uv absorption</a:t>
            </a:r>
            <a:br>
              <a:rPr lang="en-US" sz="2800" dirty="0"/>
            </a:br>
            <a:r>
              <a:rPr lang="en-US" sz="2800" dirty="0"/>
              <a:t>LC- MS / MS</a:t>
            </a:r>
            <a:br>
              <a:rPr lang="en-US" sz="2800" dirty="0"/>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62</a:t>
            </a:fld>
            <a:endParaRPr lang="en-US" dirty="0"/>
          </a:p>
        </p:txBody>
      </p:sp>
    </p:spTree>
    <p:extLst>
      <p:ext uri="{BB962C8B-B14F-4D97-AF65-F5344CB8AC3E}">
        <p14:creationId xmlns:p14="http://schemas.microsoft.com/office/powerpoint/2010/main" val="39424492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GB" sz="4800" cap="none" dirty="0" smtClean="0">
                <a:solidFill>
                  <a:schemeClr val="tx1"/>
                </a:solidFill>
                <a:latin typeface="+mn-lt"/>
              </a:rPr>
              <a:t>Analysis of 25OHD</a:t>
            </a:r>
            <a:endParaRPr lang="en-GB" sz="4800" cap="none" dirty="0">
              <a:solidFill>
                <a:schemeClr val="tx1"/>
              </a:solidFill>
              <a:latin typeface="+mn-lt"/>
            </a:endParaRPr>
          </a:p>
        </p:txBody>
      </p:sp>
      <p:sp>
        <p:nvSpPr>
          <p:cNvPr id="2" name="Subtitle 1"/>
          <p:cNvSpPr>
            <a:spLocks noGrp="1"/>
          </p:cNvSpPr>
          <p:nvPr>
            <p:ph type="subTitle" idx="1"/>
          </p:nvPr>
        </p:nvSpPr>
        <p:spPr>
          <a:xfrm>
            <a:off x="762000" y="4724400"/>
            <a:ext cx="8229600" cy="990600"/>
          </a:xfrm>
        </p:spPr>
        <p:txBody>
          <a:bodyPr/>
          <a:lstStyle/>
          <a:p>
            <a:r>
              <a:rPr lang="en-GB" dirty="0" smtClean="0"/>
              <a:t>Slides courtesy of Dr Fawad Sana, PNS SHIFA Karachi</a:t>
            </a:r>
            <a:endParaRPr lang="en-GB" dirty="0"/>
          </a:p>
        </p:txBody>
      </p:sp>
    </p:spTree>
    <p:extLst>
      <p:ext uri="{BB962C8B-B14F-4D97-AF65-F5344CB8AC3E}">
        <p14:creationId xmlns:p14="http://schemas.microsoft.com/office/powerpoint/2010/main" val="24203889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81000"/>
            <a:ext cx="8839200" cy="6477000"/>
          </a:xfrm>
        </p:spPr>
      </p:pic>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64</a:t>
            </a:fld>
            <a:endParaRPr lang="en-US" dirty="0"/>
          </a:p>
        </p:txBody>
      </p:sp>
    </p:spTree>
    <p:extLst>
      <p:ext uri="{BB962C8B-B14F-4D97-AF65-F5344CB8AC3E}">
        <p14:creationId xmlns:p14="http://schemas.microsoft.com/office/powerpoint/2010/main" val="383119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457200"/>
            <a:ext cx="8915400" cy="6400800"/>
          </a:xfrm>
        </p:spPr>
      </p:pic>
      <p:sp>
        <p:nvSpPr>
          <p:cNvPr id="4" name="Date Placeholder 3"/>
          <p:cNvSpPr>
            <a:spLocks noGrp="1"/>
          </p:cNvSpPr>
          <p:nvPr>
            <p:ph type="dt" sz="half" idx="10"/>
          </p:nvPr>
        </p:nvSpPr>
        <p:spPr/>
        <p:txBody>
          <a:bodyPr/>
          <a:lstStyle/>
          <a:p>
            <a:fld id="{B1DD9757-89D6-4943-AF56-ECDC2F57FE7B}" type="datetime1">
              <a:rPr lang="en-US" smtClean="0"/>
              <a:t>7/19/2014</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65</a:t>
            </a:fld>
            <a:endParaRPr lang="en-US" dirty="0"/>
          </a:p>
        </p:txBody>
      </p:sp>
    </p:spTree>
    <p:extLst>
      <p:ext uri="{BB962C8B-B14F-4D97-AF65-F5344CB8AC3E}">
        <p14:creationId xmlns:p14="http://schemas.microsoft.com/office/powerpoint/2010/main" val="5216981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solidFill>
                  <a:schemeClr val="tx1"/>
                </a:solidFill>
              </a:rPr>
              <a:t>Thank You and Best Of Luck</a:t>
            </a:r>
            <a:endParaRPr lang="en-GB" sz="4800" cap="none" dirty="0">
              <a:solidFill>
                <a:schemeClr val="tx1"/>
              </a:solidFill>
            </a:endParaRPr>
          </a:p>
        </p:txBody>
      </p:sp>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343400"/>
            <a:ext cx="8229600" cy="1143000"/>
          </a:xfrm>
        </p:spPr>
        <p:txBody>
          <a:bodyPr>
            <a:noAutofit/>
          </a:bodyPr>
          <a:lstStyle/>
          <a:p>
            <a:pPr algn="l">
              <a:tabLst>
                <a:tab pos="396875" algn="l"/>
              </a:tabLst>
              <a:defRPr/>
            </a:pPr>
            <a:r>
              <a:rPr lang="en-US" sz="2800" dirty="0">
                <a:solidFill>
                  <a:srgbClr val="002060"/>
                </a:solidFill>
              </a:rPr>
              <a:t>Q 4:	</a:t>
            </a:r>
            <a:r>
              <a:rPr lang="en-US" sz="2800" dirty="0" smtClean="0">
                <a:solidFill>
                  <a:srgbClr val="002060"/>
                </a:solidFill>
              </a:rPr>
              <a:t>Ascorbate </a:t>
            </a:r>
            <a:r>
              <a:rPr lang="en-US" sz="2800" dirty="0">
                <a:solidFill>
                  <a:srgbClr val="002060"/>
                </a:solidFill>
              </a:rPr>
              <a:t>concentration can be measured in biological samples for the assessment of vitamin C status by various analytical techniques. Which of the following methods is rarely used due to large sample volume requirement:</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Enzymatic method using ascorbate oxidase</a:t>
            </a:r>
            <a:br>
              <a:rPr lang="en-US" sz="2800" dirty="0">
                <a:solidFill>
                  <a:srgbClr val="002060"/>
                </a:solidFill>
              </a:rPr>
            </a:br>
            <a:r>
              <a:rPr lang="en-US" sz="2800" dirty="0">
                <a:solidFill>
                  <a:srgbClr val="002060"/>
                </a:solidFill>
              </a:rPr>
              <a:t>b.	HPLC</a:t>
            </a:r>
            <a:br>
              <a:rPr lang="en-US" sz="2800" dirty="0">
                <a:solidFill>
                  <a:srgbClr val="002060"/>
                </a:solidFill>
              </a:rPr>
            </a:br>
            <a:r>
              <a:rPr lang="en-US" sz="2800" dirty="0">
                <a:solidFill>
                  <a:srgbClr val="002060"/>
                </a:solidFill>
              </a:rPr>
              <a:t>c.	Leukocyte ascorbate</a:t>
            </a:r>
            <a:br>
              <a:rPr lang="en-US" sz="2800" dirty="0">
                <a:solidFill>
                  <a:srgbClr val="002060"/>
                </a:solidFill>
              </a:rPr>
            </a:br>
            <a:r>
              <a:rPr lang="en-US" sz="2800" dirty="0">
                <a:solidFill>
                  <a:srgbClr val="002060"/>
                </a:solidFill>
              </a:rPr>
              <a:t>d.	Photometric method by dinitrophenylhydrazine</a:t>
            </a:r>
            <a:br>
              <a:rPr lang="en-US" sz="2800" dirty="0">
                <a:solidFill>
                  <a:srgbClr val="002060"/>
                </a:solidFill>
              </a:rPr>
            </a:br>
            <a:r>
              <a:rPr lang="en-US" sz="2800" dirty="0">
                <a:solidFill>
                  <a:srgbClr val="002060"/>
                </a:solidFill>
              </a:rPr>
              <a:t>e.	Urinary ascorbate</a:t>
            </a:r>
            <a:br>
              <a:rPr lang="en-US" sz="2800" dirty="0">
                <a:solidFill>
                  <a:srgbClr val="002060"/>
                </a:solidFill>
              </a:rPr>
            </a:br>
            <a:endParaRPr lang="en-US" sz="2800" dirty="0">
              <a:solidFill>
                <a:srgbClr val="002060"/>
              </a:solidFill>
            </a:endParaRPr>
          </a:p>
        </p:txBody>
      </p:sp>
      <p:sp>
        <p:nvSpPr>
          <p:cNvPr id="6147" name="Rectangle 3"/>
          <p:cNvSpPr>
            <a:spLocks noGrp="1" noChangeArrowheads="1"/>
          </p:cNvSpPr>
          <p:nvPr>
            <p:ph idx="1"/>
          </p:nvPr>
        </p:nvSpPr>
        <p:spPr>
          <a:xfrm>
            <a:off x="-228600" y="5562600"/>
            <a:ext cx="8229600" cy="762000"/>
          </a:xfrm>
          <a:prstGeom prst="rect">
            <a:avLst/>
          </a:prstGeom>
        </p:spPr>
        <p:txBody>
          <a:bodyPr>
            <a:noAutofit/>
          </a:bodyPr>
          <a:lstStyle/>
          <a:p>
            <a:pPr marL="1371600" lvl="3" indent="0" algn="ctr">
              <a:buNone/>
            </a:pPr>
            <a:r>
              <a:rPr lang="en-US" sz="4400" dirty="0">
                <a:solidFill>
                  <a:srgbClr val="FF0000"/>
                </a:solidFill>
              </a:rPr>
              <a:t>c.	Leukocyte ascorbate</a:t>
            </a: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5C1CD29F-939D-4E0E-AACD-D81C20258DD9}" type="datetime1">
              <a:rPr lang="en-US" smtClean="0"/>
              <a:t>7/19/2014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7</a:t>
            </a:fld>
            <a:endParaRPr lang="en-US" dirty="0"/>
          </a:p>
        </p:txBody>
      </p:sp>
    </p:spTree>
    <p:extLst>
      <p:ext uri="{BB962C8B-B14F-4D97-AF65-F5344CB8AC3E}">
        <p14:creationId xmlns:p14="http://schemas.microsoft.com/office/powerpoint/2010/main" val="89372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7543800" cy="1524000"/>
          </a:xfrm>
        </p:spPr>
        <p:txBody>
          <a:bodyPr/>
          <a:lstStyle/>
          <a:p>
            <a:pPr algn="ctr"/>
            <a:r>
              <a:rPr lang="en-US" sz="3600" dirty="0" smtClean="0">
                <a:latin typeface="+mn-lt"/>
              </a:rPr>
              <a:t>Laboratory Assessment of Vitamin C</a:t>
            </a:r>
            <a:endParaRPr lang="en-US" sz="3600" dirty="0">
              <a:latin typeface="+mn-lt"/>
            </a:endParaRPr>
          </a:p>
        </p:txBody>
      </p:sp>
      <p:sp>
        <p:nvSpPr>
          <p:cNvPr id="3" name="Subtitle 2"/>
          <p:cNvSpPr>
            <a:spLocks noGrp="1"/>
          </p:cNvSpPr>
          <p:nvPr>
            <p:ph type="subTitle" idx="1"/>
          </p:nvPr>
        </p:nvSpPr>
        <p:spPr/>
        <p:txBody>
          <a:bodyPr/>
          <a:lstStyle/>
          <a:p>
            <a:r>
              <a:rPr lang="en-US" dirty="0" smtClean="0"/>
              <a:t>Slides courtesy of Dr Sumbal Nida, AFIP Rwp</a:t>
            </a:r>
            <a:endParaRPr lang="en-US" dirty="0"/>
          </a:p>
        </p:txBody>
      </p:sp>
    </p:spTree>
    <p:extLst>
      <p:ext uri="{BB962C8B-B14F-4D97-AF65-F5344CB8AC3E}">
        <p14:creationId xmlns:p14="http://schemas.microsoft.com/office/powerpoint/2010/main" val="273063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Direct Measurement</a:t>
            </a:r>
            <a:endParaRPr lang="en-US" sz="5400" dirty="0"/>
          </a:p>
        </p:txBody>
      </p:sp>
      <p:sp>
        <p:nvSpPr>
          <p:cNvPr id="3" name="Content Placeholder 2"/>
          <p:cNvSpPr>
            <a:spLocks noGrp="1"/>
          </p:cNvSpPr>
          <p:nvPr>
            <p:ph idx="1"/>
          </p:nvPr>
        </p:nvSpPr>
        <p:spPr/>
        <p:txBody>
          <a:bodyPr>
            <a:normAutofit/>
          </a:bodyPr>
          <a:lstStyle/>
          <a:p>
            <a:r>
              <a:rPr lang="en-US" b="1" dirty="0" smtClean="0"/>
              <a:t>Analyte</a:t>
            </a:r>
            <a:endParaRPr lang="en-US" b="1" dirty="0"/>
          </a:p>
          <a:p>
            <a:pPr marL="843534" lvl="1" indent="-514350">
              <a:buFont typeface="+mj-lt"/>
              <a:buAutoNum type="arabicPeriod"/>
            </a:pPr>
            <a:r>
              <a:rPr lang="en-US" dirty="0" smtClean="0"/>
              <a:t>Ascorbic acid</a:t>
            </a:r>
          </a:p>
          <a:p>
            <a:pPr marL="843534" lvl="1" indent="-514350">
              <a:buFont typeface="+mj-lt"/>
              <a:buAutoNum type="arabicPeriod"/>
            </a:pPr>
            <a:r>
              <a:rPr lang="en-US" dirty="0" smtClean="0"/>
              <a:t>Total vitamin C</a:t>
            </a:r>
          </a:p>
          <a:p>
            <a:pPr marL="843534" lvl="1" indent="-514350">
              <a:buFont typeface="+mj-lt"/>
              <a:buAutoNum type="arabicPeriod"/>
            </a:pPr>
            <a:r>
              <a:rPr lang="en-US" dirty="0" smtClean="0"/>
              <a:t>Metabolites</a:t>
            </a:r>
          </a:p>
          <a:p>
            <a:pPr marL="514350" indent="-514350"/>
            <a:r>
              <a:rPr lang="en-US" b="1" dirty="0" smtClean="0"/>
              <a:t>Sample</a:t>
            </a:r>
          </a:p>
          <a:p>
            <a:pPr marL="843534" lvl="1" indent="-514350">
              <a:buFont typeface="+mj-lt"/>
              <a:buAutoNum type="arabicPeriod"/>
            </a:pPr>
            <a:r>
              <a:rPr lang="en-US" dirty="0" smtClean="0"/>
              <a:t>Plasma</a:t>
            </a:r>
          </a:p>
          <a:p>
            <a:pPr marL="843534" lvl="1" indent="-514350">
              <a:buFont typeface="+mj-lt"/>
              <a:buAutoNum type="arabicPeriod"/>
            </a:pPr>
            <a:r>
              <a:rPr lang="en-US" dirty="0" smtClean="0"/>
              <a:t>Urine</a:t>
            </a:r>
          </a:p>
          <a:p>
            <a:pPr marL="843534" lvl="1" indent="-514350">
              <a:buFont typeface="+mj-lt"/>
              <a:buAutoNum type="arabicPeriod"/>
            </a:pPr>
            <a:r>
              <a:rPr lang="en-US" dirty="0" smtClean="0"/>
              <a:t>Tissue     </a:t>
            </a:r>
            <a:endParaRPr lang="en-US" dirty="0"/>
          </a:p>
        </p:txBody>
      </p:sp>
    </p:spTree>
    <p:extLst>
      <p:ext uri="{BB962C8B-B14F-4D97-AF65-F5344CB8AC3E}">
        <p14:creationId xmlns:p14="http://schemas.microsoft.com/office/powerpoint/2010/main" val="524320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44514</TotalTime>
  <Words>2187</Words>
  <Application>Microsoft Office PowerPoint</Application>
  <PresentationFormat>On-screen Show (4:3)</PresentationFormat>
  <Paragraphs>303</Paragraphs>
  <Slides>66</Slides>
  <Notes>12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NewsPrint</vt:lpstr>
      <vt:lpstr>Pakistan Society Of Chemical Pathologists Distance Learning Programme In Chemical Pathology (DLP-2)  Lesson No 13 Vitamins and Minerals By    Brig Aamir Ijaz MCPS, FCPS, FRCP (Edin)   Professor of Pathology /  Consultant Chemical Pathologist AFIP Rawalpindi   </vt:lpstr>
      <vt:lpstr>Part I MCQs (One Best Type) </vt:lpstr>
      <vt:lpstr>Q. 1 Requirements of vitamins and minerals have been established by various organizations. Which of the following intake is claimed to be sufficient to meet the daily nutrient requirements of 97 percent of the individuals of a population:  a. Adequate Intake (AI)  b. Population reference intake c. Recommended Dietary Allowance (RDA) d. The Estimated Average Requirement (EAR) e. Upper Tolerable Level (UL)  </vt:lpstr>
      <vt:lpstr>Q  2. Iodine is an important mineral required for optimum maintenance of thyroid hormones. Which of the following classes of minerals it belongs to:  a. Macro-minerals b. Metallic minerals c. Non-essential minerals d. Trace-minerals e. Ultra-trace minerals</vt:lpstr>
      <vt:lpstr>PowerPoint Presentation</vt:lpstr>
      <vt:lpstr>Q 3. Vitamin A status is assessed by measuring Serum Retinol. All of the following conditions can lead to false decrease in Serum Retinol in spite of normal vitamin A status EXCEPT:  a. Deficiency of Zinc b. Inter-current Infections c. Protein-calorie malnutrition d. Recent vitamin A intake e. SIRS   .   </vt:lpstr>
      <vt:lpstr>Q 4: Ascorbate concentration can be measured in biological samples for the assessment of vitamin C status by various analytical techniques. Which of the following methods is rarely used due to large sample volume requirement:  a. Enzymatic method using ascorbate oxidase b. HPLC c. Leukocyte ascorbate d. Photometric method by dinitrophenylhydrazine e. Urinary ascorbate </vt:lpstr>
      <vt:lpstr>Laboratory Assessment of Vitamin C</vt:lpstr>
      <vt:lpstr>Direct Measurement</vt:lpstr>
      <vt:lpstr>Methodologies</vt:lpstr>
      <vt:lpstr>Methodologies (Cont)</vt:lpstr>
      <vt:lpstr>Q 5: A 68 years male is admitted in a state-of-the-art hospital for investigation of macrocytic anaemia.  His vitamin B12 and folate results were as following: • Vitamin B12: 152 pmol/L (reference range: 148 to 221 )  • Folate:           8.6 nmol/L  (Normal &gt; 9.1)   Treating physician has sought your opinion to determine which one or both of the vitamins are deficient. The test most helpful in determining whether B12 or folate deficiency (or both) is leading to the macrocytic anaemia in this patient will be:  a. Bone marrow aspiration biopsy b. Mean corpuscular volume c. Plasma homocysteine d. Schilling test e. Serum Methylmelonic acid   </vt:lpstr>
      <vt:lpstr>Vitamin B12 and Folic acid</vt:lpstr>
      <vt:lpstr>Coalmine (Vit B12) and Folic acid (vit B9)</vt:lpstr>
      <vt:lpstr>Physiological role of Vit B12 and Folic acid</vt:lpstr>
      <vt:lpstr>PowerPoint Presentation</vt:lpstr>
      <vt:lpstr>Biochemical evaluation of Vit B12 and Folic acid deficiency</vt:lpstr>
      <vt:lpstr>PowerPoint Presentation</vt:lpstr>
      <vt:lpstr>Q 6 : A 35 years male has developed weakness in the lower limbs. His routine lab tests revealed abnormal liver function tests (ALT: 645 U/L). He was advised investigations to rule out Wilson`s disease which showed following result:  • Serum Copper:                  60 μg/dl (ref range: 70-140) • Serum Ceruloplasmin:    238 mg/l (220-400)  The patient has been sent back to you with the remarks that Kayser-Fleischer rings have been found in his cornea. Which of the following tests will be most useful now to confirm the diagnosis of Wilson`s disease in this patient:  a. Plasma Zinc b. Serum gamma glutammyl transferase c. Serum superoxide dysmutase d. Urinary ceruloplasmin e. Urinary copper   </vt:lpstr>
      <vt:lpstr>Copper (Cu)</vt:lpstr>
      <vt:lpstr>Cu metabolism</vt:lpstr>
      <vt:lpstr>Wilson Disease (WD)</vt:lpstr>
      <vt:lpstr>Hepatic Changes in WD</vt:lpstr>
      <vt:lpstr>Biochemical Tests for WD</vt:lpstr>
      <vt:lpstr>Menkes disease (MD)</vt:lpstr>
      <vt:lpstr>Cellular Changes in MD</vt:lpstr>
      <vt:lpstr>PowerPoint Presentation</vt:lpstr>
      <vt:lpstr>Q 7: A 54 male patient of type 2 diabetes mellitus is on parenteral nutrition and insulin therapy. Supplements of which of the following minerals has been shown to be helpful in reducing insulin dose in this patient:  a. Boron b. Chloride c. Chromium d. Iron  e. Zinc   </vt:lpstr>
      <vt:lpstr>Chromium (Cr)</vt:lpstr>
      <vt:lpstr>Cr and action of Insulin</vt:lpstr>
      <vt:lpstr>Proposed mechanism for activation of insulin receptor by Cr</vt:lpstr>
      <vt:lpstr>PowerPoint Presentation</vt:lpstr>
      <vt:lpstr>Q 8: Rapidly progressive and fatal cardiomyopathy reported in some neighboring counties of China is known to be due to a deficiency of which of the following vitamins / minerals:  a. Arsenic b. Boron c. Riboflavin d. Selenium e. Thiamine   </vt:lpstr>
      <vt:lpstr>Selenium (Se) and Keshan`s Disease </vt:lpstr>
      <vt:lpstr>Q 9: Which of the following minerals has been suggested to be beneficial in children with diarrhea in developing countries:  a. Copper b. Fluoride c. Iron d. Manganese e. Zinc   </vt:lpstr>
      <vt:lpstr>Zinc (Zn)</vt:lpstr>
      <vt:lpstr>Functions of Zn</vt:lpstr>
      <vt:lpstr>Role of Zn in Hormone Synthesis</vt:lpstr>
      <vt:lpstr>Signs and symptoms of deficiency Zn Deficiency</vt:lpstr>
      <vt:lpstr>Estimation of Zn in Plasma</vt:lpstr>
      <vt:lpstr>Q 10: A recent study has shown long-term intake of diet high in a vitamin / mineral was associated with loss of Bone Mineral Density and increased risk of osteoporotic fractures. This association was found with:   a. Lithium b. Selenium c. Vitamin A d. Vitamin D e. Zinc   </vt:lpstr>
      <vt:lpstr>Vitamin A and Bone Metabolism</vt:lpstr>
      <vt:lpstr>Vitamin A inhibits Osteoblasts</vt:lpstr>
      <vt:lpstr>Molecular basis of counteractive actions of Vitamins A and D</vt:lpstr>
      <vt:lpstr> Part I Short Answer Questions: </vt:lpstr>
      <vt:lpstr>Q. 11: Vitamins and minerals can be measured directly in biological samples but some indirect or functional methods of assessment of their status are also available. Please write the name of at least ONE indirect or functional method of assessment of following vitamins / minerals (Example of thiamine is given for your guidance): (0.5 mark each):  Example: Thiamine: erythrocyte thiamine transketolase (ETKA)  a. Biotin b. Cobalt c. Riboflavin d. Selenium e. Vitamin K (Biochemical Method only) f. Vitamin B6  </vt:lpstr>
      <vt:lpstr>Indirect (or Functional) Methods of Measurement </vt:lpstr>
      <vt:lpstr>Q12 a. What could be the possible cause of his normal Plasma Ceruloplasmin level in spite of presence of Wilson`s disease?  A possible cause of normal ceruloplasmin levels in spite of Wilson disease in this patient could be that Ceruloplasmin is an acute phase reactants. The patient is having hepatocellular damage and inflammation as manifested by raised ALT.  b. His serum copper level was also low which did not help in reaching a diagnosis. Can you carry out a calculated test based on his serum copper and plasma ceruloplasmin levels, which can be helpful in this patient?  In this patient calculation of nonceruloplasmin-bound copper  can be quite helpful. It is calculated as following (ug/L)  Serum copper (ug/L) – (3.15 x serum ceruloplasmin [mg/L]) Where 3.15 is the ug of copper per mg of ceruloplasmin   Cutoff: Nonceruloplasmin-bound copper &gt;200-250 ug/L is suggestive of Wilson disease. Other causes include acute liver failure, chronic cholestasis and copper intoxication.     </vt:lpstr>
      <vt:lpstr>Q. 12:  Vitamin D deficiency has become endemic all over the world including Pakistan. Lab persons need to be well-versed with various aspects of Vitamin D analysis. Please answer following questions in this regard: (one mark each): a. Mostly 25-hydroxy vitamin D (25-OHD) is measured to assess vitamin D status while 1,25-dihydroxyvitamin D is the active form of vitamin D. Please give THREE reasons for measuring 25-OHD and NOT 1,25-dihydroxyvitamin D. b. During antenatal visit, a 24 years pregnant female is advised vitamin D in a dose of 800 units daily, although she does not show any signs or symptoms suggestive of Vitamin D deficiency. Does she require 25OHD testing, if yes when it should be done? c. A 52 year female has been advised 50,000 international unit of Vitamin D per week for six weeks due to her post-menopausal osteoporosis. Does she require 25OHD testing, if yes when it should be done? d. Various commercial firms offer total 25OHD or 25OHD3 assays. Which assay you will prefer and why? e. Name TWO analytical techniques which are said to be the Gold Standard for Vitamin D assay.       </vt:lpstr>
      <vt:lpstr>Q. 12:   a. Mostly 25-hydroxy vitamin D (25-OHD) is measured to assess vitamin D status while 1,25-dihydroxyvitamin D is the active form of vitamin D. Please give THREE reasons for measuring 25-OHD and NOT 1,25-dihydroxyvitamin D.  1. 25-OHD is the main circulating form of vitamin D 2.25-OHD has lesser variability on day-to-day basis, with sun exposure and with dietary intake due to its longer half-life (2-3 weeks) in contrast to 1,25-OHD   (t ½ = 4-6 h) 3. PTH and Ca homeostasis maintains 1,25(OH) D synthesis. So it is said that 25OHD needs to decrease to around 10 nmol/L for 1,25(OH) D to decrease significantly    </vt:lpstr>
      <vt:lpstr>Q. 12:   b. During antenatal visit, a 24 years pregnant female is advised vitamin D in a dose of 800 units daily, although she does not show any signs or symptoms suggestive of Vitamin D deficiency. Does she require 25OHD testing, if yes when it should be done?  No, she does not require 250HD testing at this stage  </vt:lpstr>
      <vt:lpstr>Question -13 (b)</vt:lpstr>
      <vt:lpstr> Should you test all pregnant patients for deficiency?</vt:lpstr>
      <vt:lpstr>Q. 12:  c. A 52 year female has been advised 50,000 international unit of Vitamin D per week for six weeks due to her post-menopausal osteoporosis. Does she require 25OHD testing, if yes when it should be done?  1. Yes 25-OHD testing is required as there is risk  for development of vit D deficiency in postmenopausal women.  2. Testing for vitamin D should be done when patient presents with signs and symptoms, 3. Testing should also be done after initiation of therapy to see response of treatment at 3-4 months till steady state is reached  4. It is also to monitor the toxicity.25OH vitD if values &gt;75nmol/l are achieved after therapy then no further testing is required (Please see following slides based on recommendations of National Osteoporosis Society  and UpToDate)    </vt:lpstr>
      <vt:lpstr>Groups requiring Vitamin D Supplements but NOT requiring Vitamin D Testing</vt:lpstr>
      <vt:lpstr>Groups requiring Vitamin D Testing</vt:lpstr>
      <vt:lpstr>Indications of Vitamin D Testing (with increasing relevance)</vt:lpstr>
      <vt:lpstr>Q. 12:  d. Various commercial firms offer total 25OHD or 25OHD3 assays. Which assay you will prefer and why?  1. Total 25-OHD will be preferred because it will measure both 25-OHD2 that is of plant origin and is present in most pharmaceutical preparations and vitamin D fortified food 2. 25OHD3 that is of animal origin and is synthesized in skin from cholesterol by action of sunlight and may also be present in pharmaceutical preparations  3. 25-OHD3 will only measures stored form of D3 origin and may give falsely low results in those taking D2 fortified diet or pharmaceutical preparation.    </vt:lpstr>
      <vt:lpstr>PowerPoint Presentation</vt:lpstr>
      <vt:lpstr>Some important points to remember about 25-(OH) D and 1,25 (OH)2 D3: </vt:lpstr>
      <vt:lpstr>Indications of 25-(OH) D and  1,25 (OH)2 D3 Testing </vt:lpstr>
      <vt:lpstr>Q. 12:   e. Name TWO analytical techniques which are said to be the Gold Standard for Vitamin D assay.   HPLC with uv absorption LC- MS / MS   </vt:lpstr>
      <vt:lpstr>Analysis of 25OHD</vt:lpstr>
      <vt:lpstr>PowerPoint Presentation</vt:lpstr>
      <vt:lpstr>PowerPoint Presentation</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2235</cp:revision>
  <dcterms:created xsi:type="dcterms:W3CDTF">2003-07-05T14:02:04Z</dcterms:created>
  <dcterms:modified xsi:type="dcterms:W3CDTF">2014-07-19T06:01:27Z</dcterms:modified>
</cp:coreProperties>
</file>