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9" r:id="rId1"/>
  </p:sldMasterIdLst>
  <p:notesMasterIdLst>
    <p:notesMasterId r:id="rId66"/>
  </p:notesMasterIdLst>
  <p:handoutMasterIdLst>
    <p:handoutMasterId r:id="rId67"/>
  </p:handoutMasterIdLst>
  <p:sldIdLst>
    <p:sldId id="475" r:id="rId2"/>
    <p:sldId id="1386" r:id="rId3"/>
    <p:sldId id="1387" r:id="rId4"/>
    <p:sldId id="1532" r:id="rId5"/>
    <p:sldId id="1390" r:id="rId6"/>
    <p:sldId id="1533" r:id="rId7"/>
    <p:sldId id="1392" r:id="rId8"/>
    <p:sldId id="1511" r:id="rId9"/>
    <p:sldId id="1399" r:id="rId10"/>
    <p:sldId id="1509" r:id="rId11"/>
    <p:sldId id="1535" r:id="rId12"/>
    <p:sldId id="1536" r:id="rId13"/>
    <p:sldId id="1546" r:id="rId14"/>
    <p:sldId id="1537" r:id="rId15"/>
    <p:sldId id="1538" r:id="rId16"/>
    <p:sldId id="1539" r:id="rId17"/>
    <p:sldId id="1540" r:id="rId18"/>
    <p:sldId id="1541" r:id="rId19"/>
    <p:sldId id="1542" r:id="rId20"/>
    <p:sldId id="1543" r:id="rId21"/>
    <p:sldId id="1508" r:id="rId22"/>
    <p:sldId id="1514" r:id="rId23"/>
    <p:sldId id="1547" r:id="rId24"/>
    <p:sldId id="1401" r:id="rId25"/>
    <p:sldId id="1515" r:id="rId26"/>
    <p:sldId id="1403" r:id="rId27"/>
    <p:sldId id="1404" r:id="rId28"/>
    <p:sldId id="1513" r:id="rId29"/>
    <p:sldId id="1495" r:id="rId30"/>
    <p:sldId id="1496" r:id="rId31"/>
    <p:sldId id="1497" r:id="rId32"/>
    <p:sldId id="1498" r:id="rId33"/>
    <p:sldId id="1499" r:id="rId34"/>
    <p:sldId id="1500" r:id="rId35"/>
    <p:sldId id="1501" r:id="rId36"/>
    <p:sldId id="1405" r:id="rId37"/>
    <p:sldId id="1408" r:id="rId38"/>
    <p:sldId id="1502" r:id="rId39"/>
    <p:sldId id="1503" r:id="rId40"/>
    <p:sldId id="1507" r:id="rId41"/>
    <p:sldId id="1504" r:id="rId42"/>
    <p:sldId id="1505" r:id="rId43"/>
    <p:sldId id="1506" r:id="rId44"/>
    <p:sldId id="1410" r:id="rId45"/>
    <p:sldId id="1323" r:id="rId46"/>
    <p:sldId id="1324" r:id="rId47"/>
    <p:sldId id="1484" r:id="rId48"/>
    <p:sldId id="1486" r:id="rId49"/>
    <p:sldId id="1487" r:id="rId50"/>
    <p:sldId id="1488" r:id="rId51"/>
    <p:sldId id="1489" r:id="rId52"/>
    <p:sldId id="1490" r:id="rId53"/>
    <p:sldId id="1491" r:id="rId54"/>
    <p:sldId id="1329" r:id="rId55"/>
    <p:sldId id="1492" r:id="rId56"/>
    <p:sldId id="1493" r:id="rId57"/>
    <p:sldId id="1529" r:id="rId58"/>
    <p:sldId id="1517" r:id="rId59"/>
    <p:sldId id="1530" r:id="rId60"/>
    <p:sldId id="1531" r:id="rId61"/>
    <p:sldId id="1525" r:id="rId62"/>
    <p:sldId id="1527" r:id="rId63"/>
    <p:sldId id="1494" r:id="rId64"/>
    <p:sldId id="407" r:id="rId6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C3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0941" autoAdjust="0"/>
  </p:normalViewPr>
  <p:slideViewPr>
    <p:cSldViewPr>
      <p:cViewPr>
        <p:scale>
          <a:sx n="66" d="100"/>
          <a:sy n="66" d="100"/>
        </p:scale>
        <p:origin x="-11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0"/>
    </p:cViewPr>
  </p:sorterViewPr>
  <p:notesViewPr>
    <p:cSldViewPr>
      <p:cViewPr varScale="1">
        <p:scale>
          <a:sx n="53" d="100"/>
          <a:sy n="53" d="100"/>
        </p:scale>
        <p:origin x="-28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721D37-7520-4DD2-AD3E-4B7BD624D8C0}" type="datetimeFigureOut">
              <a:rPr lang="en-GB" smtClean="0"/>
              <a:t>14/05/2015</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53273A-A567-414C-B7C6-10EBD089A6D1}" type="slidenum">
              <a:rPr lang="en-GB" smtClean="0"/>
              <a:t>‹#›</a:t>
            </a:fld>
            <a:endParaRPr lang="en-GB" dirty="0"/>
          </a:p>
        </p:txBody>
      </p:sp>
    </p:spTree>
    <p:extLst>
      <p:ext uri="{BB962C8B-B14F-4D97-AF65-F5344CB8AC3E}">
        <p14:creationId xmlns:p14="http://schemas.microsoft.com/office/powerpoint/2010/main" val="2385306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178C36-17A8-4C69-9CA1-18C9DE3663FB}" type="datetimeFigureOut">
              <a:rPr lang="en-GB" smtClean="0"/>
              <a:pPr/>
              <a:t>14/05/2015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2C70E8-3962-437C-BE62-25DC581BC62D}" type="slidenum">
              <a:rPr lang="en-GB" smtClean="0"/>
              <a:pPr/>
              <a:t>‹#›</a:t>
            </a:fld>
            <a:endParaRPr lang="en-GB" dirty="0"/>
          </a:p>
        </p:txBody>
      </p:sp>
    </p:spTree>
    <p:extLst>
      <p:ext uri="{BB962C8B-B14F-4D97-AF65-F5344CB8AC3E}">
        <p14:creationId xmlns:p14="http://schemas.microsoft.com/office/powerpoint/2010/main" val="47586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levelandclinicmeded.com/medicalpubs/diseasemanagement/endocrinology/diseases-of-the-adrenal-gland/"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3</a:t>
            </a:fld>
            <a:endParaRPr lang="en-US" dirty="0"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37</a:t>
            </a:fld>
            <a:endParaRPr lang="en-US" dirty="0"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2C70E8-3962-437C-BE62-25DC581BC62D}" type="slidenum">
              <a:rPr lang="en-GB" smtClean="0"/>
              <a:pPr/>
              <a:t>42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44</a:t>
            </a:fld>
            <a:endParaRPr lang="en-US" dirty="0"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2C70E8-3962-437C-BE62-25DC581BC62D}" type="slidenum">
              <a:rPr lang="en-GB" smtClean="0"/>
              <a:pPr/>
              <a:t>52</a:t>
            </a:fld>
            <a:endParaRPr lang="en-GB" dirty="0"/>
          </a:p>
        </p:txBody>
      </p:sp>
    </p:spTree>
    <p:extLst>
      <p:ext uri="{BB962C8B-B14F-4D97-AF65-F5344CB8AC3E}">
        <p14:creationId xmlns:p14="http://schemas.microsoft.com/office/powerpoint/2010/main" val="1189187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2C70E8-3962-437C-BE62-25DC581BC62D}" type="slidenum">
              <a:rPr lang="en-GB" smtClean="0"/>
              <a:pPr/>
              <a:t>53</a:t>
            </a:fld>
            <a:endParaRPr lang="en-GB" dirty="0"/>
          </a:p>
        </p:txBody>
      </p:sp>
    </p:spTree>
    <p:extLst>
      <p:ext uri="{BB962C8B-B14F-4D97-AF65-F5344CB8AC3E}">
        <p14:creationId xmlns:p14="http://schemas.microsoft.com/office/powerpoint/2010/main" val="1189187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5</a:t>
            </a:fld>
            <a:endParaRPr lang="en-US" dirty="0"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7</a:t>
            </a:fld>
            <a:endParaRPr lang="en-US" dirty="0"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9</a:t>
            </a:fld>
            <a:endParaRPr lang="en-US" dirty="0"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Adapted from </a:t>
            </a:r>
            <a:r>
              <a:rPr lang="en-US" dirty="0" smtClean="0">
                <a:hlinkClick r:id="rId3"/>
              </a:rPr>
              <a:t>http://www.clevelandclinicmeded.com/medicalpubs/diseasemanagement/endocrinology/diseases-of-the-adrenal-gland/</a:t>
            </a:r>
            <a:endParaRPr lang="en-US" dirty="0"/>
          </a:p>
        </p:txBody>
      </p:sp>
      <p:sp>
        <p:nvSpPr>
          <p:cNvPr id="4" name="Slide Number Placeholder 3"/>
          <p:cNvSpPr>
            <a:spLocks noGrp="1"/>
          </p:cNvSpPr>
          <p:nvPr>
            <p:ph type="sldNum" sz="quarter" idx="10"/>
          </p:nvPr>
        </p:nvSpPr>
        <p:spPr/>
        <p:txBody>
          <a:bodyPr/>
          <a:lstStyle/>
          <a:p>
            <a:fld id="{05276B17-0438-4494-9F36-CA95DE3FDD2C}" type="slidenum">
              <a:rPr lang="en-US" smtClean="0"/>
              <a:t>21</a:t>
            </a:fld>
            <a:endParaRPr lang="en-US"/>
          </a:p>
        </p:txBody>
      </p:sp>
    </p:spTree>
    <p:extLst>
      <p:ext uri="{BB962C8B-B14F-4D97-AF65-F5344CB8AC3E}">
        <p14:creationId xmlns:p14="http://schemas.microsoft.com/office/powerpoint/2010/main" val="1863267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24</a:t>
            </a:fld>
            <a:endParaRPr lang="en-US" dirty="0"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26</a:t>
            </a:fld>
            <a:endParaRPr lang="en-US" dirty="0"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27</a:t>
            </a:fld>
            <a:endParaRPr lang="en-US" dirty="0"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36</a:t>
            </a:fld>
            <a:endParaRPr lang="en-US" dirty="0"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8C3B13-DBF4-4615-9228-014B3105144E}" type="datetime1">
              <a:rPr lang="en-US" smtClean="0"/>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EB56A-8646-4B67-9334-B88082B381B0}"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B106E7-BE9F-421C-8C45-0867D2BEA5E3}" type="datetime1">
              <a:rPr lang="en-US" smtClean="0"/>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446F39-5084-4355-B431-C51EB88440E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3B18E-35CF-4CCA-862E-B149B90EFF3F}" type="datetime1">
              <a:rPr lang="en-US" smtClean="0"/>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93127B-E836-4A15-91A5-A0D1E55351C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1600200"/>
          </a:xfrm>
        </p:spPr>
        <p:txBody>
          <a:bodyPr>
            <a:normAutofit/>
          </a:bodyPr>
          <a:lstStyle>
            <a:lvl1pPr algn="ctr">
              <a:defRPr sz="4000">
                <a:solidFill>
                  <a:srgbClr val="FF0000"/>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2133600"/>
            <a:ext cx="7543800" cy="3886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539783-BC3B-4869-9280-23039094CC3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610095-9AE0-45F3-AD03-C783BD814E52}" type="datetime1">
              <a:rPr lang="en-US" smtClean="0"/>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7E62A6-D3BB-42B7-97EA-6F839A4410C5}"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37E42A-FCBE-472E-B4EF-AE0A3CE883F3}" type="datetime1">
              <a:rPr lang="en-US" smtClean="0"/>
              <a:t>5/14/2015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275E40-4BD0-45AC-ABB0-1F4411C1D0E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521CD7-D2E7-4B4D-AD7A-A7836F6D0C78}" type="datetime1">
              <a:rPr lang="en-US" smtClean="0"/>
              <a:t>5/14/2015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9D502B-DA4C-4685-BC54-DBB4F60B7C9C}" type="slidenum">
              <a:rPr lang="en-US" smtClean="0"/>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DD20F0-80A6-4881-A77D-4B5DBC0306C2}" type="datetime1">
              <a:rPr lang="en-US" smtClean="0"/>
              <a:t>5/14/2015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04F228-3855-4448-8B69-146886D9186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2CDBE-6C55-468A-812C-15B3006FF43F}" type="datetime1">
              <a:rPr lang="en-US" smtClean="0"/>
              <a:t>5/14/2015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4DDE21-F290-443C-8E9A-843E77C5D47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9389C-A6B5-4598-857F-512499F21BF3}" type="datetime1">
              <a:rPr lang="en-US" smtClean="0"/>
              <a:t>5/14/2015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A94D7-9FC6-4B0C-B62A-D0F439BBC706}"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21289-C174-44D4-A11A-36E4BF6B2B4C}" type="datetime1">
              <a:rPr lang="en-US" smtClean="0"/>
              <a:t>5/14/2015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63D1DF-18D3-4B5B-9166-2C408F2907D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C2D3BBD-5418-4A5E-9EE3-41EC972D4216}" type="datetime1">
              <a:rPr lang="en-US" smtClean="0"/>
              <a:t>5/14/2015</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AE099C9-56F5-40D3-89E6-65303E9284BA}"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hdr="0" ftr="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6492875"/>
            <a:ext cx="7772400" cy="1736725"/>
          </a:xfrm>
        </p:spPr>
        <p:txBody>
          <a:bodyPr>
            <a:noAutofit/>
          </a:bodyPr>
          <a:lstStyle/>
          <a:p>
            <a:pPr algn="ctr"/>
            <a:r>
              <a:rPr lang="en-US" sz="2400" cap="none" dirty="0" smtClean="0">
                <a:solidFill>
                  <a:srgbClr val="FF0000"/>
                </a:solidFill>
                <a:latin typeface="+mn-lt"/>
              </a:rPr>
              <a:t>Pakistan Society Of Chemical Pathologists</a:t>
            </a:r>
            <a:br>
              <a:rPr lang="en-US" sz="2400" cap="none" dirty="0" smtClean="0">
                <a:solidFill>
                  <a:srgbClr val="FF0000"/>
                </a:solidFill>
                <a:latin typeface="+mn-lt"/>
              </a:rPr>
            </a:br>
            <a:r>
              <a:rPr lang="en-US" sz="2000" cap="none" dirty="0" smtClean="0">
                <a:solidFill>
                  <a:srgbClr val="FF0000"/>
                </a:solidFill>
                <a:latin typeface="+mn-lt"/>
              </a:rPr>
              <a:t>Distance Learning </a:t>
            </a:r>
            <a:r>
              <a:rPr lang="en-GB" sz="2000" cap="none" dirty="0" smtClean="0">
                <a:solidFill>
                  <a:srgbClr val="FF0000"/>
                </a:solidFill>
                <a:latin typeface="+mn-lt"/>
              </a:rPr>
              <a:t>Programme</a:t>
            </a:r>
            <a:r>
              <a:rPr lang="en-US" sz="2000" cap="none" dirty="0" smtClean="0">
                <a:solidFill>
                  <a:srgbClr val="FF0000"/>
                </a:solidFill>
                <a:latin typeface="+mn-lt"/>
              </a:rPr>
              <a:t> In Chemical Pathology</a:t>
            </a:r>
            <a:br>
              <a:rPr lang="en-US" sz="2000" cap="none" dirty="0" smtClean="0">
                <a:solidFill>
                  <a:srgbClr val="FF0000"/>
                </a:solidFill>
                <a:latin typeface="+mn-lt"/>
              </a:rPr>
            </a:br>
            <a:r>
              <a:rPr lang="en-US" sz="2800" cap="none" dirty="0" smtClean="0">
                <a:solidFill>
                  <a:srgbClr val="FF0000"/>
                </a:solidFill>
                <a:latin typeface="+mn-lt"/>
              </a:rPr>
              <a:t>(DLP-2)</a:t>
            </a:r>
            <a:br>
              <a:rPr lang="en-US" sz="2800" cap="none" dirty="0" smtClean="0">
                <a:solidFill>
                  <a:srgbClr val="FF0000"/>
                </a:solidFill>
                <a:latin typeface="+mn-lt"/>
              </a:rPr>
            </a:br>
            <a:r>
              <a:rPr lang="en-US" sz="2400" cap="none" dirty="0" smtClean="0">
                <a:solidFill>
                  <a:srgbClr val="FF0000"/>
                </a:solidFill>
                <a:latin typeface="+mn-lt"/>
              </a:rPr>
              <a:t/>
            </a:r>
            <a:br>
              <a:rPr lang="en-US" sz="2400" cap="none" dirty="0" smtClean="0">
                <a:solidFill>
                  <a:srgbClr val="FF0000"/>
                </a:solidFill>
                <a:latin typeface="+mn-lt"/>
              </a:rPr>
            </a:br>
            <a:r>
              <a:rPr lang="en-US" sz="4000" u="sng" dirty="0">
                <a:solidFill>
                  <a:schemeClr val="accent1"/>
                </a:solidFill>
                <a:latin typeface="+mn-lt"/>
              </a:rPr>
              <a:t>Lesson No </a:t>
            </a:r>
            <a:r>
              <a:rPr lang="en-US" sz="4000" u="sng" dirty="0" smtClean="0">
                <a:solidFill>
                  <a:schemeClr val="accent1"/>
                </a:solidFill>
                <a:latin typeface="+mn-lt"/>
              </a:rPr>
              <a:t>14</a:t>
            </a:r>
            <a:r>
              <a:rPr lang="en-US" sz="4000" u="sng" dirty="0">
                <a:solidFill>
                  <a:schemeClr val="accent1"/>
                </a:solidFill>
                <a:latin typeface="+mn-lt"/>
              </a:rPr>
              <a:t/>
            </a:r>
            <a:br>
              <a:rPr lang="en-US" sz="4000" u="sng" dirty="0">
                <a:solidFill>
                  <a:schemeClr val="accent1"/>
                </a:solidFill>
                <a:latin typeface="+mn-lt"/>
              </a:rPr>
            </a:br>
            <a:r>
              <a:rPr lang="en-US" sz="3600" u="sng" dirty="0" smtClean="0">
                <a:solidFill>
                  <a:schemeClr val="accent1"/>
                </a:solidFill>
                <a:latin typeface="+mn-lt"/>
              </a:rPr>
              <a:t>Disorders of Adrenals</a:t>
            </a:r>
            <a:br>
              <a:rPr lang="en-US" sz="3600" u="sng" dirty="0" smtClean="0">
                <a:solidFill>
                  <a:schemeClr val="accent1"/>
                </a:solidFill>
                <a:latin typeface="+mn-lt"/>
              </a:rPr>
            </a:br>
            <a:r>
              <a:rPr lang="en-US" sz="2000" dirty="0" smtClean="0">
                <a:solidFill>
                  <a:srgbClr val="0070C0"/>
                </a:solidFill>
                <a:latin typeface="+mn-lt"/>
              </a:rPr>
              <a:t>By </a:t>
            </a:r>
            <a:r>
              <a:rPr lang="en-GB" sz="2000" dirty="0" smtClean="0">
                <a:solidFill>
                  <a:srgbClr val="0070C0"/>
                </a:solidFill>
                <a:latin typeface="+mn-lt"/>
              </a:rPr>
              <a:t/>
            </a:r>
            <a:br>
              <a:rPr lang="en-GB" sz="2000" dirty="0" smtClean="0">
                <a:solidFill>
                  <a:srgbClr val="0070C0"/>
                </a:solidFill>
                <a:latin typeface="+mn-lt"/>
              </a:rPr>
            </a:br>
            <a:r>
              <a:rPr lang="en-US" sz="3200" dirty="0" smtClean="0">
                <a:solidFill>
                  <a:srgbClr val="0070C0"/>
                </a:solidFill>
              </a:rPr>
              <a:t> </a:t>
            </a:r>
            <a:r>
              <a:rPr lang="en-GB" sz="3200" dirty="0" smtClean="0">
                <a:solidFill>
                  <a:srgbClr val="0070C0"/>
                </a:solidFill>
              </a:rPr>
              <a:t/>
            </a:r>
            <a:br>
              <a:rPr lang="en-GB" sz="3200" dirty="0" smtClean="0">
                <a:solidFill>
                  <a:srgbClr val="0070C0"/>
                </a:solidFill>
              </a:rPr>
            </a:br>
            <a:r>
              <a:rPr lang="en-US" sz="2800" dirty="0" smtClean="0">
                <a:solidFill>
                  <a:srgbClr val="0070C0"/>
                </a:solidFill>
                <a:latin typeface="Arial" pitchFamily="34" charset="0"/>
                <a:cs typeface="Arial" pitchFamily="34" charset="0"/>
              </a:rPr>
              <a:t>Brig Aamir Ijaz</a:t>
            </a:r>
            <a:r>
              <a:rPr lang="en-US" sz="3600" dirty="0" smtClean="0">
                <a:solidFill>
                  <a:srgbClr val="0070C0"/>
                </a:solidFill>
                <a:latin typeface="Arial" pitchFamily="34" charset="0"/>
                <a:cs typeface="Arial" pitchFamily="34" charset="0"/>
              </a:rPr>
              <a:t/>
            </a:r>
            <a:br>
              <a:rPr lang="en-US" sz="3600" dirty="0" smtClean="0">
                <a:solidFill>
                  <a:srgbClr val="0070C0"/>
                </a:solidFill>
                <a:latin typeface="Arial" pitchFamily="34" charset="0"/>
                <a:cs typeface="Arial" pitchFamily="34" charset="0"/>
              </a:rPr>
            </a:br>
            <a:r>
              <a:rPr lang="en-US" sz="1400" dirty="0" smtClean="0">
                <a:solidFill>
                  <a:srgbClr val="0070C0"/>
                </a:solidFill>
                <a:latin typeface="Arial" pitchFamily="34" charset="0"/>
                <a:cs typeface="Arial" pitchFamily="34" charset="0"/>
              </a:rPr>
              <a:t>MCPS, FCPS, FRCP (Edin)</a:t>
            </a:r>
            <a:r>
              <a:rPr lang="en-GB" sz="1400" dirty="0" smtClean="0">
                <a:solidFill>
                  <a:srgbClr val="0070C0"/>
                </a:solidFill>
                <a:latin typeface="Arial" pitchFamily="34" charset="0"/>
                <a:cs typeface="Arial" pitchFamily="34" charset="0"/>
              </a:rPr>
              <a:t/>
            </a:r>
            <a:br>
              <a:rPr lang="en-GB" sz="1400" dirty="0" smtClean="0">
                <a:solidFill>
                  <a:srgbClr val="0070C0"/>
                </a:solidFill>
                <a:latin typeface="Arial" pitchFamily="34" charset="0"/>
                <a:cs typeface="Arial" pitchFamily="34" charset="0"/>
              </a:rPr>
            </a:br>
            <a:r>
              <a:rPr lang="en-GB" sz="1050" dirty="0" smtClean="0">
                <a:solidFill>
                  <a:srgbClr val="0070C0"/>
                </a:solidFill>
                <a:latin typeface="Arial" pitchFamily="34" charset="0"/>
                <a:cs typeface="Arial" pitchFamily="34" charset="0"/>
              </a:rPr>
              <a:t/>
            </a:r>
            <a:br>
              <a:rPr lang="en-GB" sz="1050" dirty="0" smtClean="0">
                <a:solidFill>
                  <a:srgbClr val="0070C0"/>
                </a:solidFill>
                <a:latin typeface="Arial" pitchFamily="34" charset="0"/>
                <a:cs typeface="Arial" pitchFamily="34" charset="0"/>
              </a:rPr>
            </a:br>
            <a:r>
              <a:rPr lang="en-GB" sz="1050" dirty="0" smtClean="0">
                <a:solidFill>
                  <a:srgbClr val="0070C0"/>
                </a:solidFill>
                <a:latin typeface="Arial" pitchFamily="34" charset="0"/>
                <a:cs typeface="Arial" pitchFamily="34" charset="0"/>
              </a:rPr>
              <a:t/>
            </a:r>
            <a:br>
              <a:rPr lang="en-GB" sz="1050" dirty="0" smtClean="0">
                <a:solidFill>
                  <a:srgbClr val="0070C0"/>
                </a:solidFill>
                <a:latin typeface="Arial" pitchFamily="34" charset="0"/>
                <a:cs typeface="Arial" pitchFamily="34" charset="0"/>
              </a:rPr>
            </a:br>
            <a:r>
              <a:rPr lang="en-US" sz="1800" dirty="0" smtClean="0">
                <a:solidFill>
                  <a:srgbClr val="FF0000"/>
                </a:solidFill>
                <a:latin typeface="Arial" pitchFamily="34" charset="0"/>
                <a:cs typeface="Arial" pitchFamily="34" charset="0"/>
              </a:rPr>
              <a:t>Professor of Pathology / </a:t>
            </a:r>
            <a:br>
              <a:rPr lang="en-US" sz="1800" dirty="0" smtClean="0">
                <a:solidFill>
                  <a:srgbClr val="FF0000"/>
                </a:solidFill>
                <a:latin typeface="Arial" pitchFamily="34" charset="0"/>
                <a:cs typeface="Arial" pitchFamily="34" charset="0"/>
              </a:rPr>
            </a:br>
            <a:r>
              <a:rPr lang="en-US" sz="1800" dirty="0" smtClean="0">
                <a:solidFill>
                  <a:srgbClr val="FF0000"/>
                </a:solidFill>
                <a:latin typeface="Arial" pitchFamily="34" charset="0"/>
                <a:cs typeface="Arial" pitchFamily="34" charset="0"/>
              </a:rPr>
              <a:t>Consultant Chemical Pathologist</a:t>
            </a:r>
            <a:r>
              <a:rPr lang="en-GB" sz="1800" dirty="0" smtClean="0">
                <a:solidFill>
                  <a:srgbClr val="FF0000"/>
                </a:solidFill>
                <a:latin typeface="Arial" pitchFamily="34" charset="0"/>
                <a:cs typeface="Arial" pitchFamily="34" charset="0"/>
              </a:rPr>
              <a:t/>
            </a:r>
            <a:br>
              <a:rPr lang="en-GB" sz="1800" dirty="0" smtClean="0">
                <a:solidFill>
                  <a:srgbClr val="FF0000"/>
                </a:solidFill>
                <a:latin typeface="Arial" pitchFamily="34" charset="0"/>
                <a:cs typeface="Arial" pitchFamily="34" charset="0"/>
              </a:rPr>
            </a:br>
            <a:r>
              <a:rPr lang="en-US" sz="1800" dirty="0" smtClean="0">
                <a:solidFill>
                  <a:srgbClr val="FF0000"/>
                </a:solidFill>
                <a:latin typeface="Arial" pitchFamily="34" charset="0"/>
                <a:cs typeface="Arial" pitchFamily="34" charset="0"/>
              </a:rPr>
              <a:t>AFIP Rawalpindi</a:t>
            </a:r>
            <a:r>
              <a:rPr lang="en-US" sz="1200" baseline="30000" dirty="0" smtClean="0">
                <a:solidFill>
                  <a:srgbClr val="FF0000"/>
                </a:solidFill>
                <a:latin typeface="Arial" pitchFamily="34" charset="0"/>
                <a:cs typeface="Arial" pitchFamily="34" charset="0"/>
              </a:rPr>
              <a:t/>
            </a:r>
            <a:br>
              <a:rPr lang="en-US" sz="1200" baseline="30000" dirty="0" smtClean="0">
                <a:solidFill>
                  <a:srgbClr val="FF0000"/>
                </a:solidFill>
                <a:latin typeface="Arial" pitchFamily="34" charset="0"/>
                <a:cs typeface="Arial" pitchFamily="34" charset="0"/>
              </a:rPr>
            </a:br>
            <a:r>
              <a:rPr lang="en-US" sz="1800" dirty="0" smtClean="0">
                <a:solidFill>
                  <a:srgbClr val="0070C0"/>
                </a:solidFill>
                <a:latin typeface="Arial" pitchFamily="34" charset="0"/>
                <a:cs typeface="Arial" pitchFamily="34" charset="0"/>
              </a:rPr>
              <a:t/>
            </a:r>
            <a:br>
              <a:rPr lang="en-US" sz="1800" dirty="0" smtClean="0">
                <a:solidFill>
                  <a:srgbClr val="0070C0"/>
                </a:solidFill>
                <a:latin typeface="Arial" pitchFamily="34" charset="0"/>
                <a:cs typeface="Arial" pitchFamily="34" charset="0"/>
              </a:rPr>
            </a:br>
            <a:r>
              <a:rPr lang="en-US" sz="1400" baseline="30000" dirty="0" smtClean="0">
                <a:solidFill>
                  <a:srgbClr val="FF0000"/>
                </a:solidFill>
                <a:latin typeface="+mn-lt"/>
              </a:rPr>
              <a:t/>
            </a:r>
            <a:br>
              <a:rPr lang="en-US" sz="1400" baseline="30000" dirty="0" smtClean="0">
                <a:solidFill>
                  <a:srgbClr val="FF0000"/>
                </a:solidFill>
                <a:latin typeface="+mn-lt"/>
              </a:rPr>
            </a:br>
            <a:endParaRPr lang="en-US" dirty="0" smtClean="0">
              <a:solidFill>
                <a:srgbClr val="FF0000"/>
              </a:solidFill>
              <a:latin typeface="+mn-lt"/>
            </a:endParaRPr>
          </a:p>
        </p:txBody>
      </p:sp>
      <p:pic>
        <p:nvPicPr>
          <p:cNvPr id="4" name="Picture 3" descr="G:\AI-02 Sep 12\DLP-2\DLP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304800"/>
            <a:ext cx="1381760" cy="1381760"/>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 y="228600"/>
            <a:ext cx="1356360" cy="1457960"/>
          </a:xfrm>
          <a:prstGeom prst="rect">
            <a:avLst/>
          </a:prstGeom>
          <a:noFill/>
          <a:ln>
            <a:noFill/>
          </a:ln>
        </p:spPr>
      </p:pic>
    </p:spTree>
    <p:extLst>
      <p:ext uri="{BB962C8B-B14F-4D97-AF65-F5344CB8AC3E}">
        <p14:creationId xmlns:p14="http://schemas.microsoft.com/office/powerpoint/2010/main" val="312358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657600"/>
            <a:ext cx="7543800" cy="1066800"/>
          </a:xfrm>
        </p:spPr>
        <p:txBody>
          <a:bodyPr/>
          <a:lstStyle/>
          <a:p>
            <a:pPr algn="ctr"/>
            <a:r>
              <a:rPr lang="en-US" sz="4800" b="1" dirty="0" smtClean="0">
                <a:solidFill>
                  <a:srgbClr val="FF0000"/>
                </a:solidFill>
                <a:latin typeface="+mn-lt"/>
              </a:rPr>
              <a:t>Addison`s </a:t>
            </a:r>
            <a:r>
              <a:rPr lang="en-US" sz="4800" b="1" dirty="0" err="1" smtClean="0">
                <a:solidFill>
                  <a:srgbClr val="FF0000"/>
                </a:solidFill>
                <a:latin typeface="+mn-lt"/>
              </a:rPr>
              <a:t>Disaese</a:t>
            </a:r>
            <a:endParaRPr lang="en-US" sz="4800" b="1" dirty="0">
              <a:solidFill>
                <a:srgbClr val="FF0000"/>
              </a:solidFill>
              <a:latin typeface="+mn-lt"/>
            </a:endParaRPr>
          </a:p>
        </p:txBody>
      </p:sp>
      <p:sp>
        <p:nvSpPr>
          <p:cNvPr id="3" name="Subtitle 2"/>
          <p:cNvSpPr>
            <a:spLocks noGrp="1"/>
          </p:cNvSpPr>
          <p:nvPr>
            <p:ph type="subTitle" idx="1"/>
          </p:nvPr>
        </p:nvSpPr>
        <p:spPr>
          <a:xfrm>
            <a:off x="762000" y="4724400"/>
            <a:ext cx="7315200" cy="990600"/>
          </a:xfrm>
        </p:spPr>
        <p:txBody>
          <a:bodyPr/>
          <a:lstStyle/>
          <a:p>
            <a:r>
              <a:rPr lang="en-US" dirty="0" smtClean="0"/>
              <a:t>Slides courtesy of </a:t>
            </a:r>
            <a:r>
              <a:rPr lang="en-US" dirty="0" err="1" smtClean="0"/>
              <a:t>Dr</a:t>
            </a:r>
            <a:r>
              <a:rPr lang="en-US" dirty="0" smtClean="0"/>
              <a:t> </a:t>
            </a:r>
            <a:r>
              <a:rPr lang="en-US" dirty="0" err="1" smtClean="0"/>
              <a:t>Sobia</a:t>
            </a:r>
            <a:r>
              <a:rPr lang="en-US" dirty="0" smtClean="0"/>
              <a:t>, AFIP </a:t>
            </a:r>
            <a:r>
              <a:rPr lang="en-US" dirty="0" err="1" smtClean="0"/>
              <a:t>Rwp</a:t>
            </a:r>
            <a:r>
              <a:rPr lang="en-US" dirty="0" smtClean="0"/>
              <a:t> and       Dr</a:t>
            </a:r>
            <a:r>
              <a:rPr lang="en-US" dirty="0"/>
              <a:t>. </a:t>
            </a:r>
            <a:r>
              <a:rPr lang="en-US" dirty="0" err="1"/>
              <a:t>Sabiha</a:t>
            </a:r>
            <a:r>
              <a:rPr lang="en-US" dirty="0"/>
              <a:t> </a:t>
            </a:r>
            <a:r>
              <a:rPr lang="en-US" dirty="0" err="1"/>
              <a:t>Waseem</a:t>
            </a:r>
            <a:r>
              <a:rPr lang="en-US" dirty="0"/>
              <a:t>, Canada </a:t>
            </a:r>
          </a:p>
        </p:txBody>
      </p:sp>
    </p:spTree>
    <p:extLst>
      <p:ext uri="{BB962C8B-B14F-4D97-AF65-F5344CB8AC3E}">
        <p14:creationId xmlns:p14="http://schemas.microsoft.com/office/powerpoint/2010/main" val="4201850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Pathogenesis</a:t>
            </a:r>
            <a:endParaRPr lang="en-US" sz="6000" dirty="0"/>
          </a:p>
        </p:txBody>
      </p:sp>
      <p:sp>
        <p:nvSpPr>
          <p:cNvPr id="3" name="Content Placeholder 2"/>
          <p:cNvSpPr>
            <a:spLocks noGrp="1"/>
          </p:cNvSpPr>
          <p:nvPr>
            <p:ph idx="1"/>
          </p:nvPr>
        </p:nvSpPr>
        <p:spPr/>
        <p:txBody>
          <a:bodyPr>
            <a:normAutofit/>
          </a:bodyPr>
          <a:lstStyle/>
          <a:p>
            <a:r>
              <a:rPr lang="en-US" sz="3200" dirty="0"/>
              <a:t>Primary adrenal insufficiency, also known as Addison </a:t>
            </a:r>
            <a:r>
              <a:rPr lang="en-US" sz="3200" dirty="0" smtClean="0"/>
              <a:t>disease, results </a:t>
            </a:r>
            <a:r>
              <a:rPr lang="en-US" sz="3200" dirty="0"/>
              <a:t>from progressive destruction or dysfunction of </a:t>
            </a:r>
            <a:r>
              <a:rPr lang="en-US" sz="3200" dirty="0" smtClean="0"/>
              <a:t>the adrenal </a:t>
            </a:r>
            <a:r>
              <a:rPr lang="en-US" sz="3200" dirty="0"/>
              <a:t>glands caused by a local disease process or </a:t>
            </a:r>
            <a:r>
              <a:rPr lang="en-US" sz="3200" dirty="0" smtClean="0"/>
              <a:t>systemic disorder.</a:t>
            </a:r>
            <a:endParaRPr lang="en-US" sz="3200" dirty="0"/>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11</a:t>
            </a:fld>
            <a:endParaRPr lang="en-US" dirty="0"/>
          </a:p>
        </p:txBody>
      </p:sp>
    </p:spTree>
    <p:extLst>
      <p:ext uri="{BB962C8B-B14F-4D97-AF65-F5344CB8AC3E}">
        <p14:creationId xmlns:p14="http://schemas.microsoft.com/office/powerpoint/2010/main" val="4202633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781800" cy="914400"/>
          </a:xfrm>
        </p:spPr>
        <p:txBody>
          <a:bodyPr>
            <a:normAutofit fontScale="90000"/>
          </a:bodyPr>
          <a:lstStyle/>
          <a:p>
            <a:r>
              <a:rPr lang="en-US" dirty="0"/>
              <a:t>Granulomatous disease Causing </a:t>
            </a:r>
            <a:r>
              <a:rPr lang="en-US" dirty="0" smtClean="0"/>
              <a:t>Adrenal </a:t>
            </a:r>
            <a:r>
              <a:rPr lang="en-US" dirty="0"/>
              <a:t>insufficiency</a:t>
            </a:r>
          </a:p>
        </p:txBody>
      </p:sp>
      <p:sp>
        <p:nvSpPr>
          <p:cNvPr id="3" name="Content Placeholder 2"/>
          <p:cNvSpPr>
            <a:spLocks noGrp="1"/>
          </p:cNvSpPr>
          <p:nvPr>
            <p:ph idx="1"/>
          </p:nvPr>
        </p:nvSpPr>
        <p:spPr>
          <a:xfrm>
            <a:off x="762000" y="1600200"/>
            <a:ext cx="7543800" cy="4419600"/>
          </a:xfrm>
        </p:spPr>
        <p:txBody>
          <a:bodyPr>
            <a:normAutofit/>
          </a:bodyPr>
          <a:lstStyle/>
          <a:p>
            <a:r>
              <a:rPr lang="en-US" sz="3600" dirty="0" smtClean="0">
                <a:solidFill>
                  <a:schemeClr val="tx1"/>
                </a:solidFill>
              </a:rPr>
              <a:t>Tuberculosis</a:t>
            </a:r>
          </a:p>
          <a:p>
            <a:r>
              <a:rPr lang="en-US" sz="3600" dirty="0" err="1" smtClean="0">
                <a:solidFill>
                  <a:schemeClr val="tx1"/>
                </a:solidFill>
              </a:rPr>
              <a:t>Histoplasmosis</a:t>
            </a:r>
            <a:r>
              <a:rPr lang="en-US" sz="3600" dirty="0" smtClean="0">
                <a:solidFill>
                  <a:schemeClr val="tx1"/>
                </a:solidFill>
              </a:rPr>
              <a:t> </a:t>
            </a:r>
          </a:p>
          <a:p>
            <a:r>
              <a:rPr lang="en-US" sz="3600" dirty="0" err="1" smtClean="0">
                <a:solidFill>
                  <a:schemeClr val="tx1"/>
                </a:solidFill>
              </a:rPr>
              <a:t>Sarcoidosis</a:t>
            </a:r>
            <a:endParaRPr lang="en-US" sz="3600" dirty="0" smtClean="0">
              <a:solidFill>
                <a:schemeClr val="tx1"/>
              </a:solidFill>
            </a:endParaRPr>
          </a:p>
          <a:p>
            <a:r>
              <a:rPr lang="en-US" sz="3600" dirty="0" smtClean="0">
                <a:solidFill>
                  <a:schemeClr val="tx1"/>
                </a:solidFill>
              </a:rPr>
              <a:t>Fungal infection</a:t>
            </a:r>
          </a:p>
          <a:p>
            <a:r>
              <a:rPr lang="en-US" sz="3600" dirty="0" smtClean="0">
                <a:solidFill>
                  <a:schemeClr val="tx1"/>
                </a:solidFill>
              </a:rPr>
              <a:t>Cytomegalovirus</a:t>
            </a:r>
            <a:endParaRPr lang="en-US" sz="3600" dirty="0">
              <a:solidFill>
                <a:schemeClr val="tx1"/>
              </a:solidFill>
            </a:endParaRPr>
          </a:p>
          <a:p>
            <a:endParaRPr lang="en-US" sz="3600" dirty="0">
              <a:solidFill>
                <a:schemeClr val="tx1"/>
              </a:solidFill>
            </a:endParaRPr>
          </a:p>
          <a:p>
            <a:endParaRPr lang="en-US" sz="3600" dirty="0">
              <a:solidFill>
                <a:schemeClr val="tx1"/>
              </a:solidFill>
            </a:endParaRPr>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12</a:t>
            </a:fld>
            <a:endParaRPr lang="en-US" dirty="0"/>
          </a:p>
        </p:txBody>
      </p:sp>
    </p:spTree>
    <p:extLst>
      <p:ext uri="{BB962C8B-B14F-4D97-AF65-F5344CB8AC3E}">
        <p14:creationId xmlns:p14="http://schemas.microsoft.com/office/powerpoint/2010/main" val="100098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781800" cy="914400"/>
          </a:xfrm>
        </p:spPr>
        <p:txBody>
          <a:bodyPr>
            <a:normAutofit fontScale="90000"/>
          </a:bodyPr>
          <a:lstStyle/>
          <a:p>
            <a:r>
              <a:rPr lang="en-US" dirty="0"/>
              <a:t>Autoimmune disease</a:t>
            </a:r>
            <a:br>
              <a:rPr lang="en-US" dirty="0"/>
            </a:br>
            <a:r>
              <a:rPr lang="en-US" dirty="0" smtClean="0"/>
              <a:t>Causing Adrenal </a:t>
            </a:r>
            <a:r>
              <a:rPr lang="en-US" dirty="0"/>
              <a:t>insufficiency</a:t>
            </a:r>
          </a:p>
        </p:txBody>
      </p:sp>
      <p:sp>
        <p:nvSpPr>
          <p:cNvPr id="3" name="Content Placeholder 2"/>
          <p:cNvSpPr>
            <a:spLocks noGrp="1"/>
          </p:cNvSpPr>
          <p:nvPr>
            <p:ph idx="1"/>
          </p:nvPr>
        </p:nvSpPr>
        <p:spPr>
          <a:xfrm>
            <a:off x="762000" y="1600200"/>
            <a:ext cx="7543800" cy="4419600"/>
          </a:xfrm>
        </p:spPr>
        <p:txBody>
          <a:bodyPr>
            <a:normAutofit/>
          </a:bodyPr>
          <a:lstStyle/>
          <a:p>
            <a:r>
              <a:rPr lang="en-US" sz="2800" dirty="0" smtClean="0"/>
              <a:t>Sporadic </a:t>
            </a:r>
            <a:endParaRPr lang="en-US" sz="2800" dirty="0"/>
          </a:p>
          <a:p>
            <a:r>
              <a:rPr lang="en-US" sz="2800" dirty="0" err="1" smtClean="0"/>
              <a:t>Polyglandular</a:t>
            </a:r>
            <a:r>
              <a:rPr lang="en-US" sz="2800" dirty="0" smtClean="0"/>
              <a:t> </a:t>
            </a:r>
            <a:r>
              <a:rPr lang="en-US" sz="2800" dirty="0"/>
              <a:t>autoimmune type 1(</a:t>
            </a:r>
            <a:r>
              <a:rPr lang="en-US" sz="2800" dirty="0" err="1"/>
              <a:t>addisons</a:t>
            </a:r>
            <a:r>
              <a:rPr lang="en-US" sz="2800" dirty="0"/>
              <a:t> disease</a:t>
            </a:r>
            <a:r>
              <a:rPr lang="en-US" sz="2800" dirty="0" smtClean="0"/>
              <a:t>,       candidiasis</a:t>
            </a:r>
            <a:r>
              <a:rPr lang="en-US" sz="2800" dirty="0"/>
              <a:t>, </a:t>
            </a:r>
            <a:r>
              <a:rPr lang="en-US" sz="2800" dirty="0" err="1"/>
              <a:t>hypoparathyroidism</a:t>
            </a:r>
            <a:r>
              <a:rPr lang="en-US" sz="2800" dirty="0"/>
              <a:t>, primary gonadal </a:t>
            </a:r>
            <a:r>
              <a:rPr lang="en-US" sz="2800" dirty="0" smtClean="0"/>
              <a:t>      failure</a:t>
            </a:r>
            <a:r>
              <a:rPr lang="en-US" sz="2800" dirty="0"/>
              <a:t>)</a:t>
            </a:r>
          </a:p>
          <a:p>
            <a:r>
              <a:rPr lang="en-US" sz="2800" dirty="0" err="1" smtClean="0"/>
              <a:t>Polyglandular</a:t>
            </a:r>
            <a:r>
              <a:rPr lang="en-US" sz="2800" dirty="0" smtClean="0"/>
              <a:t> </a:t>
            </a:r>
            <a:r>
              <a:rPr lang="en-US" sz="2800" dirty="0"/>
              <a:t>autoimmune type 2 (</a:t>
            </a:r>
            <a:r>
              <a:rPr lang="en-US" sz="2800" dirty="0" err="1"/>
              <a:t>addison</a:t>
            </a:r>
            <a:r>
              <a:rPr lang="en-US" sz="2800" dirty="0"/>
              <a:t> disease, </a:t>
            </a:r>
            <a:r>
              <a:rPr lang="en-US" sz="2800" dirty="0" smtClean="0"/>
              <a:t> </a:t>
            </a:r>
          </a:p>
          <a:p>
            <a:pPr marL="0" indent="0">
              <a:buNone/>
            </a:pPr>
            <a:r>
              <a:rPr lang="en-US" sz="2800" dirty="0" smtClean="0"/>
              <a:t>   primary </a:t>
            </a:r>
            <a:r>
              <a:rPr lang="en-US" sz="2800" dirty="0"/>
              <a:t>hypothyroidism, primary </a:t>
            </a:r>
            <a:r>
              <a:rPr lang="en-US" sz="2800" dirty="0" err="1" smtClean="0"/>
              <a:t>hypogonadism</a:t>
            </a:r>
            <a:r>
              <a:rPr lang="en-US" sz="2800" dirty="0" smtClean="0"/>
              <a:t>,            diabetes and pernicious anemia</a:t>
            </a:r>
          </a:p>
          <a:p>
            <a:endParaRPr lang="en-US" sz="2800" dirty="0"/>
          </a:p>
          <a:p>
            <a:endParaRPr lang="en-US" sz="2800" dirty="0"/>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13</a:t>
            </a:fld>
            <a:endParaRPr lang="en-US" dirty="0"/>
          </a:p>
        </p:txBody>
      </p:sp>
    </p:spTree>
    <p:extLst>
      <p:ext uri="{BB962C8B-B14F-4D97-AF65-F5344CB8AC3E}">
        <p14:creationId xmlns:p14="http://schemas.microsoft.com/office/powerpoint/2010/main" val="2141436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781800" cy="914400"/>
          </a:xfrm>
        </p:spPr>
        <p:txBody>
          <a:bodyPr>
            <a:noAutofit/>
          </a:bodyPr>
          <a:lstStyle/>
          <a:p>
            <a:r>
              <a:rPr lang="en-US" dirty="0" smtClean="0"/>
              <a:t>Other Causes of </a:t>
            </a:r>
            <a:br>
              <a:rPr lang="en-US" dirty="0" smtClean="0"/>
            </a:br>
            <a:r>
              <a:rPr lang="en-US" dirty="0" smtClean="0"/>
              <a:t>Adrenal Insufficiency</a:t>
            </a:r>
            <a:endParaRPr lang="en-US" sz="2400" dirty="0"/>
          </a:p>
        </p:txBody>
      </p:sp>
      <p:sp>
        <p:nvSpPr>
          <p:cNvPr id="3" name="Content Placeholder 2"/>
          <p:cNvSpPr>
            <a:spLocks noGrp="1"/>
          </p:cNvSpPr>
          <p:nvPr>
            <p:ph idx="1"/>
          </p:nvPr>
        </p:nvSpPr>
        <p:spPr>
          <a:xfrm>
            <a:off x="762000" y="1447800"/>
            <a:ext cx="7543800" cy="4572000"/>
          </a:xfrm>
        </p:spPr>
        <p:txBody>
          <a:bodyPr>
            <a:normAutofit fontScale="92500" lnSpcReduction="10000"/>
          </a:bodyPr>
          <a:lstStyle/>
          <a:p>
            <a:r>
              <a:rPr lang="en-US" dirty="0">
                <a:solidFill>
                  <a:schemeClr val="tx1"/>
                </a:solidFill>
              </a:rPr>
              <a:t>Exogenous steroids</a:t>
            </a:r>
          </a:p>
          <a:p>
            <a:r>
              <a:rPr lang="en-US" dirty="0" smtClean="0"/>
              <a:t>Neoplastic </a:t>
            </a:r>
            <a:r>
              <a:rPr lang="en-US" dirty="0"/>
              <a:t>infiltration</a:t>
            </a:r>
          </a:p>
          <a:p>
            <a:r>
              <a:rPr lang="en-US" dirty="0" err="1"/>
              <a:t>Haemochromatosis</a:t>
            </a:r>
            <a:endParaRPr lang="en-US" dirty="0"/>
          </a:p>
          <a:p>
            <a:r>
              <a:rPr lang="en-US" dirty="0" smtClean="0"/>
              <a:t>Amyloidosis</a:t>
            </a:r>
          </a:p>
          <a:p>
            <a:r>
              <a:rPr lang="en-US" dirty="0" smtClean="0"/>
              <a:t>Congenital adrenal hypoplasia</a:t>
            </a:r>
          </a:p>
          <a:p>
            <a:r>
              <a:rPr lang="en-US" dirty="0" smtClean="0"/>
              <a:t>ACTH resistance syndromes</a:t>
            </a:r>
          </a:p>
          <a:p>
            <a:r>
              <a:rPr lang="en-US" dirty="0" smtClean="0"/>
              <a:t>HIV</a:t>
            </a:r>
          </a:p>
          <a:p>
            <a:r>
              <a:rPr lang="en-US" dirty="0" smtClean="0"/>
              <a:t>Abdominal irradiation</a:t>
            </a:r>
          </a:p>
          <a:p>
            <a:r>
              <a:rPr lang="en-US" dirty="0" err="1" smtClean="0"/>
              <a:t>Intraadrenal</a:t>
            </a:r>
            <a:r>
              <a:rPr lang="en-US" dirty="0" smtClean="0"/>
              <a:t> </a:t>
            </a:r>
            <a:r>
              <a:rPr lang="en-US" dirty="0" err="1" smtClean="0"/>
              <a:t>haemorrhage</a:t>
            </a:r>
            <a:endParaRPr lang="en-US" dirty="0" smtClean="0"/>
          </a:p>
          <a:p>
            <a:r>
              <a:rPr lang="en-US" dirty="0" err="1" smtClean="0"/>
              <a:t>Adrenoleukodystrophies</a:t>
            </a:r>
            <a:endParaRPr lang="en-US" dirty="0"/>
          </a:p>
          <a:p>
            <a:r>
              <a:rPr lang="en-US" dirty="0"/>
              <a:t>Following bilateral </a:t>
            </a:r>
            <a:r>
              <a:rPr lang="en-US" dirty="0" err="1" smtClean="0"/>
              <a:t>adrenalectomy</a:t>
            </a:r>
            <a:endParaRPr lang="en-US" dirty="0" smtClean="0"/>
          </a:p>
          <a:p>
            <a:pPr marL="0" indent="0">
              <a:buNone/>
            </a:pPr>
            <a:r>
              <a:rPr lang="en-US" dirty="0" smtClean="0"/>
              <a:t>                                   </a:t>
            </a:r>
            <a:endParaRPr lang="en-US" sz="2200" i="1" dirty="0"/>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14</a:t>
            </a:fld>
            <a:endParaRPr lang="en-US" dirty="0"/>
          </a:p>
        </p:txBody>
      </p:sp>
    </p:spTree>
    <p:extLst>
      <p:ext uri="{BB962C8B-B14F-4D97-AF65-F5344CB8AC3E}">
        <p14:creationId xmlns:p14="http://schemas.microsoft.com/office/powerpoint/2010/main" val="2587499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1143000"/>
          </a:xfrm>
        </p:spPr>
        <p:txBody>
          <a:bodyPr>
            <a:normAutofit fontScale="90000"/>
          </a:bodyPr>
          <a:lstStyle/>
          <a:p>
            <a:r>
              <a:rPr lang="en-US" dirty="0" smtClean="0"/>
              <a:t>Stages </a:t>
            </a:r>
            <a:r>
              <a:rPr lang="en-US" dirty="0"/>
              <a:t>in the development of </a:t>
            </a:r>
            <a:r>
              <a:rPr lang="en-US" dirty="0" smtClean="0"/>
              <a:t>autoimmune </a:t>
            </a:r>
            <a:r>
              <a:rPr lang="en-US" dirty="0" err="1" smtClean="0"/>
              <a:t>adrenalitis</a:t>
            </a:r>
            <a:r>
              <a:rPr lang="en-US" dirty="0" smtClean="0"/>
              <a:t> </a:t>
            </a:r>
            <a:endParaRPr lang="en-US" dirty="0"/>
          </a:p>
        </p:txBody>
      </p:sp>
      <p:sp>
        <p:nvSpPr>
          <p:cNvPr id="3" name="Content Placeholder 2"/>
          <p:cNvSpPr>
            <a:spLocks noGrp="1"/>
          </p:cNvSpPr>
          <p:nvPr>
            <p:ph idx="1"/>
          </p:nvPr>
        </p:nvSpPr>
        <p:spPr>
          <a:xfrm>
            <a:off x="762000" y="1828800"/>
            <a:ext cx="7543800" cy="4191000"/>
          </a:xfrm>
        </p:spPr>
        <p:txBody>
          <a:bodyPr>
            <a:normAutofit fontScale="92500"/>
          </a:bodyPr>
          <a:lstStyle/>
          <a:p>
            <a:r>
              <a:rPr lang="en-US" dirty="0"/>
              <a:t>Stage 1: High plasma renin activity and normal or low serum </a:t>
            </a:r>
            <a:r>
              <a:rPr lang="en-US" dirty="0" smtClean="0"/>
              <a:t> </a:t>
            </a:r>
          </a:p>
          <a:p>
            <a:pPr marL="0" indent="0">
              <a:buNone/>
            </a:pPr>
            <a:r>
              <a:rPr lang="en-US" dirty="0" smtClean="0"/>
              <a:t>                  aldosterone</a:t>
            </a:r>
            <a:endParaRPr lang="en-US" dirty="0"/>
          </a:p>
          <a:p>
            <a:r>
              <a:rPr lang="en-US" dirty="0"/>
              <a:t>Stage 2: Impaired serum cortisol response to ACTH </a:t>
            </a:r>
            <a:r>
              <a:rPr lang="en-US" dirty="0" smtClean="0"/>
              <a:t> </a:t>
            </a:r>
          </a:p>
          <a:p>
            <a:pPr marL="0" indent="0">
              <a:buNone/>
            </a:pPr>
            <a:r>
              <a:rPr lang="en-US" dirty="0" smtClean="0"/>
              <a:t>                  stimulation</a:t>
            </a:r>
            <a:endParaRPr lang="en-US" dirty="0"/>
          </a:p>
          <a:p>
            <a:r>
              <a:rPr lang="en-US" dirty="0"/>
              <a:t>Stage 3: Increased morning plasma ACTH with normal serum </a:t>
            </a:r>
            <a:endParaRPr lang="en-US" dirty="0" smtClean="0"/>
          </a:p>
          <a:p>
            <a:pPr marL="0" indent="0">
              <a:buNone/>
            </a:pPr>
            <a:r>
              <a:rPr lang="en-US" dirty="0"/>
              <a:t> </a:t>
            </a:r>
            <a:r>
              <a:rPr lang="en-US" dirty="0" smtClean="0"/>
              <a:t>                 cortisol</a:t>
            </a:r>
            <a:endParaRPr lang="en-US" dirty="0"/>
          </a:p>
          <a:p>
            <a:r>
              <a:rPr lang="en-US" dirty="0"/>
              <a:t>Stage 4: Low morning serum cortisol and overt clinical adrenal </a:t>
            </a:r>
            <a:endParaRPr lang="en-US" dirty="0" smtClean="0"/>
          </a:p>
          <a:p>
            <a:pPr marL="0" indent="0">
              <a:buNone/>
            </a:pPr>
            <a:r>
              <a:rPr lang="en-US" dirty="0"/>
              <a:t> </a:t>
            </a:r>
            <a:r>
              <a:rPr lang="en-US" dirty="0" smtClean="0"/>
              <a:t>                 insufficiency</a:t>
            </a:r>
            <a:endParaRPr lang="en-US" dirty="0"/>
          </a:p>
          <a:p>
            <a:pPr marL="0" indent="0">
              <a:buNone/>
            </a:pPr>
            <a:r>
              <a:rPr lang="en-US" dirty="0"/>
              <a:t>Thus, by the time the patient has developed low serum cortisol concentrations, adrenal destruction is essentially complete</a:t>
            </a:r>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15</a:t>
            </a:fld>
            <a:endParaRPr lang="en-US" dirty="0"/>
          </a:p>
        </p:txBody>
      </p:sp>
    </p:spTree>
    <p:extLst>
      <p:ext uri="{BB962C8B-B14F-4D97-AF65-F5344CB8AC3E}">
        <p14:creationId xmlns:p14="http://schemas.microsoft.com/office/powerpoint/2010/main" val="3565971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914400"/>
          </a:xfrm>
        </p:spPr>
        <p:txBody>
          <a:bodyPr/>
          <a:lstStyle/>
          <a:p>
            <a:r>
              <a:rPr lang="en-US" dirty="0"/>
              <a:t>Clinical </a:t>
            </a:r>
            <a:r>
              <a:rPr lang="en-US" dirty="0" smtClean="0"/>
              <a:t>Presentation</a:t>
            </a:r>
            <a:endParaRPr lang="en-US" dirty="0"/>
          </a:p>
        </p:txBody>
      </p:sp>
      <p:sp>
        <p:nvSpPr>
          <p:cNvPr id="3" name="Content Placeholder 2"/>
          <p:cNvSpPr>
            <a:spLocks noGrp="1"/>
          </p:cNvSpPr>
          <p:nvPr>
            <p:ph idx="1"/>
          </p:nvPr>
        </p:nvSpPr>
        <p:spPr>
          <a:xfrm>
            <a:off x="762000" y="1524000"/>
            <a:ext cx="7543800" cy="4495800"/>
          </a:xfrm>
        </p:spPr>
        <p:txBody>
          <a:bodyPr>
            <a:normAutofit lnSpcReduction="10000"/>
          </a:bodyPr>
          <a:lstStyle/>
          <a:p>
            <a:r>
              <a:rPr lang="en-US" dirty="0"/>
              <a:t> </a:t>
            </a:r>
            <a:r>
              <a:rPr lang="en-US" dirty="0" smtClean="0"/>
              <a:t> Weakness </a:t>
            </a:r>
            <a:r>
              <a:rPr lang="en-US" dirty="0"/>
              <a:t>&amp; fatigue                                      </a:t>
            </a:r>
          </a:p>
          <a:p>
            <a:r>
              <a:rPr lang="en-US" dirty="0"/>
              <a:t>   Hyperpigmentation (face &amp; hands)             </a:t>
            </a:r>
          </a:p>
          <a:p>
            <a:r>
              <a:rPr lang="en-US" dirty="0"/>
              <a:t>   Weight loss                                                  </a:t>
            </a:r>
            <a:r>
              <a:rPr lang="en-US" dirty="0" smtClean="0"/>
              <a:t> </a:t>
            </a:r>
            <a:endParaRPr lang="en-US" dirty="0"/>
          </a:p>
          <a:p>
            <a:r>
              <a:rPr lang="en-US" dirty="0"/>
              <a:t>   Anorexia</a:t>
            </a:r>
          </a:p>
          <a:p>
            <a:r>
              <a:rPr lang="en-US" dirty="0"/>
              <a:t>   Nausea &amp;vomiting</a:t>
            </a:r>
          </a:p>
          <a:p>
            <a:r>
              <a:rPr lang="en-US" dirty="0"/>
              <a:t>   Hypotension                                                   </a:t>
            </a:r>
            <a:endParaRPr lang="en-US" dirty="0" smtClean="0"/>
          </a:p>
          <a:p>
            <a:r>
              <a:rPr lang="en-US" dirty="0" smtClean="0"/>
              <a:t>   Hyperpigmentation (mucosa)                         </a:t>
            </a:r>
          </a:p>
          <a:p>
            <a:r>
              <a:rPr lang="en-US" dirty="0" smtClean="0"/>
              <a:t>   </a:t>
            </a:r>
            <a:r>
              <a:rPr lang="en-US" dirty="0"/>
              <a:t>Dizziness                                                        </a:t>
            </a:r>
          </a:p>
          <a:p>
            <a:r>
              <a:rPr lang="en-US" dirty="0"/>
              <a:t>   Muscle &amp; joint pain</a:t>
            </a:r>
          </a:p>
          <a:p>
            <a:r>
              <a:rPr lang="en-US" dirty="0"/>
              <a:t>   Emotional instability</a:t>
            </a:r>
          </a:p>
          <a:p>
            <a:r>
              <a:rPr lang="en-US" dirty="0"/>
              <a:t>   Salt craving</a:t>
            </a:r>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16</a:t>
            </a:fld>
            <a:endParaRPr lang="en-US" dirty="0"/>
          </a:p>
        </p:txBody>
      </p:sp>
    </p:spTree>
    <p:extLst>
      <p:ext uri="{BB962C8B-B14F-4D97-AF65-F5344CB8AC3E}">
        <p14:creationId xmlns:p14="http://schemas.microsoft.com/office/powerpoint/2010/main" val="2173578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990600"/>
          </a:xfrm>
        </p:spPr>
        <p:txBody>
          <a:bodyPr>
            <a:noAutofit/>
          </a:bodyPr>
          <a:lstStyle/>
          <a:p>
            <a:r>
              <a:rPr lang="en-US" sz="3200" dirty="0" smtClean="0"/>
              <a:t>Clinical Diagnosis of Adrenal Insufficiency</a:t>
            </a:r>
            <a:endParaRPr lang="en-US" sz="3200" dirty="0"/>
          </a:p>
        </p:txBody>
      </p:sp>
      <p:sp>
        <p:nvSpPr>
          <p:cNvPr id="3" name="Content Placeholder 2"/>
          <p:cNvSpPr>
            <a:spLocks noGrp="1"/>
          </p:cNvSpPr>
          <p:nvPr>
            <p:ph idx="1"/>
          </p:nvPr>
        </p:nvSpPr>
        <p:spPr>
          <a:xfrm>
            <a:off x="762000" y="1524000"/>
            <a:ext cx="7772400" cy="4495800"/>
          </a:xfrm>
        </p:spPr>
        <p:txBody>
          <a:bodyPr>
            <a:normAutofit fontScale="92500"/>
          </a:bodyPr>
          <a:lstStyle/>
          <a:p>
            <a:r>
              <a:rPr lang="en-US" dirty="0"/>
              <a:t>Confirmation of the clinical diagnosis of adrenal insufficiency is a three-stage process </a:t>
            </a:r>
          </a:p>
          <a:p>
            <a:endParaRPr lang="en-US" dirty="0"/>
          </a:p>
          <a:p>
            <a:pPr marL="0" indent="0">
              <a:buNone/>
            </a:pPr>
            <a:r>
              <a:rPr lang="en-US" dirty="0" smtClean="0"/>
              <a:t> 1. Demonstrating </a:t>
            </a:r>
            <a:r>
              <a:rPr lang="en-US" dirty="0"/>
              <a:t>inappropriately low cortisol secretion</a:t>
            </a:r>
          </a:p>
          <a:p>
            <a:pPr marL="0" indent="0">
              <a:buNone/>
            </a:pPr>
            <a:r>
              <a:rPr lang="en-US" dirty="0" smtClean="0"/>
              <a:t> 2. Determining </a:t>
            </a:r>
            <a:r>
              <a:rPr lang="en-US" dirty="0"/>
              <a:t>whether the cortisol deficiency is dependent on </a:t>
            </a:r>
            <a:r>
              <a:rPr lang="en-US" dirty="0" smtClean="0"/>
              <a:t>  </a:t>
            </a:r>
          </a:p>
          <a:p>
            <a:pPr marL="0" indent="0">
              <a:buNone/>
            </a:pPr>
            <a:r>
              <a:rPr lang="en-US" dirty="0"/>
              <a:t> </a:t>
            </a:r>
            <a:r>
              <a:rPr lang="en-US" dirty="0" smtClean="0"/>
              <a:t>    or </a:t>
            </a:r>
            <a:r>
              <a:rPr lang="en-US" dirty="0"/>
              <a:t>independent of ACTH deficiency and evaluating </a:t>
            </a:r>
            <a:r>
              <a:rPr lang="en-US" dirty="0" smtClean="0"/>
              <a:t>  </a:t>
            </a:r>
          </a:p>
          <a:p>
            <a:pPr marL="0" indent="0">
              <a:buNone/>
            </a:pPr>
            <a:r>
              <a:rPr lang="en-US" dirty="0"/>
              <a:t> </a:t>
            </a:r>
            <a:r>
              <a:rPr lang="en-US" dirty="0" smtClean="0"/>
              <a:t>    mineralocorticoid </a:t>
            </a:r>
            <a:r>
              <a:rPr lang="en-US" dirty="0"/>
              <a:t>secretion in patients without </a:t>
            </a:r>
            <a:r>
              <a:rPr lang="en-US" dirty="0" smtClean="0"/>
              <a:t>ACTH  </a:t>
            </a:r>
          </a:p>
          <a:p>
            <a:pPr marL="0" indent="0">
              <a:buNone/>
            </a:pPr>
            <a:r>
              <a:rPr lang="en-US" dirty="0"/>
              <a:t> </a:t>
            </a:r>
            <a:r>
              <a:rPr lang="en-US" dirty="0" smtClean="0"/>
              <a:t>    deficiency</a:t>
            </a:r>
            <a:endParaRPr lang="en-US" dirty="0"/>
          </a:p>
          <a:p>
            <a:pPr marL="0" indent="0">
              <a:buNone/>
            </a:pPr>
            <a:r>
              <a:rPr lang="en-US" dirty="0" smtClean="0"/>
              <a:t> 3. Seeking </a:t>
            </a:r>
            <a:r>
              <a:rPr lang="en-US" dirty="0"/>
              <a:t>a treatable cause of the primary disorder (</a:t>
            </a:r>
            <a:r>
              <a:rPr lang="en-US" dirty="0" err="1"/>
              <a:t>eg</a:t>
            </a:r>
            <a:r>
              <a:rPr lang="en-US" dirty="0"/>
              <a:t>, </a:t>
            </a:r>
            <a:endParaRPr lang="en-US" dirty="0" smtClean="0"/>
          </a:p>
          <a:p>
            <a:pPr marL="0" indent="0">
              <a:buNone/>
            </a:pPr>
            <a:r>
              <a:rPr lang="en-US" dirty="0"/>
              <a:t> </a:t>
            </a:r>
            <a:r>
              <a:rPr lang="en-US" dirty="0" smtClean="0"/>
              <a:t>    </a:t>
            </a:r>
            <a:r>
              <a:rPr lang="en-US" dirty="0" err="1" smtClean="0"/>
              <a:t>histoplasmosis</a:t>
            </a:r>
            <a:r>
              <a:rPr lang="en-US" dirty="0" smtClean="0"/>
              <a:t> </a:t>
            </a:r>
            <a:r>
              <a:rPr lang="en-US" dirty="0"/>
              <a:t>involving the adrenal glands or a pituitary </a:t>
            </a:r>
            <a:r>
              <a:rPr lang="en-US" dirty="0" smtClean="0"/>
              <a:t> </a:t>
            </a:r>
          </a:p>
          <a:p>
            <a:pPr marL="0" indent="0">
              <a:buNone/>
            </a:pPr>
            <a:r>
              <a:rPr lang="en-US" dirty="0"/>
              <a:t> </a:t>
            </a:r>
            <a:r>
              <a:rPr lang="en-US" dirty="0" smtClean="0"/>
              <a:t>    adenoma </a:t>
            </a:r>
            <a:r>
              <a:rPr lang="en-US" dirty="0"/>
              <a:t>compromising normal pituitary function)</a:t>
            </a:r>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17</a:t>
            </a:fld>
            <a:endParaRPr lang="en-US" dirty="0"/>
          </a:p>
        </p:txBody>
      </p:sp>
    </p:spTree>
    <p:extLst>
      <p:ext uri="{BB962C8B-B14F-4D97-AF65-F5344CB8AC3E}">
        <p14:creationId xmlns:p14="http://schemas.microsoft.com/office/powerpoint/2010/main" val="1472119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676400"/>
            <a:ext cx="6781800" cy="914400"/>
          </a:xfrm>
        </p:spPr>
        <p:txBody>
          <a:bodyPr>
            <a:noAutofit/>
          </a:bodyPr>
          <a:lstStyle/>
          <a:p>
            <a:pPr marL="0" indent="0"/>
            <a:r>
              <a:rPr lang="en-US" sz="4400" dirty="0"/>
              <a:t>Routine investigations:</a:t>
            </a:r>
            <a:br>
              <a:rPr lang="en-US" sz="4400" dirty="0"/>
            </a:br>
            <a:r>
              <a:rPr lang="en-US" sz="4400" dirty="0"/>
              <a:t/>
            </a:r>
            <a:br>
              <a:rPr lang="en-US" sz="4400" dirty="0"/>
            </a:br>
            <a:endParaRPr lang="en-US" sz="4400" dirty="0"/>
          </a:p>
        </p:txBody>
      </p:sp>
      <p:sp>
        <p:nvSpPr>
          <p:cNvPr id="3" name="Content Placeholder 2"/>
          <p:cNvSpPr>
            <a:spLocks noGrp="1"/>
          </p:cNvSpPr>
          <p:nvPr>
            <p:ph idx="1"/>
          </p:nvPr>
        </p:nvSpPr>
        <p:spPr>
          <a:xfrm>
            <a:off x="762000" y="1524000"/>
            <a:ext cx="7543800" cy="4800600"/>
          </a:xfrm>
        </p:spPr>
        <p:txBody>
          <a:bodyPr>
            <a:normAutofit fontScale="92500" lnSpcReduction="20000"/>
          </a:bodyPr>
          <a:lstStyle/>
          <a:p>
            <a:r>
              <a:rPr lang="en-US" dirty="0" smtClean="0"/>
              <a:t>Blood </a:t>
            </a:r>
            <a:r>
              <a:rPr lang="en-US" dirty="0"/>
              <a:t>complete picture:</a:t>
            </a:r>
          </a:p>
          <a:p>
            <a:pPr marL="0" indent="0">
              <a:buNone/>
            </a:pPr>
            <a:r>
              <a:rPr lang="en-US" dirty="0"/>
              <a:t>         </a:t>
            </a:r>
            <a:r>
              <a:rPr lang="en-US" dirty="0" smtClean="0"/>
              <a:t>        Neutropenia</a:t>
            </a:r>
            <a:endParaRPr lang="en-US" dirty="0"/>
          </a:p>
          <a:p>
            <a:pPr marL="0" indent="0">
              <a:buNone/>
            </a:pPr>
            <a:r>
              <a:rPr lang="en-US" dirty="0"/>
              <a:t>        </a:t>
            </a:r>
            <a:r>
              <a:rPr lang="en-US" dirty="0" smtClean="0"/>
              <a:t>         </a:t>
            </a:r>
            <a:r>
              <a:rPr lang="en-US" dirty="0"/>
              <a:t>Relative lymphocytosis</a:t>
            </a:r>
          </a:p>
          <a:p>
            <a:pPr marL="0" indent="0">
              <a:buNone/>
            </a:pPr>
            <a:r>
              <a:rPr lang="en-US" dirty="0"/>
              <a:t>        </a:t>
            </a:r>
            <a:r>
              <a:rPr lang="en-US" dirty="0" smtClean="0"/>
              <a:t>         </a:t>
            </a:r>
            <a:r>
              <a:rPr lang="en-US" dirty="0"/>
              <a:t>Eosinophilia</a:t>
            </a:r>
          </a:p>
          <a:p>
            <a:pPr marL="0" indent="0">
              <a:buNone/>
            </a:pPr>
            <a:r>
              <a:rPr lang="en-US" dirty="0"/>
              <a:t>        </a:t>
            </a:r>
            <a:r>
              <a:rPr lang="en-US" dirty="0" smtClean="0"/>
              <a:t>         </a:t>
            </a:r>
            <a:r>
              <a:rPr lang="en-US" dirty="0"/>
              <a:t>Mild </a:t>
            </a:r>
            <a:r>
              <a:rPr lang="en-US" dirty="0" err="1"/>
              <a:t>anaemia</a:t>
            </a:r>
            <a:endParaRPr lang="en-US" dirty="0"/>
          </a:p>
          <a:p>
            <a:r>
              <a:rPr lang="en-US" dirty="0"/>
              <a:t>Serum electrolytes:</a:t>
            </a:r>
          </a:p>
          <a:p>
            <a:pPr marL="0" indent="0">
              <a:buNone/>
            </a:pPr>
            <a:r>
              <a:rPr lang="en-US" dirty="0"/>
              <a:t>              </a:t>
            </a:r>
            <a:r>
              <a:rPr lang="en-US" dirty="0" smtClean="0"/>
              <a:t>  </a:t>
            </a:r>
            <a:r>
              <a:rPr lang="en-US" dirty="0" err="1"/>
              <a:t>Hyperkalaemia</a:t>
            </a:r>
            <a:endParaRPr lang="en-US" dirty="0"/>
          </a:p>
          <a:p>
            <a:pPr marL="0" indent="0">
              <a:buNone/>
            </a:pPr>
            <a:r>
              <a:rPr lang="en-US" dirty="0"/>
              <a:t>                </a:t>
            </a:r>
            <a:r>
              <a:rPr lang="en-US" dirty="0" err="1" smtClean="0"/>
              <a:t>Hyponatraemia</a:t>
            </a:r>
            <a:endParaRPr lang="en-US" dirty="0" smtClean="0"/>
          </a:p>
          <a:p>
            <a:pPr marL="0" indent="0">
              <a:buNone/>
            </a:pPr>
            <a:r>
              <a:rPr lang="en-US" dirty="0"/>
              <a:t>            </a:t>
            </a:r>
            <a:r>
              <a:rPr lang="en-US" dirty="0" smtClean="0"/>
              <a:t>    </a:t>
            </a:r>
            <a:r>
              <a:rPr lang="en-US" dirty="0" err="1" smtClean="0"/>
              <a:t>Hypercalcaemia</a:t>
            </a:r>
            <a:endParaRPr lang="en-US" dirty="0"/>
          </a:p>
          <a:p>
            <a:r>
              <a:rPr lang="en-US" dirty="0" smtClean="0"/>
              <a:t>Others</a:t>
            </a:r>
            <a:endParaRPr lang="en-US" dirty="0"/>
          </a:p>
          <a:p>
            <a:pPr marL="0" indent="0">
              <a:buNone/>
            </a:pPr>
            <a:r>
              <a:rPr lang="en-US" dirty="0"/>
              <a:t>        </a:t>
            </a:r>
            <a:r>
              <a:rPr lang="en-US" dirty="0" smtClean="0"/>
              <a:t>      Raised serum urea, </a:t>
            </a:r>
            <a:r>
              <a:rPr lang="en-US" dirty="0" err="1" smtClean="0"/>
              <a:t>creatinine</a:t>
            </a:r>
            <a:endParaRPr lang="en-US" dirty="0"/>
          </a:p>
          <a:p>
            <a:pPr marL="0" indent="0">
              <a:buNone/>
            </a:pPr>
            <a:r>
              <a:rPr lang="en-US" dirty="0"/>
              <a:t>  </a:t>
            </a:r>
            <a:r>
              <a:rPr lang="en-US" dirty="0" smtClean="0"/>
              <a:t>            </a:t>
            </a:r>
            <a:r>
              <a:rPr lang="en-US" dirty="0" err="1" smtClean="0"/>
              <a:t>Hypoglycaemia</a:t>
            </a:r>
            <a:endParaRPr lang="en-US" dirty="0"/>
          </a:p>
          <a:p>
            <a:pPr marL="0" indent="0">
              <a:buNone/>
            </a:pPr>
            <a:r>
              <a:rPr lang="en-US" dirty="0" smtClean="0"/>
              <a:t>              Metabolic acidosis</a:t>
            </a:r>
            <a:endParaRPr lang="en-US" dirty="0"/>
          </a:p>
          <a:p>
            <a:pPr marL="0" indent="0">
              <a:buNone/>
            </a:pPr>
            <a:r>
              <a:rPr lang="en-US" dirty="0" smtClean="0"/>
              <a:t>     </a:t>
            </a:r>
            <a:endParaRPr lang="en-US" dirty="0"/>
          </a:p>
          <a:p>
            <a:endParaRPr lang="en-US" dirty="0"/>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18</a:t>
            </a:fld>
            <a:endParaRPr lang="en-US" dirty="0"/>
          </a:p>
        </p:txBody>
      </p:sp>
    </p:spTree>
    <p:extLst>
      <p:ext uri="{BB962C8B-B14F-4D97-AF65-F5344CB8AC3E}">
        <p14:creationId xmlns:p14="http://schemas.microsoft.com/office/powerpoint/2010/main" val="2297809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781800" cy="914400"/>
          </a:xfrm>
        </p:spPr>
        <p:txBody>
          <a:bodyPr>
            <a:normAutofit/>
          </a:bodyPr>
          <a:lstStyle/>
          <a:p>
            <a:pPr marL="0" indent="0"/>
            <a:r>
              <a:rPr lang="en-US" dirty="0"/>
              <a:t>First line </a:t>
            </a:r>
            <a:r>
              <a:rPr lang="en-US" dirty="0" smtClean="0"/>
              <a:t>Hormone Tests</a:t>
            </a:r>
            <a:endParaRPr lang="en-US" dirty="0"/>
          </a:p>
        </p:txBody>
      </p:sp>
      <p:sp>
        <p:nvSpPr>
          <p:cNvPr id="3" name="Content Placeholder 2"/>
          <p:cNvSpPr>
            <a:spLocks noGrp="1"/>
          </p:cNvSpPr>
          <p:nvPr>
            <p:ph idx="1"/>
          </p:nvPr>
        </p:nvSpPr>
        <p:spPr>
          <a:xfrm>
            <a:off x="762000" y="1600200"/>
            <a:ext cx="7848600" cy="4419600"/>
          </a:xfrm>
        </p:spPr>
        <p:txBody>
          <a:bodyPr>
            <a:normAutofit/>
          </a:bodyPr>
          <a:lstStyle/>
          <a:p>
            <a:pPr marL="0" indent="0">
              <a:buNone/>
            </a:pPr>
            <a:r>
              <a:rPr lang="en-US" dirty="0" smtClean="0"/>
              <a:t>Plasma </a:t>
            </a:r>
            <a:r>
              <a:rPr lang="en-US" dirty="0"/>
              <a:t>ACTH </a:t>
            </a:r>
            <a:r>
              <a:rPr lang="en-US" dirty="0" smtClean="0"/>
              <a:t>assay    [morning  </a:t>
            </a:r>
            <a:r>
              <a:rPr lang="en-US" dirty="0"/>
              <a:t>around 0800 (0600 -</a:t>
            </a:r>
            <a:r>
              <a:rPr lang="en-US" dirty="0" smtClean="0"/>
              <a:t>1000h ) </a:t>
            </a:r>
          </a:p>
          <a:p>
            <a:pPr marL="0" indent="0">
              <a:buNone/>
            </a:pPr>
            <a:r>
              <a:rPr lang="en-US" dirty="0" smtClean="0"/>
              <a:t>Serum </a:t>
            </a:r>
            <a:r>
              <a:rPr lang="en-US" dirty="0"/>
              <a:t>Cortisol </a:t>
            </a:r>
            <a:r>
              <a:rPr lang="en-US" dirty="0" smtClean="0"/>
              <a:t>             With </a:t>
            </a:r>
            <a:r>
              <a:rPr lang="en-US" dirty="0"/>
              <a:t>normal wake sleep </a:t>
            </a:r>
            <a:r>
              <a:rPr lang="en-US" dirty="0" smtClean="0"/>
              <a:t>cycle]</a:t>
            </a:r>
          </a:p>
          <a:p>
            <a:pPr marL="0" indent="0">
              <a:buNone/>
            </a:pPr>
            <a:endParaRPr lang="en-US" dirty="0" smtClean="0"/>
          </a:p>
          <a:p>
            <a:r>
              <a:rPr lang="en-US" dirty="0"/>
              <a:t>A morning serum cortisol greater </a:t>
            </a:r>
            <a:r>
              <a:rPr lang="en-US" dirty="0" smtClean="0"/>
              <a:t>than (500nmol/L) </a:t>
            </a:r>
            <a:r>
              <a:rPr lang="en-US" dirty="0"/>
              <a:t>18 </a:t>
            </a:r>
            <a:r>
              <a:rPr lang="en-US" dirty="0" smtClean="0"/>
              <a:t>mcg/</a:t>
            </a:r>
            <a:r>
              <a:rPr lang="en-US" dirty="0" err="1" smtClean="0"/>
              <a:t>dL</a:t>
            </a:r>
            <a:r>
              <a:rPr lang="en-US" dirty="0" smtClean="0"/>
              <a:t>(if </a:t>
            </a:r>
            <a:r>
              <a:rPr lang="en-US" dirty="0"/>
              <a:t>increased CBG levels are not </a:t>
            </a:r>
            <a:r>
              <a:rPr lang="en-US" dirty="0" smtClean="0"/>
              <a:t>suspected) excludes diagnosis of adrenal insufficiency, then </a:t>
            </a:r>
            <a:r>
              <a:rPr lang="en-US" dirty="0"/>
              <a:t>no further testing is required</a:t>
            </a:r>
            <a:r>
              <a:rPr lang="en-US" dirty="0" smtClean="0"/>
              <a:t>.</a:t>
            </a:r>
          </a:p>
          <a:p>
            <a:r>
              <a:rPr lang="en-US" dirty="0"/>
              <a:t>Basal plasma ACTH </a:t>
            </a:r>
            <a:r>
              <a:rPr lang="en-US" dirty="0" smtClean="0"/>
              <a:t>concentrations &gt;I50 </a:t>
            </a:r>
            <a:r>
              <a:rPr lang="en-US" dirty="0" err="1"/>
              <a:t>pg</a:t>
            </a:r>
            <a:r>
              <a:rPr lang="en-US" dirty="0"/>
              <a:t>/mL with serum cortisol concentrations &lt;10 </a:t>
            </a:r>
            <a:r>
              <a:rPr lang="en-US" dirty="0" err="1" smtClean="0"/>
              <a:t>pg</a:t>
            </a:r>
            <a:r>
              <a:rPr lang="en-US" dirty="0" smtClean="0"/>
              <a:t>/</a:t>
            </a:r>
            <a:r>
              <a:rPr lang="en-US" dirty="0" err="1" smtClean="0"/>
              <a:t>dL</a:t>
            </a:r>
            <a:r>
              <a:rPr lang="en-US" dirty="0" smtClean="0"/>
              <a:t> (276nmol/L) </a:t>
            </a:r>
            <a:r>
              <a:rPr lang="en-US" dirty="0"/>
              <a:t>are diagnostic of adrenal insufficiency</a:t>
            </a:r>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19</a:t>
            </a:fld>
            <a:endParaRPr lang="en-US" dirty="0"/>
          </a:p>
        </p:txBody>
      </p:sp>
    </p:spTree>
    <p:extLst>
      <p:ext uri="{BB962C8B-B14F-4D97-AF65-F5344CB8AC3E}">
        <p14:creationId xmlns:p14="http://schemas.microsoft.com/office/powerpoint/2010/main" val="4066573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581400"/>
            <a:ext cx="7543800" cy="1524000"/>
          </a:xfrm>
        </p:spPr>
        <p:txBody>
          <a:bodyPr/>
          <a:lstStyle/>
          <a:p>
            <a:pPr algn="ctr"/>
            <a:r>
              <a:rPr lang="en-US" sz="4400" dirty="0"/>
              <a:t>Part </a:t>
            </a:r>
            <a:r>
              <a:rPr lang="en-US" sz="4400" dirty="0" smtClean="0"/>
              <a:t>I</a:t>
            </a:r>
            <a:r>
              <a:rPr lang="en-US" sz="4400" dirty="0"/>
              <a:t/>
            </a:r>
            <a:br>
              <a:rPr lang="en-US" sz="4400" dirty="0"/>
            </a:br>
            <a:r>
              <a:rPr lang="en-US" sz="4400" dirty="0"/>
              <a:t>MCQs (One Best Type)</a:t>
            </a:r>
            <a:br>
              <a:rPr lang="en-US" sz="4400" dirty="0"/>
            </a:br>
            <a:endParaRPr lang="en-GB" sz="4400"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471121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990600"/>
          </a:xfrm>
        </p:spPr>
        <p:txBody>
          <a:bodyPr>
            <a:normAutofit/>
          </a:bodyPr>
          <a:lstStyle/>
          <a:p>
            <a:pPr marL="0" indent="0"/>
            <a:r>
              <a:rPr lang="en-US" dirty="0" smtClean="0"/>
              <a:t>ACTH Stimulation Tests:</a:t>
            </a:r>
            <a:endParaRPr lang="en-US" dirty="0"/>
          </a:p>
        </p:txBody>
      </p:sp>
      <p:sp>
        <p:nvSpPr>
          <p:cNvPr id="3" name="Content Placeholder 2"/>
          <p:cNvSpPr>
            <a:spLocks noGrp="1"/>
          </p:cNvSpPr>
          <p:nvPr>
            <p:ph idx="1"/>
          </p:nvPr>
        </p:nvSpPr>
        <p:spPr>
          <a:xfrm>
            <a:off x="762000" y="1524000"/>
            <a:ext cx="7543800" cy="4495800"/>
          </a:xfrm>
        </p:spPr>
        <p:txBody>
          <a:bodyPr>
            <a:normAutofit/>
          </a:bodyPr>
          <a:lstStyle/>
          <a:p>
            <a:r>
              <a:rPr lang="en-US" sz="2800" dirty="0" smtClean="0"/>
              <a:t>Short </a:t>
            </a:r>
            <a:r>
              <a:rPr lang="en-US" sz="2800" dirty="0" err="1"/>
              <a:t>synacthen</a:t>
            </a:r>
            <a:r>
              <a:rPr lang="en-US" sz="2800" dirty="0"/>
              <a:t> test (low dose, 1µg i/v)</a:t>
            </a:r>
          </a:p>
          <a:p>
            <a:r>
              <a:rPr lang="en-US" sz="2800" dirty="0" smtClean="0"/>
              <a:t>Short </a:t>
            </a:r>
            <a:r>
              <a:rPr lang="en-US" sz="2800" dirty="0" err="1"/>
              <a:t>synacthen</a:t>
            </a:r>
            <a:r>
              <a:rPr lang="en-US" sz="2800" dirty="0"/>
              <a:t> test (250µg)</a:t>
            </a:r>
          </a:p>
          <a:p>
            <a:r>
              <a:rPr lang="en-US" sz="2800" dirty="0"/>
              <a:t> </a:t>
            </a:r>
            <a:r>
              <a:rPr lang="en-US" sz="2800" dirty="0" smtClean="0"/>
              <a:t>Long </a:t>
            </a:r>
            <a:r>
              <a:rPr lang="en-US" sz="2800" dirty="0" err="1"/>
              <a:t>synacthen</a:t>
            </a:r>
            <a:r>
              <a:rPr lang="en-US" sz="2800" dirty="0"/>
              <a:t> test (1 mg i/m)</a:t>
            </a:r>
          </a:p>
          <a:p>
            <a:r>
              <a:rPr lang="en-US" sz="2800" dirty="0">
                <a:solidFill>
                  <a:srgbClr val="C00000"/>
                </a:solidFill>
              </a:rPr>
              <a:t>Low dose test (1 mcg) </a:t>
            </a:r>
            <a:r>
              <a:rPr lang="en-US" sz="2800" dirty="0"/>
              <a:t>— The low-dose (1 mcg as an IV bolus) ACTH stimulation test criteria for a normal cortisol response after 20 or 30 minutes </a:t>
            </a:r>
            <a:r>
              <a:rPr lang="en-US" sz="2800" dirty="0" smtClean="0"/>
              <a:t>400 </a:t>
            </a:r>
            <a:r>
              <a:rPr lang="en-US" sz="2800" dirty="0"/>
              <a:t>to 620 </a:t>
            </a:r>
            <a:r>
              <a:rPr lang="en-US" sz="2800" dirty="0" err="1" smtClean="0"/>
              <a:t>nmol</a:t>
            </a:r>
            <a:r>
              <a:rPr lang="en-US" sz="2800" dirty="0" smtClean="0"/>
              <a:t>/L</a:t>
            </a:r>
            <a:endParaRPr lang="en-US" sz="2800" dirty="0"/>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20</a:t>
            </a:fld>
            <a:endParaRPr lang="en-US" dirty="0"/>
          </a:p>
        </p:txBody>
      </p:sp>
    </p:spTree>
    <p:extLst>
      <p:ext uri="{BB962C8B-B14F-4D97-AF65-F5344CB8AC3E}">
        <p14:creationId xmlns:p14="http://schemas.microsoft.com/office/powerpoint/2010/main" val="22677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noFill/>
        </p:spPr>
        <p:txBody>
          <a:bodyPr>
            <a:normAutofit/>
          </a:bodyPr>
          <a:lstStyle/>
          <a:p>
            <a:r>
              <a:rPr lang="en-US" sz="3600" dirty="0" smtClean="0"/>
              <a:t>Diagnosis of Adrenal Insufficiency</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016000"/>
            <a:ext cx="9143999" cy="5689599"/>
          </a:xfrm>
        </p:spPr>
      </p:pic>
    </p:spTree>
    <p:extLst>
      <p:ext uri="{BB962C8B-B14F-4D97-AF65-F5344CB8AC3E}">
        <p14:creationId xmlns:p14="http://schemas.microsoft.com/office/powerpoint/2010/main" val="1828678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076" y="0"/>
            <a:ext cx="95350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6015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23</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50" t="23016" r="33825" b="21428"/>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742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4953000"/>
            <a:ext cx="8229600" cy="1143000"/>
          </a:xfrm>
        </p:spPr>
        <p:txBody>
          <a:bodyPr>
            <a:noAutofit/>
          </a:bodyPr>
          <a:lstStyle/>
          <a:p>
            <a:pPr algn="l">
              <a:tabLst>
                <a:tab pos="396875" algn="l"/>
              </a:tabLst>
              <a:defRPr/>
            </a:pPr>
            <a:r>
              <a:rPr lang="en-US" sz="2800" dirty="0">
                <a:solidFill>
                  <a:srgbClr val="002060"/>
                </a:solidFill>
              </a:rPr>
              <a:t>Q 5: </a:t>
            </a:r>
            <a:r>
              <a:rPr lang="en-US" sz="2800" dirty="0" smtClean="0">
                <a:solidFill>
                  <a:srgbClr val="002060"/>
                </a:solidFill>
              </a:rPr>
              <a:t>A </a:t>
            </a:r>
            <a:r>
              <a:rPr lang="en-US" sz="2800" dirty="0">
                <a:solidFill>
                  <a:srgbClr val="002060"/>
                </a:solidFill>
              </a:rPr>
              <a:t>7 years girl is being investigated for </a:t>
            </a:r>
            <a:r>
              <a:rPr lang="en-US" sz="2800" b="1" i="1" dirty="0">
                <a:solidFill>
                  <a:srgbClr val="002060"/>
                </a:solidFill>
              </a:rPr>
              <a:t>premature </a:t>
            </a:r>
            <a:r>
              <a:rPr lang="en-US" sz="2800" b="1" i="1" dirty="0" err="1">
                <a:solidFill>
                  <a:srgbClr val="002060"/>
                </a:solidFill>
              </a:rPr>
              <a:t>adenarche</a:t>
            </a:r>
            <a:r>
              <a:rPr lang="en-US" sz="2800" dirty="0">
                <a:solidFill>
                  <a:srgbClr val="002060"/>
                </a:solidFill>
              </a:rPr>
              <a:t>. Which of the following hormones is the best marker of this condition?</a:t>
            </a:r>
            <a:br>
              <a:rPr lang="en-US" sz="2800" dirty="0">
                <a:solidFill>
                  <a:srgbClr val="002060"/>
                </a:solidFill>
              </a:rPr>
            </a:br>
            <a:r>
              <a:rPr lang="en-US" sz="2800" dirty="0">
                <a:solidFill>
                  <a:srgbClr val="002060"/>
                </a:solidFill>
              </a:rPr>
              <a:t/>
            </a:r>
            <a:br>
              <a:rPr lang="en-US" sz="2800" dirty="0">
                <a:solidFill>
                  <a:srgbClr val="002060"/>
                </a:solidFill>
              </a:rPr>
            </a:br>
            <a:r>
              <a:rPr lang="en-US" sz="2800" dirty="0">
                <a:solidFill>
                  <a:srgbClr val="002060"/>
                </a:solidFill>
              </a:rPr>
              <a:t>a.	17 </a:t>
            </a:r>
            <a:r>
              <a:rPr lang="en-US" sz="2800" dirty="0" err="1">
                <a:solidFill>
                  <a:srgbClr val="002060"/>
                </a:solidFill>
              </a:rPr>
              <a:t>Hydroxyprogesterone</a:t>
            </a:r>
            <a:r>
              <a:rPr lang="en-US" sz="2800" dirty="0">
                <a:solidFill>
                  <a:srgbClr val="002060"/>
                </a:solidFill>
              </a:rPr>
              <a:t/>
            </a:r>
            <a:br>
              <a:rPr lang="en-US" sz="2800" dirty="0">
                <a:solidFill>
                  <a:srgbClr val="002060"/>
                </a:solidFill>
              </a:rPr>
            </a:br>
            <a:r>
              <a:rPr lang="en-US" sz="2800" dirty="0">
                <a:solidFill>
                  <a:srgbClr val="002060"/>
                </a:solidFill>
              </a:rPr>
              <a:t>b.	</a:t>
            </a:r>
            <a:r>
              <a:rPr lang="en-US" sz="2800" dirty="0" err="1">
                <a:solidFill>
                  <a:srgbClr val="002060"/>
                </a:solidFill>
              </a:rPr>
              <a:t>Androstendione</a:t>
            </a:r>
            <a:r>
              <a:rPr lang="en-US" sz="2800" dirty="0">
                <a:solidFill>
                  <a:srgbClr val="002060"/>
                </a:solidFill>
              </a:rPr>
              <a:t/>
            </a:r>
            <a:br>
              <a:rPr lang="en-US" sz="2800" dirty="0">
                <a:solidFill>
                  <a:srgbClr val="002060"/>
                </a:solidFill>
              </a:rPr>
            </a:br>
            <a:r>
              <a:rPr lang="en-US" sz="2800" dirty="0">
                <a:solidFill>
                  <a:srgbClr val="002060"/>
                </a:solidFill>
              </a:rPr>
              <a:t>c.	Cortisol</a:t>
            </a:r>
            <a:br>
              <a:rPr lang="en-US" sz="2800" dirty="0">
                <a:solidFill>
                  <a:srgbClr val="002060"/>
                </a:solidFill>
              </a:rPr>
            </a:br>
            <a:r>
              <a:rPr lang="en-US" sz="2800" dirty="0">
                <a:solidFill>
                  <a:srgbClr val="002060"/>
                </a:solidFill>
              </a:rPr>
              <a:t>d.	DHEA-S</a:t>
            </a:r>
            <a:br>
              <a:rPr lang="en-US" sz="2800" dirty="0">
                <a:solidFill>
                  <a:srgbClr val="002060"/>
                </a:solidFill>
              </a:rPr>
            </a:br>
            <a:r>
              <a:rPr lang="en-US" sz="2800" dirty="0">
                <a:solidFill>
                  <a:srgbClr val="002060"/>
                </a:solidFill>
              </a:rPr>
              <a:t>e.	Testosterone</a:t>
            </a:r>
            <a:br>
              <a:rPr lang="en-US" sz="2800" dirty="0">
                <a:solidFill>
                  <a:srgbClr val="002060"/>
                </a:solidFill>
              </a:rPr>
            </a:br>
            <a:r>
              <a:rPr lang="en-US" sz="2800" dirty="0" smtClean="0">
                <a:solidFill>
                  <a:srgbClr val="0070C0"/>
                </a:solidFill>
              </a:rPr>
              <a:t/>
            </a:r>
            <a:br>
              <a:rPr lang="en-US" sz="2800" dirty="0" smtClean="0">
                <a:solidFill>
                  <a:srgbClr val="0070C0"/>
                </a:solidFill>
              </a:rPr>
            </a:br>
            <a:r>
              <a:rPr lang="en-US" sz="3600" dirty="0" smtClean="0">
                <a:solidFill>
                  <a:schemeClr val="tx1"/>
                </a:solidFill>
              </a:rPr>
              <a:t/>
            </a:r>
            <a:br>
              <a:rPr lang="en-US" sz="3600" dirty="0" smtClean="0">
                <a:solidFill>
                  <a:schemeClr val="tx1"/>
                </a:solidFill>
              </a:rPr>
            </a:br>
            <a:endParaRPr lang="en-US" sz="2800" dirty="0">
              <a:solidFill>
                <a:schemeClr val="tx1"/>
              </a:solidFill>
            </a:endParaRPr>
          </a:p>
        </p:txBody>
      </p:sp>
      <p:sp>
        <p:nvSpPr>
          <p:cNvPr id="6147" name="Rectangle 3"/>
          <p:cNvSpPr>
            <a:spLocks noGrp="1" noChangeArrowheads="1"/>
          </p:cNvSpPr>
          <p:nvPr>
            <p:ph idx="1"/>
          </p:nvPr>
        </p:nvSpPr>
        <p:spPr>
          <a:xfrm>
            <a:off x="0" y="6324600"/>
            <a:ext cx="8229600" cy="762000"/>
          </a:xfrm>
          <a:prstGeom prst="rect">
            <a:avLst/>
          </a:prstGeom>
        </p:spPr>
        <p:txBody>
          <a:bodyPr>
            <a:noAutofit/>
          </a:bodyPr>
          <a:lstStyle/>
          <a:p>
            <a:pPr marL="1371600" lvl="3" indent="0" algn="ctr">
              <a:buNone/>
            </a:pPr>
            <a:r>
              <a:rPr lang="en-US" sz="3600" dirty="0">
                <a:solidFill>
                  <a:srgbClr val="FF0000"/>
                </a:solidFill>
              </a:rPr>
              <a:t>d.	DHEA-S</a:t>
            </a:r>
            <a:br>
              <a:rPr lang="en-US" sz="3600" dirty="0">
                <a:solidFill>
                  <a:srgbClr val="FF0000"/>
                </a:solidFill>
              </a:rPr>
            </a:br>
            <a:r>
              <a:rPr lang="en-US" sz="3600" dirty="0">
                <a:solidFill>
                  <a:srgbClr val="FF0000"/>
                </a:solidFill>
              </a:rPr>
              <a:t/>
            </a:r>
            <a:br>
              <a:rPr lang="en-US" sz="3600" dirty="0">
                <a:solidFill>
                  <a:srgbClr val="FF0000"/>
                </a:solidFill>
              </a:rPr>
            </a:br>
            <a:r>
              <a:rPr lang="en-US" sz="3600" dirty="0">
                <a:solidFill>
                  <a:srgbClr val="FF0000"/>
                </a:solidFill>
              </a:rPr>
              <a:t/>
            </a:r>
            <a:br>
              <a:rPr lang="en-US" sz="3600" dirty="0">
                <a:solidFill>
                  <a:srgbClr val="FF0000"/>
                </a:solidFill>
              </a:rPr>
            </a:br>
            <a:r>
              <a:rPr lang="en-US" sz="3600" dirty="0">
                <a:solidFill>
                  <a:srgbClr val="FF0000"/>
                </a:solidFill>
              </a:rPr>
              <a:t/>
            </a:r>
            <a:br>
              <a:rPr lang="en-US" sz="3600" dirty="0">
                <a:solidFill>
                  <a:srgbClr val="FF0000"/>
                </a:solidFill>
              </a:rPr>
            </a:br>
            <a:endParaRPr lang="en-US" sz="2800" dirty="0">
              <a:solidFill>
                <a:srgbClr val="FF0000"/>
              </a:solidFill>
            </a:endParaRPr>
          </a:p>
        </p:txBody>
      </p:sp>
      <p:sp>
        <p:nvSpPr>
          <p:cNvPr id="2" name="Date Placeholder 1"/>
          <p:cNvSpPr>
            <a:spLocks noGrp="1"/>
          </p:cNvSpPr>
          <p:nvPr>
            <p:ph type="dt" sz="half" idx="10"/>
          </p:nvPr>
        </p:nvSpPr>
        <p:spPr/>
        <p:txBody>
          <a:bodyPr/>
          <a:lstStyle/>
          <a:p>
            <a:pPr>
              <a:defRPr/>
            </a:pPr>
            <a:fld id="{8379C65F-974F-4DD9-B5D3-1968B54A060F}" type="datetime1">
              <a:rPr lang="en-US" smtClean="0"/>
              <a:t>5/14/2015</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24</a:t>
            </a:fld>
            <a:endParaRPr lang="en-US" dirty="0"/>
          </a:p>
        </p:txBody>
      </p:sp>
    </p:spTree>
    <p:extLst>
      <p:ext uri="{BB962C8B-B14F-4D97-AF65-F5344CB8AC3E}">
        <p14:creationId xmlns:p14="http://schemas.microsoft.com/office/powerpoint/2010/main" val="1795694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781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25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4724400"/>
            <a:ext cx="8229600" cy="1143000"/>
          </a:xfrm>
        </p:spPr>
        <p:txBody>
          <a:bodyPr>
            <a:noAutofit/>
          </a:bodyPr>
          <a:lstStyle/>
          <a:p>
            <a:pPr algn="l">
              <a:tabLst>
                <a:tab pos="396875" algn="l"/>
              </a:tabLst>
              <a:defRPr/>
            </a:pPr>
            <a:r>
              <a:rPr lang="en-US" sz="2400" dirty="0">
                <a:solidFill>
                  <a:srgbClr val="002060"/>
                </a:solidFill>
              </a:rPr>
              <a:t>Q 6 :	</a:t>
            </a:r>
            <a:r>
              <a:rPr lang="en-US" sz="2400" dirty="0" smtClean="0">
                <a:solidFill>
                  <a:srgbClr val="002060"/>
                </a:solidFill>
              </a:rPr>
              <a:t>A </a:t>
            </a:r>
            <a:r>
              <a:rPr lang="en-US" sz="2400" dirty="0">
                <a:solidFill>
                  <a:srgbClr val="002060"/>
                </a:solidFill>
              </a:rPr>
              <a:t>newborn is suspected of Congenital Adrenal Hyperplasia, which of the </a:t>
            </a:r>
            <a:r>
              <a:rPr lang="en-US" sz="2400" dirty="0" smtClean="0">
                <a:solidFill>
                  <a:srgbClr val="002060"/>
                </a:solidFill>
              </a:rPr>
              <a:t>following hormones/metabolites </a:t>
            </a:r>
            <a:r>
              <a:rPr lang="en-US" sz="2400" dirty="0">
                <a:solidFill>
                  <a:srgbClr val="002060"/>
                </a:solidFill>
              </a:rPr>
              <a:t>will be in the highest concentration in urine of this baby.</a:t>
            </a:r>
            <a:br>
              <a:rPr lang="en-US" sz="2400" dirty="0">
                <a:solidFill>
                  <a:srgbClr val="002060"/>
                </a:solidFill>
              </a:rPr>
            </a:br>
            <a:r>
              <a:rPr lang="en-US" sz="2800" dirty="0">
                <a:solidFill>
                  <a:srgbClr val="002060"/>
                </a:solidFill>
              </a:rPr>
              <a:t/>
            </a:r>
            <a:br>
              <a:rPr lang="en-US" sz="2800" dirty="0">
                <a:solidFill>
                  <a:srgbClr val="002060"/>
                </a:solidFill>
              </a:rPr>
            </a:br>
            <a:r>
              <a:rPr lang="en-US" sz="2800" dirty="0">
                <a:solidFill>
                  <a:srgbClr val="002060"/>
                </a:solidFill>
              </a:rPr>
              <a:t>a.	17 </a:t>
            </a:r>
            <a:r>
              <a:rPr lang="en-US" sz="2800" dirty="0" err="1">
                <a:solidFill>
                  <a:srgbClr val="002060"/>
                </a:solidFill>
              </a:rPr>
              <a:t>hydroxypregnennolone</a:t>
            </a:r>
            <a:r>
              <a:rPr lang="en-US" sz="2800" dirty="0">
                <a:solidFill>
                  <a:srgbClr val="002060"/>
                </a:solidFill>
              </a:rPr>
              <a:t/>
            </a:r>
            <a:br>
              <a:rPr lang="en-US" sz="2800" dirty="0">
                <a:solidFill>
                  <a:srgbClr val="002060"/>
                </a:solidFill>
              </a:rPr>
            </a:br>
            <a:r>
              <a:rPr lang="en-US" sz="2800" dirty="0">
                <a:solidFill>
                  <a:srgbClr val="002060"/>
                </a:solidFill>
              </a:rPr>
              <a:t>b.	17 </a:t>
            </a:r>
            <a:r>
              <a:rPr lang="en-US" sz="2800" dirty="0" err="1">
                <a:solidFill>
                  <a:srgbClr val="002060"/>
                </a:solidFill>
              </a:rPr>
              <a:t>hydroxyprogesterone</a:t>
            </a:r>
            <a:r>
              <a:rPr lang="en-US" sz="2800" dirty="0">
                <a:solidFill>
                  <a:srgbClr val="002060"/>
                </a:solidFill>
              </a:rPr>
              <a:t/>
            </a:r>
            <a:br>
              <a:rPr lang="en-US" sz="2800" dirty="0">
                <a:solidFill>
                  <a:srgbClr val="002060"/>
                </a:solidFill>
              </a:rPr>
            </a:br>
            <a:r>
              <a:rPr lang="en-US" sz="2800" dirty="0">
                <a:solidFill>
                  <a:srgbClr val="002060"/>
                </a:solidFill>
              </a:rPr>
              <a:t>c.	17 </a:t>
            </a:r>
            <a:r>
              <a:rPr lang="en-US" sz="2800" dirty="0" err="1">
                <a:solidFill>
                  <a:srgbClr val="002060"/>
                </a:solidFill>
              </a:rPr>
              <a:t>ketogenic</a:t>
            </a:r>
            <a:r>
              <a:rPr lang="en-US" sz="2800" dirty="0">
                <a:solidFill>
                  <a:srgbClr val="002060"/>
                </a:solidFill>
              </a:rPr>
              <a:t> steroids</a:t>
            </a:r>
            <a:br>
              <a:rPr lang="en-US" sz="2800" dirty="0">
                <a:solidFill>
                  <a:srgbClr val="002060"/>
                </a:solidFill>
              </a:rPr>
            </a:br>
            <a:r>
              <a:rPr lang="en-US" sz="2800" dirty="0">
                <a:solidFill>
                  <a:srgbClr val="002060"/>
                </a:solidFill>
              </a:rPr>
              <a:t>d.	DHEA-S</a:t>
            </a:r>
            <a:br>
              <a:rPr lang="en-US" sz="2800" dirty="0">
                <a:solidFill>
                  <a:srgbClr val="002060"/>
                </a:solidFill>
              </a:rPr>
            </a:br>
            <a:r>
              <a:rPr lang="en-US" sz="2800" dirty="0">
                <a:solidFill>
                  <a:srgbClr val="002060"/>
                </a:solidFill>
              </a:rPr>
              <a:t>e.	</a:t>
            </a:r>
            <a:r>
              <a:rPr lang="en-US" sz="2800" dirty="0" err="1">
                <a:solidFill>
                  <a:srgbClr val="002060"/>
                </a:solidFill>
              </a:rPr>
              <a:t>Pregnenolone</a:t>
            </a:r>
            <a:r>
              <a:rPr lang="en-US" sz="2800" dirty="0">
                <a:solidFill>
                  <a:srgbClr val="002060"/>
                </a:solidFill>
              </a:rPr>
              <a:t/>
            </a:r>
            <a:br>
              <a:rPr lang="en-US" sz="2800" dirty="0">
                <a:solidFill>
                  <a:srgbClr val="002060"/>
                </a:solidFill>
              </a:rPr>
            </a:br>
            <a:r>
              <a:rPr lang="en-US" sz="2800" dirty="0" smtClean="0">
                <a:solidFill>
                  <a:schemeClr val="tx1"/>
                </a:solidFill>
              </a:rPr>
              <a:t/>
            </a:r>
            <a:br>
              <a:rPr lang="en-US" sz="2800" dirty="0" smtClean="0">
                <a:solidFill>
                  <a:schemeClr val="tx1"/>
                </a:solidFill>
              </a:rPr>
            </a:br>
            <a:endParaRPr lang="en-US" sz="2000" dirty="0">
              <a:solidFill>
                <a:schemeClr val="tx1"/>
              </a:solidFill>
            </a:endParaRPr>
          </a:p>
        </p:txBody>
      </p:sp>
      <p:sp>
        <p:nvSpPr>
          <p:cNvPr id="6147" name="Rectangle 3"/>
          <p:cNvSpPr>
            <a:spLocks noGrp="1" noChangeArrowheads="1"/>
          </p:cNvSpPr>
          <p:nvPr>
            <p:ph idx="1"/>
          </p:nvPr>
        </p:nvSpPr>
        <p:spPr>
          <a:xfrm>
            <a:off x="-304800" y="5715000"/>
            <a:ext cx="8229600" cy="762000"/>
          </a:xfrm>
          <a:prstGeom prst="rect">
            <a:avLst/>
          </a:prstGeom>
        </p:spPr>
        <p:txBody>
          <a:bodyPr>
            <a:noAutofit/>
          </a:bodyPr>
          <a:lstStyle/>
          <a:p>
            <a:pPr marL="1371600" lvl="3" indent="0" algn="ctr">
              <a:buNone/>
            </a:pPr>
            <a:r>
              <a:rPr lang="en-US" sz="4000" dirty="0">
                <a:solidFill>
                  <a:srgbClr val="FF0000"/>
                </a:solidFill>
              </a:rPr>
              <a:t>c.	17 </a:t>
            </a:r>
            <a:r>
              <a:rPr lang="en-US" sz="4000" dirty="0" err="1">
                <a:solidFill>
                  <a:srgbClr val="FF0000"/>
                </a:solidFill>
              </a:rPr>
              <a:t>ketogenic</a:t>
            </a:r>
            <a:r>
              <a:rPr lang="en-US" sz="4000" dirty="0">
                <a:solidFill>
                  <a:srgbClr val="FF0000"/>
                </a:solidFill>
              </a:rPr>
              <a:t> steroids</a:t>
            </a:r>
            <a:br>
              <a:rPr lang="en-US" sz="4000" dirty="0">
                <a:solidFill>
                  <a:srgbClr val="FF0000"/>
                </a:solidFill>
              </a:rPr>
            </a:br>
            <a:endParaRPr lang="en-US" sz="3200" dirty="0">
              <a:solidFill>
                <a:srgbClr val="FF0000"/>
              </a:solidFill>
            </a:endParaRPr>
          </a:p>
        </p:txBody>
      </p:sp>
      <p:sp>
        <p:nvSpPr>
          <p:cNvPr id="2" name="Date Placeholder 1"/>
          <p:cNvSpPr>
            <a:spLocks noGrp="1"/>
          </p:cNvSpPr>
          <p:nvPr>
            <p:ph type="dt" sz="half" idx="10"/>
          </p:nvPr>
        </p:nvSpPr>
        <p:spPr/>
        <p:txBody>
          <a:bodyPr/>
          <a:lstStyle/>
          <a:p>
            <a:pPr>
              <a:defRPr/>
            </a:pPr>
            <a:fld id="{8379C65F-974F-4DD9-B5D3-1968B54A060F}" type="datetime1">
              <a:rPr lang="en-US" smtClean="0"/>
              <a:t>5/14/2015</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26</a:t>
            </a:fld>
            <a:endParaRPr lang="en-US" dirty="0"/>
          </a:p>
        </p:txBody>
      </p:sp>
    </p:spTree>
    <p:extLst>
      <p:ext uri="{BB962C8B-B14F-4D97-AF65-F5344CB8AC3E}">
        <p14:creationId xmlns:p14="http://schemas.microsoft.com/office/powerpoint/2010/main" val="2785335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5029200"/>
            <a:ext cx="8229600" cy="1143000"/>
          </a:xfrm>
        </p:spPr>
        <p:txBody>
          <a:bodyPr>
            <a:noAutofit/>
          </a:bodyPr>
          <a:lstStyle/>
          <a:p>
            <a:pPr algn="l">
              <a:tabLst>
                <a:tab pos="396875" algn="l"/>
              </a:tabLst>
              <a:defRPr/>
            </a:pPr>
            <a:r>
              <a:rPr lang="en-US" sz="2000" dirty="0" smtClean="0">
                <a:solidFill>
                  <a:srgbClr val="002060"/>
                </a:solidFill>
              </a:rPr>
              <a:t>Q 7:</a:t>
            </a:r>
            <a:r>
              <a:rPr lang="en-US" sz="2400" dirty="0">
                <a:solidFill>
                  <a:srgbClr val="002060"/>
                </a:solidFill>
              </a:rPr>
              <a:t>	</a:t>
            </a:r>
            <a:r>
              <a:rPr lang="en-US" sz="2400" dirty="0" smtClean="0">
                <a:solidFill>
                  <a:srgbClr val="002060"/>
                </a:solidFill>
              </a:rPr>
              <a:t>There </a:t>
            </a:r>
            <a:r>
              <a:rPr lang="en-US" sz="2400" dirty="0">
                <a:solidFill>
                  <a:srgbClr val="002060"/>
                </a:solidFill>
              </a:rPr>
              <a:t>are many clinical conditions outside adrenal-pituitary-hypothalamus axis causing </a:t>
            </a:r>
            <a:r>
              <a:rPr lang="en-US" sz="2400" dirty="0" err="1">
                <a:solidFill>
                  <a:srgbClr val="002060"/>
                </a:solidFill>
              </a:rPr>
              <a:t>hypercortisolism</a:t>
            </a:r>
            <a:r>
              <a:rPr lang="en-US" sz="2400" dirty="0">
                <a:solidFill>
                  <a:srgbClr val="002060"/>
                </a:solidFill>
              </a:rPr>
              <a:t>, also called ‘Pseudo-Cushing's Syndrome’. Which of the following is the most important biochemical findings to distinguish actual Cushing Syndrome from ‘Pseudo-Cushing's Syndrome’:</a:t>
            </a:r>
            <a:br>
              <a:rPr lang="en-US" sz="2400" dirty="0">
                <a:solidFill>
                  <a:srgbClr val="002060"/>
                </a:solidFill>
              </a:rPr>
            </a:br>
            <a:r>
              <a:rPr lang="en-US" sz="2400" dirty="0">
                <a:solidFill>
                  <a:srgbClr val="002060"/>
                </a:solidFill>
              </a:rPr>
              <a:t/>
            </a:r>
            <a:br>
              <a:rPr lang="en-US" sz="2400" dirty="0">
                <a:solidFill>
                  <a:srgbClr val="002060"/>
                </a:solidFill>
              </a:rPr>
            </a:br>
            <a:r>
              <a:rPr lang="en-US" sz="2400" dirty="0">
                <a:solidFill>
                  <a:srgbClr val="002060"/>
                </a:solidFill>
              </a:rPr>
              <a:t/>
            </a:r>
            <a:br>
              <a:rPr lang="en-US" sz="2400" dirty="0">
                <a:solidFill>
                  <a:srgbClr val="002060"/>
                </a:solidFill>
              </a:rPr>
            </a:br>
            <a:r>
              <a:rPr lang="en-US" sz="2400" dirty="0">
                <a:solidFill>
                  <a:srgbClr val="002060"/>
                </a:solidFill>
              </a:rPr>
              <a:t>a.	Increased Cortisol Binding Globulins (CBGs)</a:t>
            </a:r>
            <a:br>
              <a:rPr lang="en-US" sz="2400" dirty="0">
                <a:solidFill>
                  <a:srgbClr val="002060"/>
                </a:solidFill>
              </a:rPr>
            </a:br>
            <a:r>
              <a:rPr lang="en-US" sz="2400" dirty="0">
                <a:solidFill>
                  <a:srgbClr val="002060"/>
                </a:solidFill>
              </a:rPr>
              <a:t>b.	Increased late evening serum cortisol</a:t>
            </a:r>
            <a:br>
              <a:rPr lang="en-US" sz="2400" dirty="0">
                <a:solidFill>
                  <a:srgbClr val="002060"/>
                </a:solidFill>
              </a:rPr>
            </a:br>
            <a:r>
              <a:rPr lang="en-US" sz="2400" dirty="0">
                <a:solidFill>
                  <a:srgbClr val="002060"/>
                </a:solidFill>
              </a:rPr>
              <a:t>c.	Increased morning salivary cortisol</a:t>
            </a:r>
            <a:br>
              <a:rPr lang="en-US" sz="2400" dirty="0">
                <a:solidFill>
                  <a:srgbClr val="002060"/>
                </a:solidFill>
              </a:rPr>
            </a:br>
            <a:r>
              <a:rPr lang="en-US" sz="2400" dirty="0">
                <a:solidFill>
                  <a:srgbClr val="002060"/>
                </a:solidFill>
              </a:rPr>
              <a:t>d.	Increased morning serum cortisol</a:t>
            </a:r>
            <a:br>
              <a:rPr lang="en-US" sz="2400" dirty="0">
                <a:solidFill>
                  <a:srgbClr val="002060"/>
                </a:solidFill>
              </a:rPr>
            </a:br>
            <a:r>
              <a:rPr lang="en-US" sz="2400" dirty="0">
                <a:solidFill>
                  <a:srgbClr val="002060"/>
                </a:solidFill>
              </a:rPr>
              <a:t>e.	Urinary free cortisol just above the reference range</a:t>
            </a:r>
            <a:br>
              <a:rPr lang="en-US" sz="2400" dirty="0">
                <a:solidFill>
                  <a:srgbClr val="002060"/>
                </a:solidFill>
              </a:rPr>
            </a:br>
            <a:r>
              <a:rPr lang="en-US" sz="1800" dirty="0" smtClean="0">
                <a:solidFill>
                  <a:schemeClr val="tx1"/>
                </a:solidFill>
              </a:rPr>
              <a:t/>
            </a:r>
            <a:br>
              <a:rPr lang="en-US" sz="1800" dirty="0" smtClean="0">
                <a:solidFill>
                  <a:schemeClr val="tx1"/>
                </a:solidFill>
              </a:rPr>
            </a:br>
            <a:r>
              <a:rPr lang="en-US" sz="2400" dirty="0" smtClean="0">
                <a:solidFill>
                  <a:schemeClr val="tx1"/>
                </a:solidFill>
              </a:rPr>
              <a:t/>
            </a:r>
            <a:br>
              <a:rPr lang="en-US" sz="2400" dirty="0" smtClean="0">
                <a:solidFill>
                  <a:schemeClr val="tx1"/>
                </a:solidFill>
              </a:rPr>
            </a:br>
            <a:endParaRPr lang="en-US" sz="1800" dirty="0">
              <a:solidFill>
                <a:schemeClr val="tx1"/>
              </a:solidFill>
            </a:endParaRPr>
          </a:p>
        </p:txBody>
      </p:sp>
      <p:sp>
        <p:nvSpPr>
          <p:cNvPr id="6147" name="Rectangle 3"/>
          <p:cNvSpPr>
            <a:spLocks noGrp="1" noChangeArrowheads="1"/>
          </p:cNvSpPr>
          <p:nvPr>
            <p:ph idx="1"/>
          </p:nvPr>
        </p:nvSpPr>
        <p:spPr>
          <a:xfrm>
            <a:off x="-609600" y="5562600"/>
            <a:ext cx="8991600" cy="762000"/>
          </a:xfrm>
          <a:prstGeom prst="rect">
            <a:avLst/>
          </a:prstGeom>
        </p:spPr>
        <p:txBody>
          <a:bodyPr>
            <a:noAutofit/>
          </a:bodyPr>
          <a:lstStyle/>
          <a:p>
            <a:pPr marL="1371600" lvl="3" indent="0" algn="ctr">
              <a:buNone/>
            </a:pPr>
            <a:r>
              <a:rPr lang="en-US" sz="3600" dirty="0">
                <a:solidFill>
                  <a:srgbClr val="FF0000"/>
                </a:solidFill>
              </a:rPr>
              <a:t>b.	Increased late evening serum cortisol</a:t>
            </a:r>
            <a:endParaRPr lang="en-US" sz="2800" dirty="0">
              <a:solidFill>
                <a:srgbClr val="FF0000"/>
              </a:solidFill>
            </a:endParaRPr>
          </a:p>
        </p:txBody>
      </p:sp>
      <p:sp>
        <p:nvSpPr>
          <p:cNvPr id="2" name="Date Placeholder 1"/>
          <p:cNvSpPr>
            <a:spLocks noGrp="1"/>
          </p:cNvSpPr>
          <p:nvPr>
            <p:ph type="dt" sz="half" idx="10"/>
          </p:nvPr>
        </p:nvSpPr>
        <p:spPr/>
        <p:txBody>
          <a:bodyPr/>
          <a:lstStyle/>
          <a:p>
            <a:pPr>
              <a:defRPr/>
            </a:pPr>
            <a:fld id="{8379C65F-974F-4DD9-B5D3-1968B54A060F}" type="datetime1">
              <a:rPr lang="en-US" smtClean="0"/>
              <a:t>5/14/2015</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27</a:t>
            </a:fld>
            <a:endParaRPr lang="en-US" dirty="0"/>
          </a:p>
        </p:txBody>
      </p:sp>
    </p:spTree>
    <p:extLst>
      <p:ext uri="{BB962C8B-B14F-4D97-AF65-F5344CB8AC3E}">
        <p14:creationId xmlns:p14="http://schemas.microsoft.com/office/powerpoint/2010/main" val="871770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607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657600"/>
            <a:ext cx="7543800" cy="1066800"/>
          </a:xfrm>
        </p:spPr>
        <p:txBody>
          <a:bodyPr/>
          <a:lstStyle/>
          <a:p>
            <a:pPr algn="ctr"/>
            <a:r>
              <a:rPr lang="en-US" sz="4000" b="1" dirty="0" smtClean="0">
                <a:solidFill>
                  <a:srgbClr val="FF0000"/>
                </a:solidFill>
                <a:latin typeface="+mn-lt"/>
              </a:rPr>
              <a:t>Cushing’s syndrome</a:t>
            </a:r>
            <a:endParaRPr lang="en-US" sz="4000" b="1" dirty="0">
              <a:solidFill>
                <a:srgbClr val="FF0000"/>
              </a:solidFill>
              <a:latin typeface="+mn-lt"/>
            </a:endParaRPr>
          </a:p>
        </p:txBody>
      </p:sp>
      <p:sp>
        <p:nvSpPr>
          <p:cNvPr id="3" name="Subtitle 2"/>
          <p:cNvSpPr>
            <a:spLocks noGrp="1"/>
          </p:cNvSpPr>
          <p:nvPr>
            <p:ph type="subTitle" idx="1"/>
          </p:nvPr>
        </p:nvSpPr>
        <p:spPr>
          <a:xfrm>
            <a:off x="762000" y="4724400"/>
            <a:ext cx="7315200" cy="990600"/>
          </a:xfrm>
        </p:spPr>
        <p:txBody>
          <a:bodyPr/>
          <a:lstStyle/>
          <a:p>
            <a:r>
              <a:rPr lang="en-US" dirty="0" smtClean="0"/>
              <a:t>Slides courtesy of Dr Qurat-Ul-Ain, AFIP Rwp</a:t>
            </a:r>
            <a:endParaRPr lang="en-US" dirty="0"/>
          </a:p>
        </p:txBody>
      </p:sp>
    </p:spTree>
    <p:extLst>
      <p:ext uri="{BB962C8B-B14F-4D97-AF65-F5344CB8AC3E}">
        <p14:creationId xmlns:p14="http://schemas.microsoft.com/office/powerpoint/2010/main" val="1029867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3962400"/>
            <a:ext cx="8229600" cy="1143000"/>
          </a:xfrm>
        </p:spPr>
        <p:txBody>
          <a:bodyPr>
            <a:noAutofit/>
          </a:bodyPr>
          <a:lstStyle/>
          <a:p>
            <a:pPr algn="l">
              <a:tabLst>
                <a:tab pos="396875" algn="l"/>
              </a:tabLst>
              <a:defRPr/>
            </a:pPr>
            <a:r>
              <a:rPr lang="en-US" sz="2400" dirty="0" smtClean="0">
                <a:solidFill>
                  <a:srgbClr val="0070C0"/>
                </a:solidFill>
              </a:rPr>
              <a:t>Q. 1</a:t>
            </a:r>
            <a:r>
              <a:rPr lang="en-US" sz="2400" dirty="0">
                <a:solidFill>
                  <a:srgbClr val="002060"/>
                </a:solidFill>
              </a:rPr>
              <a:t>	</a:t>
            </a:r>
            <a:r>
              <a:rPr lang="en-US" sz="2400" dirty="0" smtClean="0">
                <a:solidFill>
                  <a:srgbClr val="002060"/>
                </a:solidFill>
              </a:rPr>
              <a:t>A </a:t>
            </a:r>
            <a:r>
              <a:rPr lang="en-US" sz="2400" dirty="0">
                <a:solidFill>
                  <a:srgbClr val="002060"/>
                </a:solidFill>
              </a:rPr>
              <a:t>patient is taking oral steroids for the last many weeks. Which one of the following metabolic effects is most likely to be found in this patient:</a:t>
            </a:r>
            <a:br>
              <a:rPr lang="en-US" sz="2400" dirty="0">
                <a:solidFill>
                  <a:srgbClr val="002060"/>
                </a:solidFill>
              </a:rPr>
            </a:br>
            <a:r>
              <a:rPr lang="en-US" sz="2400" dirty="0">
                <a:solidFill>
                  <a:srgbClr val="002060"/>
                </a:solidFill>
              </a:rPr>
              <a:t/>
            </a:r>
            <a:br>
              <a:rPr lang="en-US" sz="2400" dirty="0">
                <a:solidFill>
                  <a:srgbClr val="002060"/>
                </a:solidFill>
              </a:rPr>
            </a:br>
            <a:r>
              <a:rPr lang="en-US" sz="2400" dirty="0">
                <a:solidFill>
                  <a:srgbClr val="002060"/>
                </a:solidFill>
              </a:rPr>
              <a:t>a.	Increased glucose-6 phosphatase</a:t>
            </a:r>
            <a:br>
              <a:rPr lang="en-US" sz="2400" dirty="0">
                <a:solidFill>
                  <a:srgbClr val="002060"/>
                </a:solidFill>
              </a:rPr>
            </a:br>
            <a:r>
              <a:rPr lang="en-US" sz="2400" dirty="0">
                <a:solidFill>
                  <a:srgbClr val="002060"/>
                </a:solidFill>
              </a:rPr>
              <a:t>b.	Increased hormone sensitive lipase</a:t>
            </a:r>
            <a:br>
              <a:rPr lang="en-US" sz="2400" dirty="0">
                <a:solidFill>
                  <a:srgbClr val="002060"/>
                </a:solidFill>
              </a:rPr>
            </a:br>
            <a:r>
              <a:rPr lang="en-US" sz="2400" dirty="0">
                <a:solidFill>
                  <a:srgbClr val="002060"/>
                </a:solidFill>
              </a:rPr>
              <a:t>c.	Increased nuclear factor </a:t>
            </a:r>
            <a:r>
              <a:rPr lang="en-US" sz="2400" dirty="0" err="1">
                <a:solidFill>
                  <a:srgbClr val="002060"/>
                </a:solidFill>
              </a:rPr>
              <a:t>KappaB</a:t>
            </a:r>
            <a:r>
              <a:rPr lang="en-US" sz="2400" dirty="0">
                <a:solidFill>
                  <a:srgbClr val="002060"/>
                </a:solidFill>
              </a:rPr>
              <a:t/>
            </a:r>
            <a:br>
              <a:rPr lang="en-US" sz="2400" dirty="0">
                <a:solidFill>
                  <a:srgbClr val="002060"/>
                </a:solidFill>
              </a:rPr>
            </a:br>
            <a:r>
              <a:rPr lang="en-US" sz="2400" dirty="0">
                <a:solidFill>
                  <a:srgbClr val="002060"/>
                </a:solidFill>
              </a:rPr>
              <a:t>d.	Low interleukin1</a:t>
            </a:r>
            <a:br>
              <a:rPr lang="en-US" sz="2400" dirty="0">
                <a:solidFill>
                  <a:srgbClr val="002060"/>
                </a:solidFill>
              </a:rPr>
            </a:br>
            <a:r>
              <a:rPr lang="en-US" sz="2400" dirty="0">
                <a:solidFill>
                  <a:srgbClr val="002060"/>
                </a:solidFill>
              </a:rPr>
              <a:t>e.	Low liver glycogen synthase</a:t>
            </a:r>
            <a:br>
              <a:rPr lang="en-US" sz="2400" dirty="0">
                <a:solidFill>
                  <a:srgbClr val="002060"/>
                </a:solidFill>
              </a:rPr>
            </a:br>
            <a:r>
              <a:rPr lang="en-US" sz="2400" dirty="0">
                <a:solidFill>
                  <a:srgbClr val="002060"/>
                </a:solidFill>
              </a:rPr>
              <a:t/>
            </a:r>
            <a:br>
              <a:rPr lang="en-US" sz="2400" dirty="0">
                <a:solidFill>
                  <a:srgbClr val="002060"/>
                </a:solidFill>
              </a:rPr>
            </a:br>
            <a:endParaRPr lang="en-US" sz="2400" dirty="0">
              <a:solidFill>
                <a:schemeClr val="tx1"/>
              </a:solidFill>
            </a:endParaRPr>
          </a:p>
        </p:txBody>
      </p:sp>
      <p:sp>
        <p:nvSpPr>
          <p:cNvPr id="6147" name="Rectangle 3"/>
          <p:cNvSpPr>
            <a:spLocks noGrp="1" noChangeArrowheads="1"/>
          </p:cNvSpPr>
          <p:nvPr>
            <p:ph idx="1"/>
          </p:nvPr>
        </p:nvSpPr>
        <p:spPr>
          <a:xfrm>
            <a:off x="0" y="5486400"/>
            <a:ext cx="8229600" cy="762000"/>
          </a:xfrm>
          <a:prstGeom prst="rect">
            <a:avLst/>
          </a:prstGeom>
        </p:spPr>
        <p:txBody>
          <a:bodyPr>
            <a:noAutofit/>
          </a:bodyPr>
          <a:lstStyle/>
          <a:p>
            <a:pPr marL="1371600" lvl="3" indent="0" algn="ctr">
              <a:buNone/>
            </a:pPr>
            <a:r>
              <a:rPr lang="en-US" sz="2800" dirty="0">
                <a:solidFill>
                  <a:srgbClr val="FF0000"/>
                </a:solidFill>
              </a:rPr>
              <a:t>a.	Increased glucose-6 phosphatase</a:t>
            </a:r>
            <a:r>
              <a:rPr lang="en-US" sz="2800" dirty="0" smtClean="0">
                <a:solidFill>
                  <a:srgbClr val="FF0000"/>
                </a:solidFill>
              </a:rPr>
              <a:t/>
            </a:r>
            <a:br>
              <a:rPr lang="en-US" sz="2800" dirty="0" smtClean="0">
                <a:solidFill>
                  <a:srgbClr val="FF0000"/>
                </a:solidFill>
              </a:rPr>
            </a:br>
            <a:endParaRPr lang="en-US" sz="1600" dirty="0">
              <a:solidFill>
                <a:srgbClr val="FF0000"/>
              </a:solidFill>
            </a:endParaRPr>
          </a:p>
        </p:txBody>
      </p:sp>
      <p:sp>
        <p:nvSpPr>
          <p:cNvPr id="2" name="Date Placeholder 1"/>
          <p:cNvSpPr>
            <a:spLocks noGrp="1"/>
          </p:cNvSpPr>
          <p:nvPr>
            <p:ph type="dt" sz="half" idx="10"/>
          </p:nvPr>
        </p:nvSpPr>
        <p:spPr/>
        <p:txBody>
          <a:bodyPr/>
          <a:lstStyle/>
          <a:p>
            <a:pPr>
              <a:defRPr/>
            </a:pPr>
            <a:fld id="{1E68DA18-64E2-406E-BB69-7810CF5F4050}" type="datetime1">
              <a:rPr lang="en-US" smtClean="0"/>
              <a:t>5/14/2015</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3</a:t>
            </a:fld>
            <a:endParaRPr lang="en-US" dirty="0"/>
          </a:p>
        </p:txBody>
      </p:sp>
    </p:spTree>
    <p:extLst>
      <p:ext uri="{BB962C8B-B14F-4D97-AF65-F5344CB8AC3E}">
        <p14:creationId xmlns:p14="http://schemas.microsoft.com/office/powerpoint/2010/main" val="300766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304800"/>
            <a:ext cx="9144000" cy="762000"/>
          </a:xfrm>
        </p:spPr>
        <p:txBody>
          <a:bodyPr>
            <a:normAutofit/>
          </a:bodyPr>
          <a:lstStyle/>
          <a:p>
            <a:pPr algn="ctr" rtl="0"/>
            <a:r>
              <a:rPr lang="en-US" sz="3200" b="1" dirty="0">
                <a:solidFill>
                  <a:srgbClr val="FF0000"/>
                </a:solidFill>
              </a:rPr>
              <a:t>Frequency of causes of </a:t>
            </a:r>
            <a:r>
              <a:rPr lang="en-US" sz="3200" b="1" dirty="0" smtClean="0">
                <a:solidFill>
                  <a:srgbClr val="FF0000"/>
                </a:solidFill>
              </a:rPr>
              <a:t>Cushing's </a:t>
            </a:r>
            <a:r>
              <a:rPr lang="en-US" sz="3200" b="1" dirty="0">
                <a:solidFill>
                  <a:srgbClr val="FF0000"/>
                </a:solidFill>
              </a:rPr>
              <a:t>syndrome</a:t>
            </a:r>
          </a:p>
        </p:txBody>
      </p:sp>
      <p:sp>
        <p:nvSpPr>
          <p:cNvPr id="3075" name="Rectangle 3"/>
          <p:cNvSpPr>
            <a:spLocks noGrp="1" noChangeArrowheads="1"/>
          </p:cNvSpPr>
          <p:nvPr>
            <p:ph type="body" idx="1"/>
          </p:nvPr>
        </p:nvSpPr>
        <p:spPr>
          <a:xfrm>
            <a:off x="609600" y="914400"/>
            <a:ext cx="8077200" cy="5486400"/>
          </a:xfrm>
          <a:noFill/>
        </p:spPr>
        <p:txBody>
          <a:bodyPr>
            <a:noAutofit/>
          </a:bodyPr>
          <a:lstStyle/>
          <a:p>
            <a:pPr>
              <a:spcBef>
                <a:spcPts val="0"/>
              </a:spcBef>
              <a:spcAft>
                <a:spcPts val="1200"/>
              </a:spcAft>
            </a:pPr>
            <a:r>
              <a:rPr lang="en-US" b="1" i="1" u="sng" dirty="0" smtClean="0"/>
              <a:t>Exogenous cause</a:t>
            </a:r>
            <a:endParaRPr lang="en-US" sz="2000" b="1" i="1" u="sng" dirty="0" smtClean="0"/>
          </a:p>
          <a:p>
            <a:pPr lvl="1">
              <a:spcBef>
                <a:spcPts val="0"/>
              </a:spcBef>
              <a:spcAft>
                <a:spcPts val="1200"/>
              </a:spcAft>
            </a:pPr>
            <a:r>
              <a:rPr lang="en-US" sz="2000" dirty="0" smtClean="0">
                <a:solidFill>
                  <a:srgbClr val="FF0000"/>
                </a:solidFill>
              </a:rPr>
              <a:t>Most common cause is</a:t>
            </a:r>
            <a:r>
              <a:rPr lang="en-US" sz="2000" dirty="0" smtClean="0"/>
              <a:t> </a:t>
            </a:r>
            <a:r>
              <a:rPr lang="en-US" sz="2000" dirty="0" smtClean="0">
                <a:solidFill>
                  <a:srgbClr val="FF0000"/>
                </a:solidFill>
              </a:rPr>
              <a:t>Iatrogenic Cushing's </a:t>
            </a:r>
            <a:r>
              <a:rPr lang="en-US" sz="2000" dirty="0" smtClean="0">
                <a:solidFill>
                  <a:schemeClr val="tx1"/>
                </a:solidFill>
              </a:rPr>
              <a:t>due to administration of  oral, </a:t>
            </a:r>
            <a:r>
              <a:rPr lang="en-US" sz="2000" dirty="0" err="1" smtClean="0">
                <a:solidFill>
                  <a:schemeClr val="tx1"/>
                </a:solidFill>
              </a:rPr>
              <a:t>parentral</a:t>
            </a:r>
            <a:r>
              <a:rPr lang="en-US" sz="2000" dirty="0" smtClean="0">
                <a:solidFill>
                  <a:schemeClr val="tx1"/>
                </a:solidFill>
              </a:rPr>
              <a:t>, topical or inhaled </a:t>
            </a:r>
            <a:r>
              <a:rPr lang="en-US" sz="2000" dirty="0" err="1" smtClean="0">
                <a:solidFill>
                  <a:schemeClr val="tx1"/>
                </a:solidFill>
              </a:rPr>
              <a:t>glucocorticoid</a:t>
            </a:r>
            <a:r>
              <a:rPr lang="en-US" sz="1800" dirty="0" err="1" smtClean="0">
                <a:solidFill>
                  <a:schemeClr val="tx1"/>
                </a:solidFill>
              </a:rPr>
              <a:t>s</a:t>
            </a:r>
            <a:r>
              <a:rPr lang="en-US" sz="1800" dirty="0" smtClean="0">
                <a:solidFill>
                  <a:schemeClr val="tx1"/>
                </a:solidFill>
              </a:rPr>
              <a:t> </a:t>
            </a:r>
            <a:endParaRPr lang="en-US" sz="1800" dirty="0">
              <a:solidFill>
                <a:schemeClr val="tx1"/>
              </a:solidFill>
            </a:endParaRPr>
          </a:p>
          <a:p>
            <a:pPr algn="l" rtl="0">
              <a:lnSpc>
                <a:spcPct val="80000"/>
              </a:lnSpc>
            </a:pPr>
            <a:r>
              <a:rPr lang="en-US" b="1" i="1" u="sng" dirty="0" smtClean="0"/>
              <a:t>Endogenous causes </a:t>
            </a:r>
            <a:r>
              <a:rPr lang="en-US" dirty="0" smtClean="0"/>
              <a:t>                                  </a:t>
            </a:r>
            <a:r>
              <a:rPr lang="en-US" b="1" i="1" u="sng" dirty="0" smtClean="0"/>
              <a:t>Percent of patients</a:t>
            </a:r>
            <a:endParaRPr lang="en-US" dirty="0"/>
          </a:p>
          <a:p>
            <a:pPr algn="l" rtl="0">
              <a:lnSpc>
                <a:spcPct val="80000"/>
              </a:lnSpc>
            </a:pPr>
            <a:r>
              <a:rPr lang="en-US" sz="2000" i="1" u="sng" dirty="0" smtClean="0">
                <a:solidFill>
                  <a:schemeClr val="tx1"/>
                </a:solidFill>
              </a:rPr>
              <a:t>ACTH-dependent </a:t>
            </a:r>
            <a:r>
              <a:rPr lang="en-US" sz="2000" i="1" u="sng" dirty="0">
                <a:solidFill>
                  <a:schemeClr val="tx1"/>
                </a:solidFill>
              </a:rPr>
              <a:t>Cushing's syndrome</a:t>
            </a:r>
          </a:p>
          <a:p>
            <a:pPr lvl="1" algn="l" rtl="0">
              <a:lnSpc>
                <a:spcPct val="80000"/>
              </a:lnSpc>
            </a:pPr>
            <a:r>
              <a:rPr lang="en-US" sz="2000" dirty="0">
                <a:solidFill>
                  <a:srgbClr val="FF0000"/>
                </a:solidFill>
              </a:rPr>
              <a:t>Cushing's disease                                                        </a:t>
            </a:r>
            <a:r>
              <a:rPr lang="en-US" sz="2000" dirty="0" smtClean="0">
                <a:solidFill>
                  <a:srgbClr val="FF0000"/>
                </a:solidFill>
              </a:rPr>
              <a:t>  </a:t>
            </a:r>
            <a:r>
              <a:rPr lang="en-US" sz="2000" dirty="0">
                <a:solidFill>
                  <a:srgbClr val="FF0000"/>
                </a:solidFill>
              </a:rPr>
              <a:t>68%</a:t>
            </a:r>
          </a:p>
          <a:p>
            <a:pPr lvl="1" algn="l" rtl="0">
              <a:lnSpc>
                <a:spcPct val="80000"/>
              </a:lnSpc>
            </a:pPr>
            <a:r>
              <a:rPr lang="en-US" sz="2000" dirty="0">
                <a:solidFill>
                  <a:schemeClr val="tx1">
                    <a:lumMod val="65000"/>
                    <a:lumOff val="35000"/>
                  </a:schemeClr>
                </a:solidFill>
              </a:rPr>
              <a:t>Ectopic ACTH syndrome                                               12%</a:t>
            </a:r>
          </a:p>
          <a:p>
            <a:pPr lvl="1" algn="l" rtl="0">
              <a:lnSpc>
                <a:spcPct val="80000"/>
              </a:lnSpc>
            </a:pPr>
            <a:r>
              <a:rPr lang="en-US" sz="2000" dirty="0">
                <a:solidFill>
                  <a:schemeClr val="tx1">
                    <a:lumMod val="65000"/>
                    <a:lumOff val="35000"/>
                  </a:schemeClr>
                </a:solidFill>
              </a:rPr>
              <a:t>Ectopic CRH syndrome                                               &lt;&lt;1%</a:t>
            </a:r>
          </a:p>
          <a:p>
            <a:pPr algn="l" rtl="0">
              <a:lnSpc>
                <a:spcPct val="80000"/>
              </a:lnSpc>
            </a:pPr>
            <a:r>
              <a:rPr lang="en-US" sz="2000" i="1" u="sng" dirty="0">
                <a:solidFill>
                  <a:schemeClr val="tx1"/>
                </a:solidFill>
              </a:rPr>
              <a:t>ACTH-independent Cushing's syndrome</a:t>
            </a:r>
          </a:p>
          <a:p>
            <a:pPr lvl="1" algn="l" rtl="0">
              <a:lnSpc>
                <a:spcPct val="80000"/>
              </a:lnSpc>
            </a:pPr>
            <a:r>
              <a:rPr lang="en-US" sz="2000" dirty="0">
                <a:solidFill>
                  <a:schemeClr val="tx1">
                    <a:lumMod val="65000"/>
                    <a:lumOff val="35000"/>
                  </a:schemeClr>
                </a:solidFill>
              </a:rPr>
              <a:t>Adrenal adenoma                                                          10%</a:t>
            </a:r>
          </a:p>
          <a:p>
            <a:pPr lvl="1" algn="l" rtl="0">
              <a:lnSpc>
                <a:spcPct val="80000"/>
              </a:lnSpc>
            </a:pPr>
            <a:r>
              <a:rPr lang="en-US" sz="2000" dirty="0">
                <a:solidFill>
                  <a:schemeClr val="tx1">
                    <a:lumMod val="65000"/>
                    <a:lumOff val="35000"/>
                  </a:schemeClr>
                </a:solidFill>
              </a:rPr>
              <a:t>Adrenal carcinoma                                                          8%</a:t>
            </a:r>
          </a:p>
          <a:p>
            <a:pPr lvl="1" algn="l" rtl="0">
              <a:lnSpc>
                <a:spcPct val="80000"/>
              </a:lnSpc>
            </a:pPr>
            <a:r>
              <a:rPr lang="en-US" sz="2000" dirty="0" err="1">
                <a:solidFill>
                  <a:schemeClr val="tx1">
                    <a:lumMod val="65000"/>
                    <a:lumOff val="35000"/>
                  </a:schemeClr>
                </a:solidFill>
              </a:rPr>
              <a:t>Micronodular</a:t>
            </a:r>
            <a:r>
              <a:rPr lang="en-US" sz="2000" dirty="0">
                <a:solidFill>
                  <a:schemeClr val="tx1">
                    <a:lumMod val="65000"/>
                    <a:lumOff val="35000"/>
                  </a:schemeClr>
                </a:solidFill>
              </a:rPr>
              <a:t> hyperplasia                                                1%</a:t>
            </a:r>
          </a:p>
          <a:p>
            <a:pPr lvl="1" algn="l" rtl="0">
              <a:lnSpc>
                <a:spcPct val="80000"/>
              </a:lnSpc>
            </a:pPr>
            <a:r>
              <a:rPr lang="en-US" sz="2000" dirty="0" err="1">
                <a:solidFill>
                  <a:schemeClr val="tx1">
                    <a:lumMod val="65000"/>
                    <a:lumOff val="35000"/>
                  </a:schemeClr>
                </a:solidFill>
              </a:rPr>
              <a:t>Macronodular</a:t>
            </a:r>
            <a:r>
              <a:rPr lang="en-US" sz="2000" dirty="0">
                <a:solidFill>
                  <a:schemeClr val="tx1">
                    <a:lumMod val="65000"/>
                    <a:lumOff val="35000"/>
                  </a:schemeClr>
                </a:solidFill>
              </a:rPr>
              <a:t> hyperplasia                                           &lt;&lt;1</a:t>
            </a:r>
            <a:r>
              <a:rPr lang="en-US" sz="2000" dirty="0" smtClean="0">
                <a:solidFill>
                  <a:schemeClr val="tx1">
                    <a:lumMod val="65000"/>
                    <a:lumOff val="35000"/>
                  </a:schemeClr>
                </a:solidFill>
              </a:rPr>
              <a:t>%</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1212937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fade">
                                      <p:cBhvr>
                                        <p:cTn id="10" dur="1000"/>
                                        <p:tgtEl>
                                          <p:spTgt spid="307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fade">
                                      <p:cBhvr>
                                        <p:cTn id="15" dur="1000"/>
                                        <p:tgtEl>
                                          <p:spTgt spid="307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75">
                                            <p:txEl>
                                              <p:pRg st="3" end="3"/>
                                            </p:txEl>
                                          </p:spTgt>
                                        </p:tgtEl>
                                        <p:attrNameLst>
                                          <p:attrName>style.visibility</p:attrName>
                                        </p:attrNameLst>
                                      </p:cBhvr>
                                      <p:to>
                                        <p:strVal val="visible"/>
                                      </p:to>
                                    </p:set>
                                    <p:animEffect transition="in" filter="fade">
                                      <p:cBhvr>
                                        <p:cTn id="18" dur="1000"/>
                                        <p:tgtEl>
                                          <p:spTgt spid="307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75">
                                            <p:txEl>
                                              <p:pRg st="4" end="4"/>
                                            </p:txEl>
                                          </p:spTgt>
                                        </p:tgtEl>
                                        <p:attrNameLst>
                                          <p:attrName>style.visibility</p:attrName>
                                        </p:attrNameLst>
                                      </p:cBhvr>
                                      <p:to>
                                        <p:strVal val="visible"/>
                                      </p:to>
                                    </p:set>
                                    <p:animEffect transition="in" filter="fade">
                                      <p:cBhvr>
                                        <p:cTn id="21" dur="1000"/>
                                        <p:tgtEl>
                                          <p:spTgt spid="307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75">
                                            <p:txEl>
                                              <p:pRg st="5" end="5"/>
                                            </p:txEl>
                                          </p:spTgt>
                                        </p:tgtEl>
                                        <p:attrNameLst>
                                          <p:attrName>style.visibility</p:attrName>
                                        </p:attrNameLst>
                                      </p:cBhvr>
                                      <p:to>
                                        <p:strVal val="visible"/>
                                      </p:to>
                                    </p:set>
                                    <p:animEffect transition="in" filter="fade">
                                      <p:cBhvr>
                                        <p:cTn id="24" dur="1000"/>
                                        <p:tgtEl>
                                          <p:spTgt spid="307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75">
                                            <p:txEl>
                                              <p:pRg st="6" end="6"/>
                                            </p:txEl>
                                          </p:spTgt>
                                        </p:tgtEl>
                                        <p:attrNameLst>
                                          <p:attrName>style.visibility</p:attrName>
                                        </p:attrNameLst>
                                      </p:cBhvr>
                                      <p:to>
                                        <p:strVal val="visible"/>
                                      </p:to>
                                    </p:set>
                                    <p:animEffect transition="in" filter="fade">
                                      <p:cBhvr>
                                        <p:cTn id="27" dur="1000"/>
                                        <p:tgtEl>
                                          <p:spTgt spid="3075">
                                            <p:txEl>
                                              <p:pRg st="6" end="6"/>
                                            </p:txEl>
                                          </p:spTgt>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3075">
                                            <p:txEl>
                                              <p:pRg st="7" end="7"/>
                                            </p:txEl>
                                          </p:spTgt>
                                        </p:tgtEl>
                                        <p:attrNameLst>
                                          <p:attrName>style.visibility</p:attrName>
                                        </p:attrNameLst>
                                      </p:cBhvr>
                                      <p:to>
                                        <p:strVal val="visible"/>
                                      </p:to>
                                    </p:set>
                                    <p:animEffect transition="in" filter="fade">
                                      <p:cBhvr>
                                        <p:cTn id="31" dur="1000"/>
                                        <p:tgtEl>
                                          <p:spTgt spid="3075">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75">
                                            <p:txEl>
                                              <p:pRg st="8" end="8"/>
                                            </p:txEl>
                                          </p:spTgt>
                                        </p:tgtEl>
                                        <p:attrNameLst>
                                          <p:attrName>style.visibility</p:attrName>
                                        </p:attrNameLst>
                                      </p:cBhvr>
                                      <p:to>
                                        <p:strVal val="visible"/>
                                      </p:to>
                                    </p:set>
                                    <p:animEffect transition="in" filter="fade">
                                      <p:cBhvr>
                                        <p:cTn id="34" dur="1000"/>
                                        <p:tgtEl>
                                          <p:spTgt spid="3075">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75">
                                            <p:txEl>
                                              <p:pRg st="9" end="9"/>
                                            </p:txEl>
                                          </p:spTgt>
                                        </p:tgtEl>
                                        <p:attrNameLst>
                                          <p:attrName>style.visibility</p:attrName>
                                        </p:attrNameLst>
                                      </p:cBhvr>
                                      <p:to>
                                        <p:strVal val="visible"/>
                                      </p:to>
                                    </p:set>
                                    <p:animEffect transition="in" filter="fade">
                                      <p:cBhvr>
                                        <p:cTn id="37" dur="1000"/>
                                        <p:tgtEl>
                                          <p:spTgt spid="3075">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75">
                                            <p:txEl>
                                              <p:pRg st="10" end="10"/>
                                            </p:txEl>
                                          </p:spTgt>
                                        </p:tgtEl>
                                        <p:attrNameLst>
                                          <p:attrName>style.visibility</p:attrName>
                                        </p:attrNameLst>
                                      </p:cBhvr>
                                      <p:to>
                                        <p:strVal val="visible"/>
                                      </p:to>
                                    </p:set>
                                    <p:animEffect transition="in" filter="fade">
                                      <p:cBhvr>
                                        <p:cTn id="40" dur="1000"/>
                                        <p:tgtEl>
                                          <p:spTgt spid="3075">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75">
                                            <p:txEl>
                                              <p:pRg st="11" end="11"/>
                                            </p:txEl>
                                          </p:spTgt>
                                        </p:tgtEl>
                                        <p:attrNameLst>
                                          <p:attrName>style.visibility</p:attrName>
                                        </p:attrNameLst>
                                      </p:cBhvr>
                                      <p:to>
                                        <p:strVal val="visible"/>
                                      </p:to>
                                    </p:set>
                                    <p:animEffect transition="in" filter="fade">
                                      <p:cBhvr>
                                        <p:cTn id="43" dur="1000"/>
                                        <p:tgtEl>
                                          <p:spTgt spid="307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Autofit/>
          </a:bodyPr>
          <a:lstStyle/>
          <a:p>
            <a:pPr algn="ctr"/>
            <a:r>
              <a:rPr lang="en-US" sz="3200" b="1" dirty="0" smtClean="0">
                <a:solidFill>
                  <a:srgbClr val="FF0000"/>
                </a:solidFill>
              </a:rPr>
              <a:t>Physiological </a:t>
            </a:r>
            <a:r>
              <a:rPr lang="en-US" sz="3200" b="1" dirty="0" err="1" smtClean="0">
                <a:solidFill>
                  <a:srgbClr val="FF0000"/>
                </a:solidFill>
              </a:rPr>
              <a:t>hypercortisolism</a:t>
            </a:r>
            <a:r>
              <a:rPr lang="en-US" sz="3200" b="1" dirty="0" smtClean="0">
                <a:solidFill>
                  <a:srgbClr val="FF0000"/>
                </a:solidFill>
              </a:rPr>
              <a:t/>
            </a:r>
            <a:br>
              <a:rPr lang="en-US" sz="3200" b="1" dirty="0" smtClean="0">
                <a:solidFill>
                  <a:srgbClr val="FF0000"/>
                </a:solidFill>
              </a:rPr>
            </a:br>
            <a:r>
              <a:rPr lang="en-US" sz="3200" b="1" dirty="0" err="1" smtClean="0">
                <a:solidFill>
                  <a:srgbClr val="FF0000"/>
                </a:solidFill>
              </a:rPr>
              <a:t>Pseudocushing</a:t>
            </a:r>
            <a:r>
              <a:rPr lang="en-US" sz="3200" b="1" dirty="0" smtClean="0">
                <a:solidFill>
                  <a:srgbClr val="FF0000"/>
                </a:solidFill>
              </a:rPr>
              <a:t> syndrome</a:t>
            </a:r>
            <a:endParaRPr lang="en-US" sz="3200" b="1" dirty="0">
              <a:solidFill>
                <a:srgbClr val="FF0000"/>
              </a:solidFill>
            </a:endParaRPr>
          </a:p>
        </p:txBody>
      </p:sp>
      <p:sp>
        <p:nvSpPr>
          <p:cNvPr id="3" name="Content Placeholder 2"/>
          <p:cNvSpPr>
            <a:spLocks noGrp="1"/>
          </p:cNvSpPr>
          <p:nvPr>
            <p:ph idx="1"/>
          </p:nvPr>
        </p:nvSpPr>
        <p:spPr>
          <a:xfrm>
            <a:off x="457200" y="1600200"/>
            <a:ext cx="8229600" cy="4724400"/>
          </a:xfrm>
        </p:spPr>
        <p:txBody>
          <a:bodyPr anchor="t" anchorCtr="0">
            <a:noAutofit/>
          </a:bodyPr>
          <a:lstStyle/>
          <a:p>
            <a:pPr algn="just">
              <a:lnSpc>
                <a:spcPct val="150000"/>
              </a:lnSpc>
            </a:pPr>
            <a:endParaRPr lang="en-GB" dirty="0" smtClean="0">
              <a:solidFill>
                <a:schemeClr val="tx1">
                  <a:lumMod val="85000"/>
                  <a:lumOff val="15000"/>
                </a:schemeClr>
              </a:solidFill>
            </a:endParaRPr>
          </a:p>
          <a:p>
            <a:pPr lvl="0" algn="just">
              <a:lnSpc>
                <a:spcPct val="150000"/>
              </a:lnSpc>
              <a:buNone/>
            </a:pPr>
            <a:r>
              <a:rPr lang="en-GB" sz="2800" b="1" dirty="0" smtClean="0">
                <a:solidFill>
                  <a:srgbClr val="0070C0"/>
                </a:solidFill>
              </a:rPr>
              <a:t>	</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235298383"/>
              </p:ext>
            </p:extLst>
          </p:nvPr>
        </p:nvGraphicFramePr>
        <p:xfrm>
          <a:off x="0" y="1524000"/>
          <a:ext cx="9144000" cy="5538556"/>
        </p:xfrm>
        <a:graphic>
          <a:graphicData uri="http://schemas.openxmlformats.org/drawingml/2006/table">
            <a:tbl>
              <a:tblPr firstRow="1" bandRow="1">
                <a:tableStyleId>{5C22544A-7EE6-4342-B048-85BDC9FD1C3A}</a:tableStyleId>
              </a:tblPr>
              <a:tblGrid>
                <a:gridCol w="4572000"/>
                <a:gridCol w="4572000"/>
              </a:tblGrid>
              <a:tr h="1152480">
                <a:tc>
                  <a:txBody>
                    <a:bodyPr/>
                    <a:lstStyle/>
                    <a:p>
                      <a:r>
                        <a:rPr lang="en-US" sz="2800" dirty="0" err="1" smtClean="0"/>
                        <a:t>Hypercortisolism</a:t>
                      </a:r>
                      <a:r>
                        <a:rPr lang="en-US" sz="2800" dirty="0" smtClean="0"/>
                        <a:t> </a:t>
                      </a:r>
                    </a:p>
                    <a:p>
                      <a:r>
                        <a:rPr lang="en-US" sz="2400" dirty="0" smtClean="0"/>
                        <a:t>with some features of </a:t>
                      </a:r>
                      <a:r>
                        <a:rPr lang="en-US" sz="2400" dirty="0" err="1" smtClean="0"/>
                        <a:t>cushing’s</a:t>
                      </a:r>
                      <a:endParaRPr lang="en-US" sz="2400" dirty="0"/>
                    </a:p>
                  </a:txBody>
                  <a:tcPr/>
                </a:tc>
                <a:tc>
                  <a:txBody>
                    <a:bodyPr/>
                    <a:lstStyle/>
                    <a:p>
                      <a:r>
                        <a:rPr lang="en-US" sz="2800" dirty="0" err="1" smtClean="0"/>
                        <a:t>Hypercortisolism</a:t>
                      </a:r>
                      <a:endParaRPr lang="en-US" sz="2800" dirty="0" smtClean="0"/>
                    </a:p>
                    <a:p>
                      <a:r>
                        <a:rPr lang="en-US" sz="2400" dirty="0" smtClean="0"/>
                        <a:t> without any clinical feature of </a:t>
                      </a:r>
                      <a:r>
                        <a:rPr lang="en-US" sz="2400" dirty="0" err="1" smtClean="0"/>
                        <a:t>cush</a:t>
                      </a:r>
                      <a:r>
                        <a:rPr lang="en-US" sz="2800" dirty="0" err="1" smtClean="0"/>
                        <a:t>ing’s</a:t>
                      </a:r>
                      <a:endParaRPr lang="en-US" sz="2800" dirty="0"/>
                    </a:p>
                  </a:txBody>
                  <a:tcPr/>
                </a:tc>
              </a:tr>
              <a:tr h="799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kern="1200" dirty="0" smtClean="0">
                          <a:solidFill>
                            <a:schemeClr val="dk1"/>
                          </a:solidFill>
                          <a:latin typeface="+mn-lt"/>
                          <a:ea typeface="+mn-ea"/>
                          <a:cs typeface="+mn-cs"/>
                        </a:rPr>
                        <a:t>Psychological stress e.g. severe depression</a:t>
                      </a:r>
                      <a:endParaRPr lang="en-US"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kern="1200" dirty="0" smtClean="0">
                          <a:solidFill>
                            <a:schemeClr val="dk1"/>
                          </a:solidFill>
                          <a:latin typeface="+mn-lt"/>
                          <a:ea typeface="+mn-ea"/>
                          <a:cs typeface="+mn-cs"/>
                        </a:rPr>
                        <a:t>Physical stress e.g. severe bacterial infection,</a:t>
                      </a:r>
                      <a:r>
                        <a:rPr lang="en-US" sz="2400" b="0" i="0" kern="1200" baseline="0" dirty="0" smtClean="0">
                          <a:solidFill>
                            <a:schemeClr val="dk1"/>
                          </a:solidFill>
                          <a:latin typeface="+mn-lt"/>
                          <a:ea typeface="+mn-ea"/>
                          <a:cs typeface="+mn-cs"/>
                        </a:rPr>
                        <a:t> major surgery</a:t>
                      </a:r>
                      <a:endParaRPr lang="en-US" sz="2400" dirty="0" smtClean="0"/>
                    </a:p>
                  </a:txBody>
                  <a:tcPr/>
                </a:tc>
              </a:tr>
              <a:tr h="645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kern="1200" dirty="0" smtClean="0">
                          <a:solidFill>
                            <a:schemeClr val="dk1"/>
                          </a:solidFill>
                          <a:latin typeface="+mn-lt"/>
                          <a:ea typeface="+mn-ea"/>
                          <a:cs typeface="+mn-cs"/>
                        </a:rPr>
                        <a:t>Morbid obesity</a:t>
                      </a:r>
                      <a:endParaRPr lang="en-US" sz="2400" dirty="0"/>
                    </a:p>
                  </a:txBody>
                  <a:tcPr/>
                </a:tc>
                <a:tc>
                  <a:txBody>
                    <a:bodyPr/>
                    <a:lstStyle/>
                    <a:p>
                      <a:r>
                        <a:rPr lang="en-US" sz="2400" kern="1200" dirty="0" smtClean="0">
                          <a:solidFill>
                            <a:schemeClr val="dk1"/>
                          </a:solidFill>
                          <a:latin typeface="+mn-lt"/>
                          <a:ea typeface="+mn-ea"/>
                          <a:cs typeface="+mn-cs"/>
                        </a:rPr>
                        <a:t>Malnutrition, anorexia nervosa</a:t>
                      </a:r>
                    </a:p>
                  </a:txBody>
                  <a:tcPr/>
                </a:tc>
              </a:tr>
              <a:tr h="645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kern="1200" dirty="0" smtClean="0">
                          <a:solidFill>
                            <a:schemeClr val="dk1"/>
                          </a:solidFill>
                          <a:latin typeface="+mn-lt"/>
                          <a:ea typeface="+mn-ea"/>
                          <a:cs typeface="+mn-cs"/>
                        </a:rPr>
                        <a:t>Chronic alcoholism</a:t>
                      </a:r>
                      <a:endParaRPr lang="en-US" sz="2400" dirty="0" smtClean="0"/>
                    </a:p>
                  </a:txBody>
                  <a:tcPr/>
                </a:tc>
                <a:tc>
                  <a:txBody>
                    <a:bodyPr/>
                    <a:lstStyle/>
                    <a:p>
                      <a:r>
                        <a:rPr lang="en-US" sz="2400" kern="1200" dirty="0" smtClean="0">
                          <a:solidFill>
                            <a:schemeClr val="dk1"/>
                          </a:solidFill>
                          <a:latin typeface="+mn-lt"/>
                          <a:ea typeface="+mn-ea"/>
                          <a:cs typeface="+mn-cs"/>
                        </a:rPr>
                        <a:t>Intense chronic exercise</a:t>
                      </a:r>
                      <a:endParaRPr lang="en-US" sz="2400" dirty="0"/>
                    </a:p>
                  </a:txBody>
                  <a:tcPr/>
                </a:tc>
              </a:tr>
              <a:tr h="645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Pregnancy </a:t>
                      </a:r>
                      <a:endParaRPr lang="en-US" sz="2400" dirty="0"/>
                    </a:p>
                  </a:txBody>
                  <a:tcPr/>
                </a:tc>
                <a:tc>
                  <a:txBody>
                    <a:bodyPr/>
                    <a:lstStyle/>
                    <a:p>
                      <a:r>
                        <a:rPr lang="en-US" sz="2400" kern="1200" dirty="0" smtClean="0">
                          <a:solidFill>
                            <a:schemeClr val="dk1"/>
                          </a:solidFill>
                          <a:latin typeface="+mn-lt"/>
                          <a:ea typeface="+mn-ea"/>
                          <a:cs typeface="+mn-cs"/>
                        </a:rPr>
                        <a:t>Hypothalamic amenorrhea</a:t>
                      </a:r>
                      <a:endParaRPr lang="en-US" sz="2400" dirty="0"/>
                    </a:p>
                  </a:txBody>
                  <a:tcPr/>
                </a:tc>
              </a:tr>
              <a:tr h="799762">
                <a:tc>
                  <a:txBody>
                    <a:bodyPr/>
                    <a:lstStyle/>
                    <a:p>
                      <a:r>
                        <a:rPr lang="en-US" sz="2400" dirty="0" smtClean="0"/>
                        <a:t>Glucocorticoid resistance</a:t>
                      </a:r>
                      <a:endParaRPr lang="en-US" sz="2400" dirty="0"/>
                    </a:p>
                  </a:txBody>
                  <a:tcPr/>
                </a:tc>
                <a:tc>
                  <a:txBody>
                    <a:bodyPr/>
                    <a:lstStyle/>
                    <a:p>
                      <a:r>
                        <a:rPr lang="en-US" sz="2400" kern="1200" dirty="0" smtClean="0">
                          <a:solidFill>
                            <a:schemeClr val="dk1"/>
                          </a:solidFill>
                          <a:latin typeface="+mn-lt"/>
                          <a:ea typeface="+mn-ea"/>
                          <a:cs typeface="+mn-cs"/>
                        </a:rPr>
                        <a:t>CBG excess (increased serum but not urine cortisol)</a:t>
                      </a:r>
                      <a:endParaRPr lang="en-US" sz="2400" dirty="0"/>
                    </a:p>
                  </a:txBody>
                  <a:tcPr/>
                </a:tc>
              </a:tr>
              <a:tr h="645499">
                <a:tc>
                  <a:txBody>
                    <a:bodyPr/>
                    <a:lstStyle/>
                    <a:p>
                      <a:r>
                        <a:rPr lang="en-US" sz="2400" dirty="0" smtClean="0"/>
                        <a:t>Poorly</a:t>
                      </a:r>
                      <a:r>
                        <a:rPr lang="en-US" sz="2400" baseline="0" dirty="0" smtClean="0"/>
                        <a:t> controlled diabetes mellitus</a:t>
                      </a:r>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2545442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839200" cy="990600"/>
          </a:xfrm>
        </p:spPr>
        <p:txBody>
          <a:bodyPr>
            <a:normAutofit/>
          </a:bodyPr>
          <a:lstStyle/>
          <a:p>
            <a:pPr algn="ctr"/>
            <a:r>
              <a:rPr lang="en-US" sz="4400" b="1" dirty="0" smtClean="0">
                <a:solidFill>
                  <a:srgbClr val="FF0000"/>
                </a:solidFill>
              </a:rPr>
              <a:t>Clinical Manifestations</a:t>
            </a:r>
            <a:endParaRPr lang="en-US" sz="4400" b="1" dirty="0">
              <a:solidFill>
                <a:srgbClr val="FF0000"/>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1320826142"/>
              </p:ext>
            </p:extLst>
          </p:nvPr>
        </p:nvGraphicFramePr>
        <p:xfrm>
          <a:off x="0" y="1219200"/>
          <a:ext cx="9144000" cy="5638800"/>
        </p:xfrm>
        <a:graphic>
          <a:graphicData uri="http://schemas.openxmlformats.org/drawingml/2006/table">
            <a:tbl>
              <a:tblPr firstRow="1" bandRow="1">
                <a:tableStyleId>{5C22544A-7EE6-4342-B048-85BDC9FD1C3A}</a:tableStyleId>
              </a:tblPr>
              <a:tblGrid>
                <a:gridCol w="2286000"/>
                <a:gridCol w="2286000"/>
                <a:gridCol w="2286000"/>
                <a:gridCol w="2286000"/>
              </a:tblGrid>
              <a:tr h="453970">
                <a:tc gridSpan="4">
                  <a:txBody>
                    <a:bodyPr/>
                    <a:lstStyle/>
                    <a:p>
                      <a:r>
                        <a:rPr lang="en-US" sz="2000" dirty="0" smtClean="0"/>
                        <a:t>Most Specific                                                                                      Nonspecific</a:t>
                      </a:r>
                      <a:endParaRPr lang="en-US" sz="20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184830">
                <a:tc>
                  <a:txBody>
                    <a:bodyPr/>
                    <a:lstStyle/>
                    <a:p>
                      <a:pPr marL="285750" marR="0" indent="-285750" algn="l" defTabSz="457200" rtl="0" eaLnBrk="1" fontAlgn="auto" latinLnBrk="0" hangingPunct="1">
                        <a:lnSpc>
                          <a:spcPct val="100000"/>
                        </a:lnSpc>
                        <a:spcBef>
                          <a:spcPts val="600"/>
                        </a:spcBef>
                        <a:spcAft>
                          <a:spcPts val="1200"/>
                        </a:spcAft>
                        <a:buClrTx/>
                        <a:buSzTx/>
                        <a:buFontTx/>
                        <a:buChar char="-"/>
                        <a:tabLst/>
                        <a:defRPr/>
                      </a:pPr>
                      <a:r>
                        <a:rPr lang="en-US" sz="2000" dirty="0" smtClean="0"/>
                        <a:t>Spontaneous Bruising</a:t>
                      </a:r>
                    </a:p>
                    <a:p>
                      <a:pPr marL="285750" marR="0" indent="-285750" algn="l" defTabSz="457200" rtl="0" eaLnBrk="1" fontAlgn="auto" latinLnBrk="0" hangingPunct="1">
                        <a:lnSpc>
                          <a:spcPct val="100000"/>
                        </a:lnSpc>
                        <a:spcBef>
                          <a:spcPts val="600"/>
                        </a:spcBef>
                        <a:spcAft>
                          <a:spcPts val="1200"/>
                        </a:spcAft>
                        <a:buClrTx/>
                        <a:buSzTx/>
                        <a:buFontTx/>
                        <a:buChar char="-"/>
                        <a:tabLst/>
                        <a:defRPr/>
                      </a:pPr>
                      <a:r>
                        <a:rPr lang="en-US" sz="2000" dirty="0" smtClean="0"/>
                        <a:t>Proximal Myopathy</a:t>
                      </a:r>
                    </a:p>
                    <a:p>
                      <a:pPr marL="285750" marR="0" indent="-285750" algn="l" defTabSz="457200" rtl="0" eaLnBrk="1" fontAlgn="auto" latinLnBrk="0" hangingPunct="1">
                        <a:lnSpc>
                          <a:spcPct val="100000"/>
                        </a:lnSpc>
                        <a:spcBef>
                          <a:spcPts val="600"/>
                        </a:spcBef>
                        <a:spcAft>
                          <a:spcPts val="1200"/>
                        </a:spcAft>
                        <a:buClrTx/>
                        <a:buSzTx/>
                        <a:buFontTx/>
                        <a:buChar char="-"/>
                        <a:tabLst/>
                        <a:defRPr/>
                      </a:pPr>
                      <a:r>
                        <a:rPr lang="en-US" sz="2000" dirty="0" smtClean="0"/>
                        <a:t>Abdominal  </a:t>
                      </a:r>
                      <a:r>
                        <a:rPr lang="en-US" sz="2000" dirty="0" err="1" smtClean="0"/>
                        <a:t>striae</a:t>
                      </a:r>
                      <a:endParaRPr lang="en-US" sz="2000" dirty="0" smtClean="0"/>
                    </a:p>
                    <a:p>
                      <a:pPr marL="285750" marR="0" indent="-285750" algn="l" defTabSz="457200" rtl="0" eaLnBrk="1" fontAlgn="auto" latinLnBrk="0" hangingPunct="1">
                        <a:lnSpc>
                          <a:spcPct val="100000"/>
                        </a:lnSpc>
                        <a:spcBef>
                          <a:spcPts val="600"/>
                        </a:spcBef>
                        <a:spcAft>
                          <a:spcPts val="1200"/>
                        </a:spcAft>
                        <a:buClrTx/>
                        <a:buSzTx/>
                        <a:buFontTx/>
                        <a:buChar char="-"/>
                        <a:tabLst/>
                        <a:defRPr/>
                      </a:pPr>
                      <a:r>
                        <a:rPr lang="en-US" sz="2000" kern="1200" dirty="0" smtClean="0">
                          <a:solidFill>
                            <a:schemeClr val="dk1"/>
                          </a:solidFill>
                          <a:latin typeface="+mn-lt"/>
                          <a:ea typeface="+mn-ea"/>
                          <a:cs typeface="+mn-cs"/>
                        </a:rPr>
                        <a:t>weight gain with decreasing growth velocity in children</a:t>
                      </a:r>
                      <a:endParaRPr lang="en-US" sz="2000" dirty="0" smtClean="0"/>
                    </a:p>
                  </a:txBody>
                  <a:tcPr/>
                </a:tc>
                <a:tc>
                  <a:txBody>
                    <a:bodyPr/>
                    <a:lstStyle/>
                    <a:p>
                      <a:pPr marL="285750" marR="0" indent="-285750" algn="l" defTabSz="457200" rtl="0" eaLnBrk="1" fontAlgn="auto" latinLnBrk="0" hangingPunct="1">
                        <a:lnSpc>
                          <a:spcPct val="100000"/>
                        </a:lnSpc>
                        <a:spcBef>
                          <a:spcPts val="600"/>
                        </a:spcBef>
                        <a:spcAft>
                          <a:spcPts val="1200"/>
                        </a:spcAft>
                        <a:buClrTx/>
                        <a:buSzTx/>
                        <a:buFontTx/>
                        <a:buChar char="-"/>
                        <a:tabLst/>
                        <a:defRPr/>
                      </a:pPr>
                      <a:r>
                        <a:rPr lang="en-US" sz="2000" dirty="0" smtClean="0"/>
                        <a:t>Central obesity with extremity wasting</a:t>
                      </a:r>
                    </a:p>
                    <a:p>
                      <a:pPr marL="285750" marR="0" indent="-285750" algn="l" defTabSz="457200" rtl="0" eaLnBrk="1" fontAlgn="auto" latinLnBrk="0" hangingPunct="1">
                        <a:lnSpc>
                          <a:spcPct val="100000"/>
                        </a:lnSpc>
                        <a:spcBef>
                          <a:spcPts val="600"/>
                        </a:spcBef>
                        <a:spcAft>
                          <a:spcPts val="1200"/>
                        </a:spcAft>
                        <a:buClrTx/>
                        <a:buSzTx/>
                        <a:buFontTx/>
                        <a:buChar char="-"/>
                        <a:tabLst/>
                        <a:defRPr/>
                      </a:pPr>
                      <a:r>
                        <a:rPr lang="en-US" sz="2000" dirty="0" err="1" smtClean="0"/>
                        <a:t>Dorsocervical</a:t>
                      </a:r>
                      <a:r>
                        <a:rPr lang="en-US" sz="2000" dirty="0" smtClean="0"/>
                        <a:t> fat pads (“Buffalo</a:t>
                      </a:r>
                      <a:r>
                        <a:rPr lang="en-US" sz="2000" baseline="0" dirty="0" smtClean="0"/>
                        <a:t> Hump”</a:t>
                      </a:r>
                      <a:endParaRPr lang="en-US" sz="2000" dirty="0" smtClean="0"/>
                    </a:p>
                    <a:p>
                      <a:pPr marL="285750" marR="0" indent="-285750" algn="l" defTabSz="457200" rtl="0" eaLnBrk="1" fontAlgn="auto" latinLnBrk="0" hangingPunct="1">
                        <a:lnSpc>
                          <a:spcPct val="100000"/>
                        </a:lnSpc>
                        <a:spcBef>
                          <a:spcPts val="600"/>
                        </a:spcBef>
                        <a:spcAft>
                          <a:spcPts val="1200"/>
                        </a:spcAft>
                        <a:buClrTx/>
                        <a:buSzTx/>
                        <a:buFontTx/>
                        <a:buChar char="-"/>
                        <a:tabLst/>
                        <a:defRPr/>
                      </a:pPr>
                      <a:r>
                        <a:rPr lang="en-US" sz="2000" dirty="0" smtClean="0"/>
                        <a:t>Round </a:t>
                      </a:r>
                      <a:r>
                        <a:rPr lang="en-US" sz="2000" dirty="0" err="1" smtClean="0"/>
                        <a:t>facies</a:t>
                      </a:r>
                      <a:r>
                        <a:rPr lang="en-US" sz="2000" baseline="0" dirty="0" smtClean="0"/>
                        <a:t> (“Moon Face”)</a:t>
                      </a:r>
                      <a:endParaRPr lang="en-US" sz="2000" dirty="0" smtClean="0"/>
                    </a:p>
                  </a:txBody>
                  <a:tcPr/>
                </a:tc>
                <a:tc>
                  <a:txBody>
                    <a:bodyPr/>
                    <a:lstStyle/>
                    <a:p>
                      <a:pPr marL="285750" indent="-285750">
                        <a:spcBef>
                          <a:spcPts val="600"/>
                        </a:spcBef>
                        <a:spcAft>
                          <a:spcPts val="1200"/>
                        </a:spcAft>
                        <a:buFontTx/>
                        <a:buChar char="-"/>
                      </a:pPr>
                      <a:r>
                        <a:rPr lang="en-US" sz="2000" dirty="0" smtClean="0"/>
                        <a:t>DM</a:t>
                      </a:r>
                    </a:p>
                    <a:p>
                      <a:pPr marL="285750" indent="-285750">
                        <a:spcBef>
                          <a:spcPts val="600"/>
                        </a:spcBef>
                        <a:spcAft>
                          <a:spcPts val="1200"/>
                        </a:spcAft>
                        <a:buFontTx/>
                        <a:buChar char="-"/>
                      </a:pPr>
                      <a:r>
                        <a:rPr lang="en-US" sz="2000" dirty="0" smtClean="0"/>
                        <a:t>HTN</a:t>
                      </a:r>
                    </a:p>
                    <a:p>
                      <a:pPr marL="285750" indent="-285750">
                        <a:spcBef>
                          <a:spcPts val="600"/>
                        </a:spcBef>
                        <a:spcAft>
                          <a:spcPts val="1200"/>
                        </a:spcAft>
                        <a:buFontTx/>
                        <a:buChar char="-"/>
                      </a:pPr>
                      <a:r>
                        <a:rPr lang="en-US" sz="2000" dirty="0" smtClean="0"/>
                        <a:t>Obesity</a:t>
                      </a:r>
                    </a:p>
                    <a:p>
                      <a:pPr marL="285750" indent="-285750">
                        <a:spcBef>
                          <a:spcPts val="600"/>
                        </a:spcBef>
                        <a:spcAft>
                          <a:spcPts val="1200"/>
                        </a:spcAft>
                        <a:buFontTx/>
                        <a:buChar char="-"/>
                      </a:pPr>
                      <a:r>
                        <a:rPr lang="en-US" sz="2000" dirty="0" err="1" smtClean="0"/>
                        <a:t>Oligomenorrhea</a:t>
                      </a:r>
                      <a:endParaRPr lang="en-US" sz="2000" dirty="0" smtClean="0"/>
                    </a:p>
                    <a:p>
                      <a:pPr marL="285750" indent="-285750">
                        <a:spcBef>
                          <a:spcPts val="600"/>
                        </a:spcBef>
                        <a:spcAft>
                          <a:spcPts val="1200"/>
                        </a:spcAft>
                        <a:buFontTx/>
                        <a:buChar char="-"/>
                      </a:pPr>
                      <a:r>
                        <a:rPr lang="en-US" sz="2000" dirty="0" smtClean="0"/>
                        <a:t>Osteoporosis</a:t>
                      </a:r>
                      <a:endParaRPr lang="en-US" sz="2000" dirty="0"/>
                    </a:p>
                  </a:txBody>
                  <a:tcPr/>
                </a:tc>
                <a:tc>
                  <a:txBody>
                    <a:bodyPr/>
                    <a:lstStyle/>
                    <a:p>
                      <a:pPr marL="285750" indent="-285750">
                        <a:spcBef>
                          <a:spcPts val="600"/>
                        </a:spcBef>
                        <a:spcAft>
                          <a:spcPts val="1200"/>
                        </a:spcAft>
                        <a:buFontTx/>
                        <a:buChar char="-"/>
                      </a:pPr>
                      <a:r>
                        <a:rPr lang="en-US" sz="2000" dirty="0" smtClean="0"/>
                        <a:t>Depression</a:t>
                      </a:r>
                    </a:p>
                    <a:p>
                      <a:pPr marL="285750" indent="-285750">
                        <a:spcBef>
                          <a:spcPts val="600"/>
                        </a:spcBef>
                        <a:spcAft>
                          <a:spcPts val="1200"/>
                        </a:spcAft>
                        <a:buFontTx/>
                        <a:buChar char="-"/>
                      </a:pPr>
                      <a:r>
                        <a:rPr lang="en-US" sz="2000" dirty="0" smtClean="0"/>
                        <a:t>Insomnia</a:t>
                      </a:r>
                    </a:p>
                    <a:p>
                      <a:pPr marL="285750" indent="-285750">
                        <a:spcBef>
                          <a:spcPts val="600"/>
                        </a:spcBef>
                        <a:spcAft>
                          <a:spcPts val="1200"/>
                        </a:spcAft>
                        <a:buFontTx/>
                        <a:buChar char="-"/>
                      </a:pPr>
                      <a:r>
                        <a:rPr lang="en-US" sz="2000" dirty="0" smtClean="0"/>
                        <a:t>Psychosis</a:t>
                      </a:r>
                    </a:p>
                    <a:p>
                      <a:pPr marL="285750" indent="-285750">
                        <a:spcBef>
                          <a:spcPts val="600"/>
                        </a:spcBef>
                        <a:spcAft>
                          <a:spcPts val="1200"/>
                        </a:spcAft>
                        <a:buFontTx/>
                        <a:buChar char="-"/>
                      </a:pPr>
                      <a:r>
                        <a:rPr lang="en-US" sz="2000" dirty="0" smtClean="0"/>
                        <a:t>Impaired Cognition</a:t>
                      </a:r>
                    </a:p>
                    <a:p>
                      <a:pPr marL="285750" indent="-285750">
                        <a:spcBef>
                          <a:spcPts val="600"/>
                        </a:spcBef>
                        <a:spcAft>
                          <a:spcPts val="1200"/>
                        </a:spcAft>
                        <a:buFontTx/>
                        <a:buChar char="-"/>
                      </a:pPr>
                      <a:r>
                        <a:rPr lang="en-US" sz="2000" dirty="0" err="1" smtClean="0"/>
                        <a:t>Hirsutism</a:t>
                      </a:r>
                      <a:endParaRPr lang="en-US" sz="2000" dirty="0" smtClean="0"/>
                    </a:p>
                    <a:p>
                      <a:pPr marL="285750" indent="-285750">
                        <a:spcBef>
                          <a:spcPts val="600"/>
                        </a:spcBef>
                        <a:spcAft>
                          <a:spcPts val="1200"/>
                        </a:spcAft>
                        <a:buFontTx/>
                        <a:buChar char="-"/>
                      </a:pPr>
                      <a:r>
                        <a:rPr lang="en-US" sz="2000" dirty="0" smtClean="0"/>
                        <a:t>Fungal Skin Infections</a:t>
                      </a:r>
                    </a:p>
                    <a:p>
                      <a:pPr marL="285750" indent="-285750">
                        <a:spcBef>
                          <a:spcPts val="600"/>
                        </a:spcBef>
                        <a:spcAft>
                          <a:spcPts val="1200"/>
                        </a:spcAft>
                        <a:buFontTx/>
                        <a:buChar char="-"/>
                      </a:pPr>
                      <a:r>
                        <a:rPr lang="en-US" sz="2000" dirty="0" err="1" smtClean="0"/>
                        <a:t>Nephrolithiasis</a:t>
                      </a:r>
                      <a:endParaRPr lang="en-US" sz="2000" dirty="0" smtClean="0"/>
                    </a:p>
                    <a:p>
                      <a:pPr marL="285750" indent="-285750">
                        <a:spcBef>
                          <a:spcPts val="600"/>
                        </a:spcBef>
                        <a:spcAft>
                          <a:spcPts val="1200"/>
                        </a:spcAft>
                        <a:buFontTx/>
                        <a:buChar char="-"/>
                      </a:pPr>
                      <a:r>
                        <a:rPr lang="en-US" sz="2000" dirty="0" err="1" smtClean="0"/>
                        <a:t>Polyuria</a:t>
                      </a:r>
                      <a:endParaRPr lang="en-US" sz="2000" dirty="0"/>
                    </a:p>
                  </a:txBody>
                  <a:tcPr/>
                </a:tc>
              </a:tr>
            </a:tbl>
          </a:graphicData>
        </a:graphic>
      </p:graphicFrame>
      <p:sp>
        <p:nvSpPr>
          <p:cNvPr id="6" name="Left-Right Arrow 5"/>
          <p:cNvSpPr/>
          <p:nvPr/>
        </p:nvSpPr>
        <p:spPr>
          <a:xfrm flipV="1">
            <a:off x="2209800" y="1295400"/>
            <a:ext cx="4343400" cy="152400"/>
          </a:xfrm>
          <a:prstGeom prst="lef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466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noAutofit/>
          </a:bodyPr>
          <a:lstStyle/>
          <a:p>
            <a:pPr algn="ctr"/>
            <a:r>
              <a:rPr lang="en-US" sz="3200" b="1" dirty="0" smtClean="0">
                <a:solidFill>
                  <a:srgbClr val="FF0000"/>
                </a:solidFill>
              </a:rPr>
              <a:t>Establishing the diagnosis of Cushing's syndrome</a:t>
            </a:r>
            <a:endParaRPr lang="en-US" sz="3200" b="1" dirty="0">
              <a:solidFill>
                <a:srgbClr val="FF0000"/>
              </a:solidFill>
            </a:endParaRPr>
          </a:p>
        </p:txBody>
      </p:sp>
      <p:sp>
        <p:nvSpPr>
          <p:cNvPr id="3" name="Content Placeholder 2"/>
          <p:cNvSpPr>
            <a:spLocks noGrp="1"/>
          </p:cNvSpPr>
          <p:nvPr>
            <p:ph idx="1"/>
          </p:nvPr>
        </p:nvSpPr>
        <p:spPr>
          <a:xfrm>
            <a:off x="457200" y="1447800"/>
            <a:ext cx="8229600" cy="5029200"/>
          </a:xfrm>
        </p:spPr>
        <p:txBody>
          <a:bodyPr anchor="t" anchorCtr="0">
            <a:noAutofit/>
          </a:bodyPr>
          <a:lstStyle/>
          <a:p>
            <a:pPr lvl="0"/>
            <a:r>
              <a:rPr lang="en-US" b="1" i="1" u="sng" dirty="0" smtClean="0">
                <a:solidFill>
                  <a:srgbClr val="0070C0"/>
                </a:solidFill>
              </a:rPr>
              <a:t>Exclude excessive exogenous glucocorticoid exposure first</a:t>
            </a:r>
            <a:r>
              <a:rPr lang="en-US" dirty="0" smtClean="0">
                <a:solidFill>
                  <a:srgbClr val="0070C0"/>
                </a:solidFill>
              </a:rPr>
              <a:t> </a:t>
            </a:r>
            <a:r>
              <a:rPr lang="en-US" sz="2000" dirty="0" smtClean="0"/>
              <a:t>leading to Iatrogenic Cushing's syndrome</a:t>
            </a:r>
            <a:endParaRPr lang="en-US" dirty="0" smtClean="0"/>
          </a:p>
          <a:p>
            <a:pPr lvl="0"/>
            <a:r>
              <a:rPr lang="en-US" b="1" i="1" u="sng" dirty="0" smtClean="0">
                <a:solidFill>
                  <a:srgbClr val="0070C0"/>
                </a:solidFill>
              </a:rPr>
              <a:t>Initial testing with first line tests</a:t>
            </a:r>
            <a:endParaRPr lang="en-US" sz="2000" b="1" i="1" u="sng" dirty="0" smtClean="0">
              <a:solidFill>
                <a:srgbClr val="0070C0"/>
              </a:solidFill>
            </a:endParaRPr>
          </a:p>
          <a:p>
            <a:pPr lvl="1"/>
            <a:r>
              <a:rPr lang="en-US" sz="2000" dirty="0" smtClean="0"/>
              <a:t>Urine free cortisol (UFC; at least two measurements)</a:t>
            </a:r>
          </a:p>
          <a:p>
            <a:pPr lvl="1"/>
            <a:r>
              <a:rPr lang="en-US" sz="2000" dirty="0" smtClean="0"/>
              <a:t>Late-night salivary cortisol (two measurements)</a:t>
            </a:r>
          </a:p>
          <a:p>
            <a:pPr lvl="1"/>
            <a:r>
              <a:rPr lang="en-US" sz="2000" dirty="0" smtClean="0"/>
              <a:t>1-mg overnight </a:t>
            </a:r>
            <a:r>
              <a:rPr lang="en-US" sz="2000" dirty="0" err="1" smtClean="0"/>
              <a:t>dexamethasone</a:t>
            </a:r>
            <a:r>
              <a:rPr lang="en-US" sz="2000" dirty="0" smtClean="0"/>
              <a:t> suppression test (DST)</a:t>
            </a:r>
          </a:p>
          <a:p>
            <a:pPr lvl="1"/>
            <a:r>
              <a:rPr lang="en-US" sz="2000" dirty="0" smtClean="0"/>
              <a:t>Longer low-dose DST (LDDST- 2 mg/d for 48 h)</a:t>
            </a:r>
          </a:p>
          <a:p>
            <a:pPr>
              <a:buNone/>
            </a:pPr>
            <a:r>
              <a:rPr lang="en-US" sz="2200" i="1" dirty="0" smtClean="0">
                <a:solidFill>
                  <a:srgbClr val="FF0000"/>
                </a:solidFill>
              </a:rPr>
              <a:t>At least two first-line tests should be abnormal to establish the diagnosis of Cushing's syndrome</a:t>
            </a:r>
          </a:p>
          <a:p>
            <a:r>
              <a:rPr lang="en-GB" b="1" i="1" u="sng" dirty="0" smtClean="0">
                <a:solidFill>
                  <a:srgbClr val="0070C0"/>
                </a:solidFill>
              </a:rPr>
              <a:t>Additional tests</a:t>
            </a:r>
            <a:r>
              <a:rPr lang="en-GB" i="1" dirty="0" smtClean="0">
                <a:solidFill>
                  <a:srgbClr val="0070C0"/>
                </a:solidFill>
              </a:rPr>
              <a:t>  </a:t>
            </a:r>
            <a:r>
              <a:rPr lang="en-GB" sz="2000" dirty="0" smtClean="0">
                <a:solidFill>
                  <a:schemeClr val="tx1">
                    <a:lumMod val="75000"/>
                    <a:lumOff val="25000"/>
                  </a:schemeClr>
                </a:solidFill>
              </a:rPr>
              <a:t>If  the results of first line tests are equivocal</a:t>
            </a:r>
            <a:endParaRPr lang="en-GB" i="1" u="sng" dirty="0" smtClean="0">
              <a:solidFill>
                <a:srgbClr val="0070C0"/>
              </a:solidFill>
            </a:endParaRPr>
          </a:p>
          <a:p>
            <a:pPr lvl="1"/>
            <a:r>
              <a:rPr lang="en-US" sz="2000" dirty="0" smtClean="0"/>
              <a:t>48-h, 2 mg/d LDDST WITH CRH test </a:t>
            </a:r>
          </a:p>
          <a:p>
            <a:pPr lvl="1"/>
            <a:r>
              <a:rPr lang="en-US" sz="2000" dirty="0" smtClean="0"/>
              <a:t>Midnight serum cortisol test </a:t>
            </a:r>
          </a:p>
          <a:p>
            <a:pPr lvl="1"/>
            <a:r>
              <a:rPr lang="en-US" sz="2000" dirty="0" err="1" smtClean="0"/>
              <a:t>Desmopressin</a:t>
            </a:r>
            <a:r>
              <a:rPr lang="en-US" sz="2000" dirty="0" smtClean="0"/>
              <a:t> stimulation test</a:t>
            </a:r>
          </a:p>
          <a:p>
            <a:pPr lvl="1"/>
            <a:endParaRPr lang="en-GB" sz="2000" dirty="0" smtClean="0">
              <a:solidFill>
                <a:schemeClr val="tx1">
                  <a:lumMod val="75000"/>
                  <a:lumOff val="25000"/>
                </a:schemeClr>
              </a:solidFill>
            </a:endParaRPr>
          </a:p>
          <a:p>
            <a:pPr lvl="0" algn="just">
              <a:lnSpc>
                <a:spcPct val="150000"/>
              </a:lnSpc>
              <a:buNone/>
            </a:pPr>
            <a:r>
              <a:rPr lang="en-GB" sz="2800" b="1" dirty="0" smtClean="0">
                <a:solidFill>
                  <a:srgbClr val="0070C0"/>
                </a:solidFill>
              </a:rPr>
              <a:t>	</a:t>
            </a:r>
            <a:endParaRPr lang="en-US" sz="2800" dirty="0"/>
          </a:p>
        </p:txBody>
      </p:sp>
    </p:spTree>
    <p:extLst>
      <p:ext uri="{BB962C8B-B14F-4D97-AF65-F5344CB8AC3E}">
        <p14:creationId xmlns:p14="http://schemas.microsoft.com/office/powerpoint/2010/main" val="287485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1000"/>
                                        <p:tgtEl>
                                          <p:spTgt spid="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05400"/>
          </a:xfrm>
        </p:spPr>
        <p:txBody>
          <a:bodyPr anchor="t" anchorCtr="0">
            <a:noAutofit/>
          </a:bodyPr>
          <a:lstStyle/>
          <a:p>
            <a:r>
              <a:rPr lang="en-US" b="1" i="1" u="sng" dirty="0" smtClean="0">
                <a:solidFill>
                  <a:srgbClr val="0070C0"/>
                </a:solidFill>
              </a:rPr>
              <a:t>Biochemical tests</a:t>
            </a:r>
          </a:p>
          <a:p>
            <a:pPr lvl="0"/>
            <a:r>
              <a:rPr lang="en-US" sz="2000" dirty="0" smtClean="0"/>
              <a:t>Plasma ACTH level (0800 h) </a:t>
            </a:r>
          </a:p>
          <a:p>
            <a:r>
              <a:rPr lang="en-US" sz="2000" dirty="0" smtClean="0"/>
              <a:t>High dose overnight </a:t>
            </a:r>
            <a:r>
              <a:rPr lang="en-US" sz="2000" dirty="0" err="1" smtClean="0"/>
              <a:t>dexamethasone</a:t>
            </a:r>
            <a:r>
              <a:rPr lang="en-US" sz="2000" dirty="0" smtClean="0"/>
              <a:t> suppression test (HDST)</a:t>
            </a:r>
          </a:p>
          <a:p>
            <a:pPr lvl="0"/>
            <a:r>
              <a:rPr lang="en-US" sz="2000" dirty="0" smtClean="0"/>
              <a:t>CRH stimulation test with IPS venous sampling</a:t>
            </a:r>
          </a:p>
          <a:p>
            <a:pPr lvl="0"/>
            <a:r>
              <a:rPr lang="en-US" sz="2000" dirty="0" smtClean="0"/>
              <a:t>Ratio of ACTH in IPS vein to peripheral vein</a:t>
            </a:r>
          </a:p>
          <a:p>
            <a:pPr lvl="0">
              <a:buNone/>
            </a:pPr>
            <a:endParaRPr lang="en-US" sz="2000" dirty="0" smtClean="0"/>
          </a:p>
          <a:p>
            <a:pPr lvl="0"/>
            <a:r>
              <a:rPr lang="en-US" b="1" i="1" u="sng" dirty="0" smtClean="0">
                <a:solidFill>
                  <a:srgbClr val="0070C0"/>
                </a:solidFill>
              </a:rPr>
              <a:t>Radiological investigations</a:t>
            </a:r>
            <a:endParaRPr lang="en-US" sz="2000" b="1" i="1" u="sng" dirty="0" smtClean="0">
              <a:solidFill>
                <a:srgbClr val="0070C0"/>
              </a:solidFill>
            </a:endParaRPr>
          </a:p>
          <a:p>
            <a:pPr lvl="1"/>
            <a:r>
              <a:rPr lang="en-US" sz="2000" dirty="0" smtClean="0">
                <a:solidFill>
                  <a:srgbClr val="00B050"/>
                </a:solidFill>
              </a:rPr>
              <a:t>ACTH dependent Cushing's syndrome</a:t>
            </a:r>
          </a:p>
          <a:p>
            <a:pPr lvl="2"/>
            <a:r>
              <a:rPr lang="en-US" sz="1800" dirty="0" smtClean="0"/>
              <a:t>CT/MRI of pituitary gland </a:t>
            </a:r>
          </a:p>
          <a:p>
            <a:pPr lvl="2"/>
            <a:r>
              <a:rPr lang="en-US" sz="1800" dirty="0" smtClean="0"/>
              <a:t>CT/MRI of other location with suspicion of ectopic hormone production</a:t>
            </a:r>
          </a:p>
          <a:p>
            <a:pPr lvl="1"/>
            <a:r>
              <a:rPr lang="en-US" sz="2000" dirty="0" smtClean="0">
                <a:solidFill>
                  <a:srgbClr val="00B050"/>
                </a:solidFill>
              </a:rPr>
              <a:t>ACTH independent Cushing's syndrome</a:t>
            </a:r>
          </a:p>
          <a:p>
            <a:pPr lvl="2"/>
            <a:r>
              <a:rPr lang="en-US" sz="1800" dirty="0" smtClean="0"/>
              <a:t>CT/MRI of adrenal gland</a:t>
            </a:r>
          </a:p>
          <a:p>
            <a:pPr lvl="1"/>
            <a:endParaRPr lang="en-US" sz="2000" dirty="0" smtClean="0"/>
          </a:p>
          <a:p>
            <a:pPr lvl="1"/>
            <a:endParaRPr lang="en-GB" sz="2000" dirty="0" smtClean="0">
              <a:solidFill>
                <a:schemeClr val="tx1">
                  <a:lumMod val="75000"/>
                  <a:lumOff val="25000"/>
                </a:schemeClr>
              </a:solidFill>
            </a:endParaRPr>
          </a:p>
          <a:p>
            <a:pPr lvl="0" algn="just">
              <a:lnSpc>
                <a:spcPct val="150000"/>
              </a:lnSpc>
              <a:buNone/>
            </a:pPr>
            <a:r>
              <a:rPr lang="en-GB" sz="2800" b="1" dirty="0" smtClean="0">
                <a:solidFill>
                  <a:srgbClr val="0070C0"/>
                </a:solidFill>
              </a:rPr>
              <a:t>	</a:t>
            </a:r>
            <a:endParaRPr lang="en-US" sz="2800" dirty="0"/>
          </a:p>
        </p:txBody>
      </p:sp>
      <p:sp>
        <p:nvSpPr>
          <p:cNvPr id="4" name="Title 1"/>
          <p:cNvSpPr txBox="1">
            <a:spLocks/>
          </p:cNvSpPr>
          <p:nvPr/>
        </p:nvSpPr>
        <p:spPr>
          <a:xfrm>
            <a:off x="0" y="457200"/>
            <a:ext cx="9144000" cy="609600"/>
          </a:xfrm>
          <a:prstGeom prst="rect">
            <a:avLst/>
          </a:prstGeom>
        </p:spPr>
        <p:txBody>
          <a:bodyPr vert="horz" lIns="91440" tIns="45720" rIns="91440" bIns="45720"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mn-lt"/>
                <a:ea typeface="+mj-ea"/>
                <a:cs typeface="+mj-cs"/>
              </a:rPr>
              <a:t>Determining the cause of Cushing's syndrome</a:t>
            </a:r>
            <a:endParaRPr kumimoji="0" lang="en-US" sz="3200" b="1" i="0" u="none" strike="noStrike" kern="1200" cap="none" spc="0" normalizeH="0" baseline="0" noProof="0" dirty="0">
              <a:ln>
                <a:noFill/>
              </a:ln>
              <a:solidFill>
                <a:srgbClr val="FF0000"/>
              </a:solidFill>
              <a:effectLst/>
              <a:uLnTx/>
              <a:uFillTx/>
              <a:latin typeface="+mn-lt"/>
              <a:ea typeface="+mj-ea"/>
              <a:cs typeface="+mj-cs"/>
            </a:endParaRPr>
          </a:p>
        </p:txBody>
      </p:sp>
    </p:spTree>
    <p:extLst>
      <p:ext uri="{BB962C8B-B14F-4D97-AF65-F5344CB8AC3E}">
        <p14:creationId xmlns:p14="http://schemas.microsoft.com/office/powerpoint/2010/main" val="427567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1000"/>
                                        <p:tgtEl>
                                          <p:spTgt spid="3">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normAutofit/>
          </a:bodyPr>
          <a:lstStyle/>
          <a:p>
            <a:pPr algn="ctr"/>
            <a:r>
              <a:rPr lang="en-US" sz="3200" b="1" dirty="0" smtClean="0">
                <a:solidFill>
                  <a:srgbClr val="FF0000"/>
                </a:solidFill>
              </a:rPr>
              <a:t>Determining the cause of Cushing's syndrome</a:t>
            </a:r>
            <a:endParaRPr lang="en-US" sz="3200" b="1" dirty="0">
              <a:solidFill>
                <a:srgbClr val="FF0000"/>
              </a:solidFill>
            </a:endParaRPr>
          </a:p>
        </p:txBody>
      </p:sp>
      <p:pic>
        <p:nvPicPr>
          <p:cNvPr id="4" name="Picture 3"/>
          <p:cNvPicPr/>
          <p:nvPr/>
        </p:nvPicPr>
        <p:blipFill>
          <a:blip r:embed="rId2"/>
          <a:srcRect t="3991" b="9601"/>
          <a:stretch>
            <a:fillRect/>
          </a:stretch>
        </p:blipFill>
        <p:spPr bwMode="auto">
          <a:xfrm>
            <a:off x="0" y="1371600"/>
            <a:ext cx="9144000" cy="5410200"/>
          </a:xfrm>
          <a:prstGeom prst="rect">
            <a:avLst/>
          </a:prstGeom>
          <a:ln>
            <a:headEnd/>
            <a:tailEnd/>
          </a:ln>
        </p:spPr>
        <p:style>
          <a:lnRef idx="1">
            <a:schemeClr val="accent1"/>
          </a:lnRef>
          <a:fillRef idx="3">
            <a:schemeClr val="accent1"/>
          </a:fillRef>
          <a:effectRef idx="2">
            <a:schemeClr val="accent1"/>
          </a:effectRef>
          <a:fontRef idx="minor">
            <a:schemeClr val="lt1"/>
          </a:fontRef>
        </p:style>
      </p:pic>
    </p:spTree>
    <p:extLst>
      <p:ext uri="{BB962C8B-B14F-4D97-AF65-F5344CB8AC3E}">
        <p14:creationId xmlns:p14="http://schemas.microsoft.com/office/powerpoint/2010/main" val="1165396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5257800"/>
            <a:ext cx="8229600" cy="1143000"/>
          </a:xfrm>
        </p:spPr>
        <p:txBody>
          <a:bodyPr>
            <a:noAutofit/>
          </a:bodyPr>
          <a:lstStyle/>
          <a:p>
            <a:pPr algn="l">
              <a:tabLst>
                <a:tab pos="396875" algn="l"/>
              </a:tabLst>
              <a:defRPr/>
            </a:pPr>
            <a:r>
              <a:rPr lang="en-US" sz="2400" dirty="0" smtClean="0">
                <a:solidFill>
                  <a:srgbClr val="0070C0"/>
                </a:solidFill>
              </a:rPr>
              <a:t>Q 8</a:t>
            </a:r>
            <a:r>
              <a:rPr lang="en-US" sz="2400" dirty="0">
                <a:solidFill>
                  <a:srgbClr val="002060"/>
                </a:solidFill>
              </a:rPr>
              <a:t>:	</a:t>
            </a:r>
            <a:r>
              <a:rPr lang="en-US" sz="2400" dirty="0" smtClean="0">
                <a:solidFill>
                  <a:srgbClr val="002060"/>
                </a:solidFill>
              </a:rPr>
              <a:t>A </a:t>
            </a:r>
            <a:r>
              <a:rPr lang="en-US" sz="2400" dirty="0">
                <a:solidFill>
                  <a:srgbClr val="002060"/>
                </a:solidFill>
              </a:rPr>
              <a:t>72 year female, who has ‘</a:t>
            </a:r>
            <a:r>
              <a:rPr lang="en-US" sz="2400" dirty="0" err="1">
                <a:solidFill>
                  <a:srgbClr val="002060"/>
                </a:solidFill>
              </a:rPr>
              <a:t>Cushingoid</a:t>
            </a:r>
            <a:r>
              <a:rPr lang="en-US" sz="2400" dirty="0">
                <a:solidFill>
                  <a:srgbClr val="002060"/>
                </a:solidFill>
              </a:rPr>
              <a:t> features’ has just got her Serum Cortisol report from your lab, showing high serum cortisol. But the most puzzling part of the story is that she is on some steroids preparation, the exact nature of which she does not know (probably not supposed to know, too). Which of the following preparations of steroid can produce such clinical situation:</a:t>
            </a:r>
            <a:br>
              <a:rPr lang="en-US" sz="2400" dirty="0">
                <a:solidFill>
                  <a:srgbClr val="002060"/>
                </a:solidFill>
              </a:rPr>
            </a:br>
            <a:r>
              <a:rPr lang="en-US" sz="2400" dirty="0">
                <a:solidFill>
                  <a:srgbClr val="002060"/>
                </a:solidFill>
              </a:rPr>
              <a:t/>
            </a:r>
            <a:br>
              <a:rPr lang="en-US" sz="2400" dirty="0">
                <a:solidFill>
                  <a:srgbClr val="002060"/>
                </a:solidFill>
              </a:rPr>
            </a:br>
            <a:r>
              <a:rPr lang="en-US" sz="2400" dirty="0">
                <a:solidFill>
                  <a:srgbClr val="002060"/>
                </a:solidFill>
              </a:rPr>
              <a:t>a.	</a:t>
            </a:r>
            <a:r>
              <a:rPr lang="en-US" sz="2400" dirty="0" err="1">
                <a:solidFill>
                  <a:srgbClr val="002060"/>
                </a:solidFill>
              </a:rPr>
              <a:t>Beclometasone</a:t>
            </a:r>
            <a:r>
              <a:rPr lang="en-US" sz="2400" dirty="0">
                <a:solidFill>
                  <a:srgbClr val="002060"/>
                </a:solidFill>
              </a:rPr>
              <a:t/>
            </a:r>
            <a:br>
              <a:rPr lang="en-US" sz="2400" dirty="0">
                <a:solidFill>
                  <a:srgbClr val="002060"/>
                </a:solidFill>
              </a:rPr>
            </a:br>
            <a:r>
              <a:rPr lang="en-US" sz="2400" dirty="0">
                <a:solidFill>
                  <a:srgbClr val="002060"/>
                </a:solidFill>
              </a:rPr>
              <a:t>b.	Dexamethasone</a:t>
            </a:r>
            <a:br>
              <a:rPr lang="en-US" sz="2400" dirty="0">
                <a:solidFill>
                  <a:srgbClr val="002060"/>
                </a:solidFill>
              </a:rPr>
            </a:br>
            <a:r>
              <a:rPr lang="en-US" sz="2400" dirty="0">
                <a:solidFill>
                  <a:srgbClr val="002060"/>
                </a:solidFill>
              </a:rPr>
              <a:t>c.	Fludrocortisone</a:t>
            </a:r>
            <a:br>
              <a:rPr lang="en-US" sz="2400" dirty="0">
                <a:solidFill>
                  <a:srgbClr val="002060"/>
                </a:solidFill>
              </a:rPr>
            </a:br>
            <a:r>
              <a:rPr lang="en-US" sz="2400" dirty="0">
                <a:solidFill>
                  <a:srgbClr val="002060"/>
                </a:solidFill>
              </a:rPr>
              <a:t>d.	Hydrocortisone</a:t>
            </a:r>
            <a:br>
              <a:rPr lang="en-US" sz="2400" dirty="0">
                <a:solidFill>
                  <a:srgbClr val="002060"/>
                </a:solidFill>
              </a:rPr>
            </a:br>
            <a:r>
              <a:rPr lang="en-US" sz="2400" dirty="0">
                <a:solidFill>
                  <a:srgbClr val="002060"/>
                </a:solidFill>
              </a:rPr>
              <a:t>e.	Prednisolone</a:t>
            </a:r>
            <a:br>
              <a:rPr lang="en-US" sz="2400" dirty="0">
                <a:solidFill>
                  <a:srgbClr val="002060"/>
                </a:solidFill>
              </a:rPr>
            </a:br>
            <a:r>
              <a:rPr lang="en-US" sz="1800" dirty="0" smtClean="0">
                <a:solidFill>
                  <a:srgbClr val="0070C0"/>
                </a:solidFill>
              </a:rPr>
              <a:t/>
            </a:r>
            <a:br>
              <a:rPr lang="en-US" sz="1800" dirty="0" smtClean="0">
                <a:solidFill>
                  <a:srgbClr val="0070C0"/>
                </a:solidFill>
              </a:rPr>
            </a:br>
            <a:r>
              <a:rPr lang="en-US" sz="2400" dirty="0" smtClean="0">
                <a:solidFill>
                  <a:schemeClr val="tx1"/>
                </a:solidFill>
              </a:rPr>
              <a:t/>
            </a:r>
            <a:br>
              <a:rPr lang="en-US" sz="2400" dirty="0" smtClean="0">
                <a:solidFill>
                  <a:schemeClr val="tx1"/>
                </a:solidFill>
              </a:rPr>
            </a:br>
            <a:endParaRPr lang="en-US" sz="1800" dirty="0">
              <a:solidFill>
                <a:schemeClr val="tx1"/>
              </a:solidFill>
            </a:endParaRPr>
          </a:p>
        </p:txBody>
      </p:sp>
      <p:sp>
        <p:nvSpPr>
          <p:cNvPr id="6147" name="Rectangle 3"/>
          <p:cNvSpPr>
            <a:spLocks noGrp="1" noChangeArrowheads="1"/>
          </p:cNvSpPr>
          <p:nvPr>
            <p:ph idx="1"/>
          </p:nvPr>
        </p:nvSpPr>
        <p:spPr>
          <a:xfrm>
            <a:off x="0" y="5715000"/>
            <a:ext cx="8229600" cy="762000"/>
          </a:xfrm>
          <a:prstGeom prst="rect">
            <a:avLst/>
          </a:prstGeom>
        </p:spPr>
        <p:txBody>
          <a:bodyPr>
            <a:noAutofit/>
          </a:bodyPr>
          <a:lstStyle/>
          <a:p>
            <a:pPr marL="1371600" lvl="3" indent="0" algn="ctr">
              <a:buNone/>
            </a:pPr>
            <a:r>
              <a:rPr lang="en-US" sz="4400" dirty="0">
                <a:solidFill>
                  <a:srgbClr val="FF0000"/>
                </a:solidFill>
              </a:rPr>
              <a:t>d.	Hydrocortisone</a:t>
            </a:r>
            <a:br>
              <a:rPr lang="en-US" sz="4400" dirty="0">
                <a:solidFill>
                  <a:srgbClr val="FF0000"/>
                </a:solidFill>
              </a:rPr>
            </a:br>
            <a:endParaRPr lang="en-US" sz="3600" dirty="0">
              <a:solidFill>
                <a:srgbClr val="FF0000"/>
              </a:solidFill>
            </a:endParaRPr>
          </a:p>
        </p:txBody>
      </p:sp>
      <p:sp>
        <p:nvSpPr>
          <p:cNvPr id="2" name="Date Placeholder 1"/>
          <p:cNvSpPr>
            <a:spLocks noGrp="1"/>
          </p:cNvSpPr>
          <p:nvPr>
            <p:ph type="dt" sz="half" idx="10"/>
          </p:nvPr>
        </p:nvSpPr>
        <p:spPr/>
        <p:txBody>
          <a:bodyPr/>
          <a:lstStyle/>
          <a:p>
            <a:pPr>
              <a:defRPr/>
            </a:pPr>
            <a:fld id="{8379C65F-974F-4DD9-B5D3-1968B54A060F}" type="datetime1">
              <a:rPr lang="en-US" smtClean="0"/>
              <a:t>5/14/2015</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36</a:t>
            </a:fld>
            <a:endParaRPr lang="en-US" dirty="0"/>
          </a:p>
        </p:txBody>
      </p:sp>
    </p:spTree>
    <p:extLst>
      <p:ext uri="{BB962C8B-B14F-4D97-AF65-F5344CB8AC3E}">
        <p14:creationId xmlns:p14="http://schemas.microsoft.com/office/powerpoint/2010/main" val="2503331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4800600"/>
            <a:ext cx="8229600" cy="1143000"/>
          </a:xfrm>
        </p:spPr>
        <p:txBody>
          <a:bodyPr>
            <a:noAutofit/>
          </a:bodyPr>
          <a:lstStyle/>
          <a:p>
            <a:pPr algn="l">
              <a:tabLst>
                <a:tab pos="396875" algn="l"/>
              </a:tabLst>
              <a:defRPr/>
            </a:pPr>
            <a:r>
              <a:rPr lang="en-US" sz="2000" dirty="0" smtClean="0">
                <a:solidFill>
                  <a:srgbClr val="0070C0"/>
                </a:solidFill>
              </a:rPr>
              <a:t>Q 9</a:t>
            </a:r>
            <a:r>
              <a:rPr lang="en-US" sz="2000" dirty="0">
                <a:solidFill>
                  <a:srgbClr val="002060"/>
                </a:solidFill>
              </a:rPr>
              <a:t>:	</a:t>
            </a:r>
            <a:r>
              <a:rPr lang="en-US" sz="2000" dirty="0" smtClean="0">
                <a:solidFill>
                  <a:srgbClr val="002060"/>
                </a:solidFill>
              </a:rPr>
              <a:t>A </a:t>
            </a:r>
            <a:r>
              <a:rPr lang="en-US" sz="2000" dirty="0">
                <a:solidFill>
                  <a:srgbClr val="002060"/>
                </a:solidFill>
              </a:rPr>
              <a:t>32 year male was admitted in a tertiary care hospital with an attack of profuse sweating, tachycardia, headache and hypertension (BP: 210/145 mmHg). His routine investigations (serum urea, creatinine, electrolytes, LFTs, Uric Acid and X-Ray Chest and ECG) were carried out during the next 2 days but all of them were within normal limits. His BP also became markedly reduced after 36 hours (125/90mmHg). Which of the following urine tests will be most helpful in reaching / excluding a diagnosis in this patient?</a:t>
            </a:r>
            <a:br>
              <a:rPr lang="en-US" sz="2000" dirty="0">
                <a:solidFill>
                  <a:srgbClr val="002060"/>
                </a:solidFill>
              </a:rPr>
            </a:br>
            <a:r>
              <a:rPr lang="en-US" sz="2000" dirty="0">
                <a:solidFill>
                  <a:srgbClr val="002060"/>
                </a:solidFill>
              </a:rPr>
              <a:t/>
            </a:r>
            <a:br>
              <a:rPr lang="en-US" sz="2000" dirty="0">
                <a:solidFill>
                  <a:srgbClr val="002060"/>
                </a:solidFill>
              </a:rPr>
            </a:br>
            <a:r>
              <a:rPr lang="en-US" sz="2000" dirty="0">
                <a:solidFill>
                  <a:srgbClr val="002060"/>
                </a:solidFill>
              </a:rPr>
              <a:t>a.	17-hydroxycorticosteroids</a:t>
            </a:r>
            <a:br>
              <a:rPr lang="en-US" sz="2000" dirty="0">
                <a:solidFill>
                  <a:srgbClr val="002060"/>
                </a:solidFill>
              </a:rPr>
            </a:br>
            <a:r>
              <a:rPr lang="en-US" sz="2000" dirty="0">
                <a:solidFill>
                  <a:srgbClr val="002060"/>
                </a:solidFill>
              </a:rPr>
              <a:t>b.	5-Hydroxyindoleacetic acid</a:t>
            </a:r>
            <a:br>
              <a:rPr lang="en-US" sz="2000" dirty="0">
                <a:solidFill>
                  <a:srgbClr val="002060"/>
                </a:solidFill>
              </a:rPr>
            </a:br>
            <a:r>
              <a:rPr lang="en-US" sz="2000" dirty="0">
                <a:solidFill>
                  <a:srgbClr val="002060"/>
                </a:solidFill>
              </a:rPr>
              <a:t>c.	Free cortisol </a:t>
            </a:r>
            <a:br>
              <a:rPr lang="en-US" sz="2000" dirty="0">
                <a:solidFill>
                  <a:srgbClr val="002060"/>
                </a:solidFill>
              </a:rPr>
            </a:br>
            <a:r>
              <a:rPr lang="en-US" sz="2000" dirty="0">
                <a:solidFill>
                  <a:srgbClr val="002060"/>
                </a:solidFill>
              </a:rPr>
              <a:t>d.	</a:t>
            </a:r>
            <a:r>
              <a:rPr lang="en-US" sz="2000" dirty="0" err="1">
                <a:solidFill>
                  <a:srgbClr val="002060"/>
                </a:solidFill>
              </a:rPr>
              <a:t>Metanephrines</a:t>
            </a:r>
            <a:r>
              <a:rPr lang="en-US" sz="2000" dirty="0">
                <a:solidFill>
                  <a:srgbClr val="002060"/>
                </a:solidFill>
              </a:rPr>
              <a:t> </a:t>
            </a:r>
            <a:br>
              <a:rPr lang="en-US" sz="2000" dirty="0">
                <a:solidFill>
                  <a:srgbClr val="002060"/>
                </a:solidFill>
              </a:rPr>
            </a:br>
            <a:r>
              <a:rPr lang="en-US" sz="2000" dirty="0">
                <a:solidFill>
                  <a:srgbClr val="002060"/>
                </a:solidFill>
              </a:rPr>
              <a:t>e.	</a:t>
            </a:r>
            <a:r>
              <a:rPr lang="en-US" sz="2000" dirty="0" err="1">
                <a:solidFill>
                  <a:srgbClr val="002060"/>
                </a:solidFill>
              </a:rPr>
              <a:t>Vanillylmandelic</a:t>
            </a:r>
            <a:r>
              <a:rPr lang="en-US" sz="2000" dirty="0">
                <a:solidFill>
                  <a:srgbClr val="002060"/>
                </a:solidFill>
              </a:rPr>
              <a:t> acid</a:t>
            </a:r>
            <a:br>
              <a:rPr lang="en-US" sz="2000" dirty="0">
                <a:solidFill>
                  <a:srgbClr val="002060"/>
                </a:solidFill>
              </a:rPr>
            </a:br>
            <a:r>
              <a:rPr lang="en-US" sz="1600" dirty="0" smtClean="0">
                <a:solidFill>
                  <a:srgbClr val="0070C0"/>
                </a:solidFill>
              </a:rPr>
              <a:t/>
            </a:r>
            <a:br>
              <a:rPr lang="en-US" sz="1600" dirty="0" smtClean="0">
                <a:solidFill>
                  <a:srgbClr val="0070C0"/>
                </a:solidFill>
              </a:rPr>
            </a:br>
            <a:r>
              <a:rPr lang="en-US" sz="2000" dirty="0" smtClean="0">
                <a:solidFill>
                  <a:schemeClr val="tx1"/>
                </a:solidFill>
              </a:rPr>
              <a:t/>
            </a:r>
            <a:br>
              <a:rPr lang="en-US" sz="2000" dirty="0" smtClean="0">
                <a:solidFill>
                  <a:schemeClr val="tx1"/>
                </a:solidFill>
              </a:rPr>
            </a:br>
            <a:endParaRPr lang="en-US" sz="1600" dirty="0">
              <a:solidFill>
                <a:schemeClr val="tx1"/>
              </a:solidFill>
            </a:endParaRPr>
          </a:p>
        </p:txBody>
      </p:sp>
      <p:sp>
        <p:nvSpPr>
          <p:cNvPr id="6147" name="Rectangle 3"/>
          <p:cNvSpPr>
            <a:spLocks noGrp="1" noChangeArrowheads="1"/>
          </p:cNvSpPr>
          <p:nvPr>
            <p:ph idx="1"/>
          </p:nvPr>
        </p:nvSpPr>
        <p:spPr>
          <a:xfrm>
            <a:off x="-533400" y="5410200"/>
            <a:ext cx="8229600" cy="762000"/>
          </a:xfrm>
          <a:prstGeom prst="rect">
            <a:avLst/>
          </a:prstGeom>
        </p:spPr>
        <p:txBody>
          <a:bodyPr>
            <a:noAutofit/>
          </a:bodyPr>
          <a:lstStyle/>
          <a:p>
            <a:pPr marL="1371600" lvl="3" indent="0" algn="ctr">
              <a:buNone/>
            </a:pPr>
            <a:r>
              <a:rPr lang="en-US" sz="4800" dirty="0">
                <a:solidFill>
                  <a:srgbClr val="FF0000"/>
                </a:solidFill>
              </a:rPr>
              <a:t>d.	</a:t>
            </a:r>
            <a:r>
              <a:rPr lang="en-US" sz="4800" dirty="0" err="1">
                <a:solidFill>
                  <a:srgbClr val="FF0000"/>
                </a:solidFill>
              </a:rPr>
              <a:t>Metanephrines</a:t>
            </a:r>
            <a:endParaRPr lang="en-US" sz="4000" dirty="0">
              <a:solidFill>
                <a:srgbClr val="FF0000"/>
              </a:solidFill>
            </a:endParaRPr>
          </a:p>
        </p:txBody>
      </p:sp>
      <p:sp>
        <p:nvSpPr>
          <p:cNvPr id="2" name="Date Placeholder 1"/>
          <p:cNvSpPr>
            <a:spLocks noGrp="1"/>
          </p:cNvSpPr>
          <p:nvPr>
            <p:ph type="dt" sz="half" idx="10"/>
          </p:nvPr>
        </p:nvSpPr>
        <p:spPr/>
        <p:txBody>
          <a:bodyPr/>
          <a:lstStyle/>
          <a:p>
            <a:pPr>
              <a:defRPr/>
            </a:pPr>
            <a:fld id="{8379C65F-974F-4DD9-B5D3-1968B54A060F}" type="datetime1">
              <a:rPr lang="en-US" smtClean="0"/>
              <a:t>5/14/2015</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37</a:t>
            </a:fld>
            <a:endParaRPr lang="en-US" dirty="0"/>
          </a:p>
        </p:txBody>
      </p:sp>
    </p:spTree>
    <p:extLst>
      <p:ext uri="{BB962C8B-B14F-4D97-AF65-F5344CB8AC3E}">
        <p14:creationId xmlns:p14="http://schemas.microsoft.com/office/powerpoint/2010/main" val="1217288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5400" dirty="0" err="1" smtClean="0">
                <a:solidFill>
                  <a:srgbClr val="FF0000"/>
                </a:solidFill>
              </a:rPr>
              <a:t>Pheochromocytoma</a:t>
            </a:r>
            <a:endParaRPr lang="en-GB" sz="5400" dirty="0">
              <a:solidFill>
                <a:srgbClr val="FF0000"/>
              </a:solidFill>
            </a:endParaRPr>
          </a:p>
        </p:txBody>
      </p:sp>
      <p:sp>
        <p:nvSpPr>
          <p:cNvPr id="3" name="Subtitle 2"/>
          <p:cNvSpPr>
            <a:spLocks noGrp="1"/>
          </p:cNvSpPr>
          <p:nvPr>
            <p:ph type="subTitle" idx="1"/>
          </p:nvPr>
        </p:nvSpPr>
        <p:spPr>
          <a:xfrm>
            <a:off x="762000" y="4724400"/>
            <a:ext cx="7620000" cy="990600"/>
          </a:xfrm>
        </p:spPr>
        <p:txBody>
          <a:bodyPr/>
          <a:lstStyle/>
          <a:p>
            <a:r>
              <a:rPr lang="en-GB" dirty="0" smtClean="0"/>
              <a:t>Slides courtesy by Dr </a:t>
            </a:r>
            <a:r>
              <a:rPr lang="en-GB" dirty="0" err="1" smtClean="0"/>
              <a:t>Majid</a:t>
            </a:r>
            <a:r>
              <a:rPr lang="en-GB" dirty="0" smtClean="0"/>
              <a:t> </a:t>
            </a:r>
            <a:r>
              <a:rPr lang="en-GB" dirty="0" err="1" smtClean="0"/>
              <a:t>Latif</a:t>
            </a:r>
            <a:r>
              <a:rPr lang="en-GB" dirty="0" smtClean="0"/>
              <a:t> AFIP </a:t>
            </a:r>
            <a:r>
              <a:rPr lang="en-GB" dirty="0" err="1" smtClean="0"/>
              <a:t>Rwp</a:t>
            </a:r>
            <a:endParaRPr lang="en-GB" dirty="0"/>
          </a:p>
        </p:txBody>
      </p:sp>
    </p:spTree>
    <p:extLst>
      <p:ext uri="{BB962C8B-B14F-4D97-AF65-F5344CB8AC3E}">
        <p14:creationId xmlns:p14="http://schemas.microsoft.com/office/powerpoint/2010/main" val="22457184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1800" cy="1600200"/>
          </a:xfrm>
        </p:spPr>
        <p:txBody>
          <a:bodyPr>
            <a:normAutofit/>
          </a:bodyPr>
          <a:lstStyle/>
          <a:p>
            <a:pPr algn="ctr"/>
            <a:r>
              <a:rPr lang="en-US" sz="5400" dirty="0" smtClean="0"/>
              <a:t>Epidemiology</a:t>
            </a:r>
            <a:endParaRPr lang="en-US" sz="5400" dirty="0"/>
          </a:p>
        </p:txBody>
      </p:sp>
      <p:sp>
        <p:nvSpPr>
          <p:cNvPr id="3" name="Content Placeholder 2"/>
          <p:cNvSpPr>
            <a:spLocks noGrp="1"/>
          </p:cNvSpPr>
          <p:nvPr>
            <p:ph sz="quarter" idx="1"/>
          </p:nvPr>
        </p:nvSpPr>
        <p:spPr>
          <a:xfrm>
            <a:off x="762000" y="2362200"/>
            <a:ext cx="7543800" cy="3886200"/>
          </a:xfrm>
        </p:spPr>
        <p:txBody>
          <a:bodyPr>
            <a:noAutofit/>
          </a:bodyPr>
          <a:lstStyle/>
          <a:p>
            <a:pPr algn="just"/>
            <a:r>
              <a:rPr lang="en-US" dirty="0" smtClean="0"/>
              <a:t>Catecholamine producing tumors that derive from </a:t>
            </a:r>
            <a:r>
              <a:rPr lang="en-US" dirty="0" err="1" smtClean="0"/>
              <a:t>chromaffin</a:t>
            </a:r>
            <a:r>
              <a:rPr lang="en-US" dirty="0" smtClean="0"/>
              <a:t> cells of adrenal medulla are called </a:t>
            </a:r>
            <a:r>
              <a:rPr lang="en-US" dirty="0" err="1" smtClean="0"/>
              <a:t>pheochromocytomas</a:t>
            </a:r>
            <a:r>
              <a:rPr lang="en-US" dirty="0" smtClean="0"/>
              <a:t>.</a:t>
            </a:r>
          </a:p>
          <a:p>
            <a:pPr algn="just"/>
            <a:r>
              <a:rPr lang="en-US" dirty="0" smtClean="0"/>
              <a:t>Most </a:t>
            </a:r>
            <a:r>
              <a:rPr lang="en-US" dirty="0" err="1"/>
              <a:t>pheochromocytomas</a:t>
            </a:r>
            <a:r>
              <a:rPr lang="en-US" dirty="0"/>
              <a:t> are benign. </a:t>
            </a:r>
            <a:r>
              <a:rPr lang="en-US" dirty="0" smtClean="0"/>
              <a:t>Only 10-15</a:t>
            </a:r>
            <a:r>
              <a:rPr lang="en-US" dirty="0"/>
              <a:t>% are malignant</a:t>
            </a:r>
          </a:p>
          <a:p>
            <a:pPr algn="just"/>
            <a:r>
              <a:rPr lang="en-US" dirty="0" smtClean="0"/>
              <a:t>About 10% </a:t>
            </a:r>
            <a:r>
              <a:rPr lang="en-US" dirty="0" err="1" smtClean="0"/>
              <a:t>pheochromocytomas</a:t>
            </a:r>
            <a:r>
              <a:rPr lang="en-US" dirty="0" smtClean="0"/>
              <a:t> are found in the extra- medullary tissue where they are called </a:t>
            </a:r>
            <a:r>
              <a:rPr lang="en-US" dirty="0" err="1" smtClean="0"/>
              <a:t>paraganglionomas</a:t>
            </a:r>
            <a:r>
              <a:rPr lang="en-US" dirty="0" smtClean="0"/>
              <a:t>. </a:t>
            </a:r>
          </a:p>
          <a:p>
            <a:pPr algn="just"/>
            <a:r>
              <a:rPr lang="en-US" dirty="0" smtClean="0"/>
              <a:t>About 10% patients with </a:t>
            </a:r>
            <a:r>
              <a:rPr lang="en-US" dirty="0" err="1" smtClean="0"/>
              <a:t>pheochromocytomas</a:t>
            </a:r>
            <a:r>
              <a:rPr lang="en-US" dirty="0" smtClean="0"/>
              <a:t> may have multiple tumors . These tumors may be part of MEN2a or </a:t>
            </a:r>
            <a:r>
              <a:rPr lang="en-US" dirty="0" err="1" smtClean="0"/>
              <a:t>MENb</a:t>
            </a:r>
            <a:r>
              <a:rPr lang="en-US" b="1" dirty="0" smtClean="0"/>
              <a:t>	</a:t>
            </a:r>
          </a:p>
          <a:p>
            <a:pPr algn="just">
              <a:buNone/>
            </a:pPr>
            <a:r>
              <a:rPr lang="en-US" dirty="0" smtClean="0"/>
              <a:t>	</a:t>
            </a:r>
          </a:p>
          <a:p>
            <a:pPr marL="0" indent="0">
              <a:buNone/>
            </a:pPr>
            <a:r>
              <a:rPr lang="en-US" dirty="0" smtClean="0"/>
              <a:t> </a:t>
            </a:r>
            <a:endParaRPr lang="en-US" dirty="0"/>
          </a:p>
        </p:txBody>
      </p:sp>
    </p:spTree>
    <p:extLst>
      <p:ext uri="{BB962C8B-B14F-4D97-AF65-F5344CB8AC3E}">
        <p14:creationId xmlns:p14="http://schemas.microsoft.com/office/powerpoint/2010/main" val="425189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05400"/>
          </a:xfrm>
        </p:spPr>
        <p:txBody>
          <a:bodyPr anchor="t" anchorCtr="0">
            <a:noAutofit/>
          </a:bodyPr>
          <a:lstStyle/>
          <a:p>
            <a:r>
              <a:rPr lang="en-US" sz="2800" dirty="0">
                <a:solidFill>
                  <a:srgbClr val="002060"/>
                </a:solidFill>
              </a:rPr>
              <a:t>Increased glucose-6 </a:t>
            </a:r>
            <a:r>
              <a:rPr lang="en-US" sz="2800" dirty="0" smtClean="0">
                <a:solidFill>
                  <a:srgbClr val="002060"/>
                </a:solidFill>
              </a:rPr>
              <a:t>phosphatase: </a:t>
            </a:r>
            <a:r>
              <a:rPr lang="en-US" sz="2800" dirty="0" err="1" smtClean="0">
                <a:solidFill>
                  <a:srgbClr val="002060"/>
                </a:solidFill>
              </a:rPr>
              <a:t>Diabetogenic</a:t>
            </a:r>
            <a:r>
              <a:rPr lang="en-US" sz="2800" dirty="0" smtClean="0">
                <a:solidFill>
                  <a:srgbClr val="002060"/>
                </a:solidFill>
              </a:rPr>
              <a:t> effect</a:t>
            </a:r>
          </a:p>
          <a:p>
            <a:r>
              <a:rPr lang="en-US" sz="2800" dirty="0" smtClean="0">
                <a:solidFill>
                  <a:srgbClr val="002060"/>
                </a:solidFill>
              </a:rPr>
              <a:t>Decreased </a:t>
            </a:r>
            <a:r>
              <a:rPr lang="en-US" sz="2800" dirty="0">
                <a:solidFill>
                  <a:srgbClr val="002060"/>
                </a:solidFill>
              </a:rPr>
              <a:t>hormone sensitive </a:t>
            </a:r>
            <a:r>
              <a:rPr lang="en-US" sz="2800" dirty="0" smtClean="0">
                <a:solidFill>
                  <a:srgbClr val="002060"/>
                </a:solidFill>
              </a:rPr>
              <a:t>lipase:</a:t>
            </a:r>
          </a:p>
          <a:p>
            <a:pPr marL="0" indent="0">
              <a:buNone/>
            </a:pPr>
            <a:r>
              <a:rPr lang="en-US" sz="2800" dirty="0">
                <a:solidFill>
                  <a:srgbClr val="002060"/>
                </a:solidFill>
              </a:rPr>
              <a:t> </a:t>
            </a:r>
            <a:r>
              <a:rPr lang="en-US" sz="2800" dirty="0" smtClean="0">
                <a:solidFill>
                  <a:srgbClr val="002060"/>
                </a:solidFill>
              </a:rPr>
              <a:t>  Increased free fatty acids</a:t>
            </a:r>
          </a:p>
          <a:p>
            <a:r>
              <a:rPr lang="en-US" sz="2800" dirty="0" smtClean="0">
                <a:solidFill>
                  <a:srgbClr val="002060"/>
                </a:solidFill>
              </a:rPr>
              <a:t>Decreased </a:t>
            </a:r>
            <a:r>
              <a:rPr lang="en-US" sz="2800" dirty="0">
                <a:solidFill>
                  <a:srgbClr val="002060"/>
                </a:solidFill>
              </a:rPr>
              <a:t>nuclear factor </a:t>
            </a:r>
            <a:r>
              <a:rPr lang="en-US" sz="2800" dirty="0" err="1" smtClean="0">
                <a:solidFill>
                  <a:srgbClr val="002060"/>
                </a:solidFill>
              </a:rPr>
              <a:t>KappaB</a:t>
            </a:r>
            <a:r>
              <a:rPr lang="en-US" sz="2800" dirty="0" smtClean="0">
                <a:solidFill>
                  <a:srgbClr val="002060"/>
                </a:solidFill>
              </a:rPr>
              <a:t>:</a:t>
            </a:r>
          </a:p>
          <a:p>
            <a:pPr marL="0" indent="0">
              <a:buNone/>
            </a:pPr>
            <a:r>
              <a:rPr lang="en-US" sz="2800" dirty="0">
                <a:solidFill>
                  <a:srgbClr val="002060"/>
                </a:solidFill>
              </a:rPr>
              <a:t> </a:t>
            </a:r>
            <a:r>
              <a:rPr lang="en-US" sz="2800" dirty="0" smtClean="0">
                <a:solidFill>
                  <a:srgbClr val="002060"/>
                </a:solidFill>
              </a:rPr>
              <a:t>  </a:t>
            </a:r>
            <a:r>
              <a:rPr lang="en-US" sz="2800" dirty="0" err="1" smtClean="0">
                <a:solidFill>
                  <a:srgbClr val="002060"/>
                </a:solidFill>
              </a:rPr>
              <a:t>Immunosuprression</a:t>
            </a:r>
            <a:endParaRPr lang="en-US" sz="2800" dirty="0" smtClean="0">
              <a:solidFill>
                <a:srgbClr val="002060"/>
              </a:solidFill>
            </a:endParaRPr>
          </a:p>
          <a:p>
            <a:r>
              <a:rPr lang="en-US" sz="2800" dirty="0" smtClean="0">
                <a:solidFill>
                  <a:srgbClr val="002060"/>
                </a:solidFill>
              </a:rPr>
              <a:t>Repression of genes of interleukin1:</a:t>
            </a:r>
          </a:p>
          <a:p>
            <a:pPr marL="0" indent="0">
              <a:buNone/>
            </a:pPr>
            <a:r>
              <a:rPr lang="en-US" sz="2800" dirty="0" smtClean="0">
                <a:solidFill>
                  <a:srgbClr val="002060"/>
                </a:solidFill>
              </a:rPr>
              <a:t>   </a:t>
            </a:r>
            <a:r>
              <a:rPr lang="en-US" sz="2800" dirty="0" err="1" smtClean="0">
                <a:solidFill>
                  <a:srgbClr val="002060"/>
                </a:solidFill>
              </a:rPr>
              <a:t>Immunosuprression</a:t>
            </a:r>
            <a:r>
              <a:rPr lang="en-US" sz="2800" dirty="0" smtClean="0">
                <a:solidFill>
                  <a:srgbClr val="002060"/>
                </a:solidFill>
              </a:rPr>
              <a:t> (indirectly reducing IL-1)</a:t>
            </a:r>
          </a:p>
          <a:p>
            <a:r>
              <a:rPr lang="en-US" sz="2800" dirty="0" smtClean="0">
                <a:solidFill>
                  <a:srgbClr val="002060"/>
                </a:solidFill>
              </a:rPr>
              <a:t>Increased </a:t>
            </a:r>
            <a:r>
              <a:rPr lang="en-US" sz="2800" dirty="0">
                <a:solidFill>
                  <a:srgbClr val="002060"/>
                </a:solidFill>
              </a:rPr>
              <a:t>liver glycogen synthase</a:t>
            </a:r>
            <a:br>
              <a:rPr lang="en-US" sz="2800" dirty="0">
                <a:solidFill>
                  <a:srgbClr val="002060"/>
                </a:solidFill>
              </a:rPr>
            </a:br>
            <a:r>
              <a:rPr lang="en-US" sz="3600" i="1" dirty="0" smtClean="0">
                <a:solidFill>
                  <a:srgbClr val="002060"/>
                </a:solidFill>
              </a:rPr>
              <a:t>(Effect on </a:t>
            </a:r>
            <a:r>
              <a:rPr lang="en-US" sz="3200" i="1" dirty="0">
                <a:solidFill>
                  <a:srgbClr val="002060"/>
                </a:solidFill>
              </a:rPr>
              <a:t>glucose-6 </a:t>
            </a:r>
            <a:r>
              <a:rPr lang="en-US" sz="3200" i="1" dirty="0" smtClean="0">
                <a:solidFill>
                  <a:srgbClr val="002060"/>
                </a:solidFill>
              </a:rPr>
              <a:t>phosphatase is much stronger than effect on IL-1)</a:t>
            </a:r>
            <a:endParaRPr lang="en-US" sz="3200" i="1" dirty="0" smtClean="0"/>
          </a:p>
          <a:p>
            <a:pPr lvl="1"/>
            <a:endParaRPr lang="en-GB" sz="2400" dirty="0" smtClean="0">
              <a:solidFill>
                <a:schemeClr val="tx1">
                  <a:lumMod val="75000"/>
                  <a:lumOff val="25000"/>
                </a:schemeClr>
              </a:solidFill>
            </a:endParaRPr>
          </a:p>
          <a:p>
            <a:pPr lvl="0" algn="just">
              <a:lnSpc>
                <a:spcPct val="150000"/>
              </a:lnSpc>
              <a:buNone/>
            </a:pPr>
            <a:r>
              <a:rPr lang="en-GB" sz="3200" b="1" dirty="0" smtClean="0">
                <a:solidFill>
                  <a:srgbClr val="0070C0"/>
                </a:solidFill>
              </a:rPr>
              <a:t>	</a:t>
            </a:r>
            <a:endParaRPr lang="en-US" sz="3200" dirty="0"/>
          </a:p>
        </p:txBody>
      </p:sp>
      <p:sp>
        <p:nvSpPr>
          <p:cNvPr id="4" name="Title 1"/>
          <p:cNvSpPr txBox="1">
            <a:spLocks/>
          </p:cNvSpPr>
          <p:nvPr/>
        </p:nvSpPr>
        <p:spPr>
          <a:xfrm>
            <a:off x="0" y="914400"/>
            <a:ext cx="9144000" cy="609600"/>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mn-lt"/>
                <a:ea typeface="+mj-ea"/>
                <a:cs typeface="+mj-cs"/>
              </a:rPr>
              <a:t>Metabolic  Effects of Cortisol through Glucocorticoid Receptors</a:t>
            </a:r>
            <a:endParaRPr kumimoji="0" lang="en-US" sz="3200" b="1" i="0" u="none" strike="noStrike" kern="1200" cap="none" spc="0" normalizeH="0" baseline="0" noProof="0" dirty="0">
              <a:ln>
                <a:noFill/>
              </a:ln>
              <a:solidFill>
                <a:srgbClr val="FF0000"/>
              </a:solidFill>
              <a:effectLst/>
              <a:uLnTx/>
              <a:uFillTx/>
              <a:latin typeface="+mn-lt"/>
              <a:ea typeface="+mj-ea"/>
              <a:cs typeface="+mj-cs"/>
            </a:endParaRPr>
          </a:p>
        </p:txBody>
      </p:sp>
    </p:spTree>
    <p:extLst>
      <p:ext uri="{BB962C8B-B14F-4D97-AF65-F5344CB8AC3E}">
        <p14:creationId xmlns:p14="http://schemas.microsoft.com/office/powerpoint/2010/main" val="271888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1800" cy="1600200"/>
          </a:xfrm>
        </p:spPr>
        <p:txBody>
          <a:bodyPr>
            <a:normAutofit/>
          </a:bodyPr>
          <a:lstStyle/>
          <a:p>
            <a:pPr marL="0" indent="0"/>
            <a:r>
              <a:rPr lang="en-US" sz="4800" b="1" dirty="0"/>
              <a:t>Presentation</a:t>
            </a:r>
          </a:p>
        </p:txBody>
      </p:sp>
      <p:sp>
        <p:nvSpPr>
          <p:cNvPr id="3" name="Content Placeholder 2"/>
          <p:cNvSpPr>
            <a:spLocks noGrp="1"/>
          </p:cNvSpPr>
          <p:nvPr>
            <p:ph sz="quarter" idx="1"/>
          </p:nvPr>
        </p:nvSpPr>
        <p:spPr>
          <a:xfrm>
            <a:off x="762000" y="2362200"/>
            <a:ext cx="7543800" cy="3886200"/>
          </a:xfrm>
        </p:spPr>
        <p:txBody>
          <a:bodyPr>
            <a:noAutofit/>
          </a:bodyPr>
          <a:lstStyle/>
          <a:p>
            <a:pPr algn="just"/>
            <a:endParaRPr lang="en-US" sz="3200" b="1" dirty="0" smtClean="0"/>
          </a:p>
          <a:p>
            <a:pPr algn="just"/>
            <a:r>
              <a:rPr lang="en-US" sz="3200" dirty="0" smtClean="0"/>
              <a:t>Tumors are usually suspected because of signs and symptoms of catecholamine excess i.e. hypertension, palpitations, headache, excessive sweatiness</a:t>
            </a:r>
          </a:p>
          <a:p>
            <a:pPr algn="just"/>
            <a:r>
              <a:rPr lang="en-US" sz="3200" dirty="0"/>
              <a:t> </a:t>
            </a:r>
            <a:r>
              <a:rPr lang="en-US" sz="3200" dirty="0" smtClean="0"/>
              <a:t> May present as incidental finding of  an adrenal mass during imaging procedures</a:t>
            </a:r>
          </a:p>
          <a:p>
            <a:pPr algn="just"/>
            <a:r>
              <a:rPr lang="en-US" sz="3200" dirty="0" smtClean="0"/>
              <a:t>	</a:t>
            </a:r>
            <a:endParaRPr lang="en-US" sz="3200" dirty="0"/>
          </a:p>
        </p:txBody>
      </p:sp>
    </p:spTree>
    <p:extLst>
      <p:ext uri="{BB962C8B-B14F-4D97-AF65-F5344CB8AC3E}">
        <p14:creationId xmlns:p14="http://schemas.microsoft.com/office/powerpoint/2010/main" val="339297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6781800" cy="1600200"/>
          </a:xfrm>
        </p:spPr>
        <p:txBody>
          <a:bodyPr>
            <a:normAutofit/>
          </a:bodyPr>
          <a:lstStyle/>
          <a:p>
            <a:pPr algn="ctr"/>
            <a:r>
              <a:rPr lang="en-US" sz="4400" dirty="0" smtClean="0"/>
              <a:t>Screening and Diagnosis</a:t>
            </a:r>
            <a:endParaRPr lang="en-US" sz="4400" baseline="-25000" dirty="0"/>
          </a:p>
        </p:txBody>
      </p:sp>
      <p:sp>
        <p:nvSpPr>
          <p:cNvPr id="3" name="Content Placeholder 2"/>
          <p:cNvSpPr>
            <a:spLocks noGrp="1"/>
          </p:cNvSpPr>
          <p:nvPr>
            <p:ph sz="quarter" idx="1"/>
          </p:nvPr>
        </p:nvSpPr>
        <p:spPr>
          <a:xfrm>
            <a:off x="762000" y="1905000"/>
            <a:ext cx="7543800" cy="3886200"/>
          </a:xfrm>
        </p:spPr>
        <p:txBody>
          <a:bodyPr>
            <a:noAutofit/>
          </a:bodyPr>
          <a:lstStyle/>
          <a:p>
            <a:pPr marL="0" indent="0">
              <a:buNone/>
            </a:pPr>
            <a:r>
              <a:rPr lang="en-US" sz="3600" b="1" u="sng" dirty="0" smtClean="0">
                <a:solidFill>
                  <a:srgbClr val="002060"/>
                </a:solidFill>
              </a:rPr>
              <a:t>Screening</a:t>
            </a:r>
          </a:p>
          <a:p>
            <a:r>
              <a:rPr lang="en-US" dirty="0" smtClean="0"/>
              <a:t>Measurement of  excess urinary VMA or </a:t>
            </a:r>
            <a:r>
              <a:rPr lang="en-US" dirty="0" err="1" smtClean="0"/>
              <a:t>metanephrines</a:t>
            </a:r>
            <a:r>
              <a:rPr lang="en-US" dirty="0" smtClean="0"/>
              <a:t> (</a:t>
            </a:r>
            <a:r>
              <a:rPr lang="en-US" dirty="0" err="1" smtClean="0"/>
              <a:t>metepinephrine</a:t>
            </a:r>
            <a:r>
              <a:rPr lang="en-US" dirty="0" smtClean="0"/>
              <a:t> and </a:t>
            </a:r>
            <a:r>
              <a:rPr lang="en-US" dirty="0" err="1" smtClean="0"/>
              <a:t>normetepinephrine</a:t>
            </a:r>
            <a:r>
              <a:rPr lang="en-US" dirty="0" smtClean="0"/>
              <a:t>)</a:t>
            </a:r>
          </a:p>
          <a:p>
            <a:pPr marL="0" indent="0">
              <a:buNone/>
            </a:pPr>
            <a:r>
              <a:rPr lang="en-US" sz="3600" b="1" u="sng" dirty="0">
                <a:solidFill>
                  <a:srgbClr val="002060"/>
                </a:solidFill>
              </a:rPr>
              <a:t>Diagnosis</a:t>
            </a:r>
          </a:p>
          <a:p>
            <a:r>
              <a:rPr lang="en-US" dirty="0" smtClean="0"/>
              <a:t>Diagnosis is based on measurement of urinary or plasma catecholamines</a:t>
            </a:r>
          </a:p>
          <a:p>
            <a:r>
              <a:rPr lang="en-US" dirty="0" smtClean="0"/>
              <a:t>The measurement of plasma or urine fractionated </a:t>
            </a:r>
            <a:r>
              <a:rPr lang="en-US" dirty="0" err="1" smtClean="0"/>
              <a:t>metanephrines</a:t>
            </a:r>
            <a:r>
              <a:rPr lang="en-US" dirty="0" smtClean="0"/>
              <a:t> provides a more reliable diagnostic tests because the secretion of catecholamines from the tumor is episodic but metabolism to </a:t>
            </a:r>
            <a:r>
              <a:rPr lang="en-US" dirty="0" err="1" smtClean="0"/>
              <a:t>metanephrines</a:t>
            </a:r>
            <a:r>
              <a:rPr lang="en-US" dirty="0" smtClean="0"/>
              <a:t> within the tumor is continuous</a:t>
            </a:r>
          </a:p>
        </p:txBody>
      </p:sp>
    </p:spTree>
    <p:extLst>
      <p:ext uri="{BB962C8B-B14F-4D97-AF65-F5344CB8AC3E}">
        <p14:creationId xmlns:p14="http://schemas.microsoft.com/office/powerpoint/2010/main" val="301540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6781800" cy="1600200"/>
          </a:xfrm>
        </p:spPr>
        <p:txBody>
          <a:bodyPr>
            <a:normAutofit/>
          </a:bodyPr>
          <a:lstStyle/>
          <a:p>
            <a:r>
              <a:rPr lang="en-US" sz="4800" dirty="0" err="1" smtClean="0"/>
              <a:t>Pentolinium</a:t>
            </a:r>
            <a:r>
              <a:rPr lang="en-US" sz="4800" dirty="0" smtClean="0"/>
              <a:t> Test</a:t>
            </a:r>
            <a:endParaRPr lang="en-US" sz="4800" dirty="0">
              <a:solidFill>
                <a:srgbClr val="0070C0"/>
              </a:solidFill>
            </a:endParaRPr>
          </a:p>
        </p:txBody>
      </p:sp>
      <p:sp>
        <p:nvSpPr>
          <p:cNvPr id="3" name="Content Placeholder 2"/>
          <p:cNvSpPr>
            <a:spLocks noGrp="1"/>
          </p:cNvSpPr>
          <p:nvPr>
            <p:ph sz="quarter" idx="1"/>
          </p:nvPr>
        </p:nvSpPr>
        <p:spPr>
          <a:xfrm>
            <a:off x="762000" y="2971800"/>
            <a:ext cx="7543800" cy="3886200"/>
          </a:xfrm>
        </p:spPr>
        <p:txBody>
          <a:bodyPr>
            <a:noAutofit/>
          </a:bodyPr>
          <a:lstStyle/>
          <a:p>
            <a:pPr algn="just">
              <a:lnSpc>
                <a:spcPct val="120000"/>
              </a:lnSpc>
            </a:pPr>
            <a:r>
              <a:rPr lang="en-US" b="1" dirty="0" smtClean="0"/>
              <a:t>Additional investigations </a:t>
            </a:r>
            <a:r>
              <a:rPr lang="en-US" dirty="0" smtClean="0"/>
              <a:t>are rarely necessary but when the results of catecholamines are equivocal, </a:t>
            </a:r>
            <a:r>
              <a:rPr lang="en-US" dirty="0" err="1" smtClean="0"/>
              <a:t>pentolinium</a:t>
            </a:r>
            <a:r>
              <a:rPr lang="en-US" dirty="0" smtClean="0"/>
              <a:t> test may be useful  </a:t>
            </a:r>
          </a:p>
          <a:p>
            <a:pPr algn="just">
              <a:lnSpc>
                <a:spcPct val="120000"/>
              </a:lnSpc>
            </a:pPr>
            <a:r>
              <a:rPr lang="en-US" dirty="0" err="1" smtClean="0"/>
              <a:t>Pentolinium</a:t>
            </a:r>
            <a:r>
              <a:rPr lang="en-US" dirty="0" smtClean="0"/>
              <a:t> is a sympathetic ganglion blocking drug that reduces catecholamine secretion in normal subjects but not in patients with </a:t>
            </a:r>
            <a:r>
              <a:rPr lang="en-US" dirty="0" err="1" smtClean="0"/>
              <a:t>pheochromocytomas</a:t>
            </a:r>
            <a:r>
              <a:rPr lang="en-US" dirty="0" smtClean="0"/>
              <a:t>, in such patients secretion is autonomous. </a:t>
            </a:r>
          </a:p>
          <a:p>
            <a:pPr algn="just">
              <a:lnSpc>
                <a:spcPct val="120000"/>
              </a:lnSpc>
            </a:pPr>
            <a:r>
              <a:rPr lang="en-US" dirty="0"/>
              <a:t>Blood is taken for catecholamine measurements before and 15 min after giving 2.5mg </a:t>
            </a:r>
            <a:r>
              <a:rPr lang="en-US" dirty="0" err="1"/>
              <a:t>pentolinium</a:t>
            </a:r>
            <a:r>
              <a:rPr lang="en-US" dirty="0"/>
              <a:t> </a:t>
            </a:r>
            <a:r>
              <a:rPr lang="en-US" dirty="0" err="1"/>
              <a:t>i.v.</a:t>
            </a:r>
            <a:endParaRPr lang="en-US" dirty="0" smtClean="0"/>
          </a:p>
          <a:p>
            <a:pPr>
              <a:lnSpc>
                <a:spcPct val="120000"/>
              </a:lnSpc>
            </a:pPr>
            <a:endParaRPr lang="en-US" dirty="0" smtClean="0"/>
          </a:p>
          <a:p>
            <a:pPr>
              <a:lnSpc>
                <a:spcPct val="120000"/>
              </a:lnSpc>
            </a:pPr>
            <a:endParaRPr lang="en-US" dirty="0" smtClean="0"/>
          </a:p>
          <a:p>
            <a:pPr>
              <a:lnSpc>
                <a:spcPct val="120000"/>
              </a:lnSpc>
              <a:buNone/>
            </a:pPr>
            <a:r>
              <a:rPr lang="en-US" dirty="0" smtClean="0"/>
              <a:t> </a:t>
            </a:r>
            <a:endParaRPr lang="en-US" dirty="0"/>
          </a:p>
        </p:txBody>
      </p:sp>
    </p:spTree>
    <p:extLst>
      <p:ext uri="{BB962C8B-B14F-4D97-AF65-F5344CB8AC3E}">
        <p14:creationId xmlns:p14="http://schemas.microsoft.com/office/powerpoint/2010/main" val="44925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1600200"/>
          </a:xfrm>
        </p:spPr>
        <p:txBody>
          <a:bodyPr>
            <a:normAutofit/>
          </a:bodyPr>
          <a:lstStyle/>
          <a:p>
            <a:pPr marL="0" indent="0"/>
            <a:r>
              <a:rPr lang="en-US" sz="3600" b="1" dirty="0" smtClean="0"/>
              <a:t>Collection and Storage of Samples For </a:t>
            </a:r>
            <a:r>
              <a:rPr lang="en-US" sz="3600" b="1" dirty="0" err="1" smtClean="0"/>
              <a:t>Catecholamines</a:t>
            </a:r>
            <a:endParaRPr lang="en-US" sz="3600" b="1" dirty="0"/>
          </a:p>
        </p:txBody>
      </p:sp>
      <p:sp>
        <p:nvSpPr>
          <p:cNvPr id="3" name="Content Placeholder 2"/>
          <p:cNvSpPr>
            <a:spLocks noGrp="1"/>
          </p:cNvSpPr>
          <p:nvPr>
            <p:ph sz="quarter" idx="1"/>
          </p:nvPr>
        </p:nvSpPr>
        <p:spPr>
          <a:xfrm>
            <a:off x="762000" y="1828800"/>
            <a:ext cx="7543800" cy="3886200"/>
          </a:xfrm>
        </p:spPr>
        <p:txBody>
          <a:bodyPr>
            <a:normAutofit fontScale="92500" lnSpcReduction="20000"/>
          </a:bodyPr>
          <a:lstStyle/>
          <a:p>
            <a:pPr marL="0" indent="0" algn="just">
              <a:buNone/>
            </a:pPr>
            <a:r>
              <a:rPr lang="en-US" sz="3000" u="sng" dirty="0" smtClean="0">
                <a:solidFill>
                  <a:srgbClr val="002060"/>
                </a:solidFill>
              </a:rPr>
              <a:t>Urine samples </a:t>
            </a:r>
            <a:r>
              <a:rPr lang="en-US" dirty="0" smtClean="0">
                <a:solidFill>
                  <a:schemeClr val="tx1"/>
                </a:solidFill>
              </a:rPr>
              <a:t>are best preserved by adding </a:t>
            </a:r>
            <a:r>
              <a:rPr lang="en-US" dirty="0" err="1" smtClean="0">
                <a:solidFill>
                  <a:schemeClr val="tx1"/>
                </a:solidFill>
              </a:rPr>
              <a:t>HCl</a:t>
            </a:r>
            <a:r>
              <a:rPr lang="en-US" dirty="0" smtClean="0">
                <a:solidFill>
                  <a:schemeClr val="tx1"/>
                </a:solidFill>
              </a:rPr>
              <a:t> to maintain the urine acid.</a:t>
            </a:r>
          </a:p>
          <a:p>
            <a:pPr marL="0" indent="0" algn="just">
              <a:buNone/>
            </a:pPr>
            <a:r>
              <a:rPr lang="en-US" dirty="0" smtClean="0">
                <a:solidFill>
                  <a:schemeClr val="tx1"/>
                </a:solidFill>
              </a:rPr>
              <a:t>For longer storage </a:t>
            </a:r>
            <a:r>
              <a:rPr lang="en-US" dirty="0" err="1" smtClean="0">
                <a:solidFill>
                  <a:schemeClr val="tx1"/>
                </a:solidFill>
              </a:rPr>
              <a:t>aliquotes</a:t>
            </a:r>
            <a:r>
              <a:rPr lang="en-US" dirty="0" smtClean="0">
                <a:solidFill>
                  <a:schemeClr val="tx1"/>
                </a:solidFill>
              </a:rPr>
              <a:t> are best kept frozen at -80 C to minimize auto-oxidation and </a:t>
            </a:r>
            <a:r>
              <a:rPr lang="en-US" dirty="0" err="1" smtClean="0">
                <a:solidFill>
                  <a:schemeClr val="tx1"/>
                </a:solidFill>
              </a:rPr>
              <a:t>deconjugation</a:t>
            </a:r>
            <a:endParaRPr lang="en-US" dirty="0" smtClean="0">
              <a:solidFill>
                <a:schemeClr val="tx1"/>
              </a:solidFill>
            </a:endParaRPr>
          </a:p>
          <a:p>
            <a:pPr marL="0" indent="0" algn="just">
              <a:buNone/>
            </a:pPr>
            <a:r>
              <a:rPr lang="en-US" sz="3000" u="sng" dirty="0">
                <a:solidFill>
                  <a:srgbClr val="002060"/>
                </a:solidFill>
              </a:rPr>
              <a:t>Blood samples </a:t>
            </a:r>
            <a:r>
              <a:rPr lang="en-US" dirty="0" smtClean="0">
                <a:solidFill>
                  <a:schemeClr val="tx1"/>
                </a:solidFill>
              </a:rPr>
              <a:t>are best collected into tubes containing heparin or EDTA and stored on ice before centrifugation at 4 C for separation of plasma for further storage at -80 C</a:t>
            </a:r>
          </a:p>
          <a:p>
            <a:pPr marL="0" indent="0" algn="just">
              <a:buNone/>
            </a:pPr>
            <a:r>
              <a:rPr lang="en-US" sz="3000" u="sng" dirty="0">
                <a:solidFill>
                  <a:srgbClr val="002060"/>
                </a:solidFill>
              </a:rPr>
              <a:t>Interferences</a:t>
            </a:r>
          </a:p>
          <a:p>
            <a:pPr marL="0" indent="0" algn="just">
              <a:buNone/>
            </a:pPr>
            <a:r>
              <a:rPr lang="en-US" dirty="0" smtClean="0">
                <a:solidFill>
                  <a:schemeClr val="tx1"/>
                </a:solidFill>
              </a:rPr>
              <a:t>Constituents of a number of common foods such as bananas, vanilla, tea, coffee can interfere with the </a:t>
            </a:r>
            <a:r>
              <a:rPr lang="en-US" dirty="0" err="1" smtClean="0">
                <a:solidFill>
                  <a:schemeClr val="tx1"/>
                </a:solidFill>
              </a:rPr>
              <a:t>the</a:t>
            </a:r>
            <a:r>
              <a:rPr lang="en-US" dirty="0" smtClean="0">
                <a:solidFill>
                  <a:schemeClr val="tx1"/>
                </a:solidFill>
              </a:rPr>
              <a:t> assay for VMA and should be restricted 3-4 days before and during urine collection</a:t>
            </a:r>
            <a:endParaRPr lang="en-US" dirty="0">
              <a:solidFill>
                <a:schemeClr val="tx1"/>
              </a:solidFill>
            </a:endParaRPr>
          </a:p>
        </p:txBody>
      </p:sp>
    </p:spTree>
    <p:extLst>
      <p:ext uri="{BB962C8B-B14F-4D97-AF65-F5344CB8AC3E}">
        <p14:creationId xmlns:p14="http://schemas.microsoft.com/office/powerpoint/2010/main" val="8842782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4800600"/>
            <a:ext cx="8229600" cy="1143000"/>
          </a:xfrm>
        </p:spPr>
        <p:txBody>
          <a:bodyPr>
            <a:noAutofit/>
          </a:bodyPr>
          <a:lstStyle/>
          <a:p>
            <a:pPr algn="l">
              <a:tabLst>
                <a:tab pos="396875" algn="l"/>
              </a:tabLst>
              <a:defRPr/>
            </a:pPr>
            <a:r>
              <a:rPr lang="en-US" sz="2400" dirty="0" smtClean="0">
                <a:solidFill>
                  <a:srgbClr val="0070C0"/>
                </a:solidFill>
              </a:rPr>
              <a:t>Q </a:t>
            </a:r>
            <a:r>
              <a:rPr lang="en-US" sz="2400" dirty="0">
                <a:solidFill>
                  <a:srgbClr val="002060"/>
                </a:solidFill>
              </a:rPr>
              <a:t>10:	</a:t>
            </a:r>
            <a:r>
              <a:rPr lang="en-US" sz="2400" dirty="0" smtClean="0">
                <a:solidFill>
                  <a:srgbClr val="002060"/>
                </a:solidFill>
              </a:rPr>
              <a:t>A </a:t>
            </a:r>
            <a:r>
              <a:rPr lang="en-US" sz="2400" dirty="0">
                <a:solidFill>
                  <a:srgbClr val="002060"/>
                </a:solidFill>
              </a:rPr>
              <a:t>patient has been referred to you by your Radiologist colleague with an MRI report of an ‘adrenal </a:t>
            </a:r>
            <a:r>
              <a:rPr lang="en-US" sz="2400" dirty="0" err="1">
                <a:solidFill>
                  <a:srgbClr val="002060"/>
                </a:solidFill>
              </a:rPr>
              <a:t>incidentaloma</a:t>
            </a:r>
            <a:r>
              <a:rPr lang="en-US" sz="2400" dirty="0">
                <a:solidFill>
                  <a:srgbClr val="002060"/>
                </a:solidFill>
              </a:rPr>
              <a:t>’. Which of the following hormonal tests will be most helpful in this patient:</a:t>
            </a:r>
            <a:br>
              <a:rPr lang="en-US" sz="2400" dirty="0">
                <a:solidFill>
                  <a:srgbClr val="002060"/>
                </a:solidFill>
              </a:rPr>
            </a:br>
            <a:r>
              <a:rPr lang="en-US" sz="2400" dirty="0">
                <a:solidFill>
                  <a:srgbClr val="002060"/>
                </a:solidFill>
              </a:rPr>
              <a:t/>
            </a:r>
            <a:br>
              <a:rPr lang="en-US" sz="2400" dirty="0">
                <a:solidFill>
                  <a:srgbClr val="002060"/>
                </a:solidFill>
              </a:rPr>
            </a:br>
            <a:r>
              <a:rPr lang="en-US" sz="2400" dirty="0">
                <a:solidFill>
                  <a:srgbClr val="002060"/>
                </a:solidFill>
              </a:rPr>
              <a:t>a.	ACTH stimulation test</a:t>
            </a:r>
            <a:br>
              <a:rPr lang="en-US" sz="2400" dirty="0">
                <a:solidFill>
                  <a:srgbClr val="002060"/>
                </a:solidFill>
              </a:rPr>
            </a:br>
            <a:r>
              <a:rPr lang="en-US" sz="2400" dirty="0">
                <a:solidFill>
                  <a:srgbClr val="002060"/>
                </a:solidFill>
              </a:rPr>
              <a:t>b.	Overnight one mg dexamethasone test</a:t>
            </a:r>
            <a:br>
              <a:rPr lang="en-US" sz="2400" dirty="0">
                <a:solidFill>
                  <a:srgbClr val="002060"/>
                </a:solidFill>
              </a:rPr>
            </a:br>
            <a:r>
              <a:rPr lang="en-US" sz="2400" dirty="0">
                <a:solidFill>
                  <a:srgbClr val="002060"/>
                </a:solidFill>
              </a:rPr>
              <a:t>c.	Plasma epinephrine levels</a:t>
            </a:r>
            <a:br>
              <a:rPr lang="en-US" sz="2400" dirty="0">
                <a:solidFill>
                  <a:srgbClr val="002060"/>
                </a:solidFill>
              </a:rPr>
            </a:br>
            <a:r>
              <a:rPr lang="en-US" sz="2400" dirty="0">
                <a:solidFill>
                  <a:srgbClr val="002060"/>
                </a:solidFill>
              </a:rPr>
              <a:t>d.	Plasma renin levels</a:t>
            </a:r>
            <a:br>
              <a:rPr lang="en-US" sz="2400" dirty="0">
                <a:solidFill>
                  <a:srgbClr val="002060"/>
                </a:solidFill>
              </a:rPr>
            </a:br>
            <a:r>
              <a:rPr lang="en-US" sz="2400" dirty="0">
                <a:solidFill>
                  <a:srgbClr val="002060"/>
                </a:solidFill>
              </a:rPr>
              <a:t>e.	Serum DHEA-S level</a:t>
            </a:r>
            <a:br>
              <a:rPr lang="en-US" sz="2400" dirty="0">
                <a:solidFill>
                  <a:srgbClr val="002060"/>
                </a:solidFill>
              </a:rPr>
            </a:br>
            <a:r>
              <a:rPr lang="en-US" sz="2400" dirty="0">
                <a:solidFill>
                  <a:srgbClr val="002060"/>
                </a:solidFill>
              </a:rPr>
              <a:t/>
            </a:r>
            <a:br>
              <a:rPr lang="en-US" sz="2400" dirty="0">
                <a:solidFill>
                  <a:srgbClr val="002060"/>
                </a:solidFill>
              </a:rPr>
            </a:br>
            <a:r>
              <a:rPr lang="en-US" sz="1800" dirty="0" smtClean="0">
                <a:solidFill>
                  <a:srgbClr val="0070C0"/>
                </a:solidFill>
              </a:rPr>
              <a:t/>
            </a:r>
            <a:br>
              <a:rPr lang="en-US" sz="1800" dirty="0" smtClean="0">
                <a:solidFill>
                  <a:srgbClr val="0070C0"/>
                </a:solidFill>
              </a:rPr>
            </a:br>
            <a:r>
              <a:rPr lang="en-US" sz="2400" dirty="0" smtClean="0">
                <a:solidFill>
                  <a:schemeClr val="tx1"/>
                </a:solidFill>
              </a:rPr>
              <a:t/>
            </a:r>
            <a:br>
              <a:rPr lang="en-US" sz="2400" dirty="0" smtClean="0">
                <a:solidFill>
                  <a:schemeClr val="tx1"/>
                </a:solidFill>
              </a:rPr>
            </a:br>
            <a:endParaRPr lang="en-US" sz="1800" dirty="0">
              <a:solidFill>
                <a:schemeClr val="tx1"/>
              </a:solidFill>
            </a:endParaRPr>
          </a:p>
        </p:txBody>
      </p:sp>
      <p:sp>
        <p:nvSpPr>
          <p:cNvPr id="6147" name="Rectangle 3"/>
          <p:cNvSpPr>
            <a:spLocks noGrp="1" noChangeArrowheads="1"/>
          </p:cNvSpPr>
          <p:nvPr>
            <p:ph idx="1"/>
          </p:nvPr>
        </p:nvSpPr>
        <p:spPr>
          <a:xfrm>
            <a:off x="-609600" y="5562600"/>
            <a:ext cx="8610600" cy="762000"/>
          </a:xfrm>
          <a:prstGeom prst="rect">
            <a:avLst/>
          </a:prstGeom>
        </p:spPr>
        <p:txBody>
          <a:bodyPr>
            <a:noAutofit/>
          </a:bodyPr>
          <a:lstStyle/>
          <a:p>
            <a:pPr marL="1371600" lvl="3" indent="0" algn="ctr">
              <a:buNone/>
            </a:pPr>
            <a:r>
              <a:rPr lang="en-US" sz="2800" dirty="0">
                <a:solidFill>
                  <a:srgbClr val="FF0000"/>
                </a:solidFill>
              </a:rPr>
              <a:t>b.	Overnight one mg dexamethasone test</a:t>
            </a:r>
            <a:br>
              <a:rPr lang="en-US" sz="2800" dirty="0">
                <a:solidFill>
                  <a:srgbClr val="FF0000"/>
                </a:solidFill>
              </a:rPr>
            </a:br>
            <a:endParaRPr lang="en-US" sz="2000" dirty="0">
              <a:solidFill>
                <a:srgbClr val="FF0000"/>
              </a:solidFill>
            </a:endParaRPr>
          </a:p>
        </p:txBody>
      </p:sp>
      <p:sp>
        <p:nvSpPr>
          <p:cNvPr id="2" name="Date Placeholder 1"/>
          <p:cNvSpPr>
            <a:spLocks noGrp="1"/>
          </p:cNvSpPr>
          <p:nvPr>
            <p:ph type="dt" sz="half" idx="10"/>
          </p:nvPr>
        </p:nvSpPr>
        <p:spPr/>
        <p:txBody>
          <a:bodyPr/>
          <a:lstStyle/>
          <a:p>
            <a:pPr>
              <a:defRPr/>
            </a:pPr>
            <a:fld id="{8379C65F-974F-4DD9-B5D3-1968B54A060F}" type="datetime1">
              <a:rPr lang="en-US" smtClean="0"/>
              <a:t>5/14/2015</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44</a:t>
            </a:fld>
            <a:endParaRPr lang="en-US" dirty="0"/>
          </a:p>
        </p:txBody>
      </p:sp>
    </p:spTree>
    <p:extLst>
      <p:ext uri="{BB962C8B-B14F-4D97-AF65-F5344CB8AC3E}">
        <p14:creationId xmlns:p14="http://schemas.microsoft.com/office/powerpoint/2010/main" val="1034098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114800"/>
            <a:ext cx="7543800" cy="1524000"/>
          </a:xfrm>
        </p:spPr>
        <p:txBody>
          <a:bodyPr/>
          <a:lstStyle/>
          <a:p>
            <a:pPr algn="ctr"/>
            <a:r>
              <a:rPr lang="en-US" sz="4400" dirty="0"/>
              <a:t/>
            </a:r>
            <a:br>
              <a:rPr lang="en-US" sz="4400" dirty="0"/>
            </a:br>
            <a:r>
              <a:rPr lang="en-US" sz="4400" dirty="0"/>
              <a:t>Part </a:t>
            </a:r>
            <a:r>
              <a:rPr lang="en-US" sz="4400" dirty="0" smtClean="0"/>
              <a:t>I</a:t>
            </a:r>
            <a:r>
              <a:rPr lang="en-US" sz="4400" dirty="0"/>
              <a:t/>
            </a:r>
            <a:br>
              <a:rPr lang="en-US" sz="4400" dirty="0"/>
            </a:br>
            <a:r>
              <a:rPr lang="en-US" sz="4400" dirty="0"/>
              <a:t>Short Answer Questions:</a:t>
            </a:r>
            <a:br>
              <a:rPr lang="en-US" sz="4400" dirty="0"/>
            </a:br>
            <a:endParaRPr lang="en-US" sz="4400" dirty="0"/>
          </a:p>
        </p:txBody>
      </p:sp>
    </p:spTree>
    <p:extLst>
      <p:ext uri="{BB962C8B-B14F-4D97-AF65-F5344CB8AC3E}">
        <p14:creationId xmlns:p14="http://schemas.microsoft.com/office/powerpoint/2010/main" val="27734075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15000"/>
            <a:ext cx="8382000" cy="1600200"/>
          </a:xfrm>
        </p:spPr>
        <p:txBody>
          <a:bodyPr>
            <a:noAutofit/>
          </a:bodyPr>
          <a:lstStyle/>
          <a:p>
            <a:pPr lvl="0" algn="l"/>
            <a:r>
              <a:rPr lang="en-GB" sz="2000" dirty="0" smtClean="0">
                <a:solidFill>
                  <a:schemeClr val="tx1"/>
                </a:solidFill>
              </a:rPr>
              <a:t>Q. 11: </a:t>
            </a:r>
            <a:r>
              <a:rPr lang="en-US" sz="2000" dirty="0" smtClean="0">
                <a:solidFill>
                  <a:schemeClr val="tx1"/>
                </a:solidFill>
              </a:rPr>
              <a:t>As </a:t>
            </a:r>
            <a:r>
              <a:rPr lang="en-US" sz="2000" dirty="0">
                <a:solidFill>
                  <a:schemeClr val="tx1"/>
                </a:solidFill>
              </a:rPr>
              <a:t>a newly appointed Consultant Chemical Pathologist of a modern Middle East Hospital, you have been given the task to establish an “Adrenal Clinic” in collaboration with the Endocrinologists. Please answer following questions in this scenario (one mark each): </a:t>
            </a:r>
            <a:br>
              <a:rPr lang="en-US" sz="2000" dirty="0">
                <a:solidFill>
                  <a:schemeClr val="tx1"/>
                </a:solidFill>
              </a:rPr>
            </a:br>
            <a:r>
              <a:rPr lang="en-US" sz="2000" dirty="0">
                <a:solidFill>
                  <a:schemeClr val="tx1"/>
                </a:solidFill>
              </a:rPr>
              <a:t>a.	What should be first test(s) to be performed in a patient of Adrenal Insufficiency during the initial visit of the patient</a:t>
            </a:r>
            <a:r>
              <a:rPr lang="en-US" sz="2000" dirty="0" smtClean="0">
                <a:solidFill>
                  <a:schemeClr val="tx1"/>
                </a:solidFill>
              </a:rPr>
              <a:t>?</a:t>
            </a:r>
            <a:r>
              <a:rPr lang="en-US" sz="2000" dirty="0">
                <a:solidFill>
                  <a:schemeClr val="tx1"/>
                </a:solidFill>
              </a:rPr>
              <a:t/>
            </a:r>
            <a:br>
              <a:rPr lang="en-US" sz="2000" dirty="0">
                <a:solidFill>
                  <a:schemeClr val="tx1"/>
                </a:solidFill>
              </a:rPr>
            </a:br>
            <a:r>
              <a:rPr lang="en-US" sz="2000" dirty="0">
                <a:solidFill>
                  <a:schemeClr val="tx1"/>
                </a:solidFill>
              </a:rPr>
              <a:t>b.	What should be the time of sample collection for Adrenal Insufficiency and Cushing Syndrome? (0.5 mark each</a:t>
            </a:r>
            <a:r>
              <a:rPr lang="en-US" sz="2000" dirty="0" smtClean="0">
                <a:solidFill>
                  <a:schemeClr val="tx1"/>
                </a:solidFill>
              </a:rPr>
              <a:t>)</a:t>
            </a:r>
            <a:r>
              <a:rPr lang="en-US" sz="2000" dirty="0">
                <a:solidFill>
                  <a:schemeClr val="tx1"/>
                </a:solidFill>
              </a:rPr>
              <a:t/>
            </a:r>
            <a:br>
              <a:rPr lang="en-US" sz="2000" dirty="0">
                <a:solidFill>
                  <a:schemeClr val="tx1"/>
                </a:solidFill>
              </a:rPr>
            </a:br>
            <a:r>
              <a:rPr lang="en-US" sz="2000" dirty="0">
                <a:solidFill>
                  <a:schemeClr val="tx1"/>
                </a:solidFill>
              </a:rPr>
              <a:t>c.	Will you like to include Plasma CRH levels in the investigation of Adrenal-Pituitary-Hypothalamus axis? Please give ONE reason of your answer</a:t>
            </a:r>
            <a:r>
              <a:rPr lang="en-US" sz="2000" dirty="0" smtClean="0">
                <a:solidFill>
                  <a:schemeClr val="tx1"/>
                </a:solidFill>
              </a:rPr>
              <a:t>.</a:t>
            </a:r>
            <a:r>
              <a:rPr lang="en-US" sz="2000" dirty="0">
                <a:solidFill>
                  <a:schemeClr val="tx1"/>
                </a:solidFill>
              </a:rPr>
              <a:t/>
            </a:r>
            <a:br>
              <a:rPr lang="en-US" sz="2000" dirty="0">
                <a:solidFill>
                  <a:schemeClr val="tx1"/>
                </a:solidFill>
              </a:rPr>
            </a:br>
            <a:r>
              <a:rPr lang="en-US" sz="2000" dirty="0">
                <a:solidFill>
                  <a:schemeClr val="tx1"/>
                </a:solidFill>
              </a:rPr>
              <a:t>d.	Name THREE most important causes of ‘Pseudo-Cushing's Syndrome’ you will like to note in a patient before starting lab investigations of Cushing Syndrome</a:t>
            </a:r>
            <a:r>
              <a:rPr lang="en-US" sz="2000" dirty="0" smtClean="0">
                <a:solidFill>
                  <a:schemeClr val="tx1"/>
                </a:solidFill>
              </a:rPr>
              <a:t>.</a:t>
            </a:r>
            <a:r>
              <a:rPr lang="en-US" sz="2000" dirty="0">
                <a:solidFill>
                  <a:schemeClr val="tx1"/>
                </a:solidFill>
              </a:rPr>
              <a:t/>
            </a:r>
            <a:br>
              <a:rPr lang="en-US" sz="2000" dirty="0">
                <a:solidFill>
                  <a:schemeClr val="tx1"/>
                </a:solidFill>
              </a:rPr>
            </a:br>
            <a:r>
              <a:rPr lang="en-US" sz="2000" dirty="0">
                <a:solidFill>
                  <a:schemeClr val="tx1"/>
                </a:solidFill>
              </a:rPr>
              <a:t>e.	What are THREE first line tests to be done in a suspected patient of Cushing Syndrome</a:t>
            </a:r>
            <a:r>
              <a:rPr lang="en-US" sz="2000" dirty="0" smtClean="0">
                <a:solidFill>
                  <a:schemeClr val="tx1"/>
                </a:solidFill>
              </a:rPr>
              <a:t>?</a:t>
            </a:r>
            <a:r>
              <a:rPr lang="en-US" sz="2000" dirty="0">
                <a:solidFill>
                  <a:schemeClr val="tx1"/>
                </a:solidFill>
              </a:rPr>
              <a:t/>
            </a:r>
            <a:br>
              <a:rPr lang="en-US" sz="2000" dirty="0">
                <a:solidFill>
                  <a:schemeClr val="tx1"/>
                </a:solidFill>
              </a:rPr>
            </a:br>
            <a:r>
              <a:rPr lang="en-US" sz="2000" dirty="0">
                <a:solidFill>
                  <a:schemeClr val="tx1"/>
                </a:solidFill>
              </a:rPr>
              <a:t>f.	Write THREE precautions you will like to include in your SOP for “Sample Collection of ACTH</a:t>
            </a:r>
            <a:r>
              <a:rPr lang="en-US" sz="2000" dirty="0" smtClean="0">
                <a:solidFill>
                  <a:schemeClr val="tx1"/>
                </a:solidFill>
              </a:rPr>
              <a:t>”.</a:t>
            </a:r>
            <a:r>
              <a:rPr lang="en-US" sz="2000" dirty="0">
                <a:solidFill>
                  <a:schemeClr val="tx1"/>
                </a:solidFill>
              </a:rPr>
              <a:t/>
            </a:r>
            <a:br>
              <a:rPr lang="en-US" sz="2000" dirty="0">
                <a:solidFill>
                  <a:schemeClr val="tx1"/>
                </a:solidFill>
              </a:rPr>
            </a:br>
            <a:r>
              <a:rPr lang="en-US" sz="2000" dirty="0">
                <a:solidFill>
                  <a:schemeClr val="tx1"/>
                </a:solidFill>
              </a:rPr>
              <a:t>g.	Why plasma ACTH level may not correctly measure “Ectopic ACTH” and what is the solution of this problem? </a:t>
            </a:r>
            <a:br>
              <a:rPr lang="en-US" sz="2000" dirty="0">
                <a:solidFill>
                  <a:schemeClr val="tx1"/>
                </a:solidFill>
              </a:rPr>
            </a:br>
            <a:r>
              <a:rPr lang="en-US" sz="2000" dirty="0">
                <a:solidFill>
                  <a:schemeClr val="tx1"/>
                </a:solidFill>
              </a:rPr>
              <a:t> </a:t>
            </a:r>
            <a:br>
              <a:rPr lang="en-US" sz="2000" dirty="0">
                <a:solidFill>
                  <a:schemeClr val="tx1"/>
                </a:solidFill>
              </a:rPr>
            </a:b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46</a:t>
            </a:fld>
            <a:endParaRPr lang="en-US" dirty="0"/>
          </a:p>
        </p:txBody>
      </p:sp>
    </p:spTree>
    <p:extLst>
      <p:ext uri="{BB962C8B-B14F-4D97-AF65-F5344CB8AC3E}">
        <p14:creationId xmlns:p14="http://schemas.microsoft.com/office/powerpoint/2010/main" val="23674586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62200"/>
            <a:ext cx="8382000" cy="1600200"/>
          </a:xfrm>
        </p:spPr>
        <p:txBody>
          <a:bodyPr>
            <a:noAutofit/>
          </a:bodyPr>
          <a:lstStyle/>
          <a:p>
            <a:pPr lvl="0" algn="l"/>
            <a:r>
              <a:rPr lang="en-US" sz="3200" dirty="0" smtClean="0">
                <a:solidFill>
                  <a:schemeClr val="tx1"/>
                </a:solidFill>
              </a:rPr>
              <a:t>a</a:t>
            </a:r>
            <a:r>
              <a:rPr lang="en-US" sz="3200" dirty="0">
                <a:solidFill>
                  <a:schemeClr val="tx1"/>
                </a:solidFill>
              </a:rPr>
              <a:t>.	What should be first test(s) to be performed in a patient of Adrenal Insufficiency during the initial visit of the patient</a:t>
            </a:r>
            <a:r>
              <a:rPr lang="en-US" sz="3200" dirty="0" smtClean="0">
                <a:solidFill>
                  <a:schemeClr val="tx1"/>
                </a:solidFill>
              </a:rPr>
              <a:t>?</a:t>
            </a:r>
            <a:r>
              <a:rPr lang="en-US" sz="3200" dirty="0">
                <a:solidFill>
                  <a:schemeClr val="tx1"/>
                </a:solidFill>
              </a:rPr>
              <a:t/>
            </a:r>
            <a:br>
              <a:rPr lang="en-US" sz="3200" dirty="0">
                <a:solidFill>
                  <a:schemeClr val="tx1"/>
                </a:solidFill>
              </a:rPr>
            </a:br>
            <a:r>
              <a:rPr lang="en-US" sz="3200" dirty="0">
                <a:solidFill>
                  <a:schemeClr val="tx1"/>
                </a:solidFill>
              </a:rPr>
              <a:t> </a:t>
            </a:r>
            <a:br>
              <a:rPr lang="en-US" sz="3200" dirty="0">
                <a:solidFill>
                  <a:schemeClr val="tx1"/>
                </a:solidFill>
              </a:rPr>
            </a:br>
            <a:r>
              <a:rPr lang="en-US" sz="3200" dirty="0">
                <a:solidFill>
                  <a:schemeClr val="tx1"/>
                </a:solidFill>
              </a:rPr>
              <a:t/>
            </a:r>
            <a:br>
              <a:rPr lang="en-US" sz="3200" dirty="0">
                <a:solidFill>
                  <a:schemeClr val="tx1"/>
                </a:solidFill>
              </a:rPr>
            </a:br>
            <a:endParaRPr lang="en-US" sz="3200" dirty="0">
              <a:solidFill>
                <a:schemeClr val="tx1"/>
              </a:solidFill>
            </a:endParaRPr>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47</a:t>
            </a:fld>
            <a:endParaRPr lang="en-US" dirty="0"/>
          </a:p>
        </p:txBody>
      </p:sp>
      <p:sp>
        <p:nvSpPr>
          <p:cNvPr id="3" name="TextBox 2"/>
          <p:cNvSpPr txBox="1"/>
          <p:nvPr/>
        </p:nvSpPr>
        <p:spPr>
          <a:xfrm>
            <a:off x="685800" y="2743200"/>
            <a:ext cx="7772400" cy="3108543"/>
          </a:xfrm>
          <a:prstGeom prst="rect">
            <a:avLst/>
          </a:prstGeom>
          <a:noFill/>
        </p:spPr>
        <p:txBody>
          <a:bodyPr wrap="square" rtlCol="0">
            <a:spAutoFit/>
          </a:bodyPr>
          <a:lstStyle/>
          <a:p>
            <a:pPr marL="457200" indent="-457200">
              <a:buFont typeface="Arial" pitchFamily="34" charset="0"/>
              <a:buChar char="•"/>
            </a:pPr>
            <a:r>
              <a:rPr lang="en-US" sz="2800" dirty="0">
                <a:solidFill>
                  <a:srgbClr val="FF0000"/>
                </a:solidFill>
              </a:rPr>
              <a:t>Simultaneous measurement of serum cortisol and plasma ACTH at 0800 h (range: 6-10 am) in chronic adrenal insufficiency cases. </a:t>
            </a:r>
            <a:endParaRPr lang="en-US" sz="2800" dirty="0" smtClean="0">
              <a:solidFill>
                <a:srgbClr val="FF0000"/>
              </a:solidFill>
            </a:endParaRPr>
          </a:p>
          <a:p>
            <a:pPr marL="457200" indent="-457200">
              <a:buFont typeface="Arial" pitchFamily="34" charset="0"/>
              <a:buChar char="•"/>
            </a:pPr>
            <a:r>
              <a:rPr lang="en-US" sz="2800" dirty="0" smtClean="0">
                <a:solidFill>
                  <a:srgbClr val="FF0000"/>
                </a:solidFill>
              </a:rPr>
              <a:t>In </a:t>
            </a:r>
            <a:r>
              <a:rPr lang="en-US" sz="2800" dirty="0">
                <a:solidFill>
                  <a:srgbClr val="FF0000"/>
                </a:solidFill>
              </a:rPr>
              <a:t>acute adrenal insufficiency sample for both analytes are taken at time of presentation before starting treatment</a:t>
            </a:r>
          </a:p>
          <a:p>
            <a:pPr marL="457200" indent="-457200">
              <a:buFont typeface="Arial" pitchFamily="34" charset="0"/>
              <a:buChar char="•"/>
            </a:pPr>
            <a:endParaRPr lang="en-GB" sz="2800" dirty="0">
              <a:solidFill>
                <a:srgbClr val="FF0000"/>
              </a:solidFill>
            </a:endParaRPr>
          </a:p>
        </p:txBody>
      </p:sp>
    </p:spTree>
    <p:extLst>
      <p:ext uri="{BB962C8B-B14F-4D97-AF65-F5344CB8AC3E}">
        <p14:creationId xmlns:p14="http://schemas.microsoft.com/office/powerpoint/2010/main" val="144943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76400"/>
            <a:ext cx="8382000" cy="1600200"/>
          </a:xfrm>
        </p:spPr>
        <p:txBody>
          <a:bodyPr>
            <a:noAutofit/>
          </a:bodyPr>
          <a:lstStyle/>
          <a:p>
            <a:pPr lvl="0" algn="l"/>
            <a:r>
              <a:rPr lang="en-US" sz="3200" dirty="0" smtClean="0">
                <a:solidFill>
                  <a:schemeClr val="tx1"/>
                </a:solidFill>
              </a:rPr>
              <a:t>b.</a:t>
            </a:r>
            <a:r>
              <a:rPr lang="en-US" sz="3200" dirty="0">
                <a:solidFill>
                  <a:schemeClr val="tx1"/>
                </a:solidFill>
              </a:rPr>
              <a:t>	 What should be the time of sample collection for Adrenal Insufficiency and Cushing Syndrome?  </a:t>
            </a:r>
            <a:br>
              <a:rPr lang="en-US" sz="3200" dirty="0">
                <a:solidFill>
                  <a:schemeClr val="tx1"/>
                </a:solidFill>
              </a:rPr>
            </a:br>
            <a:r>
              <a:rPr lang="en-US" sz="3200" dirty="0">
                <a:solidFill>
                  <a:schemeClr val="tx1"/>
                </a:solidFill>
              </a:rPr>
              <a:t/>
            </a:r>
            <a:br>
              <a:rPr lang="en-US" sz="3200" dirty="0">
                <a:solidFill>
                  <a:schemeClr val="tx1"/>
                </a:solidFill>
              </a:rPr>
            </a:br>
            <a:endParaRPr lang="en-US" sz="3200" dirty="0">
              <a:solidFill>
                <a:schemeClr val="tx1"/>
              </a:solidFill>
            </a:endParaRPr>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48</a:t>
            </a:fld>
            <a:endParaRPr lang="en-US" dirty="0"/>
          </a:p>
        </p:txBody>
      </p:sp>
      <p:sp>
        <p:nvSpPr>
          <p:cNvPr id="3" name="TextBox 2"/>
          <p:cNvSpPr txBox="1"/>
          <p:nvPr/>
        </p:nvSpPr>
        <p:spPr>
          <a:xfrm>
            <a:off x="685800" y="2743200"/>
            <a:ext cx="7772400" cy="2246769"/>
          </a:xfrm>
          <a:prstGeom prst="rect">
            <a:avLst/>
          </a:prstGeom>
          <a:noFill/>
        </p:spPr>
        <p:txBody>
          <a:bodyPr wrap="square" rtlCol="0">
            <a:spAutoFit/>
          </a:bodyPr>
          <a:lstStyle/>
          <a:p>
            <a:pPr marL="457200" indent="-457200">
              <a:buFont typeface="Arial" pitchFamily="34" charset="0"/>
              <a:buChar char="•"/>
            </a:pPr>
            <a:r>
              <a:rPr lang="en-US" sz="2800" dirty="0" smtClean="0">
                <a:solidFill>
                  <a:srgbClr val="FF0000"/>
                </a:solidFill>
              </a:rPr>
              <a:t>For </a:t>
            </a:r>
            <a:r>
              <a:rPr lang="en-US" sz="2800" dirty="0">
                <a:solidFill>
                  <a:srgbClr val="FF0000"/>
                </a:solidFill>
              </a:rPr>
              <a:t>adrenal insufficiency – in </a:t>
            </a:r>
            <a:r>
              <a:rPr lang="en-US" sz="2800" dirty="0" smtClean="0">
                <a:solidFill>
                  <a:srgbClr val="FF0000"/>
                </a:solidFill>
              </a:rPr>
              <a:t>the morning </a:t>
            </a:r>
            <a:r>
              <a:rPr lang="en-US" sz="2800" dirty="0">
                <a:solidFill>
                  <a:srgbClr val="FF0000"/>
                </a:solidFill>
              </a:rPr>
              <a:t>at 0800 h (range: 6-10 am)</a:t>
            </a:r>
          </a:p>
          <a:p>
            <a:pPr marL="457200" indent="-457200">
              <a:buFont typeface="Arial" pitchFamily="34" charset="0"/>
              <a:buChar char="•"/>
            </a:pPr>
            <a:r>
              <a:rPr lang="en-US" sz="2800" dirty="0" smtClean="0">
                <a:solidFill>
                  <a:srgbClr val="FF0000"/>
                </a:solidFill>
              </a:rPr>
              <a:t>For </a:t>
            </a:r>
            <a:r>
              <a:rPr lang="en-US" sz="2800" dirty="0">
                <a:solidFill>
                  <a:srgbClr val="FF0000"/>
                </a:solidFill>
              </a:rPr>
              <a:t>Cushing syndrome – late evening sample 1 h after usual time of sleep</a:t>
            </a:r>
          </a:p>
          <a:p>
            <a:pPr marL="457200" indent="-457200">
              <a:buFont typeface="Arial" pitchFamily="34" charset="0"/>
              <a:buChar char="•"/>
            </a:pPr>
            <a:endParaRPr lang="en-GB" sz="2800" dirty="0">
              <a:solidFill>
                <a:srgbClr val="FF0000"/>
              </a:solidFill>
            </a:endParaRPr>
          </a:p>
        </p:txBody>
      </p:sp>
    </p:spTree>
    <p:extLst>
      <p:ext uri="{BB962C8B-B14F-4D97-AF65-F5344CB8AC3E}">
        <p14:creationId xmlns:p14="http://schemas.microsoft.com/office/powerpoint/2010/main" val="426506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5000"/>
            <a:ext cx="8382000" cy="1600200"/>
          </a:xfrm>
        </p:spPr>
        <p:txBody>
          <a:bodyPr>
            <a:noAutofit/>
          </a:bodyPr>
          <a:lstStyle/>
          <a:p>
            <a:pPr lvl="0" algn="l"/>
            <a:r>
              <a:rPr lang="en-US" sz="3200" dirty="0" smtClean="0">
                <a:solidFill>
                  <a:schemeClr val="tx1"/>
                </a:solidFill>
              </a:rPr>
              <a:t>c.</a:t>
            </a:r>
            <a:r>
              <a:rPr lang="en-US" sz="3200" dirty="0">
                <a:solidFill>
                  <a:schemeClr val="tx1"/>
                </a:solidFill>
              </a:rPr>
              <a:t>	 Will you like to include Plasma CRH levels in the investigation of Adrenal-Pituitary-Hypothalamus axis? Please give ONE reason of your answer.</a:t>
            </a:r>
            <a:br>
              <a:rPr lang="en-US" sz="3200" dirty="0">
                <a:solidFill>
                  <a:schemeClr val="tx1"/>
                </a:solidFill>
              </a:rPr>
            </a:br>
            <a:r>
              <a:rPr lang="en-US" sz="3200" dirty="0">
                <a:solidFill>
                  <a:schemeClr val="tx1"/>
                </a:solidFill>
              </a:rPr>
              <a:t> </a:t>
            </a:r>
            <a:br>
              <a:rPr lang="en-US" sz="3200" dirty="0">
                <a:solidFill>
                  <a:schemeClr val="tx1"/>
                </a:solidFill>
              </a:rPr>
            </a:br>
            <a:r>
              <a:rPr lang="en-US" sz="3200" dirty="0">
                <a:solidFill>
                  <a:schemeClr val="tx1"/>
                </a:solidFill>
              </a:rPr>
              <a:t/>
            </a:r>
            <a:br>
              <a:rPr lang="en-US" sz="3200" dirty="0">
                <a:solidFill>
                  <a:schemeClr val="tx1"/>
                </a:solidFill>
              </a:rPr>
            </a:br>
            <a:endParaRPr lang="en-US" sz="3200" dirty="0">
              <a:solidFill>
                <a:schemeClr val="tx1"/>
              </a:solidFill>
            </a:endParaRPr>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49</a:t>
            </a:fld>
            <a:endParaRPr lang="en-US" dirty="0"/>
          </a:p>
        </p:txBody>
      </p:sp>
      <p:sp>
        <p:nvSpPr>
          <p:cNvPr id="3" name="TextBox 2"/>
          <p:cNvSpPr txBox="1"/>
          <p:nvPr/>
        </p:nvSpPr>
        <p:spPr>
          <a:xfrm>
            <a:off x="685800" y="2209800"/>
            <a:ext cx="7772400" cy="3539430"/>
          </a:xfrm>
          <a:prstGeom prst="rect">
            <a:avLst/>
          </a:prstGeom>
          <a:noFill/>
        </p:spPr>
        <p:txBody>
          <a:bodyPr wrap="square" rtlCol="0">
            <a:spAutoFit/>
          </a:bodyPr>
          <a:lstStyle/>
          <a:p>
            <a:pPr marL="457200" indent="-457200">
              <a:buFont typeface="Arial" pitchFamily="34" charset="0"/>
              <a:buChar char="•"/>
            </a:pPr>
            <a:r>
              <a:rPr lang="en-US" sz="2800" dirty="0" smtClean="0">
                <a:solidFill>
                  <a:srgbClr val="FF0000"/>
                </a:solidFill>
              </a:rPr>
              <a:t>No. I </a:t>
            </a:r>
            <a:r>
              <a:rPr lang="en-US" sz="2800" dirty="0">
                <a:solidFill>
                  <a:srgbClr val="FF0000"/>
                </a:solidFill>
              </a:rPr>
              <a:t>will not include Plasma CRH levels in the investigation of Adrenal-Pituitary-Hypothalamus </a:t>
            </a:r>
            <a:r>
              <a:rPr lang="en-US" sz="2800" dirty="0" smtClean="0">
                <a:solidFill>
                  <a:srgbClr val="FF0000"/>
                </a:solidFill>
              </a:rPr>
              <a:t>axis</a:t>
            </a:r>
          </a:p>
          <a:p>
            <a:pPr marL="457200" indent="-457200">
              <a:buFont typeface="Arial" pitchFamily="34" charset="0"/>
              <a:buChar char="•"/>
            </a:pPr>
            <a:r>
              <a:rPr lang="en-US" sz="2800" dirty="0" smtClean="0">
                <a:solidFill>
                  <a:srgbClr val="FF0000"/>
                </a:solidFill>
              </a:rPr>
              <a:t>The </a:t>
            </a:r>
            <a:r>
              <a:rPr lang="en-US" sz="2800" dirty="0">
                <a:solidFill>
                  <a:srgbClr val="FF0000"/>
                </a:solidFill>
              </a:rPr>
              <a:t>concentrations of CRH is much lower and do not correlate well with those in the hypothalamic-</a:t>
            </a:r>
            <a:r>
              <a:rPr lang="en-US" sz="2800" dirty="0" err="1">
                <a:solidFill>
                  <a:srgbClr val="FF0000"/>
                </a:solidFill>
              </a:rPr>
              <a:t>hypophysial</a:t>
            </a:r>
            <a:r>
              <a:rPr lang="en-US" sz="2800" dirty="0">
                <a:solidFill>
                  <a:srgbClr val="FF0000"/>
                </a:solidFill>
              </a:rPr>
              <a:t> portal plasma. </a:t>
            </a:r>
            <a:endParaRPr lang="en-US" sz="2800" dirty="0" smtClean="0">
              <a:solidFill>
                <a:srgbClr val="FF0000"/>
              </a:solidFill>
            </a:endParaRPr>
          </a:p>
          <a:p>
            <a:pPr marL="457200" indent="-457200">
              <a:buFont typeface="Arial" pitchFamily="34" charset="0"/>
              <a:buChar char="•"/>
            </a:pPr>
            <a:r>
              <a:rPr lang="en-US" sz="2800" dirty="0" smtClean="0">
                <a:solidFill>
                  <a:srgbClr val="FF0000"/>
                </a:solidFill>
              </a:rPr>
              <a:t>CRH is also contributed from non-hypothalamic </a:t>
            </a:r>
            <a:r>
              <a:rPr lang="en-US" sz="2800" dirty="0">
                <a:solidFill>
                  <a:srgbClr val="FF0000"/>
                </a:solidFill>
              </a:rPr>
              <a:t>sources (</a:t>
            </a:r>
            <a:r>
              <a:rPr lang="en-US" sz="2800" dirty="0" smtClean="0">
                <a:solidFill>
                  <a:srgbClr val="FF0000"/>
                </a:solidFill>
              </a:rPr>
              <a:t>e.g. </a:t>
            </a:r>
            <a:r>
              <a:rPr lang="en-US" sz="2800" dirty="0">
                <a:solidFill>
                  <a:srgbClr val="FF0000"/>
                </a:solidFill>
              </a:rPr>
              <a:t>the gastrointestinal tract).</a:t>
            </a:r>
            <a:endParaRPr lang="en-GB" sz="2800" dirty="0">
              <a:solidFill>
                <a:srgbClr val="FF0000"/>
              </a:solidFill>
            </a:endParaRPr>
          </a:p>
        </p:txBody>
      </p:sp>
    </p:spTree>
    <p:extLst>
      <p:ext uri="{BB962C8B-B14F-4D97-AF65-F5344CB8AC3E}">
        <p14:creationId xmlns:p14="http://schemas.microsoft.com/office/powerpoint/2010/main" val="131948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3581400"/>
            <a:ext cx="8229600" cy="1143000"/>
          </a:xfrm>
        </p:spPr>
        <p:txBody>
          <a:bodyPr>
            <a:noAutofit/>
          </a:bodyPr>
          <a:lstStyle/>
          <a:p>
            <a:pPr algn="l">
              <a:tabLst>
                <a:tab pos="396875" algn="l"/>
              </a:tabLst>
              <a:defRPr/>
            </a:pPr>
            <a:r>
              <a:rPr lang="en-US" sz="2400" dirty="0" smtClean="0">
                <a:solidFill>
                  <a:srgbClr val="00B0F0"/>
                </a:solidFill>
                <a:latin typeface="+mn-lt"/>
              </a:rPr>
              <a:t>Q  2</a:t>
            </a:r>
            <a:r>
              <a:rPr lang="en-US" sz="2800" dirty="0">
                <a:solidFill>
                  <a:srgbClr val="002060"/>
                </a:solidFill>
              </a:rPr>
              <a:t>.	</a:t>
            </a:r>
            <a:r>
              <a:rPr lang="en-US" sz="2800" dirty="0" smtClean="0">
                <a:solidFill>
                  <a:srgbClr val="002060"/>
                </a:solidFill>
              </a:rPr>
              <a:t>Mineralocorticoid </a:t>
            </a:r>
            <a:r>
              <a:rPr lang="en-US" sz="2800" dirty="0">
                <a:solidFill>
                  <a:srgbClr val="002060"/>
                </a:solidFill>
              </a:rPr>
              <a:t>receptors (MR) have affinity for many steroid hormones. Which of the following steroids DO NOT bind with MR:</a:t>
            </a:r>
            <a:br>
              <a:rPr lang="en-US" sz="2800" dirty="0">
                <a:solidFill>
                  <a:srgbClr val="002060"/>
                </a:solidFill>
              </a:rPr>
            </a:br>
            <a:r>
              <a:rPr lang="en-US" sz="2800" dirty="0">
                <a:solidFill>
                  <a:srgbClr val="002060"/>
                </a:solidFill>
              </a:rPr>
              <a:t/>
            </a:r>
            <a:br>
              <a:rPr lang="en-US" sz="2800" dirty="0">
                <a:solidFill>
                  <a:srgbClr val="002060"/>
                </a:solidFill>
              </a:rPr>
            </a:br>
            <a:r>
              <a:rPr lang="en-US" sz="2800" dirty="0">
                <a:solidFill>
                  <a:srgbClr val="002060"/>
                </a:solidFill>
              </a:rPr>
              <a:t>a.	11-deoxycorticosterone</a:t>
            </a:r>
            <a:br>
              <a:rPr lang="en-US" sz="2800" dirty="0">
                <a:solidFill>
                  <a:srgbClr val="002060"/>
                </a:solidFill>
              </a:rPr>
            </a:br>
            <a:r>
              <a:rPr lang="en-US" sz="2800" dirty="0">
                <a:solidFill>
                  <a:srgbClr val="002060"/>
                </a:solidFill>
              </a:rPr>
              <a:t>b.	18-hydroxycorticosterone</a:t>
            </a:r>
            <a:br>
              <a:rPr lang="en-US" sz="2800" dirty="0">
                <a:solidFill>
                  <a:srgbClr val="002060"/>
                </a:solidFill>
              </a:rPr>
            </a:br>
            <a:r>
              <a:rPr lang="en-US" sz="2800" dirty="0">
                <a:solidFill>
                  <a:srgbClr val="002060"/>
                </a:solidFill>
              </a:rPr>
              <a:t>c.	</a:t>
            </a:r>
            <a:r>
              <a:rPr lang="en-US" sz="2800" dirty="0" err="1">
                <a:solidFill>
                  <a:srgbClr val="002060"/>
                </a:solidFill>
              </a:rPr>
              <a:t>Corticosterone</a:t>
            </a:r>
            <a:r>
              <a:rPr lang="en-US" sz="2800" dirty="0">
                <a:solidFill>
                  <a:srgbClr val="002060"/>
                </a:solidFill>
              </a:rPr>
              <a:t/>
            </a:r>
            <a:br>
              <a:rPr lang="en-US" sz="2800" dirty="0">
                <a:solidFill>
                  <a:srgbClr val="002060"/>
                </a:solidFill>
              </a:rPr>
            </a:br>
            <a:r>
              <a:rPr lang="en-US" sz="2800" dirty="0">
                <a:solidFill>
                  <a:srgbClr val="002060"/>
                </a:solidFill>
              </a:rPr>
              <a:t>d.	Cortisol</a:t>
            </a:r>
            <a:br>
              <a:rPr lang="en-US" sz="2800" dirty="0">
                <a:solidFill>
                  <a:srgbClr val="002060"/>
                </a:solidFill>
              </a:rPr>
            </a:br>
            <a:r>
              <a:rPr lang="en-US" sz="2800" dirty="0">
                <a:solidFill>
                  <a:srgbClr val="002060"/>
                </a:solidFill>
              </a:rPr>
              <a:t>e.	Cortisone</a:t>
            </a:r>
          </a:p>
        </p:txBody>
      </p:sp>
      <p:sp>
        <p:nvSpPr>
          <p:cNvPr id="6147" name="Rectangle 3"/>
          <p:cNvSpPr>
            <a:spLocks noGrp="1" noChangeArrowheads="1"/>
          </p:cNvSpPr>
          <p:nvPr>
            <p:ph idx="1"/>
          </p:nvPr>
        </p:nvSpPr>
        <p:spPr>
          <a:xfrm>
            <a:off x="0" y="5410200"/>
            <a:ext cx="8229600" cy="762000"/>
          </a:xfrm>
          <a:prstGeom prst="rect">
            <a:avLst/>
          </a:prstGeom>
        </p:spPr>
        <p:txBody>
          <a:bodyPr>
            <a:noAutofit/>
          </a:bodyPr>
          <a:lstStyle/>
          <a:p>
            <a:pPr marL="1371600" lvl="3" indent="0" algn="ctr">
              <a:buNone/>
            </a:pPr>
            <a:r>
              <a:rPr lang="en-US" sz="4800" dirty="0">
                <a:solidFill>
                  <a:srgbClr val="FF0000"/>
                </a:solidFill>
              </a:rPr>
              <a:t>e.	Cortisone</a:t>
            </a:r>
            <a:endParaRPr lang="en-US" sz="3200" dirty="0">
              <a:solidFill>
                <a:srgbClr val="FF0000"/>
              </a:solidFill>
            </a:endParaRPr>
          </a:p>
        </p:txBody>
      </p:sp>
      <p:sp>
        <p:nvSpPr>
          <p:cNvPr id="2" name="Date Placeholder 1"/>
          <p:cNvSpPr>
            <a:spLocks noGrp="1"/>
          </p:cNvSpPr>
          <p:nvPr>
            <p:ph type="dt" sz="half" idx="10"/>
          </p:nvPr>
        </p:nvSpPr>
        <p:spPr/>
        <p:txBody>
          <a:bodyPr/>
          <a:lstStyle/>
          <a:p>
            <a:pPr>
              <a:defRPr/>
            </a:pPr>
            <a:fld id="{57440A24-791B-4330-B76D-913618DCE52C}" type="datetime1">
              <a:rPr lang="en-US" smtClean="0"/>
              <a:t>5/14/2015</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latin typeface="+mn-lt"/>
              </a:rPr>
              <a:pPr>
                <a:defRPr/>
              </a:pPr>
              <a:t>5</a:t>
            </a:fld>
            <a:endParaRPr lang="en-US" dirty="0">
              <a:latin typeface="+mn-lt"/>
            </a:endParaRPr>
          </a:p>
        </p:txBody>
      </p:sp>
    </p:spTree>
    <p:extLst>
      <p:ext uri="{BB962C8B-B14F-4D97-AF65-F5344CB8AC3E}">
        <p14:creationId xmlns:p14="http://schemas.microsoft.com/office/powerpoint/2010/main" val="2412081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5000"/>
            <a:ext cx="8382000" cy="1600200"/>
          </a:xfrm>
        </p:spPr>
        <p:txBody>
          <a:bodyPr>
            <a:noAutofit/>
          </a:bodyPr>
          <a:lstStyle/>
          <a:p>
            <a:pPr lvl="0" algn="l"/>
            <a:r>
              <a:rPr lang="en-US" sz="3200" dirty="0" smtClean="0">
                <a:solidFill>
                  <a:schemeClr val="tx1"/>
                </a:solidFill>
              </a:rPr>
              <a:t>d.</a:t>
            </a:r>
            <a:r>
              <a:rPr lang="en-US" sz="3200" dirty="0">
                <a:solidFill>
                  <a:schemeClr val="tx1"/>
                </a:solidFill>
              </a:rPr>
              <a:t>	 Name THREE most important causes of ‘Pseudo-Cushing's Syndrome’ you will like to note in a patient before starting lab investigations of Cushing Syndrome.</a:t>
            </a:r>
            <a:br>
              <a:rPr lang="en-US" sz="3200" dirty="0">
                <a:solidFill>
                  <a:schemeClr val="tx1"/>
                </a:solidFill>
              </a:rPr>
            </a:br>
            <a:r>
              <a:rPr lang="en-US" sz="3200" dirty="0">
                <a:solidFill>
                  <a:schemeClr val="tx1"/>
                </a:solidFill>
              </a:rPr>
              <a:t> </a:t>
            </a:r>
            <a:br>
              <a:rPr lang="en-US" sz="3200" dirty="0">
                <a:solidFill>
                  <a:schemeClr val="tx1"/>
                </a:solidFill>
              </a:rPr>
            </a:br>
            <a:r>
              <a:rPr lang="en-US" sz="3200" dirty="0">
                <a:solidFill>
                  <a:schemeClr val="tx1"/>
                </a:solidFill>
              </a:rPr>
              <a:t/>
            </a:r>
            <a:br>
              <a:rPr lang="en-US" sz="3200" dirty="0">
                <a:solidFill>
                  <a:schemeClr val="tx1"/>
                </a:solidFill>
              </a:rPr>
            </a:br>
            <a:endParaRPr lang="en-US" sz="3200" dirty="0">
              <a:solidFill>
                <a:schemeClr val="tx1"/>
              </a:solidFill>
            </a:endParaRPr>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50</a:t>
            </a:fld>
            <a:endParaRPr lang="en-US" dirty="0"/>
          </a:p>
        </p:txBody>
      </p:sp>
      <p:sp>
        <p:nvSpPr>
          <p:cNvPr id="3" name="TextBox 2"/>
          <p:cNvSpPr txBox="1"/>
          <p:nvPr/>
        </p:nvSpPr>
        <p:spPr>
          <a:xfrm>
            <a:off x="685800" y="2209800"/>
            <a:ext cx="7772400" cy="3539430"/>
          </a:xfrm>
          <a:prstGeom prst="rect">
            <a:avLst/>
          </a:prstGeom>
          <a:noFill/>
        </p:spPr>
        <p:txBody>
          <a:bodyPr wrap="square" rtlCol="0">
            <a:spAutoFit/>
          </a:bodyPr>
          <a:lstStyle/>
          <a:p>
            <a:pPr marL="457200" indent="-457200">
              <a:buFont typeface="Arial" pitchFamily="34" charset="0"/>
              <a:buChar char="•"/>
            </a:pPr>
            <a:r>
              <a:rPr lang="en-US" sz="3200" dirty="0" smtClean="0">
                <a:solidFill>
                  <a:srgbClr val="FF0000"/>
                </a:solidFill>
              </a:rPr>
              <a:t>Physical </a:t>
            </a:r>
            <a:r>
              <a:rPr lang="en-US" sz="3200" dirty="0">
                <a:solidFill>
                  <a:srgbClr val="FF0000"/>
                </a:solidFill>
              </a:rPr>
              <a:t>stress like severe bacterial infection or other systemic illness</a:t>
            </a:r>
          </a:p>
          <a:p>
            <a:pPr marL="457200" indent="-457200">
              <a:buFont typeface="Arial" pitchFamily="34" charset="0"/>
              <a:buChar char="•"/>
            </a:pPr>
            <a:r>
              <a:rPr lang="en-US" sz="3200" dirty="0" smtClean="0">
                <a:solidFill>
                  <a:srgbClr val="FF0000"/>
                </a:solidFill>
              </a:rPr>
              <a:t>Psychiatric </a:t>
            </a:r>
            <a:r>
              <a:rPr lang="en-US" sz="3200" dirty="0">
                <a:solidFill>
                  <a:srgbClr val="FF0000"/>
                </a:solidFill>
              </a:rPr>
              <a:t>conditions such as depression, panic disorders and psychotic conditions</a:t>
            </a:r>
          </a:p>
          <a:p>
            <a:pPr marL="457200" indent="-457200">
              <a:buFont typeface="Arial" pitchFamily="34" charset="0"/>
              <a:buChar char="•"/>
            </a:pPr>
            <a:r>
              <a:rPr lang="en-US" sz="3200" dirty="0" smtClean="0">
                <a:solidFill>
                  <a:srgbClr val="FF0000"/>
                </a:solidFill>
              </a:rPr>
              <a:t>Severe obesity</a:t>
            </a:r>
          </a:p>
          <a:p>
            <a:pPr marL="457200" indent="-457200">
              <a:buFont typeface="Arial" pitchFamily="34" charset="0"/>
              <a:buChar char="•"/>
            </a:pPr>
            <a:r>
              <a:rPr lang="en-US" sz="3200" dirty="0">
                <a:solidFill>
                  <a:srgbClr val="FF0000"/>
                </a:solidFill>
              </a:rPr>
              <a:t>Alcoholism</a:t>
            </a:r>
          </a:p>
          <a:p>
            <a:pPr marL="457200" indent="-457200">
              <a:buFont typeface="Arial" pitchFamily="34" charset="0"/>
              <a:buChar char="•"/>
            </a:pPr>
            <a:endParaRPr lang="en-GB" sz="3200" dirty="0">
              <a:solidFill>
                <a:srgbClr val="FF0000"/>
              </a:solidFill>
            </a:endParaRPr>
          </a:p>
        </p:txBody>
      </p:sp>
    </p:spTree>
    <p:extLst>
      <p:ext uri="{BB962C8B-B14F-4D97-AF65-F5344CB8AC3E}">
        <p14:creationId xmlns:p14="http://schemas.microsoft.com/office/powerpoint/2010/main" val="225608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5000"/>
            <a:ext cx="8382000" cy="1600200"/>
          </a:xfrm>
        </p:spPr>
        <p:txBody>
          <a:bodyPr>
            <a:noAutofit/>
          </a:bodyPr>
          <a:lstStyle/>
          <a:p>
            <a:pPr lvl="0" algn="l"/>
            <a:r>
              <a:rPr lang="en-US" sz="3200" dirty="0" smtClean="0">
                <a:solidFill>
                  <a:schemeClr val="tx1"/>
                </a:solidFill>
              </a:rPr>
              <a:t>e.</a:t>
            </a:r>
            <a:r>
              <a:rPr lang="en-US" sz="3200" dirty="0">
                <a:solidFill>
                  <a:schemeClr val="tx1"/>
                </a:solidFill>
              </a:rPr>
              <a:t>	 What are THREE first line tests to be done in a suspected patient of Cushing Syndrome?</a:t>
            </a:r>
            <a:br>
              <a:rPr lang="en-US" sz="3200" dirty="0">
                <a:solidFill>
                  <a:schemeClr val="tx1"/>
                </a:solidFill>
              </a:rPr>
            </a:br>
            <a:r>
              <a:rPr lang="en-US" sz="3200" dirty="0">
                <a:solidFill>
                  <a:schemeClr val="tx1"/>
                </a:solidFill>
              </a:rPr>
              <a:t> </a:t>
            </a:r>
            <a:br>
              <a:rPr lang="en-US" sz="3200" dirty="0">
                <a:solidFill>
                  <a:schemeClr val="tx1"/>
                </a:solidFill>
              </a:rPr>
            </a:br>
            <a:r>
              <a:rPr lang="en-US" sz="3200" dirty="0">
                <a:solidFill>
                  <a:schemeClr val="tx1"/>
                </a:solidFill>
              </a:rPr>
              <a:t/>
            </a:r>
            <a:br>
              <a:rPr lang="en-US" sz="3200" dirty="0">
                <a:solidFill>
                  <a:schemeClr val="tx1"/>
                </a:solidFill>
              </a:rPr>
            </a:br>
            <a:endParaRPr lang="en-US" sz="3200" dirty="0">
              <a:solidFill>
                <a:schemeClr val="tx1"/>
              </a:solidFill>
            </a:endParaRPr>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51</a:t>
            </a:fld>
            <a:endParaRPr lang="en-US" dirty="0"/>
          </a:p>
        </p:txBody>
      </p:sp>
      <p:sp>
        <p:nvSpPr>
          <p:cNvPr id="3" name="TextBox 2"/>
          <p:cNvSpPr txBox="1"/>
          <p:nvPr/>
        </p:nvSpPr>
        <p:spPr>
          <a:xfrm>
            <a:off x="685800" y="2209800"/>
            <a:ext cx="7772400" cy="2862322"/>
          </a:xfrm>
          <a:prstGeom prst="rect">
            <a:avLst/>
          </a:prstGeom>
          <a:noFill/>
        </p:spPr>
        <p:txBody>
          <a:bodyPr wrap="square" rtlCol="0">
            <a:spAutoFit/>
          </a:bodyPr>
          <a:lstStyle/>
          <a:p>
            <a:pPr marL="457200" indent="-457200">
              <a:buFont typeface="Arial" pitchFamily="34" charset="0"/>
              <a:buChar char="•"/>
            </a:pPr>
            <a:r>
              <a:rPr lang="en-US" sz="3600" dirty="0" smtClean="0">
                <a:solidFill>
                  <a:srgbClr val="FF0000"/>
                </a:solidFill>
              </a:rPr>
              <a:t>24 </a:t>
            </a:r>
            <a:r>
              <a:rPr lang="en-US" sz="3600" dirty="0">
                <a:solidFill>
                  <a:srgbClr val="FF0000"/>
                </a:solidFill>
              </a:rPr>
              <a:t>h urinary free cortisol (UFC)</a:t>
            </a:r>
          </a:p>
          <a:p>
            <a:pPr marL="457200" indent="-457200">
              <a:buFont typeface="Arial" pitchFamily="34" charset="0"/>
              <a:buChar char="•"/>
            </a:pPr>
            <a:r>
              <a:rPr lang="en-US" sz="3600" dirty="0" smtClean="0">
                <a:solidFill>
                  <a:srgbClr val="FF0000"/>
                </a:solidFill>
              </a:rPr>
              <a:t>Late </a:t>
            </a:r>
            <a:r>
              <a:rPr lang="en-US" sz="3600" dirty="0">
                <a:solidFill>
                  <a:srgbClr val="FF0000"/>
                </a:solidFill>
              </a:rPr>
              <a:t>night salivary cortisol</a:t>
            </a:r>
          </a:p>
          <a:p>
            <a:pPr marL="457200" indent="-457200">
              <a:buFont typeface="Arial" pitchFamily="34" charset="0"/>
              <a:buChar char="•"/>
            </a:pPr>
            <a:r>
              <a:rPr lang="en-US" sz="3600" dirty="0" smtClean="0">
                <a:solidFill>
                  <a:srgbClr val="FF0000"/>
                </a:solidFill>
              </a:rPr>
              <a:t>1mg </a:t>
            </a:r>
            <a:r>
              <a:rPr lang="en-US" sz="3600" dirty="0">
                <a:solidFill>
                  <a:srgbClr val="FF0000"/>
                </a:solidFill>
              </a:rPr>
              <a:t>Overnight Dexamethasone suppression test</a:t>
            </a:r>
          </a:p>
          <a:p>
            <a:pPr marL="457200" indent="-457200">
              <a:buFont typeface="Arial" pitchFamily="34" charset="0"/>
              <a:buChar char="•"/>
            </a:pPr>
            <a:endParaRPr lang="en-GB" sz="3600" dirty="0">
              <a:solidFill>
                <a:srgbClr val="FF0000"/>
              </a:solidFill>
            </a:endParaRPr>
          </a:p>
        </p:txBody>
      </p:sp>
    </p:spTree>
    <p:extLst>
      <p:ext uri="{BB962C8B-B14F-4D97-AF65-F5344CB8AC3E}">
        <p14:creationId xmlns:p14="http://schemas.microsoft.com/office/powerpoint/2010/main" val="47819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5000"/>
            <a:ext cx="8382000" cy="1600200"/>
          </a:xfrm>
        </p:spPr>
        <p:txBody>
          <a:bodyPr>
            <a:noAutofit/>
          </a:bodyPr>
          <a:lstStyle/>
          <a:p>
            <a:pPr lvl="0" algn="l"/>
            <a:r>
              <a:rPr lang="en-US" sz="3200" dirty="0" smtClean="0">
                <a:solidFill>
                  <a:schemeClr val="tx1"/>
                </a:solidFill>
              </a:rPr>
              <a:t>f.</a:t>
            </a:r>
            <a:r>
              <a:rPr lang="en-US" sz="3200" dirty="0">
                <a:solidFill>
                  <a:schemeClr val="tx1"/>
                </a:solidFill>
              </a:rPr>
              <a:t>	 Write THREE precautions you will like to include in your SOP for “Sample Collection of ACTH”.</a:t>
            </a:r>
            <a:br>
              <a:rPr lang="en-US" sz="3200" dirty="0">
                <a:solidFill>
                  <a:schemeClr val="tx1"/>
                </a:solidFill>
              </a:rPr>
            </a:br>
            <a:r>
              <a:rPr lang="en-US" sz="3200" dirty="0">
                <a:solidFill>
                  <a:schemeClr val="tx1"/>
                </a:solidFill>
              </a:rPr>
              <a:t> </a:t>
            </a:r>
            <a:br>
              <a:rPr lang="en-US" sz="3200" dirty="0">
                <a:solidFill>
                  <a:schemeClr val="tx1"/>
                </a:solidFill>
              </a:rPr>
            </a:br>
            <a:r>
              <a:rPr lang="en-US" sz="3200" dirty="0">
                <a:solidFill>
                  <a:schemeClr val="tx1"/>
                </a:solidFill>
              </a:rPr>
              <a:t/>
            </a:r>
            <a:br>
              <a:rPr lang="en-US" sz="3200" dirty="0">
                <a:solidFill>
                  <a:schemeClr val="tx1"/>
                </a:solidFill>
              </a:rPr>
            </a:br>
            <a:endParaRPr lang="en-US" sz="3200" dirty="0">
              <a:solidFill>
                <a:schemeClr val="tx1"/>
              </a:solidFill>
            </a:endParaRPr>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52</a:t>
            </a:fld>
            <a:endParaRPr lang="en-US" dirty="0"/>
          </a:p>
        </p:txBody>
      </p:sp>
      <p:sp>
        <p:nvSpPr>
          <p:cNvPr id="3" name="TextBox 2"/>
          <p:cNvSpPr txBox="1"/>
          <p:nvPr/>
        </p:nvSpPr>
        <p:spPr>
          <a:xfrm>
            <a:off x="685800" y="2209800"/>
            <a:ext cx="7772400" cy="4524315"/>
          </a:xfrm>
          <a:prstGeom prst="rect">
            <a:avLst/>
          </a:prstGeom>
          <a:noFill/>
        </p:spPr>
        <p:txBody>
          <a:bodyPr wrap="square" rtlCol="0">
            <a:spAutoFit/>
          </a:bodyPr>
          <a:lstStyle/>
          <a:p>
            <a:pPr marL="342900" indent="-342900">
              <a:buFont typeface="Arial" pitchFamily="34" charset="0"/>
              <a:buChar char="•"/>
            </a:pPr>
            <a:r>
              <a:rPr lang="en-GB" dirty="0" smtClean="0">
                <a:solidFill>
                  <a:srgbClr val="FF0000"/>
                </a:solidFill>
              </a:rPr>
              <a:t>ACTH </a:t>
            </a:r>
            <a:r>
              <a:rPr lang="en-GB" dirty="0">
                <a:solidFill>
                  <a:srgbClr val="FF0000"/>
                </a:solidFill>
              </a:rPr>
              <a:t>blood samples should be drawn into plastic tubes with EDTA &amp; </a:t>
            </a:r>
            <a:r>
              <a:rPr lang="en-US" dirty="0">
                <a:solidFill>
                  <a:srgbClr val="FF0000"/>
                </a:solidFill>
              </a:rPr>
              <a:t>it should reach the lab within 30 min of specimen collection.</a:t>
            </a:r>
          </a:p>
          <a:p>
            <a:pPr marL="342900" indent="-342900">
              <a:buFont typeface="Arial" pitchFamily="34" charset="0"/>
              <a:buChar char="•"/>
            </a:pPr>
            <a:r>
              <a:rPr lang="en-US" dirty="0" smtClean="0">
                <a:solidFill>
                  <a:srgbClr val="FF0000"/>
                </a:solidFill>
              </a:rPr>
              <a:t>Sample </a:t>
            </a:r>
            <a:r>
              <a:rPr lang="en-US" dirty="0">
                <a:solidFill>
                  <a:srgbClr val="FF0000"/>
                </a:solidFill>
              </a:rPr>
              <a:t>should be</a:t>
            </a:r>
            <a:r>
              <a:rPr lang="en-GB" dirty="0">
                <a:solidFill>
                  <a:srgbClr val="FF0000"/>
                </a:solidFill>
              </a:rPr>
              <a:t>  kept on ice until centrifugation, separation, and freezing of the plasma sample.</a:t>
            </a:r>
            <a:endParaRPr lang="en-US" dirty="0">
              <a:solidFill>
                <a:srgbClr val="FF0000"/>
              </a:solidFill>
            </a:endParaRPr>
          </a:p>
          <a:p>
            <a:pPr marL="342900" indent="-342900">
              <a:buFont typeface="Arial" pitchFamily="34" charset="0"/>
              <a:buChar char="•"/>
            </a:pPr>
            <a:r>
              <a:rPr lang="en-US" dirty="0">
                <a:solidFill>
                  <a:srgbClr val="FF0000"/>
                </a:solidFill>
              </a:rPr>
              <a:t>Refrigerated centrifuge should be used for separation of plasma</a:t>
            </a:r>
          </a:p>
          <a:p>
            <a:pPr marL="342900" indent="-342900">
              <a:buFont typeface="Arial" pitchFamily="34" charset="0"/>
              <a:buChar char="•"/>
            </a:pPr>
            <a:r>
              <a:rPr lang="en-US" dirty="0" smtClean="0">
                <a:solidFill>
                  <a:srgbClr val="FF0000"/>
                </a:solidFill>
              </a:rPr>
              <a:t>Sample </a:t>
            </a:r>
            <a:r>
              <a:rPr lang="en-GB" dirty="0">
                <a:solidFill>
                  <a:srgbClr val="FF0000"/>
                </a:solidFill>
              </a:rPr>
              <a:t>must be drawn before initiating glucocorticoid therapy or, in patients already being </a:t>
            </a:r>
            <a:r>
              <a:rPr lang="en-GB" dirty="0" smtClean="0">
                <a:solidFill>
                  <a:srgbClr val="FF0000"/>
                </a:solidFill>
              </a:rPr>
              <a:t>treated or at </a:t>
            </a:r>
            <a:r>
              <a:rPr lang="en-GB" dirty="0">
                <a:solidFill>
                  <a:srgbClr val="FF0000"/>
                </a:solidFill>
              </a:rPr>
              <a:t>least 24 hours after the last dose of a short-acting glucocorticoid &amp; even longer after long-acting glucocorticoids </a:t>
            </a:r>
            <a:endParaRPr lang="en-US" dirty="0">
              <a:solidFill>
                <a:srgbClr val="FF0000"/>
              </a:solidFill>
            </a:endParaRPr>
          </a:p>
          <a:p>
            <a:pPr marL="342900" indent="-342900">
              <a:buFont typeface="Arial" pitchFamily="34" charset="0"/>
              <a:buChar char="•"/>
            </a:pPr>
            <a:endParaRPr lang="en-GB" dirty="0">
              <a:solidFill>
                <a:srgbClr val="FF0000"/>
              </a:solidFill>
            </a:endParaRPr>
          </a:p>
        </p:txBody>
      </p:sp>
    </p:spTree>
    <p:extLst>
      <p:ext uri="{BB962C8B-B14F-4D97-AF65-F5344CB8AC3E}">
        <p14:creationId xmlns:p14="http://schemas.microsoft.com/office/powerpoint/2010/main" val="98883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5000"/>
            <a:ext cx="8382000" cy="1600200"/>
          </a:xfrm>
        </p:spPr>
        <p:txBody>
          <a:bodyPr>
            <a:noAutofit/>
          </a:bodyPr>
          <a:lstStyle/>
          <a:p>
            <a:pPr lvl="0" algn="l"/>
            <a:r>
              <a:rPr lang="en-US" sz="3200" dirty="0" smtClean="0">
                <a:solidFill>
                  <a:schemeClr val="tx1"/>
                </a:solidFill>
              </a:rPr>
              <a:t>g.</a:t>
            </a:r>
            <a:r>
              <a:rPr lang="en-US" sz="3200" dirty="0">
                <a:solidFill>
                  <a:schemeClr val="tx1"/>
                </a:solidFill>
              </a:rPr>
              <a:t>	 Why plasma ACTH level may not correctly measure “Ectopic ACTH” and what is the solution of this problem? </a:t>
            </a:r>
            <a:br>
              <a:rPr lang="en-US" sz="3200" dirty="0">
                <a:solidFill>
                  <a:schemeClr val="tx1"/>
                </a:solidFill>
              </a:rPr>
            </a:br>
            <a:r>
              <a:rPr lang="en-US" sz="3200" dirty="0">
                <a:solidFill>
                  <a:schemeClr val="tx1"/>
                </a:solidFill>
              </a:rPr>
              <a:t> </a:t>
            </a:r>
            <a:br>
              <a:rPr lang="en-US" sz="3200" dirty="0">
                <a:solidFill>
                  <a:schemeClr val="tx1"/>
                </a:solidFill>
              </a:rPr>
            </a:br>
            <a:r>
              <a:rPr lang="en-US" sz="3200" dirty="0">
                <a:solidFill>
                  <a:schemeClr val="tx1"/>
                </a:solidFill>
              </a:rPr>
              <a:t/>
            </a:r>
            <a:br>
              <a:rPr lang="en-US" sz="3200" dirty="0">
                <a:solidFill>
                  <a:schemeClr val="tx1"/>
                </a:solidFill>
              </a:rPr>
            </a:br>
            <a:endParaRPr lang="en-US" sz="3200" dirty="0">
              <a:solidFill>
                <a:schemeClr val="tx1"/>
              </a:solidFill>
            </a:endParaRPr>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53</a:t>
            </a:fld>
            <a:endParaRPr lang="en-US" dirty="0"/>
          </a:p>
        </p:txBody>
      </p:sp>
      <p:sp>
        <p:nvSpPr>
          <p:cNvPr id="3" name="TextBox 2"/>
          <p:cNvSpPr txBox="1"/>
          <p:nvPr/>
        </p:nvSpPr>
        <p:spPr>
          <a:xfrm>
            <a:off x="685800" y="2209800"/>
            <a:ext cx="7772400" cy="3416320"/>
          </a:xfrm>
          <a:prstGeom prst="rect">
            <a:avLst/>
          </a:prstGeom>
          <a:noFill/>
        </p:spPr>
        <p:txBody>
          <a:bodyPr wrap="square" rtlCol="0">
            <a:spAutoFit/>
          </a:bodyPr>
          <a:lstStyle/>
          <a:p>
            <a:pPr marL="342900" indent="-342900">
              <a:buFont typeface="Arial" pitchFamily="34" charset="0"/>
              <a:buChar char="•"/>
            </a:pPr>
            <a:r>
              <a:rPr lang="en-US" dirty="0" smtClean="0">
                <a:solidFill>
                  <a:srgbClr val="FF0000"/>
                </a:solidFill>
              </a:rPr>
              <a:t>In </a:t>
            </a:r>
            <a:r>
              <a:rPr lang="en-US" dirty="0">
                <a:solidFill>
                  <a:srgbClr val="FF0000"/>
                </a:solidFill>
              </a:rPr>
              <a:t>ectopic ACTH production, </a:t>
            </a:r>
            <a:r>
              <a:rPr lang="en-US" dirty="0" err="1">
                <a:solidFill>
                  <a:srgbClr val="FF0000"/>
                </a:solidFill>
              </a:rPr>
              <a:t>immunoreactive</a:t>
            </a:r>
            <a:r>
              <a:rPr lang="en-US" dirty="0">
                <a:solidFill>
                  <a:srgbClr val="FF0000"/>
                </a:solidFill>
              </a:rPr>
              <a:t> ACTH is present in form of incompletely processed or unprocessed POMC in circulation but the monoclonal or affinity-purified polyclonal antibodies used in two-site sandwich ACTH immunoassay do not react with POMC resulting in falsely decreased levels of ACTH.</a:t>
            </a:r>
          </a:p>
          <a:p>
            <a:pPr marL="342900" indent="-342900">
              <a:buFont typeface="Arial" pitchFamily="34" charset="0"/>
              <a:buChar char="•"/>
            </a:pPr>
            <a:r>
              <a:rPr lang="en-US" dirty="0" smtClean="0">
                <a:solidFill>
                  <a:srgbClr val="FF0000"/>
                </a:solidFill>
              </a:rPr>
              <a:t>POMC </a:t>
            </a:r>
            <a:r>
              <a:rPr lang="en-US" dirty="0">
                <a:solidFill>
                  <a:srgbClr val="FF0000"/>
                </a:solidFill>
              </a:rPr>
              <a:t>immunoassay can be used for accurate POMC measurement. </a:t>
            </a:r>
          </a:p>
          <a:p>
            <a:pPr marL="342900" indent="-342900">
              <a:buFont typeface="Arial" pitchFamily="34" charset="0"/>
              <a:buChar char="•"/>
            </a:pPr>
            <a:endParaRPr lang="en-GB" dirty="0">
              <a:solidFill>
                <a:srgbClr val="FF0000"/>
              </a:solidFill>
            </a:endParaRPr>
          </a:p>
        </p:txBody>
      </p:sp>
    </p:spTree>
    <p:extLst>
      <p:ext uri="{BB962C8B-B14F-4D97-AF65-F5344CB8AC3E}">
        <p14:creationId xmlns:p14="http://schemas.microsoft.com/office/powerpoint/2010/main" val="1740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267200"/>
            <a:ext cx="8382000" cy="1600200"/>
          </a:xfrm>
        </p:spPr>
        <p:txBody>
          <a:bodyPr>
            <a:noAutofit/>
          </a:bodyPr>
          <a:lstStyle/>
          <a:p>
            <a:pPr lvl="0" algn="l"/>
            <a:r>
              <a:rPr lang="en-GB" sz="2800" dirty="0" smtClean="0">
                <a:solidFill>
                  <a:schemeClr val="tx1"/>
                </a:solidFill>
              </a:rPr>
              <a:t>Q. 12:  </a:t>
            </a:r>
            <a:r>
              <a:rPr lang="en-US" sz="2800" dirty="0">
                <a:solidFill>
                  <a:schemeClr val="tx1"/>
                </a:solidFill>
              </a:rPr>
              <a:t>Let`s suppose your ‘Adrenal Clinic’ is now functional in the Middle-East. Once a few months you are referred a ‘difficult case’ for the diagnosis. Three of such cases are given below which may or may not involve some complicated metabolic defect (one mark each</a:t>
            </a:r>
            <a:r>
              <a:rPr lang="en-US" sz="2800" dirty="0" smtClean="0">
                <a:solidFill>
                  <a:schemeClr val="tx1"/>
                </a:solidFill>
              </a:rPr>
              <a:t>): </a:t>
            </a:r>
            <a:br>
              <a:rPr lang="en-US" sz="2800" dirty="0" smtClean="0">
                <a:solidFill>
                  <a:schemeClr val="tx1"/>
                </a:solidFill>
              </a:rPr>
            </a:br>
            <a:r>
              <a:rPr lang="en-US" sz="2800" dirty="0" smtClean="0"/>
              <a:t>(Please see next slides for questions and answers)</a:t>
            </a:r>
            <a:r>
              <a:rPr lang="en-US" sz="2800" dirty="0"/>
              <a:t/>
            </a:r>
            <a:br>
              <a:rPr lang="en-US" sz="2800" dirty="0"/>
            </a:br>
            <a:r>
              <a:rPr lang="en-US" sz="2800" dirty="0">
                <a:solidFill>
                  <a:schemeClr val="tx1"/>
                </a:solidFill>
              </a:rPr>
              <a:t/>
            </a:r>
            <a:br>
              <a:rPr lang="en-US" sz="2800" dirty="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
            </a:r>
            <a:br>
              <a:rPr lang="en-US" sz="2800" dirty="0">
                <a:solidFill>
                  <a:schemeClr val="tx1"/>
                </a:solidFill>
              </a:rPr>
            </a:br>
            <a:endParaRPr lang="en-US" sz="2800" dirty="0">
              <a:solidFill>
                <a:schemeClr val="tx1"/>
              </a:solidFill>
            </a:endParaRPr>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54</a:t>
            </a:fld>
            <a:endParaRPr lang="en-US" dirty="0"/>
          </a:p>
        </p:txBody>
      </p:sp>
    </p:spTree>
    <p:extLst>
      <p:ext uri="{BB962C8B-B14F-4D97-AF65-F5344CB8AC3E}">
        <p14:creationId xmlns:p14="http://schemas.microsoft.com/office/powerpoint/2010/main" val="5010850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
            <a:ext cx="7543800" cy="3886200"/>
          </a:xfrm>
        </p:spPr>
        <p:txBody>
          <a:bodyPr>
            <a:normAutofit/>
          </a:bodyPr>
          <a:lstStyle/>
          <a:p>
            <a:pPr marL="320040" lvl="1" indent="0">
              <a:buNone/>
            </a:pPr>
            <a:r>
              <a:rPr lang="en-US" sz="1600" dirty="0" smtClean="0"/>
              <a:t>Q.12 a:   A </a:t>
            </a:r>
            <a:r>
              <a:rPr lang="en-US" sz="1600" dirty="0"/>
              <a:t>male (46,XY) neonate presents with feeding difficulties and vomiting. His electrolyte report shows </a:t>
            </a:r>
            <a:r>
              <a:rPr lang="en-US" sz="1600" dirty="0" err="1"/>
              <a:t>hyponatremia</a:t>
            </a:r>
            <a:r>
              <a:rPr lang="en-US" sz="1600" dirty="0"/>
              <a:t>, and hyperkalemia. His external genitalia are nearly like a normal female but with blind vagina. His hormonal profile showed:</a:t>
            </a:r>
            <a:endParaRPr lang="en-US" sz="1200" dirty="0"/>
          </a:p>
          <a:p>
            <a:pPr lvl="0"/>
            <a:r>
              <a:rPr lang="en-US" sz="1600" dirty="0" smtClean="0"/>
              <a:t>Cortisol </a:t>
            </a:r>
            <a:r>
              <a:rPr lang="en-US" sz="1600" dirty="0"/>
              <a:t>:                                      Mildly decreased</a:t>
            </a:r>
            <a:endParaRPr lang="en-US" sz="1200" dirty="0"/>
          </a:p>
          <a:p>
            <a:pPr lvl="0"/>
            <a:r>
              <a:rPr lang="en-US" sz="1600" dirty="0"/>
              <a:t>Serum Progesterone:                    Low</a:t>
            </a:r>
            <a:endParaRPr lang="en-US" sz="1200" dirty="0"/>
          </a:p>
          <a:p>
            <a:pPr lvl="0"/>
            <a:r>
              <a:rPr lang="en-US" sz="1600" dirty="0"/>
              <a:t>Serum </a:t>
            </a:r>
            <a:r>
              <a:rPr lang="en-US" sz="1600" dirty="0" err="1"/>
              <a:t>Pregnenolone</a:t>
            </a:r>
            <a:r>
              <a:rPr lang="en-US" sz="1600" dirty="0"/>
              <a:t>:                   High</a:t>
            </a:r>
            <a:endParaRPr lang="en-US" sz="1200" dirty="0"/>
          </a:p>
          <a:p>
            <a:pPr lvl="0"/>
            <a:r>
              <a:rPr lang="en-US" sz="1600" dirty="0"/>
              <a:t>Serum 17-hydroxypregnenolone: High</a:t>
            </a:r>
            <a:endParaRPr lang="en-US" sz="1200" dirty="0"/>
          </a:p>
          <a:p>
            <a:pPr lvl="0"/>
            <a:r>
              <a:rPr lang="en-US" sz="1600" dirty="0"/>
              <a:t>Serum DHEA-S  :                         High</a:t>
            </a:r>
            <a:endParaRPr lang="en-US" sz="1200" dirty="0"/>
          </a:p>
          <a:p>
            <a:pPr lvl="0"/>
            <a:r>
              <a:rPr lang="en-US" sz="1600" dirty="0"/>
              <a:t>Serum </a:t>
            </a:r>
            <a:r>
              <a:rPr lang="en-US" sz="1600" dirty="0" err="1"/>
              <a:t>androstenedione</a:t>
            </a:r>
            <a:r>
              <a:rPr lang="en-US" sz="1600" dirty="0"/>
              <a:t> :               Low</a:t>
            </a:r>
            <a:endParaRPr lang="en-US" sz="1200" dirty="0"/>
          </a:p>
          <a:p>
            <a:pPr lvl="0"/>
            <a:r>
              <a:rPr lang="en-US" sz="1600" dirty="0"/>
              <a:t>Testosterone and estradiol:      Lower than pre-pubertal levels</a:t>
            </a:r>
            <a:endParaRPr lang="en-US" sz="1200" dirty="0"/>
          </a:p>
          <a:p>
            <a:r>
              <a:rPr lang="en-US" sz="1600" dirty="0"/>
              <a:t>What is the most probable </a:t>
            </a:r>
            <a:r>
              <a:rPr lang="en-US" sz="1600" b="1" i="1" dirty="0"/>
              <a:t>biochemical defect</a:t>
            </a:r>
            <a:r>
              <a:rPr lang="en-US" sz="1600" dirty="0"/>
              <a:t> in this patient?</a:t>
            </a:r>
            <a:endParaRPr lang="en-US" sz="1200" dirty="0"/>
          </a:p>
          <a:p>
            <a:endParaRPr lang="en-GB" sz="1600" dirty="0"/>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55</a:t>
            </a:fld>
            <a:endParaRPr lang="en-US" dirty="0"/>
          </a:p>
        </p:txBody>
      </p:sp>
      <p:sp>
        <p:nvSpPr>
          <p:cNvPr id="6" name="Content Placeholder 2"/>
          <p:cNvSpPr txBox="1">
            <a:spLocks/>
          </p:cNvSpPr>
          <p:nvPr/>
        </p:nvSpPr>
        <p:spPr>
          <a:xfrm>
            <a:off x="609600" y="2971800"/>
            <a:ext cx="7543800" cy="38862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endParaRPr lang="en-GB" sz="1600" dirty="0"/>
          </a:p>
        </p:txBody>
      </p:sp>
      <p:sp>
        <p:nvSpPr>
          <p:cNvPr id="7" name="Content Placeholder 2"/>
          <p:cNvSpPr txBox="1">
            <a:spLocks/>
          </p:cNvSpPr>
          <p:nvPr/>
        </p:nvSpPr>
        <p:spPr>
          <a:xfrm>
            <a:off x="914400" y="3200400"/>
            <a:ext cx="7543800" cy="38862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20040" lvl="1" indent="0">
              <a:buNone/>
            </a:pPr>
            <a:r>
              <a:rPr lang="en-US" sz="1800" b="1" dirty="0" smtClean="0">
                <a:solidFill>
                  <a:srgbClr val="FF0000"/>
                </a:solidFill>
              </a:rPr>
              <a:t>Answer: </a:t>
            </a:r>
            <a:r>
              <a:rPr lang="el-GR" sz="1800" b="1" dirty="0" smtClean="0">
                <a:solidFill>
                  <a:srgbClr val="FF0000"/>
                </a:solidFill>
              </a:rPr>
              <a:t>3 </a:t>
            </a:r>
            <a:r>
              <a:rPr lang="el-GR" sz="1800" b="1" dirty="0">
                <a:solidFill>
                  <a:srgbClr val="FF0000"/>
                </a:solidFill>
              </a:rPr>
              <a:t>β </a:t>
            </a:r>
            <a:r>
              <a:rPr lang="en-US" sz="1800" b="1" dirty="0" err="1">
                <a:solidFill>
                  <a:srgbClr val="FF0000"/>
                </a:solidFill>
              </a:rPr>
              <a:t>hydroxysteroid</a:t>
            </a:r>
            <a:r>
              <a:rPr lang="en-US" sz="1800" b="1" dirty="0">
                <a:solidFill>
                  <a:srgbClr val="FF0000"/>
                </a:solidFill>
              </a:rPr>
              <a:t> dehydrogenase deficiency</a:t>
            </a:r>
            <a:r>
              <a:rPr lang="en-US" sz="1400" dirty="0">
                <a:solidFill>
                  <a:srgbClr val="FF0000"/>
                </a:solidFill>
              </a:rPr>
              <a:t> due to following findings</a:t>
            </a:r>
          </a:p>
          <a:p>
            <a:pPr marL="320040" lvl="1" indent="0">
              <a:buNone/>
            </a:pPr>
            <a:r>
              <a:rPr lang="en-US" sz="1800" u="sng" dirty="0" smtClean="0">
                <a:solidFill>
                  <a:srgbClr val="FF0000"/>
                </a:solidFill>
              </a:rPr>
              <a:t>Clinical Findings</a:t>
            </a:r>
          </a:p>
          <a:p>
            <a:pPr marL="739775" lvl="1" indent="0"/>
            <a:r>
              <a:rPr lang="en-US" sz="1400" dirty="0">
                <a:solidFill>
                  <a:srgbClr val="FF0000"/>
                </a:solidFill>
              </a:rPr>
              <a:t> </a:t>
            </a:r>
            <a:r>
              <a:rPr lang="en-US" sz="1400" dirty="0" smtClean="0">
                <a:solidFill>
                  <a:srgbClr val="FF0000"/>
                </a:solidFill>
              </a:rPr>
              <a:t>  Early </a:t>
            </a:r>
            <a:r>
              <a:rPr lang="en-US" sz="1400" dirty="0">
                <a:solidFill>
                  <a:srgbClr val="FF0000"/>
                </a:solidFill>
              </a:rPr>
              <a:t>presentation in neonatal or infancy in most cases</a:t>
            </a:r>
          </a:p>
          <a:p>
            <a:pPr marL="739775" lvl="1" indent="0"/>
            <a:r>
              <a:rPr lang="en-US" sz="1400" dirty="0">
                <a:solidFill>
                  <a:srgbClr val="FF0000"/>
                </a:solidFill>
              </a:rPr>
              <a:t> </a:t>
            </a:r>
            <a:r>
              <a:rPr lang="en-US" sz="1400" dirty="0" smtClean="0">
                <a:solidFill>
                  <a:srgbClr val="FF0000"/>
                </a:solidFill>
              </a:rPr>
              <a:t>  Genotypic </a:t>
            </a:r>
            <a:r>
              <a:rPr lang="en-US" sz="1400" dirty="0">
                <a:solidFill>
                  <a:srgbClr val="FF0000"/>
                </a:solidFill>
              </a:rPr>
              <a:t>male with female like external genitalia (male </a:t>
            </a:r>
            <a:r>
              <a:rPr lang="en-US" sz="1400" dirty="0" err="1">
                <a:solidFill>
                  <a:srgbClr val="FF0000"/>
                </a:solidFill>
              </a:rPr>
              <a:t>pseudohermaphroditism</a:t>
            </a:r>
            <a:r>
              <a:rPr lang="en-US" sz="1400" dirty="0">
                <a:solidFill>
                  <a:srgbClr val="FF0000"/>
                </a:solidFill>
              </a:rPr>
              <a:t>)</a:t>
            </a:r>
          </a:p>
          <a:p>
            <a:pPr marL="739775" lvl="1" indent="0"/>
            <a:r>
              <a:rPr lang="en-US" sz="1400" dirty="0">
                <a:solidFill>
                  <a:srgbClr val="FF0000"/>
                </a:solidFill>
              </a:rPr>
              <a:t> </a:t>
            </a:r>
            <a:r>
              <a:rPr lang="en-US" sz="1400" dirty="0" smtClean="0">
                <a:solidFill>
                  <a:srgbClr val="FF0000"/>
                </a:solidFill>
              </a:rPr>
              <a:t>  Feeding </a:t>
            </a:r>
            <a:r>
              <a:rPr lang="en-US" sz="1400" dirty="0">
                <a:solidFill>
                  <a:srgbClr val="FF0000"/>
                </a:solidFill>
              </a:rPr>
              <a:t>difficulties and vomiting</a:t>
            </a:r>
          </a:p>
          <a:p>
            <a:pPr marL="320040" lvl="1" indent="0">
              <a:buNone/>
            </a:pPr>
            <a:r>
              <a:rPr lang="en-US" sz="1800" u="sng" dirty="0" smtClean="0">
                <a:solidFill>
                  <a:srgbClr val="FF0000"/>
                </a:solidFill>
              </a:rPr>
              <a:t>Biochemical </a:t>
            </a:r>
            <a:r>
              <a:rPr lang="en-US" sz="1800" u="sng" dirty="0">
                <a:solidFill>
                  <a:srgbClr val="FF0000"/>
                </a:solidFill>
              </a:rPr>
              <a:t>findings </a:t>
            </a:r>
            <a:r>
              <a:rPr lang="en-US" sz="1400" dirty="0">
                <a:solidFill>
                  <a:srgbClr val="FF0000"/>
                </a:solidFill>
              </a:rPr>
              <a:t>– typical presentation with deficiency of all hormones of adrenal cortex; glucocorticoid, mineralocorticoid and androgens</a:t>
            </a:r>
          </a:p>
          <a:p>
            <a:pPr marL="320040" lvl="1" indent="0">
              <a:buNone/>
            </a:pPr>
            <a:r>
              <a:rPr lang="en-US" sz="1400" dirty="0">
                <a:solidFill>
                  <a:srgbClr val="FF0000"/>
                </a:solidFill>
              </a:rPr>
              <a:t>o	 </a:t>
            </a:r>
            <a:r>
              <a:rPr lang="en-US" sz="1400" dirty="0" err="1">
                <a:solidFill>
                  <a:srgbClr val="FF0000"/>
                </a:solidFill>
              </a:rPr>
              <a:t>Hyponatremia</a:t>
            </a:r>
            <a:r>
              <a:rPr lang="en-US" sz="1400" dirty="0">
                <a:solidFill>
                  <a:srgbClr val="FF0000"/>
                </a:solidFill>
              </a:rPr>
              <a:t> and hyperkalemia due to cortisol and aldosterone deficiency</a:t>
            </a:r>
          </a:p>
          <a:p>
            <a:pPr marL="320040" lvl="1" indent="0">
              <a:buNone/>
            </a:pPr>
            <a:r>
              <a:rPr lang="en-US" sz="1400" dirty="0">
                <a:solidFill>
                  <a:srgbClr val="FF0000"/>
                </a:solidFill>
              </a:rPr>
              <a:t>o	Decreased serum cortisol results in activation of HPA axis </a:t>
            </a:r>
          </a:p>
          <a:p>
            <a:pPr marL="320040" lvl="1" indent="0">
              <a:buNone/>
            </a:pPr>
            <a:r>
              <a:rPr lang="en-US" sz="1400" dirty="0">
                <a:solidFill>
                  <a:srgbClr val="FF0000"/>
                </a:solidFill>
              </a:rPr>
              <a:t>o	Substrate for 3 </a:t>
            </a:r>
            <a:r>
              <a:rPr lang="el-GR" sz="1400" dirty="0">
                <a:solidFill>
                  <a:srgbClr val="FF0000"/>
                </a:solidFill>
              </a:rPr>
              <a:t>β </a:t>
            </a:r>
            <a:r>
              <a:rPr lang="en-US" sz="1400" dirty="0" err="1">
                <a:solidFill>
                  <a:srgbClr val="FF0000"/>
                </a:solidFill>
              </a:rPr>
              <a:t>hydroxysteroid</a:t>
            </a:r>
            <a:r>
              <a:rPr lang="en-US" sz="1400" dirty="0">
                <a:solidFill>
                  <a:srgbClr val="FF0000"/>
                </a:solidFill>
              </a:rPr>
              <a:t> dehydrogenase enzyme i.e. serum </a:t>
            </a:r>
            <a:r>
              <a:rPr lang="en-US" sz="1400" dirty="0" err="1">
                <a:solidFill>
                  <a:srgbClr val="FF0000"/>
                </a:solidFill>
              </a:rPr>
              <a:t>pregnanolone</a:t>
            </a:r>
            <a:r>
              <a:rPr lang="en-US" sz="1400" dirty="0">
                <a:solidFill>
                  <a:srgbClr val="FF0000"/>
                </a:solidFill>
              </a:rPr>
              <a:t>, 17-OH </a:t>
            </a:r>
            <a:r>
              <a:rPr lang="en-US" sz="1400" dirty="0" err="1">
                <a:solidFill>
                  <a:srgbClr val="FF0000"/>
                </a:solidFill>
              </a:rPr>
              <a:t>pregnanolone</a:t>
            </a:r>
            <a:r>
              <a:rPr lang="en-US" sz="1400" dirty="0">
                <a:solidFill>
                  <a:srgbClr val="FF0000"/>
                </a:solidFill>
              </a:rPr>
              <a:t> and DHEA are increased due to enzyme deficiency</a:t>
            </a:r>
          </a:p>
          <a:p>
            <a:pPr marL="320040" lvl="1" indent="0">
              <a:buNone/>
            </a:pPr>
            <a:r>
              <a:rPr lang="en-US" sz="1400" dirty="0">
                <a:solidFill>
                  <a:srgbClr val="FF0000"/>
                </a:solidFill>
              </a:rPr>
              <a:t>o	Low levels of serum progesterone, </a:t>
            </a:r>
            <a:r>
              <a:rPr lang="en-US" sz="1400" dirty="0" err="1">
                <a:solidFill>
                  <a:srgbClr val="FF0000"/>
                </a:solidFill>
              </a:rPr>
              <a:t>androstenedione</a:t>
            </a:r>
            <a:r>
              <a:rPr lang="en-US" sz="1400" dirty="0">
                <a:solidFill>
                  <a:srgbClr val="FF0000"/>
                </a:solidFill>
              </a:rPr>
              <a:t> and sex steroid also revealed deficiency of same enzyme as these are formed by action of 3 </a:t>
            </a:r>
            <a:r>
              <a:rPr lang="el-GR" sz="1400" dirty="0">
                <a:solidFill>
                  <a:srgbClr val="FF0000"/>
                </a:solidFill>
              </a:rPr>
              <a:t>β </a:t>
            </a:r>
            <a:r>
              <a:rPr lang="en-US" sz="1400" dirty="0" err="1">
                <a:solidFill>
                  <a:srgbClr val="FF0000"/>
                </a:solidFill>
              </a:rPr>
              <a:t>hydroxysteroid</a:t>
            </a:r>
            <a:r>
              <a:rPr lang="en-US" sz="1400" dirty="0">
                <a:solidFill>
                  <a:srgbClr val="FF0000"/>
                </a:solidFill>
              </a:rPr>
              <a:t> dehydrogenase. </a:t>
            </a:r>
          </a:p>
          <a:p>
            <a:endParaRPr lang="en-GB" sz="1400" dirty="0">
              <a:solidFill>
                <a:srgbClr val="FF0000"/>
              </a:solidFill>
            </a:endParaRPr>
          </a:p>
        </p:txBody>
      </p:sp>
    </p:spTree>
    <p:extLst>
      <p:ext uri="{BB962C8B-B14F-4D97-AF65-F5344CB8AC3E}">
        <p14:creationId xmlns:p14="http://schemas.microsoft.com/office/powerpoint/2010/main" val="407713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
            <a:ext cx="7543800" cy="3886200"/>
          </a:xfrm>
        </p:spPr>
        <p:txBody>
          <a:bodyPr>
            <a:noAutofit/>
          </a:bodyPr>
          <a:lstStyle/>
          <a:p>
            <a:pPr marL="0" lvl="1" indent="290513">
              <a:buNone/>
            </a:pPr>
            <a:r>
              <a:rPr lang="en-US" sz="1050" dirty="0" smtClean="0"/>
              <a:t>Q.12b:   </a:t>
            </a:r>
            <a:r>
              <a:rPr lang="en-US" sz="1600" dirty="0"/>
              <a:t>A 13 year female (46,XX) patient presented with primary amenorrhea and absent secondary sexual characteristics. She has hypertension (BP: 170/130 mm Hg). Her routine biochemical profile carried </a:t>
            </a:r>
            <a:r>
              <a:rPr lang="en-US" sz="1600" dirty="0" smtClean="0"/>
              <a:t>out at </a:t>
            </a:r>
            <a:r>
              <a:rPr lang="en-US" sz="1600" dirty="0"/>
              <a:t>multiple occasions sometimes indicated </a:t>
            </a:r>
            <a:r>
              <a:rPr lang="en-US" sz="1600" dirty="0" err="1"/>
              <a:t>hypokalaemia</a:t>
            </a:r>
            <a:r>
              <a:rPr lang="en-US" sz="1600" dirty="0"/>
              <a:t>. Her hormonal profile showed:</a:t>
            </a:r>
            <a:endParaRPr lang="en-US" sz="1100" dirty="0"/>
          </a:p>
          <a:p>
            <a:pPr marL="0" indent="290513">
              <a:buNone/>
            </a:pPr>
            <a:r>
              <a:rPr lang="en-US" sz="1600" dirty="0"/>
              <a:t> </a:t>
            </a:r>
            <a:endParaRPr lang="en-US" sz="1100" dirty="0"/>
          </a:p>
          <a:p>
            <a:pPr marL="0" lvl="0" indent="290513">
              <a:buNone/>
            </a:pPr>
            <a:r>
              <a:rPr lang="en-US" sz="1600" dirty="0"/>
              <a:t>Cortisol : Mildly decreased</a:t>
            </a:r>
            <a:endParaRPr lang="en-US" sz="1100" dirty="0"/>
          </a:p>
          <a:p>
            <a:pPr marL="0" lvl="0" indent="290513">
              <a:buNone/>
            </a:pPr>
            <a:r>
              <a:rPr lang="en-US" sz="1600" dirty="0"/>
              <a:t>Serum Progesterone: High</a:t>
            </a:r>
            <a:endParaRPr lang="en-US" sz="1100" dirty="0"/>
          </a:p>
          <a:p>
            <a:pPr marL="0" lvl="0" indent="290513">
              <a:buNone/>
            </a:pPr>
            <a:r>
              <a:rPr lang="en-US" sz="1600" dirty="0"/>
              <a:t>11-deoxycorticosterone: High</a:t>
            </a:r>
            <a:endParaRPr lang="en-US" sz="1100" dirty="0"/>
          </a:p>
          <a:p>
            <a:pPr marL="0" lvl="0" indent="290513">
              <a:buNone/>
            </a:pPr>
            <a:r>
              <a:rPr lang="en-US" sz="1600" dirty="0"/>
              <a:t>11-deoxycortisol: Low</a:t>
            </a:r>
            <a:endParaRPr lang="en-US" sz="1100" dirty="0"/>
          </a:p>
          <a:p>
            <a:pPr marL="0" lvl="0" indent="290513">
              <a:buNone/>
            </a:pPr>
            <a:r>
              <a:rPr lang="en-US" sz="1600" dirty="0"/>
              <a:t>DHEA-S and </a:t>
            </a:r>
            <a:r>
              <a:rPr lang="en-US" sz="1600" dirty="0" err="1"/>
              <a:t>androstenedione</a:t>
            </a:r>
            <a:r>
              <a:rPr lang="en-US" sz="1600" dirty="0"/>
              <a:t> : Low</a:t>
            </a:r>
            <a:endParaRPr lang="en-US" sz="1100" dirty="0"/>
          </a:p>
          <a:p>
            <a:pPr marL="0" lvl="0" indent="290513">
              <a:buNone/>
            </a:pPr>
            <a:r>
              <a:rPr lang="en-US" sz="1600" dirty="0"/>
              <a:t>Testosterone and estradiol: Low</a:t>
            </a:r>
            <a:endParaRPr lang="en-US" sz="1100" dirty="0"/>
          </a:p>
          <a:p>
            <a:pPr marL="0" lvl="0" indent="290513">
              <a:buNone/>
            </a:pPr>
            <a:r>
              <a:rPr lang="en-US" sz="1600" dirty="0"/>
              <a:t>Plasma renin:                              Low </a:t>
            </a:r>
            <a:endParaRPr lang="en-US" sz="1100" dirty="0"/>
          </a:p>
          <a:p>
            <a:pPr marL="0" indent="290513">
              <a:buNone/>
            </a:pPr>
            <a:r>
              <a:rPr lang="en-US" sz="1600" dirty="0"/>
              <a:t>What is the most probable </a:t>
            </a:r>
            <a:r>
              <a:rPr lang="en-US" sz="1600" b="1" i="1" dirty="0"/>
              <a:t>biochemical defect</a:t>
            </a:r>
            <a:r>
              <a:rPr lang="en-US" sz="1600" dirty="0"/>
              <a:t> in this patient?</a:t>
            </a:r>
            <a:endParaRPr lang="en-US" sz="1100" dirty="0"/>
          </a:p>
          <a:p>
            <a:pPr marL="0" indent="0">
              <a:buNone/>
            </a:pPr>
            <a:endParaRPr lang="en-GB" sz="1050" dirty="0"/>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56</a:t>
            </a:fld>
            <a:endParaRPr lang="en-US" dirty="0"/>
          </a:p>
        </p:txBody>
      </p:sp>
      <p:sp>
        <p:nvSpPr>
          <p:cNvPr id="6" name="Content Placeholder 2"/>
          <p:cNvSpPr txBox="1">
            <a:spLocks/>
          </p:cNvSpPr>
          <p:nvPr/>
        </p:nvSpPr>
        <p:spPr>
          <a:xfrm>
            <a:off x="609600" y="2971800"/>
            <a:ext cx="7543800" cy="38862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endParaRPr lang="en-GB" sz="1600" dirty="0"/>
          </a:p>
        </p:txBody>
      </p:sp>
      <p:sp>
        <p:nvSpPr>
          <p:cNvPr id="7" name="Content Placeholder 2"/>
          <p:cNvSpPr txBox="1">
            <a:spLocks/>
          </p:cNvSpPr>
          <p:nvPr/>
        </p:nvSpPr>
        <p:spPr>
          <a:xfrm>
            <a:off x="914400" y="3200400"/>
            <a:ext cx="7543800" cy="38862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20040" lvl="1" indent="0">
              <a:buNone/>
            </a:pPr>
            <a:r>
              <a:rPr lang="en-US" sz="1400" b="1" dirty="0" smtClean="0">
                <a:solidFill>
                  <a:srgbClr val="FF0000"/>
                </a:solidFill>
              </a:rPr>
              <a:t>Answer: </a:t>
            </a:r>
            <a:r>
              <a:rPr lang="el-GR" sz="1400" b="1" dirty="0">
                <a:solidFill>
                  <a:srgbClr val="FF0000"/>
                </a:solidFill>
              </a:rPr>
              <a:t>•	</a:t>
            </a:r>
            <a:r>
              <a:rPr lang="el-GR" sz="2000" b="1" dirty="0">
                <a:solidFill>
                  <a:srgbClr val="FF0000"/>
                </a:solidFill>
              </a:rPr>
              <a:t>17 α </a:t>
            </a:r>
            <a:r>
              <a:rPr lang="en-US" sz="2000" b="1" dirty="0">
                <a:solidFill>
                  <a:srgbClr val="FF0000"/>
                </a:solidFill>
              </a:rPr>
              <a:t>hydroxylase deficiency due to following </a:t>
            </a:r>
          </a:p>
          <a:p>
            <a:pPr marL="320040" lvl="1" indent="0">
              <a:buNone/>
            </a:pPr>
            <a:r>
              <a:rPr lang="en-US" sz="1800" u="sng" dirty="0" smtClean="0">
                <a:solidFill>
                  <a:srgbClr val="FF0000"/>
                </a:solidFill>
              </a:rPr>
              <a:t>Clinical </a:t>
            </a:r>
            <a:r>
              <a:rPr lang="en-US" sz="1800" u="sng" dirty="0">
                <a:solidFill>
                  <a:srgbClr val="FF0000"/>
                </a:solidFill>
              </a:rPr>
              <a:t>findings</a:t>
            </a:r>
          </a:p>
          <a:p>
            <a:pPr marL="320040" lvl="1" indent="0">
              <a:buNone/>
            </a:pPr>
            <a:r>
              <a:rPr lang="en-US" sz="1400" dirty="0" smtClean="0">
                <a:solidFill>
                  <a:srgbClr val="FF0000"/>
                </a:solidFill>
              </a:rPr>
              <a:t>Female </a:t>
            </a:r>
            <a:r>
              <a:rPr lang="en-US" sz="1400" dirty="0">
                <a:solidFill>
                  <a:srgbClr val="FF0000"/>
                </a:solidFill>
              </a:rPr>
              <a:t>with typical presentation at puberty with </a:t>
            </a:r>
            <a:r>
              <a:rPr lang="en-US" sz="1400" dirty="0" err="1">
                <a:solidFill>
                  <a:srgbClr val="FF0000"/>
                </a:solidFill>
              </a:rPr>
              <a:t>hypogonadism</a:t>
            </a:r>
            <a:r>
              <a:rPr lang="en-US" sz="1400" dirty="0">
                <a:solidFill>
                  <a:srgbClr val="FF0000"/>
                </a:solidFill>
              </a:rPr>
              <a:t> (absent puberty), hypertension and hypokalemia </a:t>
            </a:r>
          </a:p>
          <a:p>
            <a:pPr marL="320040" lvl="1" indent="0">
              <a:buNone/>
            </a:pPr>
            <a:r>
              <a:rPr lang="en-US" sz="1800" u="sng" dirty="0" smtClean="0">
                <a:solidFill>
                  <a:srgbClr val="FF0000"/>
                </a:solidFill>
              </a:rPr>
              <a:t>Biochemical </a:t>
            </a:r>
            <a:r>
              <a:rPr lang="en-US" sz="1800" u="sng" dirty="0">
                <a:solidFill>
                  <a:srgbClr val="FF0000"/>
                </a:solidFill>
              </a:rPr>
              <a:t>findings</a:t>
            </a:r>
          </a:p>
          <a:p>
            <a:pPr marL="320040" lvl="1" indent="0">
              <a:buNone/>
            </a:pPr>
            <a:r>
              <a:rPr lang="en-US" sz="1400" dirty="0" smtClean="0">
                <a:solidFill>
                  <a:srgbClr val="FF0000"/>
                </a:solidFill>
              </a:rPr>
              <a:t>Decreased </a:t>
            </a:r>
            <a:r>
              <a:rPr lang="en-US" sz="1400" dirty="0">
                <a:solidFill>
                  <a:srgbClr val="FF0000"/>
                </a:solidFill>
              </a:rPr>
              <a:t>cortisol and its precursors (11 </a:t>
            </a:r>
            <a:r>
              <a:rPr lang="en-US" sz="1400" dirty="0" err="1">
                <a:solidFill>
                  <a:srgbClr val="FF0000"/>
                </a:solidFill>
              </a:rPr>
              <a:t>deoxycortisol</a:t>
            </a:r>
            <a:r>
              <a:rPr lang="en-US" sz="1400" dirty="0">
                <a:solidFill>
                  <a:srgbClr val="FF0000"/>
                </a:solidFill>
              </a:rPr>
              <a:t>) and decreased adrenal androgens and sex steroids are typical biochemical findings of 17 </a:t>
            </a:r>
            <a:r>
              <a:rPr lang="el-GR" sz="1400" dirty="0">
                <a:solidFill>
                  <a:srgbClr val="FF0000"/>
                </a:solidFill>
              </a:rPr>
              <a:t>α </a:t>
            </a:r>
            <a:r>
              <a:rPr lang="en-US" sz="1400" dirty="0">
                <a:solidFill>
                  <a:srgbClr val="FF0000"/>
                </a:solidFill>
              </a:rPr>
              <a:t>hydroxylase deficiency.</a:t>
            </a:r>
          </a:p>
          <a:p>
            <a:pPr marL="320040" lvl="1" indent="0">
              <a:buNone/>
            </a:pPr>
            <a:r>
              <a:rPr lang="en-US" sz="1400" dirty="0" smtClean="0">
                <a:solidFill>
                  <a:srgbClr val="FF0000"/>
                </a:solidFill>
              </a:rPr>
              <a:t>Decreased </a:t>
            </a:r>
            <a:r>
              <a:rPr lang="en-US" sz="1400" dirty="0">
                <a:solidFill>
                  <a:srgbClr val="FF0000"/>
                </a:solidFill>
              </a:rPr>
              <a:t>serum cortisol results in activation of HPA axis </a:t>
            </a:r>
          </a:p>
          <a:p>
            <a:pPr marL="320040" lvl="1" indent="0">
              <a:buNone/>
            </a:pPr>
            <a:r>
              <a:rPr lang="en-US" sz="1400" dirty="0" smtClean="0">
                <a:solidFill>
                  <a:srgbClr val="FF0000"/>
                </a:solidFill>
              </a:rPr>
              <a:t>Substrate </a:t>
            </a:r>
            <a:r>
              <a:rPr lang="en-US" sz="1400" dirty="0">
                <a:solidFill>
                  <a:srgbClr val="FF0000"/>
                </a:solidFill>
              </a:rPr>
              <a:t>for 17 </a:t>
            </a:r>
            <a:r>
              <a:rPr lang="el-GR" sz="1400" dirty="0">
                <a:solidFill>
                  <a:srgbClr val="FF0000"/>
                </a:solidFill>
              </a:rPr>
              <a:t>α </a:t>
            </a:r>
            <a:r>
              <a:rPr lang="en-US" sz="1400" dirty="0">
                <a:solidFill>
                  <a:srgbClr val="FF0000"/>
                </a:solidFill>
              </a:rPr>
              <a:t>hydroxylase i.e. serum progesterone is high with increased formation of 11 </a:t>
            </a:r>
            <a:r>
              <a:rPr lang="en-US" sz="1400" dirty="0" err="1">
                <a:solidFill>
                  <a:srgbClr val="FF0000"/>
                </a:solidFill>
              </a:rPr>
              <a:t>deoxycorticosterone</a:t>
            </a:r>
            <a:endParaRPr lang="en-US" sz="1400" dirty="0">
              <a:solidFill>
                <a:srgbClr val="FF0000"/>
              </a:solidFill>
            </a:endParaRPr>
          </a:p>
          <a:p>
            <a:pPr marL="320040" lvl="1" indent="0">
              <a:buNone/>
            </a:pPr>
            <a:r>
              <a:rPr lang="en-US" sz="1400" dirty="0" smtClean="0">
                <a:solidFill>
                  <a:srgbClr val="FF0000"/>
                </a:solidFill>
              </a:rPr>
              <a:t>As </a:t>
            </a:r>
            <a:r>
              <a:rPr lang="en-US" sz="1400" dirty="0">
                <a:solidFill>
                  <a:srgbClr val="FF0000"/>
                </a:solidFill>
              </a:rPr>
              <a:t>11 </a:t>
            </a:r>
            <a:r>
              <a:rPr lang="en-US" sz="1400" dirty="0" err="1">
                <a:solidFill>
                  <a:srgbClr val="FF0000"/>
                </a:solidFill>
              </a:rPr>
              <a:t>deoxycorticosterone</a:t>
            </a:r>
            <a:r>
              <a:rPr lang="en-US" sz="1400" dirty="0">
                <a:solidFill>
                  <a:srgbClr val="FF0000"/>
                </a:solidFill>
              </a:rPr>
              <a:t> has mineralocorticoid activity, it results in suppression of rennin thus low plasma renin and serum aldosterone levels</a:t>
            </a:r>
          </a:p>
          <a:p>
            <a:endParaRPr lang="en-GB" sz="1100" dirty="0">
              <a:solidFill>
                <a:srgbClr val="FF0000"/>
              </a:solidFill>
            </a:endParaRPr>
          </a:p>
        </p:txBody>
      </p:sp>
    </p:spTree>
    <p:extLst>
      <p:ext uri="{BB962C8B-B14F-4D97-AF65-F5344CB8AC3E}">
        <p14:creationId xmlns:p14="http://schemas.microsoft.com/office/powerpoint/2010/main" val="359940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400" dirty="0">
                <a:solidFill>
                  <a:srgbClr val="FF0000"/>
                </a:solidFill>
              </a:rPr>
              <a:t>Congenital Adrenal Hyperplasia</a:t>
            </a:r>
            <a:endParaRPr lang="en-GB" sz="4400" dirty="0">
              <a:solidFill>
                <a:srgbClr val="FF0000"/>
              </a:solidFill>
            </a:endParaRPr>
          </a:p>
        </p:txBody>
      </p:sp>
      <p:sp>
        <p:nvSpPr>
          <p:cNvPr id="3" name="Subtitle 2"/>
          <p:cNvSpPr>
            <a:spLocks noGrp="1"/>
          </p:cNvSpPr>
          <p:nvPr>
            <p:ph type="subTitle" idx="1"/>
          </p:nvPr>
        </p:nvSpPr>
        <p:spPr>
          <a:xfrm>
            <a:off x="762000" y="4724400"/>
            <a:ext cx="7620000" cy="990600"/>
          </a:xfrm>
        </p:spPr>
        <p:txBody>
          <a:bodyPr/>
          <a:lstStyle/>
          <a:p>
            <a:r>
              <a:rPr lang="en-GB" dirty="0" smtClean="0"/>
              <a:t>Some slides courtesy by Dr </a:t>
            </a:r>
            <a:r>
              <a:rPr lang="en-GB" dirty="0" err="1" smtClean="0"/>
              <a:t>Nudrat</a:t>
            </a:r>
            <a:r>
              <a:rPr lang="en-GB" dirty="0" smtClean="0"/>
              <a:t> </a:t>
            </a:r>
            <a:r>
              <a:rPr lang="en-GB" dirty="0" err="1" smtClean="0"/>
              <a:t>Fayyaz</a:t>
            </a:r>
            <a:r>
              <a:rPr lang="en-GB" dirty="0" smtClean="0"/>
              <a:t>, QAMC </a:t>
            </a:r>
            <a:r>
              <a:rPr lang="en-GB" dirty="0" err="1" smtClean="0"/>
              <a:t>Bwp</a:t>
            </a:r>
            <a:endParaRPr lang="en-GB" dirty="0"/>
          </a:p>
        </p:txBody>
      </p:sp>
    </p:spTree>
    <p:extLst>
      <p:ext uri="{BB962C8B-B14F-4D97-AF65-F5344CB8AC3E}">
        <p14:creationId xmlns:p14="http://schemas.microsoft.com/office/powerpoint/2010/main" val="36750132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dirty="0" smtClean="0"/>
              <a:t>Definition</a:t>
            </a:r>
            <a:endParaRPr lang="en-AU" sz="6000" dirty="0"/>
          </a:p>
        </p:txBody>
      </p:sp>
      <p:sp>
        <p:nvSpPr>
          <p:cNvPr id="3" name="Content Placeholder 2"/>
          <p:cNvSpPr>
            <a:spLocks noGrp="1"/>
          </p:cNvSpPr>
          <p:nvPr>
            <p:ph idx="1"/>
          </p:nvPr>
        </p:nvSpPr>
        <p:spPr>
          <a:xfrm>
            <a:off x="533400" y="2133600"/>
            <a:ext cx="8305800" cy="3886200"/>
          </a:xfrm>
        </p:spPr>
        <p:txBody>
          <a:bodyPr>
            <a:normAutofit/>
          </a:bodyPr>
          <a:lstStyle/>
          <a:p>
            <a:pPr marL="0" indent="0">
              <a:buNone/>
            </a:pPr>
            <a:r>
              <a:rPr lang="en-AU" sz="3200" b="1" dirty="0"/>
              <a:t>Congenital adrenal hyperplasia</a:t>
            </a:r>
            <a:r>
              <a:rPr lang="en-AU" sz="3200" dirty="0"/>
              <a:t> (</a:t>
            </a:r>
            <a:r>
              <a:rPr lang="en-AU" sz="3200" b="1" dirty="0"/>
              <a:t>CAH</a:t>
            </a:r>
            <a:r>
              <a:rPr lang="en-AU" sz="3200" dirty="0"/>
              <a:t>) refers to any of several autosomal </a:t>
            </a:r>
            <a:r>
              <a:rPr lang="en-AU" sz="3200" dirty="0" smtClean="0"/>
              <a:t>recessive disorders</a:t>
            </a:r>
            <a:r>
              <a:rPr lang="en-AU" sz="3200" dirty="0"/>
              <a:t> resulting </a:t>
            </a:r>
            <a:r>
              <a:rPr lang="en-AU" sz="3200" dirty="0" smtClean="0"/>
              <a:t>from</a:t>
            </a:r>
            <a:r>
              <a:rPr lang="en-AU" sz="3200" dirty="0"/>
              <a:t> mutations of genes for </a:t>
            </a:r>
            <a:r>
              <a:rPr lang="en-AU" sz="3200" dirty="0" smtClean="0"/>
              <a:t>enzymes mediating </a:t>
            </a:r>
            <a:r>
              <a:rPr lang="en-AU" sz="3200" dirty="0"/>
              <a:t>the biochemical steps of production of cortisol from cholesterol by the adrenal </a:t>
            </a:r>
            <a:r>
              <a:rPr lang="en-AU" sz="3200" dirty="0" smtClean="0"/>
              <a:t>glands</a:t>
            </a:r>
            <a:endParaRPr lang="en-AU" sz="3200" dirty="0"/>
          </a:p>
          <a:p>
            <a:endParaRPr lang="en-AU" sz="3200" dirty="0"/>
          </a:p>
        </p:txBody>
      </p:sp>
    </p:spTree>
    <p:extLst>
      <p:ext uri="{BB962C8B-B14F-4D97-AF65-F5344CB8AC3E}">
        <p14:creationId xmlns:p14="http://schemas.microsoft.com/office/powerpoint/2010/main" val="40275245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726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5105400"/>
          </a:xfrm>
        </p:spPr>
        <p:txBody>
          <a:bodyPr anchor="t" anchorCtr="0">
            <a:noAutofit/>
          </a:bodyPr>
          <a:lstStyle/>
          <a:p>
            <a:r>
              <a:rPr lang="en-US" dirty="0" smtClean="0">
                <a:solidFill>
                  <a:srgbClr val="002060"/>
                </a:solidFill>
              </a:rPr>
              <a:t>MR have affinity with aldosterone and many other hormones leading to their mineralocorticoid effect.</a:t>
            </a:r>
          </a:p>
          <a:p>
            <a:r>
              <a:rPr lang="en-US" dirty="0" smtClean="0">
                <a:solidFill>
                  <a:srgbClr val="002060"/>
                </a:solidFill>
              </a:rPr>
              <a:t>Cortisone is one exception</a:t>
            </a:r>
          </a:p>
          <a:p>
            <a:r>
              <a:rPr lang="en-US" dirty="0" smtClean="0">
                <a:solidFill>
                  <a:srgbClr val="002060"/>
                </a:solidFill>
              </a:rPr>
              <a:t>Cortisol is converted to cortisone  in normal metabolism (</a:t>
            </a:r>
            <a:r>
              <a:rPr lang="en-US" dirty="0" err="1" smtClean="0">
                <a:solidFill>
                  <a:srgbClr val="002060"/>
                </a:solidFill>
              </a:rPr>
              <a:t>catobolism</a:t>
            </a:r>
            <a:r>
              <a:rPr lang="en-US" dirty="0" smtClean="0">
                <a:solidFill>
                  <a:srgbClr val="002060"/>
                </a:solidFill>
              </a:rPr>
              <a:t>) of cortisol through an enzyme </a:t>
            </a:r>
            <a:r>
              <a:rPr lang="en-US" i="1" dirty="0" smtClean="0">
                <a:solidFill>
                  <a:srgbClr val="002060"/>
                </a:solidFill>
              </a:rPr>
              <a:t>11 beta </a:t>
            </a:r>
            <a:r>
              <a:rPr lang="en-US" i="1" dirty="0" err="1" smtClean="0">
                <a:solidFill>
                  <a:srgbClr val="002060"/>
                </a:solidFill>
              </a:rPr>
              <a:t>hydroxysteroid</a:t>
            </a:r>
            <a:r>
              <a:rPr lang="en-US" i="1" dirty="0" smtClean="0">
                <a:solidFill>
                  <a:srgbClr val="002060"/>
                </a:solidFill>
              </a:rPr>
              <a:t> dehydrogenase -2</a:t>
            </a:r>
            <a:r>
              <a:rPr lang="en-US" sz="2800" i="1" dirty="0"/>
              <a:t> </a:t>
            </a:r>
            <a:r>
              <a:rPr lang="en-US" sz="2800" i="1" dirty="0" smtClean="0"/>
              <a:t>(HSD 11B-2).</a:t>
            </a:r>
          </a:p>
          <a:p>
            <a:r>
              <a:rPr lang="en-US" dirty="0">
                <a:solidFill>
                  <a:srgbClr val="002060"/>
                </a:solidFill>
              </a:rPr>
              <a:t>Many substances are known to suppress this enzymes and lead to hypertension e.g. </a:t>
            </a:r>
            <a:r>
              <a:rPr lang="en-US" dirty="0" err="1">
                <a:solidFill>
                  <a:srgbClr val="002060"/>
                </a:solidFill>
              </a:rPr>
              <a:t>Liquorice</a:t>
            </a:r>
            <a:r>
              <a:rPr lang="en-US" dirty="0">
                <a:solidFill>
                  <a:srgbClr val="002060"/>
                </a:solidFill>
              </a:rPr>
              <a:t> (</a:t>
            </a:r>
            <a:r>
              <a:rPr lang="en-US" dirty="0" err="1">
                <a:solidFill>
                  <a:srgbClr val="002060"/>
                </a:solidFill>
              </a:rPr>
              <a:t>malathi</a:t>
            </a:r>
            <a:r>
              <a:rPr lang="en-US" dirty="0">
                <a:solidFill>
                  <a:srgbClr val="002060"/>
                </a:solidFill>
              </a:rPr>
              <a:t>). </a:t>
            </a:r>
            <a:endParaRPr lang="en-GB" dirty="0">
              <a:solidFill>
                <a:srgbClr val="002060"/>
              </a:solidFill>
            </a:endParaRPr>
          </a:p>
          <a:p>
            <a:pPr lvl="0" algn="just">
              <a:lnSpc>
                <a:spcPct val="150000"/>
              </a:lnSpc>
              <a:buNone/>
            </a:pPr>
            <a:r>
              <a:rPr lang="en-GB" dirty="0">
                <a:solidFill>
                  <a:srgbClr val="002060"/>
                </a:solidFill>
              </a:rPr>
              <a:t>	</a:t>
            </a:r>
            <a:endParaRPr lang="en-US" dirty="0">
              <a:solidFill>
                <a:srgbClr val="002060"/>
              </a:solidFill>
            </a:endParaRPr>
          </a:p>
        </p:txBody>
      </p:sp>
      <p:sp>
        <p:nvSpPr>
          <p:cNvPr id="4" name="Title 1"/>
          <p:cNvSpPr txBox="1">
            <a:spLocks/>
          </p:cNvSpPr>
          <p:nvPr/>
        </p:nvSpPr>
        <p:spPr>
          <a:xfrm>
            <a:off x="0" y="914400"/>
            <a:ext cx="9144000" cy="609600"/>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mn-lt"/>
                <a:ea typeface="+mj-ea"/>
                <a:cs typeface="+mj-cs"/>
              </a:rPr>
              <a:t>Cortison</a:t>
            </a:r>
            <a:r>
              <a:rPr kumimoji="0" lang="en-US" sz="3200" b="1" i="0" u="none" strike="noStrike" kern="1200" cap="none" spc="0" normalizeH="0" baseline="0" noProof="0" dirty="0" smtClean="0">
                <a:ln>
                  <a:noFill/>
                </a:ln>
                <a:solidFill>
                  <a:srgbClr val="FF0000"/>
                </a:solidFill>
                <a:effectLst/>
                <a:uLnTx/>
                <a:uFillTx/>
                <a:latin typeface="+mn-lt"/>
                <a:ea typeface="+mj-ea"/>
                <a:cs typeface="+mj-cs"/>
              </a:rPr>
              <a:t> and MR Affinity </a:t>
            </a:r>
            <a:endParaRPr kumimoji="0" lang="en-US" sz="3200" b="1" i="0" u="none" strike="noStrike" kern="1200" cap="none" spc="0" normalizeH="0" baseline="0" noProof="0" dirty="0">
              <a:ln>
                <a:noFill/>
              </a:ln>
              <a:solidFill>
                <a:srgbClr val="FF0000"/>
              </a:solidFill>
              <a:effectLst/>
              <a:uLnTx/>
              <a:uFillTx/>
              <a:latin typeface="+mn-lt"/>
              <a:ea typeface="+mj-ea"/>
              <a:cs typeface="+mj-cs"/>
            </a:endParaRPr>
          </a:p>
        </p:txBody>
      </p:sp>
    </p:spTree>
    <p:extLst>
      <p:ext uri="{BB962C8B-B14F-4D97-AF65-F5344CB8AC3E}">
        <p14:creationId xmlns:p14="http://schemas.microsoft.com/office/powerpoint/2010/main" val="252765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6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9601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20000" cy="1600200"/>
          </a:xfrm>
        </p:spPr>
        <p:txBody>
          <a:bodyPr>
            <a:normAutofit/>
          </a:bodyPr>
          <a:lstStyle/>
          <a:p>
            <a:r>
              <a:rPr lang="en-AU" sz="3600" dirty="0" smtClean="0"/>
              <a:t>Congenital Lipoid Adrenal Hyperplasia</a:t>
            </a:r>
            <a:endParaRPr lang="en-AU" sz="3600" dirty="0"/>
          </a:p>
        </p:txBody>
      </p:sp>
      <p:sp>
        <p:nvSpPr>
          <p:cNvPr id="3" name="Content Placeholder 2"/>
          <p:cNvSpPr>
            <a:spLocks noGrp="1"/>
          </p:cNvSpPr>
          <p:nvPr>
            <p:ph idx="1"/>
          </p:nvPr>
        </p:nvSpPr>
        <p:spPr/>
        <p:txBody>
          <a:bodyPr>
            <a:normAutofit/>
          </a:bodyPr>
          <a:lstStyle/>
          <a:p>
            <a:r>
              <a:rPr lang="en-AU" sz="3600" dirty="0" smtClean="0"/>
              <a:t>Absence of </a:t>
            </a:r>
            <a:r>
              <a:rPr lang="en-AU" sz="3600" dirty="0" err="1" smtClean="0"/>
              <a:t>Steroidogenesis</a:t>
            </a:r>
            <a:endParaRPr lang="en-AU" sz="3600" dirty="0" smtClean="0"/>
          </a:p>
          <a:p>
            <a:r>
              <a:rPr lang="en-AU" sz="3600" dirty="0" smtClean="0"/>
              <a:t>Accumulation of Cholesterol in Adrenal Cells</a:t>
            </a:r>
          </a:p>
          <a:p>
            <a:r>
              <a:rPr lang="en-AU" sz="3600" dirty="0" smtClean="0"/>
              <a:t>Incompatible with life</a:t>
            </a:r>
            <a:endParaRPr lang="en-AU" sz="3600" dirty="0"/>
          </a:p>
        </p:txBody>
      </p:sp>
    </p:spTree>
    <p:extLst>
      <p:ext uri="{BB962C8B-B14F-4D97-AF65-F5344CB8AC3E}">
        <p14:creationId xmlns:p14="http://schemas.microsoft.com/office/powerpoint/2010/main" val="3889681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dirty="0" smtClean="0"/>
              <a:t>Lab Studies</a:t>
            </a:r>
            <a:endParaRPr lang="en-AU" sz="6000" dirty="0"/>
          </a:p>
        </p:txBody>
      </p:sp>
      <p:sp>
        <p:nvSpPr>
          <p:cNvPr id="3" name="Content Placeholder 2"/>
          <p:cNvSpPr>
            <a:spLocks noGrp="1"/>
          </p:cNvSpPr>
          <p:nvPr>
            <p:ph idx="1"/>
          </p:nvPr>
        </p:nvSpPr>
        <p:spPr/>
        <p:txBody>
          <a:bodyPr>
            <a:noAutofit/>
          </a:bodyPr>
          <a:lstStyle/>
          <a:p>
            <a:r>
              <a:rPr lang="en-AU" sz="2800" dirty="0" smtClean="0"/>
              <a:t>In </a:t>
            </a:r>
            <a:r>
              <a:rPr lang="en-AU" sz="2800" dirty="0"/>
              <a:t>classic 21-hydroxylase deficiency, laboratory studies will show </a:t>
            </a:r>
            <a:r>
              <a:rPr lang="en-AU" sz="2800" b="1" dirty="0">
                <a:solidFill>
                  <a:srgbClr val="FF0000"/>
                </a:solidFill>
              </a:rPr>
              <a:t>very high concentrations of 17-hydroxyprogesterone </a:t>
            </a:r>
            <a:r>
              <a:rPr lang="en-AU" sz="2800" b="1" dirty="0"/>
              <a:t>(greater than 242 </a:t>
            </a:r>
            <a:r>
              <a:rPr lang="en-AU" sz="2800" b="1" dirty="0" err="1"/>
              <a:t>nmol</a:t>
            </a:r>
            <a:r>
              <a:rPr lang="en-AU" sz="2800" b="1" dirty="0"/>
              <a:t>/L in random blood sample; </a:t>
            </a:r>
            <a:r>
              <a:rPr lang="en-AU" sz="2800" dirty="0"/>
              <a:t>with the normal being less than 3 </a:t>
            </a:r>
            <a:r>
              <a:rPr lang="en-AU" sz="2800" dirty="0" err="1"/>
              <a:t>nmol</a:t>
            </a:r>
            <a:r>
              <a:rPr lang="en-AU" sz="2800" dirty="0"/>
              <a:t>/L at 3 days age in a full-term infant). </a:t>
            </a:r>
            <a:endParaRPr lang="en-AU" sz="2800" dirty="0" smtClean="0"/>
          </a:p>
          <a:p>
            <a:r>
              <a:rPr lang="en-AU" sz="2800" dirty="0" smtClean="0"/>
              <a:t>Salt-wasting </a:t>
            </a:r>
            <a:r>
              <a:rPr lang="en-AU" sz="2800" dirty="0"/>
              <a:t>patients tend to have higher 17-hydroxyprogesterone levels than non-salt-wasting patients</a:t>
            </a:r>
          </a:p>
        </p:txBody>
      </p:sp>
    </p:spTree>
    <p:extLst>
      <p:ext uri="{BB962C8B-B14F-4D97-AF65-F5344CB8AC3E}">
        <p14:creationId xmlns:p14="http://schemas.microsoft.com/office/powerpoint/2010/main" val="212177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
            <a:ext cx="7543800" cy="3886200"/>
          </a:xfrm>
        </p:spPr>
        <p:txBody>
          <a:bodyPr>
            <a:noAutofit/>
          </a:bodyPr>
          <a:lstStyle/>
          <a:p>
            <a:pPr marL="320040" lvl="1" indent="0">
              <a:buNone/>
            </a:pPr>
            <a:r>
              <a:rPr lang="en-US" sz="2000" dirty="0" smtClean="0"/>
              <a:t>Q.12c:   </a:t>
            </a:r>
            <a:r>
              <a:rPr lang="en-US" sz="2000" dirty="0"/>
              <a:t>A 55 years female being investigated for Cushing Syndrome has following lab results:</a:t>
            </a:r>
            <a:endParaRPr lang="en-US" sz="1600" dirty="0"/>
          </a:p>
          <a:p>
            <a:pPr marL="0" lvl="0" indent="0">
              <a:buNone/>
            </a:pPr>
            <a:r>
              <a:rPr lang="en-US" sz="2000" dirty="0"/>
              <a:t>Serum Cortisol in overnight 1 mg dexamethasone suppression test:   35 nmol/L (</a:t>
            </a:r>
            <a:r>
              <a:rPr lang="en-US" sz="2000" dirty="0" smtClean="0"/>
              <a:t>Normal </a:t>
            </a:r>
            <a:r>
              <a:rPr lang="en-US" sz="2000" dirty="0"/>
              <a:t>Cut-off value: &lt;50 nmol/L)</a:t>
            </a:r>
            <a:endParaRPr lang="en-US" sz="1600" dirty="0"/>
          </a:p>
          <a:p>
            <a:pPr marL="0" lvl="0" indent="0">
              <a:buNone/>
            </a:pPr>
            <a:r>
              <a:rPr lang="en-US" sz="2000" dirty="0"/>
              <a:t>Urine free cortisol: 230 </a:t>
            </a:r>
            <a:r>
              <a:rPr lang="en-US" sz="2000" dirty="0" err="1"/>
              <a:t>nmol</a:t>
            </a:r>
            <a:r>
              <a:rPr lang="en-US" sz="2000" dirty="0"/>
              <a:t>/day (ref range: 27 to 150)</a:t>
            </a:r>
            <a:endParaRPr lang="en-US" sz="1600" dirty="0"/>
          </a:p>
          <a:p>
            <a:pPr marL="0" indent="0">
              <a:buNone/>
            </a:pPr>
            <a:r>
              <a:rPr lang="en-US" sz="2000" dirty="0"/>
              <a:t> </a:t>
            </a:r>
            <a:endParaRPr lang="en-US" sz="1600" dirty="0"/>
          </a:p>
          <a:p>
            <a:pPr marL="0" indent="0">
              <a:buNone/>
            </a:pPr>
            <a:r>
              <a:rPr lang="en-US" sz="2000" dirty="0"/>
              <a:t>What </a:t>
            </a:r>
            <a:r>
              <a:rPr lang="en-US" sz="2000" b="1" i="1" dirty="0"/>
              <a:t>TWO</a:t>
            </a:r>
            <a:r>
              <a:rPr lang="en-US" sz="2000" dirty="0"/>
              <a:t> questions you will like to ask from the patient to explain the result. Please note that altered CBG and ‘Pseudo-Cushing's Syndrome’ have already been ruled out in this patient</a:t>
            </a:r>
            <a:endParaRPr lang="en-GB" sz="1400" dirty="0"/>
          </a:p>
        </p:txBody>
      </p:sp>
      <p:sp>
        <p:nvSpPr>
          <p:cNvPr id="4" name="Date Placeholder 3"/>
          <p:cNvSpPr>
            <a:spLocks noGrp="1"/>
          </p:cNvSpPr>
          <p:nvPr>
            <p:ph type="dt" sz="half" idx="10"/>
          </p:nvPr>
        </p:nvSpPr>
        <p:spPr/>
        <p:txBody>
          <a:bodyPr/>
          <a:lstStyle/>
          <a:p>
            <a:fld id="{B1DD9757-89D6-4943-AF56-ECDC2F57FE7B}" type="datetime1">
              <a:rPr lang="en-US" smtClean="0"/>
              <a:t>5/14/2015</a:t>
            </a:fld>
            <a:endParaRPr lang="en-US" dirty="0"/>
          </a:p>
        </p:txBody>
      </p:sp>
      <p:sp>
        <p:nvSpPr>
          <p:cNvPr id="5" name="Slide Number Placeholder 4"/>
          <p:cNvSpPr>
            <a:spLocks noGrp="1"/>
          </p:cNvSpPr>
          <p:nvPr>
            <p:ph type="sldNum" sz="quarter" idx="12"/>
          </p:nvPr>
        </p:nvSpPr>
        <p:spPr/>
        <p:txBody>
          <a:bodyPr/>
          <a:lstStyle/>
          <a:p>
            <a:fld id="{CC539783-BC3B-4869-9280-23039094CC31}" type="slidenum">
              <a:rPr lang="en-US" smtClean="0"/>
              <a:pPr/>
              <a:t>63</a:t>
            </a:fld>
            <a:endParaRPr lang="en-US" dirty="0"/>
          </a:p>
        </p:txBody>
      </p:sp>
      <p:sp>
        <p:nvSpPr>
          <p:cNvPr id="6" name="Content Placeholder 2"/>
          <p:cNvSpPr txBox="1">
            <a:spLocks/>
          </p:cNvSpPr>
          <p:nvPr/>
        </p:nvSpPr>
        <p:spPr>
          <a:xfrm>
            <a:off x="609600" y="2971800"/>
            <a:ext cx="7543800" cy="38862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endParaRPr lang="en-GB" sz="1600" dirty="0"/>
          </a:p>
        </p:txBody>
      </p:sp>
      <p:sp>
        <p:nvSpPr>
          <p:cNvPr id="7" name="Content Placeholder 2"/>
          <p:cNvSpPr txBox="1">
            <a:spLocks/>
          </p:cNvSpPr>
          <p:nvPr/>
        </p:nvSpPr>
        <p:spPr>
          <a:xfrm>
            <a:off x="381000" y="3200400"/>
            <a:ext cx="8382000" cy="38862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20040" lvl="1" indent="0">
              <a:buNone/>
            </a:pPr>
            <a:r>
              <a:rPr lang="en-US" sz="2400" b="1" dirty="0" smtClean="0">
                <a:solidFill>
                  <a:srgbClr val="FF0000"/>
                </a:solidFill>
              </a:rPr>
              <a:t>Answer: </a:t>
            </a:r>
            <a:endParaRPr lang="en-US" sz="3600" b="1" dirty="0">
              <a:solidFill>
                <a:srgbClr val="FF0000"/>
              </a:solidFill>
            </a:endParaRPr>
          </a:p>
          <a:p>
            <a:pPr lvl="1"/>
            <a:r>
              <a:rPr lang="en-US" sz="3200" dirty="0" smtClean="0">
                <a:solidFill>
                  <a:srgbClr val="FF0000"/>
                </a:solidFill>
              </a:rPr>
              <a:t>History </a:t>
            </a:r>
            <a:r>
              <a:rPr lang="en-US" sz="3200" dirty="0">
                <a:solidFill>
                  <a:srgbClr val="FF0000"/>
                </a:solidFill>
              </a:rPr>
              <a:t>of intake of water more than 5L/day.</a:t>
            </a:r>
          </a:p>
          <a:p>
            <a:pPr lvl="1"/>
            <a:r>
              <a:rPr lang="en-US" sz="3200" dirty="0">
                <a:solidFill>
                  <a:srgbClr val="FF0000"/>
                </a:solidFill>
              </a:rPr>
              <a:t>Application of </a:t>
            </a:r>
            <a:r>
              <a:rPr lang="en-US" sz="3200" dirty="0" err="1">
                <a:solidFill>
                  <a:srgbClr val="FF0000"/>
                </a:solidFill>
              </a:rPr>
              <a:t>vulvovaginal</a:t>
            </a:r>
            <a:r>
              <a:rPr lang="en-US" sz="3200" dirty="0">
                <a:solidFill>
                  <a:srgbClr val="FF0000"/>
                </a:solidFill>
              </a:rPr>
              <a:t> hydrocortisone.</a:t>
            </a:r>
          </a:p>
          <a:p>
            <a:endParaRPr lang="en-GB" sz="1800" dirty="0">
              <a:solidFill>
                <a:srgbClr val="FF0000"/>
              </a:solidFill>
            </a:endParaRPr>
          </a:p>
        </p:txBody>
      </p:sp>
    </p:spTree>
    <p:extLst>
      <p:ext uri="{BB962C8B-B14F-4D97-AF65-F5344CB8AC3E}">
        <p14:creationId xmlns:p14="http://schemas.microsoft.com/office/powerpoint/2010/main" val="376730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GB" sz="4800" cap="none" dirty="0" smtClean="0">
                <a:solidFill>
                  <a:schemeClr val="tx1"/>
                </a:solidFill>
              </a:rPr>
              <a:t>Thank You and Best Of Luck</a:t>
            </a:r>
            <a:endParaRPr lang="en-GB" sz="4800" cap="none" dirty="0">
              <a:solidFill>
                <a:schemeClr val="tx1"/>
              </a:solidFill>
            </a:endParaRPr>
          </a:p>
        </p:txBody>
      </p:sp>
      <p:sp>
        <p:nvSpPr>
          <p:cNvPr id="2" name="Subtitle 1"/>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766939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6096000"/>
            <a:ext cx="8229600" cy="1143000"/>
          </a:xfrm>
        </p:spPr>
        <p:txBody>
          <a:bodyPr>
            <a:noAutofit/>
          </a:bodyPr>
          <a:lstStyle/>
          <a:p>
            <a:pPr algn="l">
              <a:tabLst>
                <a:tab pos="396875" algn="l"/>
              </a:tabLst>
              <a:defRPr/>
            </a:pPr>
            <a:r>
              <a:rPr lang="en-US" sz="2800" dirty="0">
                <a:solidFill>
                  <a:srgbClr val="002060"/>
                </a:solidFill>
              </a:rPr>
              <a:t>Q 3.	</a:t>
            </a:r>
            <a:r>
              <a:rPr lang="en-US" sz="2800" dirty="0" smtClean="0">
                <a:solidFill>
                  <a:srgbClr val="002060"/>
                </a:solidFill>
              </a:rPr>
              <a:t>Several </a:t>
            </a:r>
            <a:r>
              <a:rPr lang="en-US" sz="2800" dirty="0">
                <a:solidFill>
                  <a:srgbClr val="002060"/>
                </a:solidFill>
              </a:rPr>
              <a:t>cytochrome P450 (CYP) enzyme systems are involved in the biosynthesis of adrenal hormones. Which of the following enzymes is predominantly under the control of angiotensin II:</a:t>
            </a:r>
            <a:br>
              <a:rPr lang="en-US" sz="2800" dirty="0">
                <a:solidFill>
                  <a:srgbClr val="002060"/>
                </a:solidFill>
              </a:rPr>
            </a:br>
            <a:r>
              <a:rPr lang="en-US" sz="2800" dirty="0">
                <a:solidFill>
                  <a:srgbClr val="002060"/>
                </a:solidFill>
              </a:rPr>
              <a:t/>
            </a:r>
            <a:br>
              <a:rPr lang="en-US" sz="2800" dirty="0">
                <a:solidFill>
                  <a:srgbClr val="002060"/>
                </a:solidFill>
              </a:rPr>
            </a:br>
            <a:r>
              <a:rPr lang="en-US" sz="2800" dirty="0">
                <a:solidFill>
                  <a:srgbClr val="002060"/>
                </a:solidFill>
              </a:rPr>
              <a:t>a.	CYP11A</a:t>
            </a:r>
            <a:br>
              <a:rPr lang="en-US" sz="2800" dirty="0">
                <a:solidFill>
                  <a:srgbClr val="002060"/>
                </a:solidFill>
              </a:rPr>
            </a:br>
            <a:r>
              <a:rPr lang="en-US" sz="2800" dirty="0">
                <a:solidFill>
                  <a:srgbClr val="002060"/>
                </a:solidFill>
              </a:rPr>
              <a:t>b.	CYP11B1</a:t>
            </a:r>
            <a:br>
              <a:rPr lang="en-US" sz="2800" dirty="0">
                <a:solidFill>
                  <a:srgbClr val="002060"/>
                </a:solidFill>
              </a:rPr>
            </a:br>
            <a:r>
              <a:rPr lang="en-US" sz="2800" dirty="0">
                <a:solidFill>
                  <a:srgbClr val="002060"/>
                </a:solidFill>
              </a:rPr>
              <a:t>c.	CYP11B2</a:t>
            </a:r>
            <a:br>
              <a:rPr lang="en-US" sz="2800" dirty="0">
                <a:solidFill>
                  <a:srgbClr val="002060"/>
                </a:solidFill>
              </a:rPr>
            </a:br>
            <a:r>
              <a:rPr lang="en-US" sz="2800" dirty="0">
                <a:solidFill>
                  <a:srgbClr val="002060"/>
                </a:solidFill>
              </a:rPr>
              <a:t>d.	CYP17</a:t>
            </a:r>
            <a:br>
              <a:rPr lang="en-US" sz="2800" dirty="0">
                <a:solidFill>
                  <a:srgbClr val="002060"/>
                </a:solidFill>
              </a:rPr>
            </a:br>
            <a:r>
              <a:rPr lang="en-US" sz="2800" dirty="0">
                <a:solidFill>
                  <a:srgbClr val="002060"/>
                </a:solidFill>
              </a:rPr>
              <a:t>e.	CYP21</a:t>
            </a:r>
            <a:br>
              <a:rPr lang="en-US" sz="2800" dirty="0">
                <a:solidFill>
                  <a:srgbClr val="002060"/>
                </a:solidFill>
              </a:rPr>
            </a:br>
            <a:r>
              <a:rPr lang="en-US" sz="2800" dirty="0">
                <a:solidFill>
                  <a:srgbClr val="002060"/>
                </a:solidFill>
              </a:rPr>
              <a:t/>
            </a:r>
            <a:br>
              <a:rPr lang="en-US" sz="2800" dirty="0">
                <a:solidFill>
                  <a:srgbClr val="002060"/>
                </a:solidFill>
              </a:rPr>
            </a:br>
            <a:r>
              <a:rPr lang="en-US" sz="3200" dirty="0" smtClean="0">
                <a:solidFill>
                  <a:srgbClr val="0070C0"/>
                </a:solidFill>
              </a:rPr>
              <a:t/>
            </a:r>
            <a:br>
              <a:rPr lang="en-US" sz="3200" dirty="0" smtClean="0">
                <a:solidFill>
                  <a:srgbClr val="0070C0"/>
                </a:solidFill>
              </a:rPr>
            </a:br>
            <a:r>
              <a:rPr lang="en-US" sz="2800" dirty="0" smtClean="0">
                <a:solidFill>
                  <a:schemeClr val="tx1"/>
                </a:solidFill>
              </a:rPr>
              <a:t>. </a:t>
            </a:r>
            <a:br>
              <a:rPr lang="en-US" sz="2800" dirty="0" smtClean="0">
                <a:solidFill>
                  <a:schemeClr val="tx1"/>
                </a:solidFill>
              </a:rPr>
            </a:br>
            <a:r>
              <a:rPr lang="en-US" sz="3200" dirty="0" smtClean="0">
                <a:solidFill>
                  <a:schemeClr val="tx1"/>
                </a:solidFill>
              </a:rPr>
              <a:t/>
            </a:r>
            <a:br>
              <a:rPr lang="en-US" sz="3200" dirty="0" smtClean="0">
                <a:solidFill>
                  <a:schemeClr val="tx1"/>
                </a:solidFill>
              </a:rPr>
            </a:br>
            <a:endParaRPr lang="en-US" sz="3200" dirty="0">
              <a:solidFill>
                <a:schemeClr val="tx1"/>
              </a:solidFill>
            </a:endParaRPr>
          </a:p>
        </p:txBody>
      </p:sp>
      <p:sp>
        <p:nvSpPr>
          <p:cNvPr id="6147" name="Rectangle 3"/>
          <p:cNvSpPr>
            <a:spLocks noGrp="1" noChangeArrowheads="1"/>
          </p:cNvSpPr>
          <p:nvPr>
            <p:ph idx="1"/>
          </p:nvPr>
        </p:nvSpPr>
        <p:spPr>
          <a:xfrm>
            <a:off x="0" y="5562600"/>
            <a:ext cx="8229600" cy="762000"/>
          </a:xfrm>
          <a:prstGeom prst="rect">
            <a:avLst/>
          </a:prstGeom>
        </p:spPr>
        <p:txBody>
          <a:bodyPr>
            <a:noAutofit/>
          </a:bodyPr>
          <a:lstStyle/>
          <a:p>
            <a:pPr marL="1371600" lvl="3" indent="0" algn="ctr">
              <a:buNone/>
            </a:pPr>
            <a:r>
              <a:rPr lang="en-US" sz="4400" dirty="0">
                <a:solidFill>
                  <a:srgbClr val="FF0000"/>
                </a:solidFill>
              </a:rPr>
              <a:t>c.	CYP11B2</a:t>
            </a:r>
            <a:br>
              <a:rPr lang="en-US" sz="4400" dirty="0">
                <a:solidFill>
                  <a:srgbClr val="FF0000"/>
                </a:solidFill>
              </a:rPr>
            </a:br>
            <a:endParaRPr lang="en-US" sz="3600" dirty="0">
              <a:solidFill>
                <a:srgbClr val="FF0000"/>
              </a:solidFill>
            </a:endParaRPr>
          </a:p>
        </p:txBody>
      </p:sp>
      <p:sp>
        <p:nvSpPr>
          <p:cNvPr id="2" name="Date Placeholder 1"/>
          <p:cNvSpPr>
            <a:spLocks noGrp="1"/>
          </p:cNvSpPr>
          <p:nvPr>
            <p:ph type="dt" sz="half" idx="10"/>
          </p:nvPr>
        </p:nvSpPr>
        <p:spPr/>
        <p:txBody>
          <a:bodyPr/>
          <a:lstStyle/>
          <a:p>
            <a:pPr>
              <a:defRPr/>
            </a:pPr>
            <a:fld id="{05072B2E-3CA0-45B0-846B-8C1DCDAB0491}" type="datetime1">
              <a:rPr lang="en-US" smtClean="0"/>
              <a:t>5/14/2015</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7</a:t>
            </a:fld>
            <a:endParaRPr lang="en-US" dirty="0"/>
          </a:p>
        </p:txBody>
      </p:sp>
    </p:spTree>
    <p:extLst>
      <p:ext uri="{BB962C8B-B14F-4D97-AF65-F5344CB8AC3E}">
        <p14:creationId xmlns:p14="http://schemas.microsoft.com/office/powerpoint/2010/main" val="499471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16" y="0"/>
            <a:ext cx="92759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114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4343400"/>
            <a:ext cx="8229600" cy="1143000"/>
          </a:xfrm>
        </p:spPr>
        <p:txBody>
          <a:bodyPr>
            <a:noAutofit/>
          </a:bodyPr>
          <a:lstStyle/>
          <a:p>
            <a:pPr algn="l">
              <a:tabLst>
                <a:tab pos="396875" algn="l"/>
              </a:tabLst>
              <a:defRPr/>
            </a:pPr>
            <a:r>
              <a:rPr lang="en-US" sz="2800" dirty="0" smtClean="0">
                <a:solidFill>
                  <a:srgbClr val="002060"/>
                </a:solidFill>
              </a:rPr>
              <a:t>Q 4:	A known case of Addison Disease has pigmentation on various parts of the body. The most probable hormone responsible for this pigmentation in  this patient is: </a:t>
            </a:r>
            <a:br>
              <a:rPr lang="en-US" sz="2800" dirty="0" smtClean="0">
                <a:solidFill>
                  <a:srgbClr val="002060"/>
                </a:solidFill>
              </a:rPr>
            </a:br>
            <a:r>
              <a:rPr lang="en-US" sz="2800" dirty="0" smtClean="0">
                <a:solidFill>
                  <a:srgbClr val="002060"/>
                </a:solidFill>
              </a:rPr>
              <a:t/>
            </a:r>
            <a:br>
              <a:rPr lang="en-US" sz="2800" dirty="0" smtClean="0">
                <a:solidFill>
                  <a:srgbClr val="002060"/>
                </a:solidFill>
              </a:rPr>
            </a:br>
            <a:r>
              <a:rPr lang="en-US" sz="2800" dirty="0" smtClean="0">
                <a:solidFill>
                  <a:srgbClr val="002060"/>
                </a:solidFill>
              </a:rPr>
              <a:t>a.	Alpha MSH</a:t>
            </a:r>
            <a:br>
              <a:rPr lang="en-US" sz="2800" dirty="0" smtClean="0">
                <a:solidFill>
                  <a:srgbClr val="002060"/>
                </a:solidFill>
              </a:rPr>
            </a:br>
            <a:r>
              <a:rPr lang="en-US" sz="2800" dirty="0" smtClean="0">
                <a:solidFill>
                  <a:srgbClr val="002060"/>
                </a:solidFill>
              </a:rPr>
              <a:t>b.	Beta MSH</a:t>
            </a:r>
            <a:br>
              <a:rPr lang="en-US" sz="2800" dirty="0" smtClean="0">
                <a:solidFill>
                  <a:srgbClr val="002060"/>
                </a:solidFill>
              </a:rPr>
            </a:br>
            <a:r>
              <a:rPr lang="en-US" sz="2800" dirty="0" smtClean="0">
                <a:solidFill>
                  <a:srgbClr val="002060"/>
                </a:solidFill>
              </a:rPr>
              <a:t>c.	Gamma MSH</a:t>
            </a:r>
            <a:br>
              <a:rPr lang="en-US" sz="2800" dirty="0" smtClean="0">
                <a:solidFill>
                  <a:srgbClr val="002060"/>
                </a:solidFill>
              </a:rPr>
            </a:br>
            <a:r>
              <a:rPr lang="en-US" sz="2800" dirty="0" smtClean="0">
                <a:solidFill>
                  <a:srgbClr val="002060"/>
                </a:solidFill>
              </a:rPr>
              <a:t>d.	Increased ACTH</a:t>
            </a:r>
            <a:br>
              <a:rPr lang="en-US" sz="2800" dirty="0" smtClean="0">
                <a:solidFill>
                  <a:srgbClr val="002060"/>
                </a:solidFill>
              </a:rPr>
            </a:br>
            <a:r>
              <a:rPr lang="en-US" sz="2800" dirty="0" smtClean="0">
                <a:solidFill>
                  <a:srgbClr val="002060"/>
                </a:solidFill>
              </a:rPr>
              <a:t>e.	Pro-gamma MSH</a:t>
            </a:r>
            <a:br>
              <a:rPr lang="en-US" sz="2800" dirty="0" smtClean="0">
                <a:solidFill>
                  <a:srgbClr val="002060"/>
                </a:solidFill>
              </a:rPr>
            </a:br>
            <a:endParaRPr lang="en-US" sz="2800" dirty="0">
              <a:solidFill>
                <a:srgbClr val="002060"/>
              </a:solidFill>
            </a:endParaRPr>
          </a:p>
        </p:txBody>
      </p:sp>
      <p:sp>
        <p:nvSpPr>
          <p:cNvPr id="6147" name="Rectangle 3"/>
          <p:cNvSpPr>
            <a:spLocks noGrp="1" noChangeArrowheads="1"/>
          </p:cNvSpPr>
          <p:nvPr>
            <p:ph idx="1"/>
          </p:nvPr>
        </p:nvSpPr>
        <p:spPr>
          <a:xfrm>
            <a:off x="-228600" y="5562600"/>
            <a:ext cx="8229600" cy="762000"/>
          </a:xfrm>
          <a:prstGeom prst="rect">
            <a:avLst/>
          </a:prstGeom>
        </p:spPr>
        <p:txBody>
          <a:bodyPr>
            <a:noAutofit/>
          </a:bodyPr>
          <a:lstStyle/>
          <a:p>
            <a:pPr marL="1371600" lvl="3" indent="0" algn="ctr">
              <a:buNone/>
            </a:pPr>
            <a:r>
              <a:rPr lang="en-US" sz="4400" dirty="0" smtClean="0">
                <a:solidFill>
                  <a:srgbClr val="FF0000"/>
                </a:solidFill>
              </a:rPr>
              <a:t>d.	Increased ACTH</a:t>
            </a:r>
            <a:br>
              <a:rPr lang="en-US" sz="4400" dirty="0" smtClean="0">
                <a:solidFill>
                  <a:srgbClr val="FF0000"/>
                </a:solidFill>
              </a:rPr>
            </a:br>
            <a:endParaRPr lang="en-US" sz="3600" dirty="0">
              <a:solidFill>
                <a:srgbClr val="FF0000"/>
              </a:solidFill>
            </a:endParaRPr>
          </a:p>
        </p:txBody>
      </p:sp>
      <p:sp>
        <p:nvSpPr>
          <p:cNvPr id="2" name="Date Placeholder 1"/>
          <p:cNvSpPr>
            <a:spLocks noGrp="1"/>
          </p:cNvSpPr>
          <p:nvPr>
            <p:ph type="dt" sz="half" idx="10"/>
          </p:nvPr>
        </p:nvSpPr>
        <p:spPr/>
        <p:txBody>
          <a:bodyPr/>
          <a:lstStyle/>
          <a:p>
            <a:pPr>
              <a:defRPr/>
            </a:pPr>
            <a:fld id="{5C1CD29F-939D-4E0E-AACD-D81C20258DD9}" type="datetime1">
              <a:rPr lang="en-US" smtClean="0"/>
              <a:t>5/14/2015</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9</a:t>
            </a:fld>
            <a:endParaRPr lang="en-US" dirty="0"/>
          </a:p>
        </p:txBody>
      </p:sp>
    </p:spTree>
    <p:extLst>
      <p:ext uri="{BB962C8B-B14F-4D97-AF65-F5344CB8AC3E}">
        <p14:creationId xmlns:p14="http://schemas.microsoft.com/office/powerpoint/2010/main" val="89372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47890</TotalTime>
  <Words>2272</Words>
  <Application>Microsoft Office PowerPoint</Application>
  <PresentationFormat>On-screen Show (4:3)</PresentationFormat>
  <Paragraphs>414</Paragraphs>
  <Slides>64</Slides>
  <Notes>14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NewsPrint</vt:lpstr>
      <vt:lpstr>Pakistan Society Of Chemical Pathologists Distance Learning Programme In Chemical Pathology (DLP-2)  Lesson No 14 Disorders of Adrenals By    Brig Aamir Ijaz MCPS, FCPS, FRCP (Edin)   Professor of Pathology /  Consultant Chemical Pathologist AFIP Rawalpindi   </vt:lpstr>
      <vt:lpstr>Part I MCQs (One Best Type) </vt:lpstr>
      <vt:lpstr>Q. 1 A patient is taking oral steroids for the last many weeks. Which one of the following metabolic effects is most likely to be found in this patient:  a. Increased glucose-6 phosphatase b. Increased hormone sensitive lipase c. Increased nuclear factor KappaB d. Low interleukin1 e. Low liver glycogen synthase  </vt:lpstr>
      <vt:lpstr>PowerPoint Presentation</vt:lpstr>
      <vt:lpstr>Q  2. Mineralocorticoid receptors (MR) have affinity for many steroid hormones. Which of the following steroids DO NOT bind with MR:  a. 11-deoxycorticosterone b. 18-hydroxycorticosterone c. Corticosterone d. Cortisol e. Cortisone</vt:lpstr>
      <vt:lpstr>PowerPoint Presentation</vt:lpstr>
      <vt:lpstr>Q 3. Several cytochrome P450 (CYP) enzyme systems are involved in the biosynthesis of adrenal hormones. Which of the following enzymes is predominantly under the control of angiotensin II:  a. CYP11A b. CYP11B1 c. CYP11B2 d. CYP17 e. CYP21   .   </vt:lpstr>
      <vt:lpstr>PowerPoint Presentation</vt:lpstr>
      <vt:lpstr>Q 4: A known case of Addison Disease has pigmentation on various parts of the body. The most probable hormone responsible for this pigmentation in  this patient is:   a. Alpha MSH b. Beta MSH c. Gamma MSH d. Increased ACTH e. Pro-gamma MSH </vt:lpstr>
      <vt:lpstr>Addison`s Disaese</vt:lpstr>
      <vt:lpstr>Pathogenesis</vt:lpstr>
      <vt:lpstr>Granulomatous disease Causing Adrenal insufficiency</vt:lpstr>
      <vt:lpstr>Autoimmune disease Causing Adrenal insufficiency</vt:lpstr>
      <vt:lpstr>Other Causes of  Adrenal Insufficiency</vt:lpstr>
      <vt:lpstr>Stages in the development of autoimmune adrenalitis </vt:lpstr>
      <vt:lpstr>Clinical Presentation</vt:lpstr>
      <vt:lpstr>Clinical Diagnosis of Adrenal Insufficiency</vt:lpstr>
      <vt:lpstr>Routine investigations:  </vt:lpstr>
      <vt:lpstr>First line Hormone Tests</vt:lpstr>
      <vt:lpstr>ACTH Stimulation Tests:</vt:lpstr>
      <vt:lpstr>Diagnosis of Adrenal Insufficiency</vt:lpstr>
      <vt:lpstr>PowerPoint Presentation</vt:lpstr>
      <vt:lpstr>PowerPoint Presentation</vt:lpstr>
      <vt:lpstr>Q 5: A 7 years girl is being investigated for premature adenarche. Which of the following hormones is the best marker of this condition?  a. 17 Hydroxyprogesterone b. Androstendione c. Cortisol d. DHEA-S e. Testosterone   </vt:lpstr>
      <vt:lpstr>PowerPoint Presentation</vt:lpstr>
      <vt:lpstr>Q 6 : A newborn is suspected of Congenital Adrenal Hyperplasia, which of the following hormones/metabolites will be in the highest concentration in urine of this baby.  a. 17 hydroxypregnennolone b. 17 hydroxyprogesterone c. 17 ketogenic steroids d. DHEA-S e. Pregnenolone  </vt:lpstr>
      <vt:lpstr>Q 7: There are many clinical conditions outside adrenal-pituitary-hypothalamus axis causing hypercortisolism, also called ‘Pseudo-Cushing's Syndrome’. Which of the following is the most important biochemical findings to distinguish actual Cushing Syndrome from ‘Pseudo-Cushing's Syndrome’:   a. Increased Cortisol Binding Globulins (CBGs) b. Increased late evening serum cortisol c. Increased morning salivary cortisol d. Increased morning serum cortisol e. Urinary free cortisol just above the reference range   </vt:lpstr>
      <vt:lpstr>PowerPoint Presentation</vt:lpstr>
      <vt:lpstr>Cushing’s syndrome</vt:lpstr>
      <vt:lpstr>Frequency of causes of Cushing's syndrome</vt:lpstr>
      <vt:lpstr>Physiological hypercortisolism Pseudocushing syndrome</vt:lpstr>
      <vt:lpstr>Clinical Manifestations</vt:lpstr>
      <vt:lpstr>Establishing the diagnosis of Cushing's syndrome</vt:lpstr>
      <vt:lpstr>PowerPoint Presentation</vt:lpstr>
      <vt:lpstr>Determining the cause of Cushing's syndrome</vt:lpstr>
      <vt:lpstr>Q 8: A 72 year female, who has ‘Cushingoid features’ has just got her Serum Cortisol report from your lab, showing high serum cortisol. But the most puzzling part of the story is that she is on some steroids preparation, the exact nature of which she does not know (probably not supposed to know, too). Which of the following preparations of steroid can produce such clinical situation:  a. Beclometasone b. Dexamethasone c. Fludrocortisone d. Hydrocortisone e. Prednisolone   </vt:lpstr>
      <vt:lpstr>Q 9: A 32 year male was admitted in a tertiary care hospital with an attack of profuse sweating, tachycardia, headache and hypertension (BP: 210/145 mmHg). His routine investigations (serum urea, creatinine, electrolytes, LFTs, Uric Acid and X-Ray Chest and ECG) were carried out during the next 2 days but all of them were within normal limits. His BP also became markedly reduced after 36 hours (125/90mmHg). Which of the following urine tests will be most helpful in reaching / excluding a diagnosis in this patient?  a. 17-hydroxycorticosteroids b. 5-Hydroxyindoleacetic acid c. Free cortisol  d. Metanephrines  e. Vanillylmandelic acid   </vt:lpstr>
      <vt:lpstr>Pheochromocytoma</vt:lpstr>
      <vt:lpstr>Epidemiology</vt:lpstr>
      <vt:lpstr>Presentation</vt:lpstr>
      <vt:lpstr>Screening and Diagnosis</vt:lpstr>
      <vt:lpstr>Pentolinium Test</vt:lpstr>
      <vt:lpstr>Collection and Storage of Samples For Catecholamines</vt:lpstr>
      <vt:lpstr>Q 10: A patient has been referred to you by your Radiologist colleague with an MRI report of an ‘adrenal incidentaloma’. Which of the following hormonal tests will be most helpful in this patient:  a. ACTH stimulation test b. Overnight one mg dexamethasone test c. Plasma epinephrine levels d. Plasma renin levels e. Serum DHEA-S level    </vt:lpstr>
      <vt:lpstr> Part I Short Answer Questions: </vt:lpstr>
      <vt:lpstr>Q. 11: As a newly appointed Consultant Chemical Pathologist of a modern Middle East Hospital, you have been given the task to establish an “Adrenal Clinic” in collaboration with the Endocrinologists. Please answer following questions in this scenario (one mark each):  a. What should be first test(s) to be performed in a patient of Adrenal Insufficiency during the initial visit of the patient? b. What should be the time of sample collection for Adrenal Insufficiency and Cushing Syndrome? (0.5 mark each) c. Will you like to include Plasma CRH levels in the investigation of Adrenal-Pituitary-Hypothalamus axis? Please give ONE reason of your answer. d. Name THREE most important causes of ‘Pseudo-Cushing's Syndrome’ you will like to note in a patient before starting lab investigations of Cushing Syndrome. e. What are THREE first line tests to be done in a suspected patient of Cushing Syndrome? f. Write THREE precautions you will like to include in your SOP for “Sample Collection of ACTH”. g. Why plasma ACTH level may not correctly measure “Ectopic ACTH” and what is the solution of this problem?     </vt:lpstr>
      <vt:lpstr>a. What should be first test(s) to be performed in a patient of Adrenal Insufficiency during the initial visit of the patient?    </vt:lpstr>
      <vt:lpstr>b.  What should be the time of sample collection for Adrenal Insufficiency and Cushing Syndrome?    </vt:lpstr>
      <vt:lpstr>c.  Will you like to include Plasma CRH levels in the investigation of Adrenal-Pituitary-Hypothalamus axis? Please give ONE reason of your answer.    </vt:lpstr>
      <vt:lpstr>d.  Name THREE most important causes of ‘Pseudo-Cushing's Syndrome’ you will like to note in a patient before starting lab investigations of Cushing Syndrome.    </vt:lpstr>
      <vt:lpstr>e.  What are THREE first line tests to be done in a suspected patient of Cushing Syndrome?    </vt:lpstr>
      <vt:lpstr>f.  Write THREE precautions you will like to include in your SOP for “Sample Collection of ACTH”.    </vt:lpstr>
      <vt:lpstr>g.  Why plasma ACTH level may not correctly measure “Ectopic ACTH” and what is the solution of this problem?     </vt:lpstr>
      <vt:lpstr>Q. 12:  Let`s suppose your ‘Adrenal Clinic’ is now functional in the Middle-East. Once a few months you are referred a ‘difficult case’ for the diagnosis. Three of such cases are given below which may or may not involve some complicated metabolic defect (one mark each):  (Please see next slides for questions and answers)     </vt:lpstr>
      <vt:lpstr>PowerPoint Presentation</vt:lpstr>
      <vt:lpstr>PowerPoint Presentation</vt:lpstr>
      <vt:lpstr>Congenital Adrenal Hyperplasia</vt:lpstr>
      <vt:lpstr>Definition</vt:lpstr>
      <vt:lpstr>PowerPoint Presentation</vt:lpstr>
      <vt:lpstr>PowerPoint Presentation</vt:lpstr>
      <vt:lpstr>Congenital Lipoid Adrenal Hyperplasia</vt:lpstr>
      <vt:lpstr>Lab Studies</vt:lpstr>
      <vt:lpstr>PowerPoint Presentation</vt:lpstr>
      <vt:lpstr>Thank You and Best Of Luck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MELLITUS -</dc:title>
  <dc:creator>COSMO</dc:creator>
  <cp:lastModifiedBy>AAMIR IJAZ</cp:lastModifiedBy>
  <cp:revision>2308</cp:revision>
  <dcterms:created xsi:type="dcterms:W3CDTF">2003-07-05T14:02:04Z</dcterms:created>
  <dcterms:modified xsi:type="dcterms:W3CDTF">2015-05-14T19:49:29Z</dcterms:modified>
</cp:coreProperties>
</file>