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56"/>
  </p:notesMasterIdLst>
  <p:sldIdLst>
    <p:sldId id="1184" r:id="rId2"/>
    <p:sldId id="1185" r:id="rId3"/>
    <p:sldId id="1186" r:id="rId4"/>
    <p:sldId id="1422" r:id="rId5"/>
    <p:sldId id="1187" r:id="rId6"/>
    <p:sldId id="1423" r:id="rId7"/>
    <p:sldId id="1424" r:id="rId8"/>
    <p:sldId id="1425" r:id="rId9"/>
    <p:sldId id="1426" r:id="rId10"/>
    <p:sldId id="1427" r:id="rId11"/>
    <p:sldId id="1428" r:id="rId12"/>
    <p:sldId id="1407" r:id="rId13"/>
    <p:sldId id="1189" r:id="rId14"/>
    <p:sldId id="1429" r:id="rId15"/>
    <p:sldId id="1449" r:id="rId16"/>
    <p:sldId id="1430" r:id="rId17"/>
    <p:sldId id="1431" r:id="rId18"/>
    <p:sldId id="1432" r:id="rId19"/>
    <p:sldId id="1190" r:id="rId20"/>
    <p:sldId id="1433" r:id="rId21"/>
    <p:sldId id="1434" r:id="rId22"/>
    <p:sldId id="1435" r:id="rId23"/>
    <p:sldId id="1191" r:id="rId24"/>
    <p:sldId id="1436" r:id="rId25"/>
    <p:sldId id="1437" r:id="rId26"/>
    <p:sldId id="1192" r:id="rId27"/>
    <p:sldId id="1193" r:id="rId28"/>
    <p:sldId id="1438" r:id="rId29"/>
    <p:sldId id="1439" r:id="rId30"/>
    <p:sldId id="1442" r:id="rId31"/>
    <p:sldId id="1443" r:id="rId32"/>
    <p:sldId id="1440" r:id="rId33"/>
    <p:sldId id="1444" r:id="rId34"/>
    <p:sldId id="1194" r:id="rId35"/>
    <p:sldId id="1286" r:id="rId36"/>
    <p:sldId id="1445" r:id="rId37"/>
    <p:sldId id="1201" r:id="rId38"/>
    <p:sldId id="1202" r:id="rId39"/>
    <p:sldId id="1412" r:id="rId40"/>
    <p:sldId id="1408" r:id="rId41"/>
    <p:sldId id="1413" r:id="rId42"/>
    <p:sldId id="1409" r:id="rId43"/>
    <p:sldId id="1414" r:id="rId44"/>
    <p:sldId id="1410" r:id="rId45"/>
    <p:sldId id="1416" r:id="rId46"/>
    <p:sldId id="1446" r:id="rId47"/>
    <p:sldId id="1447" r:id="rId48"/>
    <p:sldId id="1448" r:id="rId49"/>
    <p:sldId id="1411" r:id="rId50"/>
    <p:sldId id="1417" r:id="rId51"/>
    <p:sldId id="1419" r:id="rId52"/>
    <p:sldId id="1420" r:id="rId53"/>
    <p:sldId id="1421" r:id="rId54"/>
    <p:sldId id="407"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3" d="100"/>
          <a:sy n="63" d="100"/>
        </p:scale>
        <p:origin x="-12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10/10/2014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C3B13-DBF4-4615-9228-014B3105144E}" type="datetime1">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106E7-BE9F-421C-8C45-0867D2BEA5E3}" type="datetime1">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3B18E-35CF-4CCA-862E-B149B90EFF3F}" type="datetime1">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6435" y="389965"/>
            <a:ext cx="6781800" cy="1600200"/>
          </a:xfrm>
        </p:spPr>
        <p:txBody>
          <a:bodyPr/>
          <a:lstStyle>
            <a:lvl1pPr>
              <a:defRPr>
                <a:solidFill>
                  <a:srgbClr val="FF0000"/>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2362200"/>
            <a:ext cx="7543800" cy="3886200"/>
          </a:xfrm>
        </p:spPr>
        <p:txBody>
          <a:bodyPr/>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1DD9757-89D6-4943-AF56-ECDC2F57FE7B}" type="datetime1">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10095-9AE0-45F3-AD03-C783BD814E52}" type="datetime1">
              <a:rPr lang="en-US" smtClean="0"/>
              <a:t>10/10/2014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37E42A-FCBE-472E-B4EF-AE0A3CE883F3}" type="datetime1">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521CD7-D2E7-4B4D-AD7A-A7836F6D0C78}" type="datetime1">
              <a:rPr lang="en-US" smtClean="0"/>
              <a:t>10/10/2014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DD20F0-80A6-4881-A77D-4B5DBC0306C2}" type="datetime1">
              <a:rPr lang="en-US" smtClean="0"/>
              <a:t>10/10/2014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2CDBE-6C55-468A-812C-15B3006FF43F}" type="datetime1">
              <a:rPr lang="en-US" smtClean="0"/>
              <a:t>10/10/2014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9389C-A6B5-4598-857F-512499F21BF3}" type="datetime1">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21289-C174-44D4-A11A-36E4BF6B2B4C}" type="datetime1">
              <a:rPr lang="en-US" smtClean="0"/>
              <a:t>10/10/2014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C2D3BBD-5418-4A5E-9EE3-41EC972D4216}" type="datetime1">
              <a:rPr lang="en-US" smtClean="0"/>
              <a:t>10/10/2014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AE099C9-56F5-40D3-89E6-65303E9284BA}"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id="1" dur="indefinite" restart="never" nodeType="tmRoot"/>
      </p:par>
    </p:tnLst>
  </p:timing>
  <p:hf hdr="0" ftr="0"/>
  <p:txStyles>
    <p:titleStyle>
      <a:lvl1pPr algn="ctr" defTabSz="914400" rtl="0" eaLnBrk="1" latinLnBrk="0" hangingPunct="1">
        <a:spcBef>
          <a:spcPct val="0"/>
        </a:spcBef>
        <a:buNone/>
        <a:defRPr sz="5400" b="0" kern="1200">
          <a:solidFill>
            <a:srgbClr val="FF0000"/>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rgbClr val="00206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rgbClr val="002060"/>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rgbClr val="002060"/>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rgbClr val="002060"/>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rgbClr val="002060"/>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n.wikipedia.org/wiki/Colorectal_cance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Colorectal_cance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4054475"/>
            <a:ext cx="7772400" cy="3413125"/>
          </a:xfrm>
        </p:spPr>
        <p:txBody>
          <a:bodyPr>
            <a:noAutofit/>
          </a:bodyPr>
          <a:lstStyle/>
          <a:p>
            <a:pPr algn="ctr"/>
            <a:r>
              <a:rPr lang="en-US" sz="1400" cap="none" dirty="0" smtClean="0">
                <a:solidFill>
                  <a:schemeClr val="tx1"/>
                </a:solidFill>
                <a:latin typeface="+mn-lt"/>
              </a:rPr>
              <a:t>Pakistan Society Of Chemical Pathologists</a:t>
            </a:r>
            <a:br>
              <a:rPr lang="en-US" sz="1400" cap="none" dirty="0" smtClean="0">
                <a:solidFill>
                  <a:schemeClr val="tx1"/>
                </a:solidFill>
                <a:latin typeface="+mn-lt"/>
              </a:rPr>
            </a:br>
            <a:r>
              <a:rPr lang="en-US" sz="1200" cap="none" dirty="0" smtClean="0">
                <a:solidFill>
                  <a:schemeClr val="tx1"/>
                </a:solidFill>
                <a:latin typeface="+mn-lt"/>
              </a:rPr>
              <a:t>Distance Learning Programme In Chemical Pathology</a:t>
            </a:r>
            <a:br>
              <a:rPr lang="en-US" sz="1200" cap="none" dirty="0" smtClean="0">
                <a:solidFill>
                  <a:schemeClr val="tx1"/>
                </a:solidFill>
                <a:latin typeface="+mn-lt"/>
              </a:rPr>
            </a:br>
            <a:r>
              <a:rPr lang="en-US" sz="1600" cap="none" dirty="0" smtClean="0">
                <a:solidFill>
                  <a:schemeClr val="tx1"/>
                </a:solidFill>
                <a:latin typeface="+mn-lt"/>
              </a:rPr>
              <a:t>(DLP-2)</a:t>
            </a:r>
            <a:br>
              <a:rPr lang="en-US" sz="1600" cap="none" dirty="0" smtClean="0">
                <a:solidFill>
                  <a:schemeClr val="tx1"/>
                </a:solidFill>
                <a:latin typeface="+mn-lt"/>
              </a:rPr>
            </a:br>
            <a:r>
              <a:rPr lang="en-US" sz="1400" cap="none" dirty="0" smtClean="0">
                <a:solidFill>
                  <a:schemeClr val="tx1"/>
                </a:solidFill>
                <a:latin typeface="+mn-lt"/>
              </a:rPr>
              <a:t/>
            </a:r>
            <a:br>
              <a:rPr lang="en-US" sz="1400" cap="none" dirty="0" smtClean="0">
                <a:solidFill>
                  <a:schemeClr val="tx1"/>
                </a:solidFill>
                <a:latin typeface="+mn-lt"/>
              </a:rPr>
            </a:br>
            <a:r>
              <a:rPr lang="en-US" sz="4800" u="sng" dirty="0" smtClean="0">
                <a:solidFill>
                  <a:srgbClr val="FF0000"/>
                </a:solidFill>
                <a:latin typeface="+mn-lt"/>
              </a:rPr>
              <a:t>Lesson No 19</a:t>
            </a:r>
            <a:br>
              <a:rPr lang="en-US" sz="4800" u="sng" dirty="0" smtClean="0">
                <a:solidFill>
                  <a:srgbClr val="FF0000"/>
                </a:solidFill>
                <a:latin typeface="+mn-lt"/>
              </a:rPr>
            </a:br>
            <a:r>
              <a:rPr lang="en-GB" sz="4800" u="sng" dirty="0" smtClean="0">
                <a:latin typeface="+mn-lt"/>
              </a:rPr>
              <a:t>Tumour Markers</a:t>
            </a:r>
            <a:r>
              <a:rPr lang="en-US" sz="4800" u="sng" dirty="0" smtClean="0">
                <a:solidFill>
                  <a:srgbClr val="FF0000"/>
                </a:solidFill>
                <a:latin typeface="+mn-lt"/>
              </a:rPr>
              <a:t/>
            </a:r>
            <a:br>
              <a:rPr lang="en-US" sz="4800" u="sng" dirty="0" smtClean="0">
                <a:solidFill>
                  <a:srgbClr val="FF0000"/>
                </a:solidFill>
                <a:latin typeface="+mn-lt"/>
              </a:rPr>
            </a:br>
            <a:r>
              <a:rPr lang="en-US" sz="1200" dirty="0" smtClean="0">
                <a:solidFill>
                  <a:srgbClr val="FF0000"/>
                </a:solidFill>
                <a:latin typeface="+mn-lt"/>
              </a:rPr>
              <a:t>By </a:t>
            </a:r>
            <a:r>
              <a:rPr lang="en-GB" sz="1200" dirty="0" smtClean="0">
                <a:solidFill>
                  <a:srgbClr val="FF0000"/>
                </a:solidFill>
                <a:latin typeface="+mn-lt"/>
              </a:rPr>
              <a:t/>
            </a:r>
            <a:br>
              <a:rPr lang="en-GB" sz="1200" dirty="0" smtClean="0">
                <a:solidFill>
                  <a:srgbClr val="FF0000"/>
                </a:solidFill>
                <a:latin typeface="+mn-lt"/>
              </a:rPr>
            </a:br>
            <a:r>
              <a:rPr lang="en-US" sz="1800" dirty="0" smtClean="0">
                <a:solidFill>
                  <a:srgbClr val="FF0000"/>
                </a:solidFill>
                <a:latin typeface="+mn-lt"/>
              </a:rPr>
              <a:t> </a:t>
            </a:r>
            <a:r>
              <a:rPr lang="en-US" sz="2400" dirty="0">
                <a:solidFill>
                  <a:srgbClr val="0070C0"/>
                </a:solidFill>
                <a:latin typeface="+mn-lt"/>
              </a:rPr>
              <a:t>Col </a:t>
            </a:r>
            <a:r>
              <a:rPr lang="en-US" sz="2400" dirty="0" err="1" smtClean="0">
                <a:solidFill>
                  <a:srgbClr val="0070C0"/>
                </a:solidFill>
                <a:latin typeface="+mn-lt"/>
              </a:rPr>
              <a:t>Naveed</a:t>
            </a:r>
            <a:r>
              <a:rPr lang="en-US" sz="2400" dirty="0" smtClean="0">
                <a:solidFill>
                  <a:srgbClr val="0070C0"/>
                </a:solidFill>
                <a:latin typeface="+mn-lt"/>
              </a:rPr>
              <a:t> </a:t>
            </a:r>
            <a:r>
              <a:rPr lang="en-US" sz="2400" dirty="0" err="1" smtClean="0">
                <a:solidFill>
                  <a:srgbClr val="0070C0"/>
                </a:solidFill>
                <a:latin typeface="+mn-lt"/>
              </a:rPr>
              <a:t>Asif</a:t>
            </a:r>
            <a:r>
              <a:rPr lang="en-US" sz="2400" dirty="0">
                <a:solidFill>
                  <a:srgbClr val="0070C0"/>
                </a:solidFill>
                <a:latin typeface="+mn-lt"/>
              </a:rPr>
              <a:t/>
            </a:r>
            <a:br>
              <a:rPr lang="en-US" sz="2400" dirty="0">
                <a:solidFill>
                  <a:srgbClr val="0070C0"/>
                </a:solidFill>
                <a:latin typeface="+mn-lt"/>
              </a:rPr>
            </a:br>
            <a:r>
              <a:rPr lang="en-US" sz="1600" dirty="0">
                <a:solidFill>
                  <a:srgbClr val="0070C0"/>
                </a:solidFill>
                <a:latin typeface="+mn-lt"/>
              </a:rPr>
              <a:t>Consultant Chemical Pathologist / </a:t>
            </a:r>
            <a:br>
              <a:rPr lang="en-US" sz="1600" dirty="0">
                <a:solidFill>
                  <a:srgbClr val="0070C0"/>
                </a:solidFill>
                <a:latin typeface="+mn-lt"/>
              </a:rPr>
            </a:br>
            <a:r>
              <a:rPr lang="en-US" sz="1600" dirty="0">
                <a:solidFill>
                  <a:srgbClr val="0070C0"/>
                </a:solidFill>
                <a:latin typeface="+mn-lt"/>
              </a:rPr>
              <a:t>Section Head Endocrinology and </a:t>
            </a:r>
            <a:r>
              <a:rPr lang="en-US" sz="1600" dirty="0" err="1">
                <a:solidFill>
                  <a:srgbClr val="0070C0"/>
                </a:solidFill>
                <a:latin typeface="+mn-lt"/>
              </a:rPr>
              <a:t>Tumour</a:t>
            </a:r>
            <a:r>
              <a:rPr lang="en-US" sz="1600" dirty="0">
                <a:solidFill>
                  <a:srgbClr val="0070C0"/>
                </a:solidFill>
                <a:latin typeface="+mn-lt"/>
              </a:rPr>
              <a:t> Markers</a:t>
            </a:r>
            <a:r>
              <a:rPr lang="en-US" sz="2400" dirty="0">
                <a:solidFill>
                  <a:srgbClr val="0070C0"/>
                </a:solidFill>
                <a:latin typeface="+mn-lt"/>
              </a:rPr>
              <a:t/>
            </a:r>
            <a:br>
              <a:rPr lang="en-US" sz="2400" dirty="0">
                <a:solidFill>
                  <a:srgbClr val="0070C0"/>
                </a:solidFill>
                <a:latin typeface="+mn-lt"/>
              </a:rPr>
            </a:br>
            <a:r>
              <a:rPr lang="en-US" sz="1600" dirty="0">
                <a:solidFill>
                  <a:srgbClr val="FF0000"/>
                </a:solidFill>
                <a:latin typeface="+mn-lt"/>
              </a:rPr>
              <a:t>Department of Chemical Pathology and Endocrinology</a:t>
            </a:r>
            <a:br>
              <a:rPr lang="en-US" sz="1600" dirty="0">
                <a:solidFill>
                  <a:srgbClr val="FF0000"/>
                </a:solidFill>
                <a:latin typeface="+mn-lt"/>
              </a:rPr>
            </a:br>
            <a:r>
              <a:rPr lang="en-US" sz="1600" dirty="0">
                <a:solidFill>
                  <a:srgbClr val="FF0000"/>
                </a:solidFill>
                <a:latin typeface="+mn-lt"/>
              </a:rPr>
              <a:t>AFIP </a:t>
            </a:r>
            <a:r>
              <a:rPr lang="en-US" sz="1600" dirty="0" smtClean="0">
                <a:solidFill>
                  <a:srgbClr val="FF0000"/>
                </a:solidFill>
                <a:latin typeface="+mn-lt"/>
              </a:rPr>
              <a:t>Rawalpindi</a:t>
            </a:r>
            <a:r>
              <a:rPr lang="en-US" sz="2400" dirty="0" smtClean="0">
                <a:solidFill>
                  <a:srgbClr val="0070C0"/>
                </a:solidFill>
                <a:latin typeface="+mn-lt"/>
              </a:rPr>
              <a:t/>
            </a:r>
            <a:br>
              <a:rPr lang="en-US" sz="2400" dirty="0" smtClean="0">
                <a:solidFill>
                  <a:srgbClr val="0070C0"/>
                </a:solidFill>
                <a:latin typeface="+mn-lt"/>
              </a:rPr>
            </a:br>
            <a:r>
              <a:rPr lang="en-GB" sz="1800" dirty="0" smtClean="0">
                <a:solidFill>
                  <a:srgbClr val="FF0000"/>
                </a:solidFill>
                <a:latin typeface="+mn-lt"/>
              </a:rPr>
              <a:t/>
            </a:r>
            <a:br>
              <a:rPr lang="en-GB" sz="1800" dirty="0" smtClean="0">
                <a:solidFill>
                  <a:srgbClr val="FF0000"/>
                </a:solidFill>
                <a:latin typeface="+mn-lt"/>
              </a:rPr>
            </a:br>
            <a:r>
              <a:rPr lang="en-GB" sz="1800" dirty="0" smtClean="0">
                <a:solidFill>
                  <a:srgbClr val="FF0000"/>
                </a:solidFill>
                <a:latin typeface="+mn-lt"/>
              </a:rPr>
              <a:t>&amp;</a:t>
            </a:r>
            <a:r>
              <a:rPr lang="en-US" sz="2000" dirty="0" smtClean="0">
                <a:solidFill>
                  <a:srgbClr val="0070C0"/>
                </a:solidFill>
                <a:latin typeface="+mn-lt"/>
              </a:rPr>
              <a:t> </a:t>
            </a:r>
            <a:r>
              <a:rPr lang="en-GB" sz="2000" dirty="0" smtClean="0">
                <a:solidFill>
                  <a:srgbClr val="0070C0"/>
                </a:solidFill>
                <a:latin typeface="+mn-lt"/>
              </a:rPr>
              <a:t/>
            </a:r>
            <a:br>
              <a:rPr lang="en-GB" sz="2000" dirty="0" smtClean="0">
                <a:solidFill>
                  <a:srgbClr val="0070C0"/>
                </a:solidFill>
                <a:latin typeface="+mn-lt"/>
              </a:rPr>
            </a:br>
            <a:r>
              <a:rPr lang="en-US" sz="2400" dirty="0" smtClean="0">
                <a:solidFill>
                  <a:srgbClr val="0070C0"/>
                </a:solidFill>
                <a:latin typeface="+mn-lt"/>
              </a:rPr>
              <a:t>Brig </a:t>
            </a:r>
            <a:r>
              <a:rPr lang="en-US" sz="2400" dirty="0">
                <a:solidFill>
                  <a:srgbClr val="0070C0"/>
                </a:solidFill>
                <a:latin typeface="+mn-lt"/>
              </a:rPr>
              <a:t>Aamir Ijaz</a:t>
            </a:r>
            <a:r>
              <a:rPr lang="en-US" sz="3200" dirty="0">
                <a:solidFill>
                  <a:srgbClr val="0070C0"/>
                </a:solidFill>
                <a:latin typeface="+mn-lt"/>
              </a:rPr>
              <a:t/>
            </a:r>
            <a:br>
              <a:rPr lang="en-US" sz="3200" dirty="0">
                <a:solidFill>
                  <a:srgbClr val="0070C0"/>
                </a:solidFill>
                <a:latin typeface="+mn-lt"/>
              </a:rPr>
            </a:br>
            <a:r>
              <a:rPr lang="en-US" sz="1200" dirty="0" smtClean="0">
                <a:solidFill>
                  <a:srgbClr val="0070C0"/>
                </a:solidFill>
                <a:latin typeface="+mn-lt"/>
              </a:rPr>
              <a:t>MCPS</a:t>
            </a:r>
            <a:r>
              <a:rPr lang="en-US" sz="1200" dirty="0">
                <a:solidFill>
                  <a:srgbClr val="0070C0"/>
                </a:solidFill>
                <a:latin typeface="+mn-lt"/>
              </a:rPr>
              <a:t>, FCPS, FRCP (</a:t>
            </a:r>
            <a:r>
              <a:rPr lang="en-US" sz="1200" dirty="0" err="1">
                <a:solidFill>
                  <a:srgbClr val="0070C0"/>
                </a:solidFill>
                <a:latin typeface="+mn-lt"/>
              </a:rPr>
              <a:t>Edin</a:t>
            </a:r>
            <a:r>
              <a:rPr lang="en-US" sz="1200" dirty="0" smtClean="0">
                <a:solidFill>
                  <a:srgbClr val="0070C0"/>
                </a:solidFill>
                <a:latin typeface="+mn-lt"/>
              </a:rPr>
              <a:t>), MCPS-HPE</a:t>
            </a:r>
            <a:r>
              <a:rPr lang="en-GB" sz="1200" dirty="0">
                <a:solidFill>
                  <a:srgbClr val="0070C0"/>
                </a:solidFill>
                <a:latin typeface="+mn-lt"/>
              </a:rPr>
              <a:t/>
            </a:r>
            <a:br>
              <a:rPr lang="en-GB" sz="1200" dirty="0">
                <a:solidFill>
                  <a:srgbClr val="0070C0"/>
                </a:solidFill>
                <a:latin typeface="+mn-lt"/>
              </a:rPr>
            </a:br>
            <a:r>
              <a:rPr lang="en-GB" sz="1000" dirty="0">
                <a:solidFill>
                  <a:srgbClr val="0070C0"/>
                </a:solidFill>
                <a:latin typeface="+mn-lt"/>
              </a:rPr>
              <a:t/>
            </a:r>
            <a:br>
              <a:rPr lang="en-GB" sz="1000" dirty="0">
                <a:solidFill>
                  <a:srgbClr val="0070C0"/>
                </a:solidFill>
                <a:latin typeface="+mn-lt"/>
              </a:rPr>
            </a:br>
            <a:r>
              <a:rPr lang="en-GB" sz="1000" dirty="0">
                <a:solidFill>
                  <a:srgbClr val="0070C0"/>
                </a:solidFill>
                <a:latin typeface="+mn-lt"/>
              </a:rPr>
              <a:t/>
            </a:r>
            <a:br>
              <a:rPr lang="en-GB" sz="1000" dirty="0">
                <a:solidFill>
                  <a:srgbClr val="0070C0"/>
                </a:solidFill>
                <a:latin typeface="+mn-lt"/>
              </a:rPr>
            </a:br>
            <a:r>
              <a:rPr lang="en-US" sz="1600" dirty="0" smtClean="0">
                <a:solidFill>
                  <a:srgbClr val="FF0000"/>
                </a:solidFill>
                <a:latin typeface="+mn-lt"/>
              </a:rPr>
              <a:t>HOD and Professor </a:t>
            </a:r>
            <a:r>
              <a:rPr lang="en-US" sz="1600" dirty="0">
                <a:solidFill>
                  <a:srgbClr val="FF0000"/>
                </a:solidFill>
                <a:latin typeface="+mn-lt"/>
              </a:rPr>
              <a:t>of Pathology / </a:t>
            </a:r>
            <a:br>
              <a:rPr lang="en-US" sz="1600" dirty="0">
                <a:solidFill>
                  <a:srgbClr val="FF0000"/>
                </a:solidFill>
                <a:latin typeface="+mn-lt"/>
              </a:rPr>
            </a:br>
            <a:r>
              <a:rPr lang="en-US" sz="1600" dirty="0" smtClean="0">
                <a:solidFill>
                  <a:srgbClr val="FF0000"/>
                </a:solidFill>
                <a:latin typeface="+mn-lt"/>
              </a:rPr>
              <a:t>AFIP </a:t>
            </a:r>
            <a:r>
              <a:rPr lang="en-US" sz="1600" dirty="0">
                <a:solidFill>
                  <a:srgbClr val="FF0000"/>
                </a:solidFill>
                <a:latin typeface="+mn-lt"/>
              </a:rPr>
              <a:t>Rawalpindi</a:t>
            </a:r>
            <a:r>
              <a:rPr lang="en-US" sz="1100" baseline="30000" dirty="0">
                <a:solidFill>
                  <a:srgbClr val="FF0000"/>
                </a:solidFill>
                <a:latin typeface="+mn-lt"/>
              </a:rPr>
              <a:t/>
            </a:r>
            <a:br>
              <a:rPr lang="en-US" sz="1100" baseline="30000" dirty="0">
                <a:solidFill>
                  <a:srgbClr val="FF0000"/>
                </a:solidFill>
                <a:latin typeface="+mn-lt"/>
              </a:rPr>
            </a:br>
            <a:r>
              <a:rPr lang="en-US" sz="1100" dirty="0">
                <a:solidFill>
                  <a:schemeClr val="tx1"/>
                </a:solidFill>
                <a:latin typeface="+mn-lt"/>
                <a:cs typeface="Arial" pitchFamily="34" charset="0"/>
              </a:rPr>
              <a:t/>
            </a:r>
            <a:br>
              <a:rPr lang="en-US" sz="1100" dirty="0">
                <a:solidFill>
                  <a:schemeClr val="tx1"/>
                </a:solidFill>
                <a:latin typeface="+mn-lt"/>
                <a:cs typeface="Arial" pitchFamily="34" charset="0"/>
              </a:rPr>
            </a:br>
            <a:r>
              <a:rPr lang="en-US" sz="1000" baseline="30000" dirty="0" smtClean="0">
                <a:solidFill>
                  <a:schemeClr val="tx1"/>
                </a:solidFill>
                <a:latin typeface="+mn-lt"/>
              </a:rPr>
              <a:t/>
            </a:r>
            <a:br>
              <a:rPr lang="en-US" sz="1000" baseline="30000" dirty="0" smtClean="0">
                <a:solidFill>
                  <a:schemeClr val="tx1"/>
                </a:solidFill>
                <a:latin typeface="+mn-lt"/>
              </a:rPr>
            </a:br>
            <a:endParaRPr lang="en-US" sz="5400" dirty="0" smtClean="0">
              <a:solidFill>
                <a:schemeClr val="tx1"/>
              </a:solidFill>
              <a:latin typeface="+mn-lt"/>
            </a:endParaRPr>
          </a:p>
        </p:txBody>
      </p:sp>
      <p:pic>
        <p:nvPicPr>
          <p:cNvPr id="4" name="Picture 3" descr="G:\AI-02 Sep 12\DLP-2\DLP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4800"/>
            <a:ext cx="1381760" cy="13817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228600"/>
            <a:ext cx="1356360" cy="1457960"/>
          </a:xfrm>
          <a:prstGeom prst="rect">
            <a:avLst/>
          </a:prstGeom>
          <a:noFill/>
          <a:ln>
            <a:noFill/>
          </a:ln>
        </p:spPr>
      </p:pic>
    </p:spTree>
    <p:extLst>
      <p:ext uri="{BB962C8B-B14F-4D97-AF65-F5344CB8AC3E}">
        <p14:creationId xmlns:p14="http://schemas.microsoft.com/office/powerpoint/2010/main" val="3449383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err="1" smtClean="0"/>
              <a:t>Urokinase</a:t>
            </a:r>
            <a:r>
              <a:rPr lang="en-US" sz="3200" dirty="0" smtClean="0"/>
              <a:t> Plasminogen Activator System</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257800"/>
          </a:xfrm>
        </p:spPr>
        <p:txBody>
          <a:bodyPr>
            <a:noAutofit/>
          </a:bodyPr>
          <a:lstStyle/>
          <a:p>
            <a:r>
              <a:rPr lang="en-US" dirty="0" err="1"/>
              <a:t>Urokinase</a:t>
            </a:r>
            <a:r>
              <a:rPr lang="en-US" dirty="0"/>
              <a:t> plasminogen activator (</a:t>
            </a:r>
            <a:r>
              <a:rPr lang="en-US" dirty="0" err="1"/>
              <a:t>uPA</a:t>
            </a:r>
            <a:r>
              <a:rPr lang="en-US" dirty="0"/>
              <a:t>) is a serine protease with an important role in cancer invasion and metastases </a:t>
            </a:r>
            <a:r>
              <a:rPr lang="en-US" dirty="0" smtClean="0"/>
              <a:t>. </a:t>
            </a:r>
          </a:p>
          <a:p>
            <a:r>
              <a:rPr lang="en-US" dirty="0" smtClean="0"/>
              <a:t>When </a:t>
            </a:r>
            <a:r>
              <a:rPr lang="en-US" dirty="0"/>
              <a:t>bound to its receptor (</a:t>
            </a:r>
            <a:r>
              <a:rPr lang="en-US" dirty="0" err="1"/>
              <a:t>uPAR</a:t>
            </a:r>
            <a:r>
              <a:rPr lang="en-US" dirty="0"/>
              <a:t>), </a:t>
            </a:r>
            <a:r>
              <a:rPr lang="en-US" dirty="0" err="1"/>
              <a:t>uPA</a:t>
            </a:r>
            <a:r>
              <a:rPr lang="en-US" dirty="0"/>
              <a:t> converts plasminogen into plasmin and mediates degradation of the extracellular matrix during tumor cell invasion. </a:t>
            </a:r>
            <a:endParaRPr lang="en-US" dirty="0" smtClean="0"/>
          </a:p>
          <a:p>
            <a:r>
              <a:rPr lang="en-US" dirty="0" smtClean="0"/>
              <a:t>High </a:t>
            </a:r>
            <a:r>
              <a:rPr lang="en-US" dirty="0"/>
              <a:t>levels of </a:t>
            </a:r>
            <a:r>
              <a:rPr lang="en-US" dirty="0" err="1"/>
              <a:t>uPA</a:t>
            </a:r>
            <a:r>
              <a:rPr lang="en-US" dirty="0"/>
              <a:t> and </a:t>
            </a:r>
            <a:r>
              <a:rPr lang="en-US" dirty="0" err="1"/>
              <a:t>uPAR</a:t>
            </a:r>
            <a:r>
              <a:rPr lang="en-US" dirty="0"/>
              <a:t>, as well as the plasminogen activator </a:t>
            </a:r>
            <a:r>
              <a:rPr lang="en-US" dirty="0" smtClean="0"/>
              <a:t>inhibitor -1 (PAI-1), </a:t>
            </a:r>
            <a:r>
              <a:rPr lang="en-US" dirty="0"/>
              <a:t>have been associated with shorter survival in women with breast cancer; in contrast, high levels of PAI-2 appear to be associated with better outcomes </a:t>
            </a:r>
            <a:r>
              <a:rPr lang="en-US" dirty="0" smtClean="0"/>
              <a:t>.</a:t>
            </a:r>
            <a:endParaRPr lang="en-US" dirty="0"/>
          </a:p>
          <a:p>
            <a:pPr marL="0" indent="0" algn="just">
              <a:buNone/>
            </a:pPr>
            <a:endParaRPr lang="en-US" dirty="0">
              <a:cs typeface="Arial" panose="020B0604020202020204" pitchFamily="34" charset="0"/>
            </a:endParaRPr>
          </a:p>
        </p:txBody>
      </p:sp>
    </p:spTree>
    <p:extLst>
      <p:ext uri="{BB962C8B-B14F-4D97-AF65-F5344CB8AC3E}">
        <p14:creationId xmlns:p14="http://schemas.microsoft.com/office/powerpoint/2010/main" val="255012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399" cy="1600200"/>
          </a:xfrm>
        </p:spPr>
        <p:txBody>
          <a:bodyPr>
            <a:normAutofit/>
          </a:bodyPr>
          <a:lstStyle/>
          <a:p>
            <a:r>
              <a:rPr lang="en-US" sz="3200" dirty="0" err="1"/>
              <a:t>Urokinase</a:t>
            </a:r>
            <a:r>
              <a:rPr lang="en-US" sz="3200" dirty="0"/>
              <a:t> Plasminogen Activator System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181600"/>
          </a:xfrm>
        </p:spPr>
        <p:txBody>
          <a:bodyPr>
            <a:normAutofit/>
          </a:bodyPr>
          <a:lstStyle/>
          <a:p>
            <a:pPr algn="just"/>
            <a:r>
              <a:rPr lang="en-US" sz="2400" dirty="0" smtClean="0">
                <a:cs typeface="Arial" panose="020B0604020202020204" pitchFamily="34" charset="0"/>
              </a:rPr>
              <a:t>One explanation is that tumor may be  overproducing </a:t>
            </a:r>
            <a:r>
              <a:rPr lang="en-US" sz="2400" dirty="0" err="1" smtClean="0">
                <a:cs typeface="Arial" panose="020B0604020202020204" pitchFamily="34" charset="0"/>
              </a:rPr>
              <a:t>uPA</a:t>
            </a:r>
            <a:r>
              <a:rPr lang="en-US" sz="2400" dirty="0" smtClean="0">
                <a:cs typeface="Arial" panose="020B0604020202020204" pitchFamily="34" charset="0"/>
              </a:rPr>
              <a:t>, allowing cancer cells to spread beyond the tumor. High levels of PAI-1 may not be able to inhibit the growth of the tumor</a:t>
            </a:r>
          </a:p>
          <a:p>
            <a:pPr algn="just"/>
            <a:r>
              <a:rPr lang="en-US" sz="2400" dirty="0" err="1" smtClean="0">
                <a:cs typeface="Arial" panose="020B0604020202020204" pitchFamily="34" charset="0"/>
              </a:rPr>
              <a:t>uPA</a:t>
            </a:r>
            <a:r>
              <a:rPr lang="en-US" sz="2400" dirty="0" smtClean="0">
                <a:cs typeface="Arial" panose="020B0604020202020204" pitchFamily="34" charset="0"/>
              </a:rPr>
              <a:t> and PAI-1 can be measured by ELISAs on a minimum of 300 mg of fresh or frozen breast cancer tissue </a:t>
            </a:r>
          </a:p>
          <a:p>
            <a:pPr algn="just"/>
            <a:r>
              <a:rPr lang="en-US" sz="2400" dirty="0" smtClean="0">
                <a:cs typeface="Arial" panose="020B0604020202020204" pitchFamily="34" charset="0"/>
              </a:rPr>
              <a:t>Both are used for the determination of prognosis in patients with newly diagnosed, node-negative breast cancer</a:t>
            </a:r>
          </a:p>
          <a:p>
            <a:pPr algn="just"/>
            <a:r>
              <a:rPr lang="en-US" sz="2400" dirty="0" smtClean="0">
                <a:cs typeface="Arial" panose="020B0604020202020204" pitchFamily="34" charset="0"/>
              </a:rPr>
              <a:t>Overexpression of </a:t>
            </a:r>
            <a:r>
              <a:rPr lang="en-US" sz="2400" dirty="0" err="1" smtClean="0">
                <a:cs typeface="Arial" panose="020B0604020202020204" pitchFamily="34" charset="0"/>
              </a:rPr>
              <a:t>uPA</a:t>
            </a:r>
            <a:r>
              <a:rPr lang="en-US" sz="2400" dirty="0">
                <a:cs typeface="Arial" panose="020B0604020202020204" pitchFamily="34" charset="0"/>
              </a:rPr>
              <a:t> </a:t>
            </a:r>
            <a:r>
              <a:rPr lang="en-US" sz="2400" dirty="0" smtClean="0">
                <a:cs typeface="Arial" panose="020B0604020202020204" pitchFamily="34" charset="0"/>
              </a:rPr>
              <a:t>and/or PAI-1 have been consistently related to poor prognosis</a:t>
            </a:r>
          </a:p>
          <a:p>
            <a:pPr algn="just"/>
            <a:r>
              <a:rPr lang="en-US" sz="2400" dirty="0" smtClean="0">
                <a:cs typeface="Arial" panose="020B0604020202020204" pitchFamily="34" charset="0"/>
              </a:rPr>
              <a:t>If a patient has high levels of </a:t>
            </a:r>
            <a:r>
              <a:rPr lang="en-US" sz="2400" dirty="0" err="1" smtClean="0">
                <a:cs typeface="Arial" panose="020B0604020202020204" pitchFamily="34" charset="0"/>
              </a:rPr>
              <a:t>uPA</a:t>
            </a:r>
            <a:r>
              <a:rPr lang="en-US" sz="2400" dirty="0" smtClean="0">
                <a:cs typeface="Arial" panose="020B0604020202020204" pitchFamily="34" charset="0"/>
              </a:rPr>
              <a:t> and PAI-1, risk of recurrence of disease is very high</a:t>
            </a:r>
            <a:endParaRPr lang="en-US" sz="2400" dirty="0">
              <a:cs typeface="Arial" panose="020B0604020202020204" pitchFamily="34" charset="0"/>
            </a:endParaRPr>
          </a:p>
        </p:txBody>
      </p:sp>
    </p:spTree>
    <p:extLst>
      <p:ext uri="{BB962C8B-B14F-4D97-AF65-F5344CB8AC3E}">
        <p14:creationId xmlns:p14="http://schemas.microsoft.com/office/powerpoint/2010/main" val="10065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410200"/>
          </a:xfrm>
        </p:spPr>
        <p:txBody>
          <a:bodyPr>
            <a:normAutofit/>
          </a:bodyPr>
          <a:lstStyle/>
          <a:p>
            <a:pPr marL="0" lvl="0" indent="0">
              <a:buNone/>
            </a:pPr>
            <a:r>
              <a:rPr lang="en-GB" dirty="0" smtClean="0"/>
              <a:t>Q. 3: </a:t>
            </a:r>
            <a:r>
              <a:rPr lang="en-US" dirty="0" smtClean="0"/>
              <a:t>Changes </a:t>
            </a:r>
            <a:r>
              <a:rPr lang="en-US" dirty="0"/>
              <a:t>in concentration of tumor markers is used to describe the true status of a tumor. Different criteria/definitions have been devised based on various scientific facts.  “A linear increase in the concentration of tumor marker in three consecutive samples on log scale provided no therapy is given”. This statement truly describes:</a:t>
            </a:r>
          </a:p>
          <a:p>
            <a:pPr marL="0" lvl="0" indent="0">
              <a:buNone/>
            </a:pPr>
            <a:endParaRPr lang="en-US" dirty="0"/>
          </a:p>
          <a:p>
            <a:pPr marL="0" lvl="0" indent="0">
              <a:buNone/>
            </a:pPr>
            <a:r>
              <a:rPr lang="en-US" dirty="0">
                <a:solidFill>
                  <a:schemeClr val="tx1"/>
                </a:solidFill>
              </a:rPr>
              <a:t>a.	Confirmation of diagnosis</a:t>
            </a:r>
          </a:p>
          <a:p>
            <a:pPr marL="0" lvl="0" indent="0">
              <a:buNone/>
            </a:pPr>
            <a:r>
              <a:rPr lang="en-US" dirty="0">
                <a:solidFill>
                  <a:schemeClr val="tx1"/>
                </a:solidFill>
              </a:rPr>
              <a:t>b.	Partial remission of tumor</a:t>
            </a:r>
          </a:p>
          <a:p>
            <a:pPr marL="0" lvl="0" indent="0">
              <a:buNone/>
            </a:pPr>
            <a:r>
              <a:rPr lang="en-US" dirty="0">
                <a:solidFill>
                  <a:schemeClr val="tx1"/>
                </a:solidFill>
              </a:rPr>
              <a:t>c.	Recurrence of tumor</a:t>
            </a:r>
          </a:p>
          <a:p>
            <a:pPr marL="0" lvl="0" indent="0">
              <a:buNone/>
            </a:pPr>
            <a:r>
              <a:rPr lang="en-US" dirty="0">
                <a:solidFill>
                  <a:schemeClr val="tx1"/>
                </a:solidFill>
              </a:rPr>
              <a:t>d.	Relapse of tumor</a:t>
            </a:r>
          </a:p>
          <a:p>
            <a:pPr marL="0" lvl="0" indent="0">
              <a:buNone/>
            </a:pPr>
            <a:r>
              <a:rPr lang="en-US" dirty="0">
                <a:solidFill>
                  <a:schemeClr val="tx1"/>
                </a:solidFill>
              </a:rPr>
              <a:t>e.	Screening of </a:t>
            </a:r>
            <a:r>
              <a:rPr lang="en-US" dirty="0" err="1">
                <a:solidFill>
                  <a:schemeClr val="tx1"/>
                </a:solidFill>
              </a:rPr>
              <a:t>tumour</a:t>
            </a:r>
            <a:endParaRPr lang="en-US" dirty="0">
              <a:solidFill>
                <a:schemeClr val="tx1"/>
              </a:solidFill>
            </a:endParaRPr>
          </a:p>
          <a:p>
            <a:pPr marL="0" lvl="0" indent="0">
              <a:buNone/>
            </a:pPr>
            <a:endParaRPr lang="en-US" sz="2000" dirty="0"/>
          </a:p>
        </p:txBody>
      </p:sp>
      <p:sp>
        <p:nvSpPr>
          <p:cNvPr id="4" name="Rectangle 3"/>
          <p:cNvSpPr txBox="1">
            <a:spLocks noChangeArrowheads="1"/>
          </p:cNvSpPr>
          <p:nvPr/>
        </p:nvSpPr>
        <p:spPr>
          <a:xfrm>
            <a:off x="167640" y="60960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400" dirty="0">
                <a:solidFill>
                  <a:srgbClr val="FF0000"/>
                </a:solidFill>
              </a:rPr>
              <a:t>c.	Recurrence of tumor</a:t>
            </a:r>
          </a:p>
          <a:p>
            <a:pPr marL="1371600" lvl="3" indent="0" algn="ctr">
              <a:buFont typeface="Arial" pitchFamily="34" charset="0"/>
              <a:buNone/>
            </a:pPr>
            <a:r>
              <a:rPr lang="en-US" sz="4400" dirty="0" smtClean="0">
                <a:solidFill>
                  <a:schemeClr val="tx1"/>
                </a:solidFill>
              </a:rPr>
              <a:t/>
            </a:r>
            <a:br>
              <a:rPr lang="en-US" sz="4400" dirty="0" smtClean="0">
                <a:solidFill>
                  <a:schemeClr val="tx1"/>
                </a:solidFill>
              </a:rPr>
            </a:br>
            <a:endParaRPr lang="en-US" sz="2800" dirty="0">
              <a:solidFill>
                <a:srgbClr val="002060"/>
              </a:solidFill>
            </a:endParaRPr>
          </a:p>
        </p:txBody>
      </p:sp>
    </p:spTree>
    <p:extLst>
      <p:ext uri="{BB962C8B-B14F-4D97-AF65-F5344CB8AC3E}">
        <p14:creationId xmlns:p14="http://schemas.microsoft.com/office/powerpoint/2010/main" val="296311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237"/>
            <a:ext cx="8229600" cy="5211763"/>
          </a:xfrm>
        </p:spPr>
        <p:txBody>
          <a:bodyPr>
            <a:noAutofit/>
          </a:bodyPr>
          <a:lstStyle/>
          <a:p>
            <a:pPr marL="0" lvl="0" indent="0">
              <a:buNone/>
            </a:pPr>
            <a:r>
              <a:rPr lang="en-GB" sz="2000" dirty="0" smtClean="0"/>
              <a:t>Q.4:</a:t>
            </a:r>
            <a:r>
              <a:rPr lang="en-US" sz="2000" dirty="0"/>
              <a:t> </a:t>
            </a:r>
            <a:r>
              <a:rPr lang="en-US" sz="2000" dirty="0" smtClean="0"/>
              <a:t>A </a:t>
            </a:r>
            <a:r>
              <a:rPr lang="en-US" sz="2000" dirty="0"/>
              <a:t>59 years male is a known patient of chronic liver disease. His recent result of Alpha Fetoprotein (AFP) is 197ng/ml. Now the major challenge for a Chemical Pathologist is to offer another biochemical test to rule out hepatocellular carcinoma in this patient.  Many new candidate </a:t>
            </a:r>
            <a:r>
              <a:rPr lang="en-US" sz="2000" dirty="0" err="1"/>
              <a:t>tumour</a:t>
            </a:r>
            <a:r>
              <a:rPr lang="en-US" sz="2000" dirty="0"/>
              <a:t> markers have been suggested to be used alone or in combination with AFP. </a:t>
            </a:r>
          </a:p>
          <a:p>
            <a:pPr marL="0" lvl="0" indent="0">
              <a:buNone/>
            </a:pPr>
            <a:r>
              <a:rPr lang="en-US" sz="2000" dirty="0"/>
              <a:t>       Which of the following biomarkers has the strongest evidence to be used in such patients?</a:t>
            </a:r>
          </a:p>
          <a:p>
            <a:pPr marL="0" lvl="0" indent="0">
              <a:buNone/>
            </a:pPr>
            <a:endParaRPr lang="en-US" sz="2000" dirty="0"/>
          </a:p>
          <a:p>
            <a:pPr marL="0" lvl="0" indent="0">
              <a:buNone/>
            </a:pPr>
            <a:r>
              <a:rPr lang="en-US" sz="2000" dirty="0">
                <a:solidFill>
                  <a:schemeClr val="tx1"/>
                </a:solidFill>
              </a:rPr>
              <a:t>a.	Alpha-L-</a:t>
            </a:r>
            <a:r>
              <a:rPr lang="en-US" sz="2000" dirty="0" err="1">
                <a:solidFill>
                  <a:schemeClr val="tx1"/>
                </a:solidFill>
              </a:rPr>
              <a:t>fucosidase</a:t>
            </a:r>
            <a:r>
              <a:rPr lang="en-US" sz="2000" dirty="0">
                <a:solidFill>
                  <a:schemeClr val="tx1"/>
                </a:solidFill>
              </a:rPr>
              <a:t> activity</a:t>
            </a:r>
          </a:p>
          <a:p>
            <a:pPr marL="0" lvl="0" indent="0">
              <a:buNone/>
            </a:pPr>
            <a:r>
              <a:rPr lang="en-US" sz="2000" dirty="0">
                <a:solidFill>
                  <a:schemeClr val="tx1"/>
                </a:solidFill>
              </a:rPr>
              <a:t>b.	Human </a:t>
            </a:r>
            <a:r>
              <a:rPr lang="en-US" sz="2000" dirty="0" err="1">
                <a:solidFill>
                  <a:schemeClr val="tx1"/>
                </a:solidFill>
              </a:rPr>
              <a:t>carboxylesterase</a:t>
            </a:r>
            <a:r>
              <a:rPr lang="en-US" sz="2000" dirty="0">
                <a:solidFill>
                  <a:schemeClr val="tx1"/>
                </a:solidFill>
              </a:rPr>
              <a:t> 1</a:t>
            </a:r>
          </a:p>
          <a:p>
            <a:pPr marL="0" lvl="0" indent="0">
              <a:buNone/>
            </a:pPr>
            <a:r>
              <a:rPr lang="en-US" sz="2000" dirty="0">
                <a:solidFill>
                  <a:schemeClr val="tx1"/>
                </a:solidFill>
              </a:rPr>
              <a:t>c.	Lens </a:t>
            </a:r>
            <a:r>
              <a:rPr lang="en-US" sz="2000" dirty="0" err="1">
                <a:solidFill>
                  <a:schemeClr val="tx1"/>
                </a:solidFill>
              </a:rPr>
              <a:t>culinaris</a:t>
            </a:r>
            <a:r>
              <a:rPr lang="en-US" sz="2000" dirty="0">
                <a:solidFill>
                  <a:schemeClr val="tx1"/>
                </a:solidFill>
              </a:rPr>
              <a:t> agglutinin-reactive AFP </a:t>
            </a:r>
          </a:p>
          <a:p>
            <a:pPr marL="0" lvl="0" indent="0">
              <a:buNone/>
            </a:pPr>
            <a:r>
              <a:rPr lang="en-US" sz="2000" dirty="0">
                <a:solidFill>
                  <a:schemeClr val="tx1"/>
                </a:solidFill>
              </a:rPr>
              <a:t>d.	Transforming growth factor-beta-1</a:t>
            </a:r>
          </a:p>
          <a:p>
            <a:pPr marL="0" lvl="0" indent="0">
              <a:buNone/>
            </a:pPr>
            <a:r>
              <a:rPr lang="en-US" sz="2000" dirty="0">
                <a:solidFill>
                  <a:schemeClr val="tx1"/>
                </a:solidFill>
              </a:rPr>
              <a:t>e.	Tumor-associated </a:t>
            </a:r>
            <a:r>
              <a:rPr lang="en-US" sz="2000" dirty="0" err="1">
                <a:solidFill>
                  <a:schemeClr val="tx1"/>
                </a:solidFill>
              </a:rPr>
              <a:t>isoenzymes</a:t>
            </a:r>
            <a:r>
              <a:rPr lang="en-US" sz="2000" dirty="0">
                <a:solidFill>
                  <a:schemeClr val="tx1"/>
                </a:solidFill>
              </a:rPr>
              <a:t> of gamma-</a:t>
            </a:r>
            <a:r>
              <a:rPr lang="en-US" sz="2000" dirty="0" err="1">
                <a:solidFill>
                  <a:schemeClr val="tx1"/>
                </a:solidFill>
              </a:rPr>
              <a:t>glutamyl</a:t>
            </a:r>
            <a:r>
              <a:rPr lang="en-US" sz="2000" dirty="0">
                <a:solidFill>
                  <a:schemeClr val="tx1"/>
                </a:solidFill>
              </a:rPr>
              <a:t> </a:t>
            </a:r>
            <a:r>
              <a:rPr lang="en-US" sz="2000" dirty="0" err="1">
                <a:solidFill>
                  <a:schemeClr val="tx1"/>
                </a:solidFill>
              </a:rPr>
              <a:t>transpeptidase</a:t>
            </a:r>
            <a:endParaRPr lang="en-US" sz="2000" dirty="0">
              <a:solidFill>
                <a:schemeClr val="tx1"/>
              </a:solidFill>
            </a:endParaRPr>
          </a:p>
          <a:p>
            <a:pPr marL="0" lvl="0" indent="0">
              <a:buNone/>
            </a:pPr>
            <a:endParaRPr lang="en-US" sz="2000" dirty="0"/>
          </a:p>
        </p:txBody>
      </p:sp>
      <p:sp>
        <p:nvSpPr>
          <p:cNvPr id="4" name="Rectangle 3"/>
          <p:cNvSpPr txBox="1">
            <a:spLocks noChangeArrowheads="1"/>
          </p:cNvSpPr>
          <p:nvPr/>
        </p:nvSpPr>
        <p:spPr>
          <a:xfrm>
            <a:off x="-914400" y="5943600"/>
            <a:ext cx="98298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fr-FR" sz="3600" dirty="0">
                <a:solidFill>
                  <a:srgbClr val="FF0000"/>
                </a:solidFill>
              </a:rPr>
              <a:t>c.	Lens </a:t>
            </a:r>
            <a:r>
              <a:rPr lang="fr-FR" sz="3600" dirty="0" err="1">
                <a:solidFill>
                  <a:srgbClr val="FF0000"/>
                </a:solidFill>
              </a:rPr>
              <a:t>culinaris</a:t>
            </a:r>
            <a:r>
              <a:rPr lang="fr-FR" sz="3600" dirty="0">
                <a:solidFill>
                  <a:srgbClr val="FF0000"/>
                </a:solidFill>
              </a:rPr>
              <a:t> </a:t>
            </a:r>
            <a:r>
              <a:rPr lang="fr-FR" sz="3600" dirty="0" err="1">
                <a:solidFill>
                  <a:srgbClr val="FF0000"/>
                </a:solidFill>
              </a:rPr>
              <a:t>agglutinin-reactive</a:t>
            </a:r>
            <a:r>
              <a:rPr lang="fr-FR" sz="3600" dirty="0">
                <a:solidFill>
                  <a:srgbClr val="FF0000"/>
                </a:solidFill>
              </a:rPr>
              <a:t> AFP </a:t>
            </a:r>
          </a:p>
          <a:p>
            <a:pPr marL="1371600" lvl="3" indent="0" algn="ctr">
              <a:buFont typeface="Arial" pitchFamily="34" charset="0"/>
              <a:buNone/>
            </a:pPr>
            <a:r>
              <a:rPr lang="en-US" sz="3600" dirty="0" smtClean="0">
                <a:solidFill>
                  <a:schemeClr val="tx1"/>
                </a:solidFill>
              </a:rPr>
              <a:t/>
            </a:r>
            <a:br>
              <a:rPr lang="en-US" sz="3600" dirty="0" smtClean="0">
                <a:solidFill>
                  <a:schemeClr val="tx1"/>
                </a:solidFill>
              </a:rPr>
            </a:br>
            <a:endParaRPr lang="en-US" sz="2000" dirty="0">
              <a:solidFill>
                <a:srgbClr val="002060"/>
              </a:solidFill>
            </a:endParaRPr>
          </a:p>
        </p:txBody>
      </p:sp>
    </p:spTree>
    <p:extLst>
      <p:ext uri="{BB962C8B-B14F-4D97-AF65-F5344CB8AC3E}">
        <p14:creationId xmlns:p14="http://schemas.microsoft.com/office/powerpoint/2010/main" val="196168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8229600" cy="563562"/>
          </a:xfrm>
        </p:spPr>
        <p:txBody>
          <a:bodyPr>
            <a:noAutofit/>
          </a:bodyPr>
          <a:lstStyle/>
          <a:p>
            <a:r>
              <a:rPr lang="en-US" sz="3600" dirty="0" smtClean="0"/>
              <a:t>Lens </a:t>
            </a:r>
            <a:r>
              <a:rPr lang="en-US" sz="3600" dirty="0" err="1" smtClean="0"/>
              <a:t>Culinaris</a:t>
            </a:r>
            <a:r>
              <a:rPr lang="en-US" sz="3600" dirty="0" smtClean="0"/>
              <a:t> Agglutinin-reactive AFP</a:t>
            </a:r>
            <a:br>
              <a:rPr lang="en-US" sz="3600" dirty="0" smtClean="0"/>
            </a:br>
            <a:r>
              <a:rPr lang="en-US" sz="3600" dirty="0" smtClean="0"/>
              <a:t>(AFP-L3)</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066800"/>
            <a:ext cx="8458200" cy="5638800"/>
          </a:xfrm>
        </p:spPr>
        <p:txBody>
          <a:bodyPr>
            <a:noAutofit/>
          </a:bodyPr>
          <a:lstStyle/>
          <a:p>
            <a:pPr algn="just">
              <a:lnSpc>
                <a:spcPct val="120000"/>
              </a:lnSpc>
            </a:pPr>
            <a:r>
              <a:rPr lang="en-US" dirty="0" smtClean="0"/>
              <a:t>Lens </a:t>
            </a:r>
            <a:r>
              <a:rPr lang="en-US" dirty="0" err="1"/>
              <a:t>culinaris</a:t>
            </a:r>
            <a:r>
              <a:rPr lang="en-US" dirty="0"/>
              <a:t> agglutinin-reactive AFP (AFP-L3) is a </a:t>
            </a:r>
            <a:r>
              <a:rPr lang="en-US" dirty="0" err="1"/>
              <a:t>fucosylated</a:t>
            </a:r>
            <a:r>
              <a:rPr lang="en-US" dirty="0"/>
              <a:t> fraction of AFP that may be a helpful diagnostic and prognostic maker of </a:t>
            </a:r>
            <a:r>
              <a:rPr lang="en-US" dirty="0" smtClean="0"/>
              <a:t>hepatocellular carcinoma (HCC), </a:t>
            </a:r>
            <a:r>
              <a:rPr lang="en-US" dirty="0"/>
              <a:t>particularly in patients with low serum AFP </a:t>
            </a:r>
            <a:r>
              <a:rPr lang="en-US" dirty="0" smtClean="0"/>
              <a:t>levels. </a:t>
            </a:r>
            <a:endParaRPr lang="en-US" dirty="0"/>
          </a:p>
          <a:p>
            <a:pPr algn="just">
              <a:lnSpc>
                <a:spcPct val="120000"/>
              </a:lnSpc>
            </a:pPr>
            <a:r>
              <a:rPr lang="en-US" dirty="0" smtClean="0"/>
              <a:t>The </a:t>
            </a:r>
            <a:r>
              <a:rPr lang="en-US" dirty="0"/>
              <a:t>sensitivity and specificity of </a:t>
            </a:r>
            <a:r>
              <a:rPr lang="en-US" dirty="0" smtClean="0"/>
              <a:t>AFP-L3 </a:t>
            </a:r>
            <a:r>
              <a:rPr lang="en-US" dirty="0"/>
              <a:t>assay (using a cut-off of ≥5 percent) for HCC were </a:t>
            </a:r>
            <a:r>
              <a:rPr lang="en-US" dirty="0" smtClean="0"/>
              <a:t>found to be 42 </a:t>
            </a:r>
            <a:r>
              <a:rPr lang="en-US" dirty="0"/>
              <a:t>and 85 percent, </a:t>
            </a:r>
            <a:r>
              <a:rPr lang="en-US" dirty="0" smtClean="0"/>
              <a:t>respectively. </a:t>
            </a:r>
          </a:p>
          <a:p>
            <a:pPr algn="just">
              <a:lnSpc>
                <a:spcPct val="120000"/>
              </a:lnSpc>
            </a:pPr>
            <a:r>
              <a:rPr lang="en-US" dirty="0" smtClean="0"/>
              <a:t>In </a:t>
            </a:r>
            <a:r>
              <a:rPr lang="en-US" dirty="0"/>
              <a:t>addition, patients with high AFP-L3 levels using the highly sensitive assay had lower survival rates than patients with AFP-L3 levels of less than 5 percent.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563562"/>
          </a:xfrm>
        </p:spPr>
        <p:txBody>
          <a:bodyPr>
            <a:noAutofit/>
          </a:bodyPr>
          <a:lstStyle/>
          <a:p>
            <a:r>
              <a:rPr lang="en-US" sz="3600" dirty="0" smtClean="0">
                <a:latin typeface="Arial" panose="020B0604020202020204" pitchFamily="34" charset="0"/>
                <a:cs typeface="Arial" panose="020B0604020202020204" pitchFamily="34" charset="0"/>
              </a:rPr>
              <a:t>Alpha-L-</a:t>
            </a:r>
            <a:r>
              <a:rPr lang="en-US" sz="3600" dirty="0" err="1" smtClean="0">
                <a:latin typeface="Arial" panose="020B0604020202020204" pitchFamily="34" charset="0"/>
                <a:cs typeface="Arial" panose="020B0604020202020204" pitchFamily="34" charset="0"/>
              </a:rPr>
              <a:t>Fucosidase</a:t>
            </a:r>
            <a:r>
              <a:rPr lang="en-US" sz="3600" dirty="0" smtClean="0">
                <a:latin typeface="Arial" panose="020B0604020202020204" pitchFamily="34" charset="0"/>
                <a:cs typeface="Arial" panose="020B0604020202020204" pitchFamily="34" charset="0"/>
              </a:rPr>
              <a:t> Activity</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066800"/>
            <a:ext cx="8458200" cy="5638800"/>
          </a:xfrm>
        </p:spPr>
        <p:txBody>
          <a:bodyPr>
            <a:noAutofit/>
          </a:bodyPr>
          <a:lstStyle/>
          <a:p>
            <a:pPr algn="just">
              <a:lnSpc>
                <a:spcPct val="120000"/>
              </a:lnSpc>
            </a:pPr>
            <a:r>
              <a:rPr lang="en-US" sz="2000" dirty="0" smtClean="0">
                <a:latin typeface="Arial" panose="020B0604020202020204" pitchFamily="34" charset="0"/>
                <a:cs typeface="Arial" panose="020B0604020202020204" pitchFamily="34" charset="0"/>
              </a:rPr>
              <a:t>The </a:t>
            </a:r>
            <a:r>
              <a:rPr lang="en-US" sz="2000" dirty="0" err="1" smtClean="0">
                <a:latin typeface="Arial" panose="020B0604020202020204" pitchFamily="34" charset="0"/>
                <a:cs typeface="Arial" panose="020B0604020202020204" pitchFamily="34" charset="0"/>
              </a:rPr>
              <a:t>lysosomal</a:t>
            </a:r>
            <a:r>
              <a:rPr lang="en-US" sz="2000" dirty="0" smtClean="0">
                <a:latin typeface="Arial" panose="020B0604020202020204" pitchFamily="34" charset="0"/>
                <a:cs typeface="Arial" panose="020B0604020202020204" pitchFamily="34" charset="0"/>
              </a:rPr>
              <a:t> hydrolase, alpha-L-</a:t>
            </a:r>
            <a:r>
              <a:rPr lang="en-US" sz="2000" dirty="0" err="1" smtClean="0">
                <a:latin typeface="Arial" panose="020B0604020202020204" pitchFamily="34" charset="0"/>
                <a:cs typeface="Arial" panose="020B0604020202020204" pitchFamily="34" charset="0"/>
              </a:rPr>
              <a:t>fucosidase</a:t>
            </a:r>
            <a:r>
              <a:rPr lang="en-US" sz="2000" dirty="0" smtClean="0">
                <a:latin typeface="Arial" panose="020B0604020202020204" pitchFamily="34" charset="0"/>
                <a:cs typeface="Arial" panose="020B0604020202020204" pitchFamily="34" charset="0"/>
              </a:rPr>
              <a:t> (alpha-L- </a:t>
            </a:r>
            <a:r>
              <a:rPr lang="en-US" sz="2000" dirty="0" err="1" smtClean="0">
                <a:latin typeface="Arial" panose="020B0604020202020204" pitchFamily="34" charset="0"/>
                <a:cs typeface="Arial" panose="020B0604020202020204" pitchFamily="34" charset="0"/>
              </a:rPr>
              <a:t>fucoside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fucohydrolase</a:t>
            </a:r>
            <a:r>
              <a:rPr lang="en-US" sz="2000" dirty="0" smtClean="0">
                <a:latin typeface="Arial" panose="020B0604020202020204" pitchFamily="34" charset="0"/>
                <a:cs typeface="Arial" panose="020B0604020202020204" pitchFamily="34" charset="0"/>
              </a:rPr>
              <a:t>; (AFU), is present in many mammalian tissues including humans where it degrades </a:t>
            </a:r>
            <a:r>
              <a:rPr lang="en-US" sz="2000" dirty="0" err="1" smtClean="0">
                <a:latin typeface="Arial" panose="020B0604020202020204" pitchFamily="34" charset="0"/>
                <a:cs typeface="Arial" panose="020B0604020202020204" pitchFamily="34" charset="0"/>
              </a:rPr>
              <a:t>fucose</a:t>
            </a:r>
            <a:r>
              <a:rPr lang="en-US" sz="2000" dirty="0" smtClean="0">
                <a:latin typeface="Arial" panose="020B0604020202020204" pitchFamily="34" charset="0"/>
                <a:cs typeface="Arial" panose="020B0604020202020204" pitchFamily="34" charset="0"/>
              </a:rPr>
              <a:t>-containing </a:t>
            </a:r>
            <a:r>
              <a:rPr lang="en-US" sz="2000" dirty="0" err="1" smtClean="0">
                <a:latin typeface="Arial" panose="020B0604020202020204" pitchFamily="34" charset="0"/>
                <a:cs typeface="Arial" panose="020B0604020202020204" pitchFamily="34" charset="0"/>
              </a:rPr>
              <a:t>glycoconjugates</a:t>
            </a:r>
            <a:r>
              <a:rPr lang="en-US" sz="2000" dirty="0" smtClean="0">
                <a:latin typeface="Arial" panose="020B0604020202020204" pitchFamily="34" charset="0"/>
                <a:cs typeface="Arial" panose="020B0604020202020204" pitchFamily="34" charset="0"/>
              </a:rPr>
              <a:t>. </a:t>
            </a:r>
          </a:p>
          <a:p>
            <a:pPr algn="just">
              <a:lnSpc>
                <a:spcPct val="120000"/>
              </a:lnSpc>
            </a:pPr>
            <a:r>
              <a:rPr lang="en-US" sz="2000" dirty="0" smtClean="0">
                <a:latin typeface="Arial" panose="020B0604020202020204" pitchFamily="34" charset="0"/>
                <a:cs typeface="Arial" panose="020B0604020202020204" pitchFamily="34" charset="0"/>
              </a:rPr>
              <a:t>Deficiency of AFU results in a rare neurovisceral storage disease known as </a:t>
            </a:r>
            <a:r>
              <a:rPr lang="en-US" sz="2000" dirty="0" err="1" smtClean="0">
                <a:latin typeface="Arial" panose="020B0604020202020204" pitchFamily="34" charset="0"/>
                <a:cs typeface="Arial" panose="020B0604020202020204" pitchFamily="34" charset="0"/>
              </a:rPr>
              <a:t>fucosidosis</a:t>
            </a:r>
            <a:r>
              <a:rPr lang="en-US" sz="2000" dirty="0" smtClean="0">
                <a:latin typeface="Arial" panose="020B0604020202020204" pitchFamily="34" charset="0"/>
                <a:cs typeface="Arial" panose="020B0604020202020204" pitchFamily="34" charset="0"/>
              </a:rPr>
              <a:t> </a:t>
            </a:r>
          </a:p>
          <a:p>
            <a:pPr algn="just">
              <a:lnSpc>
                <a:spcPct val="120000"/>
              </a:lnSpc>
            </a:pPr>
            <a:r>
              <a:rPr lang="en-US" sz="2000" dirty="0" smtClean="0">
                <a:latin typeface="Arial" panose="020B0604020202020204" pitchFamily="34" charset="0"/>
                <a:cs typeface="Arial" panose="020B0604020202020204" pitchFamily="34" charset="0"/>
              </a:rPr>
              <a:t>Women with low serum activity of the enzyme may be prone to ovarian carcinoma. </a:t>
            </a:r>
          </a:p>
          <a:p>
            <a:pPr algn="just">
              <a:lnSpc>
                <a:spcPct val="120000"/>
              </a:lnSpc>
            </a:pPr>
            <a:r>
              <a:rPr lang="en-US" sz="2000" dirty="0" smtClean="0">
                <a:latin typeface="Arial" panose="020B0604020202020204" pitchFamily="34" charset="0"/>
                <a:cs typeface="Arial" panose="020B0604020202020204" pitchFamily="34" charset="0"/>
              </a:rPr>
              <a:t>Raised serum concentrations of AFU have been described in patients with a variety of benign diseases, including diabetes, hyperthyroidism and cirrhosis, alcoholic hepatitis and acute viral hepatitis. </a:t>
            </a:r>
          </a:p>
          <a:p>
            <a:pPr algn="just">
              <a:lnSpc>
                <a:spcPct val="120000"/>
              </a:lnSpc>
            </a:pPr>
            <a:r>
              <a:rPr lang="en-US" sz="2000" dirty="0" smtClean="0">
                <a:latin typeface="Arial" panose="020B0604020202020204" pitchFamily="34" charset="0"/>
                <a:cs typeface="Arial" panose="020B0604020202020204" pitchFamily="34" charset="0"/>
              </a:rPr>
              <a:t>Increased AFU activity has been found in patients with carcinoma of the lung, breast, stomach, ovary, uterus and hepatocellular carcinoma</a:t>
            </a:r>
          </a:p>
          <a:p>
            <a:pPr algn="just">
              <a:lnSpc>
                <a:spcPct val="120000"/>
              </a:lnSpc>
            </a:pPr>
            <a:r>
              <a:rPr lang="en-US" sz="2000" dirty="0" smtClean="0">
                <a:latin typeface="Arial" panose="020B0604020202020204" pitchFamily="34" charset="0"/>
                <a:cs typeface="Arial" panose="020B0604020202020204" pitchFamily="34" charset="0"/>
              </a:rPr>
              <a:t>AFU is  both less sensitive and less specific than alpha-fetoprotein as a serum marker of hepatocellular carcinoma.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7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0"/>
            <a:ext cx="6781800" cy="1600200"/>
          </a:xfrm>
        </p:spPr>
        <p:txBody>
          <a:bodyPr>
            <a:noAutofit/>
          </a:bodyPr>
          <a:lstStyle/>
          <a:p>
            <a:r>
              <a:rPr lang="en-US" sz="3600" dirty="0" smtClean="0">
                <a:latin typeface="Arial" panose="020B0604020202020204" pitchFamily="34" charset="0"/>
                <a:cs typeface="Arial" panose="020B0604020202020204" pitchFamily="34" charset="0"/>
              </a:rPr>
              <a:t>Human </a:t>
            </a:r>
            <a:r>
              <a:rPr lang="en-US" sz="3600" dirty="0" err="1" smtClean="0">
                <a:latin typeface="Arial" panose="020B0604020202020204" pitchFamily="34" charset="0"/>
                <a:cs typeface="Arial" panose="020B0604020202020204" pitchFamily="34" charset="0"/>
              </a:rPr>
              <a:t>Carboxylesterase</a:t>
            </a:r>
            <a:r>
              <a:rPr lang="en-US" sz="3600" dirty="0" smtClean="0">
                <a:latin typeface="Arial" panose="020B0604020202020204" pitchFamily="34" charset="0"/>
                <a:cs typeface="Arial" panose="020B0604020202020204" pitchFamily="34" charset="0"/>
              </a:rPr>
              <a:t> 1</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29145"/>
            <a:ext cx="8229600" cy="5715000"/>
          </a:xfrm>
        </p:spPr>
        <p:txBody>
          <a:bodyPr>
            <a:normAutofit/>
          </a:bodyPr>
          <a:lstStyle/>
          <a:p>
            <a:pPr algn="just"/>
            <a:r>
              <a:rPr lang="en-US" sz="2000" dirty="0" smtClean="0">
                <a:cs typeface="Arial" panose="020B0604020202020204" pitchFamily="34" charset="0"/>
              </a:rPr>
              <a:t>Liver </a:t>
            </a:r>
            <a:r>
              <a:rPr lang="en-US" sz="2000" dirty="0" err="1" smtClean="0">
                <a:cs typeface="Arial" panose="020B0604020202020204" pitchFamily="34" charset="0"/>
              </a:rPr>
              <a:t>carboxylesterase</a:t>
            </a:r>
            <a:r>
              <a:rPr lang="en-US" sz="2000" dirty="0" smtClean="0">
                <a:cs typeface="Arial" panose="020B0604020202020204" pitchFamily="34" charset="0"/>
              </a:rPr>
              <a:t> 1 (CES1, hCE-1 or CES1A1) is an enzyme, also historically known as serine esterase 1 (SES1), monocyte esterase and cholesterol ester hydrolase (CEH)</a:t>
            </a:r>
          </a:p>
          <a:p>
            <a:pPr algn="just"/>
            <a:r>
              <a:rPr lang="en-US" sz="2000" dirty="0" smtClean="0">
                <a:cs typeface="Arial" panose="020B0604020202020204" pitchFamily="34" charset="0"/>
              </a:rPr>
              <a:t>It is involved in both drug metabolism and activation, as well as other biological processes including</a:t>
            </a:r>
          </a:p>
          <a:p>
            <a:pPr lvl="1" algn="just">
              <a:buFont typeface="Wingdings" panose="05000000000000000000" pitchFamily="2" charset="2"/>
              <a:buChar char="ü"/>
            </a:pPr>
            <a:r>
              <a:rPr lang="en-US" sz="2000" dirty="0" smtClean="0">
                <a:cs typeface="Arial" panose="020B0604020202020204" pitchFamily="34" charset="0"/>
              </a:rPr>
              <a:t>Detoxification of </a:t>
            </a:r>
            <a:r>
              <a:rPr lang="en-US" sz="2000" dirty="0" err="1" smtClean="0">
                <a:cs typeface="Arial" panose="020B0604020202020204" pitchFamily="34" charset="0"/>
              </a:rPr>
              <a:t>xenobiotics</a:t>
            </a:r>
            <a:endParaRPr lang="en-US" sz="2000" dirty="0" smtClean="0">
              <a:cs typeface="Arial" panose="020B0604020202020204" pitchFamily="34" charset="0"/>
            </a:endParaRPr>
          </a:p>
          <a:p>
            <a:pPr lvl="1" algn="just">
              <a:buFont typeface="Wingdings" panose="05000000000000000000" pitchFamily="2" charset="2"/>
              <a:buChar char="ü"/>
            </a:pPr>
            <a:r>
              <a:rPr lang="en-US" sz="2000" dirty="0" smtClean="0">
                <a:cs typeface="Arial" panose="020B0604020202020204" pitchFamily="34" charset="0"/>
              </a:rPr>
              <a:t>Involvement in cholesterol metabolism</a:t>
            </a:r>
          </a:p>
          <a:p>
            <a:pPr lvl="1" algn="just">
              <a:buFont typeface="Wingdings" panose="05000000000000000000" pitchFamily="2" charset="2"/>
              <a:buChar char="ü"/>
            </a:pPr>
            <a:r>
              <a:rPr lang="en-US" sz="2000" dirty="0" err="1" smtClean="0">
                <a:cs typeface="Arial" panose="020B0604020202020204" pitchFamily="34" charset="0"/>
              </a:rPr>
              <a:t>Catalyses</a:t>
            </a:r>
            <a:r>
              <a:rPr lang="en-US" sz="2000" dirty="0" smtClean="0">
                <a:cs typeface="Arial" panose="020B0604020202020204" pitchFamily="34" charset="0"/>
              </a:rPr>
              <a:t> the hydrolysis of heroin and cocaine</a:t>
            </a:r>
          </a:p>
          <a:p>
            <a:pPr lvl="1" algn="just">
              <a:buFont typeface="Wingdings" panose="05000000000000000000" pitchFamily="2" charset="2"/>
              <a:buChar char="ü"/>
            </a:pPr>
            <a:r>
              <a:rPr lang="en-US" sz="2000" dirty="0">
                <a:cs typeface="Arial" panose="020B0604020202020204" pitchFamily="34" charset="0"/>
              </a:rPr>
              <a:t>A</a:t>
            </a:r>
            <a:r>
              <a:rPr lang="en-US" sz="2000" dirty="0" smtClean="0">
                <a:cs typeface="Arial" panose="020B0604020202020204" pitchFamily="34" charset="0"/>
              </a:rPr>
              <a:t>ctivation of many </a:t>
            </a:r>
            <a:r>
              <a:rPr lang="en-US" sz="2000" dirty="0" err="1" smtClean="0">
                <a:cs typeface="Arial" panose="020B0604020202020204" pitchFamily="34" charset="0"/>
              </a:rPr>
              <a:t>prodrugs</a:t>
            </a:r>
            <a:r>
              <a:rPr lang="en-US" sz="2000" dirty="0" smtClean="0">
                <a:cs typeface="Arial" panose="020B0604020202020204" pitchFamily="34" charset="0"/>
              </a:rPr>
              <a:t> such as angiotensin-converting enzyme (ACE) inhibitors,</a:t>
            </a:r>
          </a:p>
          <a:p>
            <a:pPr marL="457200" lvl="1" indent="0" algn="just">
              <a:buNone/>
            </a:pPr>
            <a:r>
              <a:rPr lang="en-US" sz="2000" dirty="0" err="1" smtClean="0">
                <a:cs typeface="Arial" panose="020B0604020202020204" pitchFamily="34" charset="0"/>
              </a:rPr>
              <a:t>Carboxylesterase</a:t>
            </a:r>
            <a:r>
              <a:rPr lang="en-US" sz="2000" dirty="0" smtClean="0">
                <a:cs typeface="Arial" panose="020B0604020202020204" pitchFamily="34" charset="0"/>
              </a:rPr>
              <a:t> 1 deficiency may be associated with non-Hodgkin lymphoma or B-cell lymphocytic leukemia</a:t>
            </a:r>
            <a:r>
              <a:rPr lang="en-US" sz="2000" dirty="0">
                <a:cs typeface="Arial" panose="020B0604020202020204" pitchFamily="34" charset="0"/>
              </a:rPr>
              <a:t>	</a:t>
            </a:r>
            <a:endParaRPr lang="en-US" sz="2000" dirty="0" smtClean="0">
              <a:cs typeface="Arial" panose="020B0604020202020204" pitchFamily="34" charset="0"/>
            </a:endParaRPr>
          </a:p>
          <a:p>
            <a:pPr marL="457200" lvl="1" indent="0" algn="just">
              <a:buNone/>
            </a:pPr>
            <a:r>
              <a:rPr lang="en-US" sz="1100" dirty="0" smtClean="0">
                <a:cs typeface="Arial" panose="020B0604020202020204" pitchFamily="34" charset="0"/>
              </a:rPr>
              <a:t>	</a:t>
            </a:r>
            <a:endParaRPr lang="en-US" sz="1100" dirty="0">
              <a:cs typeface="Arial" panose="020B0604020202020204" pitchFamily="34" charset="0"/>
            </a:endParaRPr>
          </a:p>
        </p:txBody>
      </p:sp>
    </p:spTree>
    <p:extLst>
      <p:ext uri="{BB962C8B-B14F-4D97-AF65-F5344CB8AC3E}">
        <p14:creationId xmlns:p14="http://schemas.microsoft.com/office/powerpoint/2010/main" val="152050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anose="020B0604020202020204" pitchFamily="34" charset="0"/>
                <a:cs typeface="Arial" panose="020B0604020202020204" pitchFamily="34" charset="0"/>
              </a:rPr>
              <a:t>Transforming Growth Factor-beta-1</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90600"/>
            <a:ext cx="8229600" cy="5410200"/>
          </a:xfrm>
        </p:spPr>
        <p:txBody>
          <a:bodyPr>
            <a:normAutofit/>
          </a:bodyPr>
          <a:lstStyle/>
          <a:p>
            <a:pPr algn="just"/>
            <a:r>
              <a:rPr lang="en-US" dirty="0">
                <a:cs typeface="Arial" panose="020B0604020202020204" pitchFamily="34" charset="0"/>
              </a:rPr>
              <a:t>T</a:t>
            </a:r>
            <a:r>
              <a:rPr lang="en-US" dirty="0" smtClean="0">
                <a:cs typeface="Arial" panose="020B0604020202020204" pitchFamily="34" charset="0"/>
              </a:rPr>
              <a:t>ransforming growth factor beta 1 or TGF-β1 is a polypeptide member of the transforming growth factor beta superfamily of cytokines</a:t>
            </a:r>
          </a:p>
          <a:p>
            <a:pPr algn="just"/>
            <a:r>
              <a:rPr lang="en-US" dirty="0" smtClean="0">
                <a:cs typeface="Arial" panose="020B0604020202020204" pitchFamily="34" charset="0"/>
              </a:rPr>
              <a:t>It is a secreted protein that performs many cellular functions, including the control of cell growth, cell proliferation, cell differentiation and apoptosis</a:t>
            </a:r>
          </a:p>
          <a:p>
            <a:pPr algn="just"/>
            <a:r>
              <a:rPr lang="en-US" dirty="0" smtClean="0">
                <a:cs typeface="Arial" panose="020B0604020202020204" pitchFamily="34" charset="0"/>
              </a:rPr>
              <a:t>Heterozygous mutations in TGFB1 gene result in a rare-</a:t>
            </a:r>
            <a:r>
              <a:rPr lang="en-US" dirty="0" err="1" smtClean="0">
                <a:cs typeface="Arial" panose="020B0604020202020204" pitchFamily="34" charset="0"/>
              </a:rPr>
              <a:t>Camurati</a:t>
            </a:r>
            <a:r>
              <a:rPr lang="en-US" dirty="0" smtClean="0">
                <a:cs typeface="Arial" panose="020B0604020202020204" pitchFamily="34" charset="0"/>
              </a:rPr>
              <a:t>-Engelmann disease type I (CED) with characteristic anomalies in the skeleton. It is a form of dysplasia</a:t>
            </a:r>
          </a:p>
          <a:p>
            <a:pPr algn="just"/>
            <a:r>
              <a:rPr lang="en-US" dirty="0" smtClean="0">
                <a:cs typeface="Arial" panose="020B0604020202020204" pitchFamily="34" charset="0"/>
              </a:rPr>
              <a:t>Some TGFB1 gene mutations are acquired. The TGFβ-1 overexpression occurs in certain types of prostate cancers, breast, colon, lung, and bladder cancers</a:t>
            </a:r>
            <a:endParaRPr lang="en-US" dirty="0">
              <a:cs typeface="Arial" panose="020B0604020202020204" pitchFamily="34" charset="0"/>
            </a:endParaRPr>
          </a:p>
        </p:txBody>
      </p:sp>
    </p:spTree>
    <p:extLst>
      <p:ext uri="{BB962C8B-B14F-4D97-AF65-F5344CB8AC3E}">
        <p14:creationId xmlns:p14="http://schemas.microsoft.com/office/powerpoint/2010/main" val="34289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000" dirty="0" smtClean="0">
                <a:cs typeface="Arial" panose="020B0604020202020204" pitchFamily="34" charset="0"/>
              </a:rPr>
              <a:t>Tumor-associated </a:t>
            </a:r>
            <a:r>
              <a:rPr lang="en-US" sz="3000" dirty="0" err="1" smtClean="0">
                <a:cs typeface="Arial" panose="020B0604020202020204" pitchFamily="34" charset="0"/>
              </a:rPr>
              <a:t>Isoenzymes</a:t>
            </a:r>
            <a:r>
              <a:rPr lang="en-US" sz="3000" dirty="0" smtClean="0">
                <a:cs typeface="Arial" panose="020B0604020202020204" pitchFamily="34" charset="0"/>
              </a:rPr>
              <a:t> Of Gamma-</a:t>
            </a:r>
            <a:r>
              <a:rPr lang="en-US" sz="3000" dirty="0" err="1" smtClean="0">
                <a:cs typeface="Arial" panose="020B0604020202020204" pitchFamily="34" charset="0"/>
              </a:rPr>
              <a:t>glutamyl</a:t>
            </a:r>
            <a:r>
              <a:rPr lang="en-US" sz="3000" dirty="0" smtClean="0">
                <a:cs typeface="Arial" panose="020B0604020202020204" pitchFamily="34" charset="0"/>
              </a:rPr>
              <a:t> </a:t>
            </a:r>
            <a:r>
              <a:rPr lang="en-US" sz="3000" dirty="0" err="1" smtClean="0">
                <a:cs typeface="Arial" panose="020B0604020202020204" pitchFamily="34" charset="0"/>
              </a:rPr>
              <a:t>Transpeptidase</a:t>
            </a:r>
            <a:endParaRPr lang="en-US" sz="3000" dirty="0">
              <a:cs typeface="Arial" panose="020B0604020202020204" pitchFamily="34" charset="0"/>
            </a:endParaRPr>
          </a:p>
        </p:txBody>
      </p:sp>
      <p:sp>
        <p:nvSpPr>
          <p:cNvPr id="3" name="Content Placeholder 2"/>
          <p:cNvSpPr>
            <a:spLocks noGrp="1"/>
          </p:cNvSpPr>
          <p:nvPr>
            <p:ph idx="1"/>
          </p:nvPr>
        </p:nvSpPr>
        <p:spPr>
          <a:xfrm>
            <a:off x="457200" y="1447800"/>
            <a:ext cx="8229600" cy="5181600"/>
          </a:xfrm>
        </p:spPr>
        <p:txBody>
          <a:bodyPr>
            <a:noAutofit/>
          </a:bodyPr>
          <a:lstStyle/>
          <a:p>
            <a:pPr algn="just"/>
            <a:r>
              <a:rPr lang="el-GR" sz="2400" dirty="0" smtClean="0">
                <a:cs typeface="Arial" panose="020B0604020202020204" pitchFamily="34" charset="0"/>
              </a:rPr>
              <a:t>γ-</a:t>
            </a:r>
            <a:r>
              <a:rPr lang="en-US" sz="2400" dirty="0" err="1" smtClean="0">
                <a:cs typeface="Arial" panose="020B0604020202020204" pitchFamily="34" charset="0"/>
              </a:rPr>
              <a:t>glutamyl</a:t>
            </a:r>
            <a:r>
              <a:rPr lang="en-US" sz="2400" dirty="0" smtClean="0">
                <a:cs typeface="Arial" panose="020B0604020202020204" pitchFamily="34" charset="0"/>
              </a:rPr>
              <a:t> </a:t>
            </a:r>
            <a:r>
              <a:rPr lang="en-US" sz="2400" dirty="0" err="1" smtClean="0">
                <a:cs typeface="Arial" panose="020B0604020202020204" pitchFamily="34" charset="0"/>
              </a:rPr>
              <a:t>transpeptidase</a:t>
            </a:r>
            <a:r>
              <a:rPr lang="en-US" sz="2400" dirty="0" smtClean="0">
                <a:cs typeface="Arial" panose="020B0604020202020204" pitchFamily="34" charset="0"/>
              </a:rPr>
              <a:t> is a membrane-bound enzyme which hydrolyzes </a:t>
            </a:r>
            <a:r>
              <a:rPr lang="el-GR" sz="2400" dirty="0" smtClean="0">
                <a:cs typeface="Arial" panose="020B0604020202020204" pitchFamily="34" charset="0"/>
              </a:rPr>
              <a:t>γ-</a:t>
            </a:r>
            <a:r>
              <a:rPr lang="en-US" sz="2400" dirty="0" err="1" smtClean="0">
                <a:cs typeface="Arial" panose="020B0604020202020204" pitchFamily="34" charset="0"/>
              </a:rPr>
              <a:t>glutamyl</a:t>
            </a:r>
            <a:endParaRPr lang="en-US" sz="2400" dirty="0" smtClean="0">
              <a:cs typeface="Arial" panose="020B0604020202020204" pitchFamily="34" charset="0"/>
            </a:endParaRPr>
          </a:p>
          <a:p>
            <a:pPr algn="just"/>
            <a:r>
              <a:rPr lang="en-US" sz="2400" dirty="0" smtClean="0">
                <a:cs typeface="Arial" panose="020B0604020202020204" pitchFamily="34" charset="0"/>
              </a:rPr>
              <a:t>y-GT</a:t>
            </a:r>
            <a:r>
              <a:rPr lang="en-US" sz="2400" dirty="0">
                <a:cs typeface="Arial" panose="020B0604020202020204" pitchFamily="34" charset="0"/>
              </a:rPr>
              <a:t> </a:t>
            </a:r>
            <a:r>
              <a:rPr lang="en-US" sz="2400" dirty="0" smtClean="0">
                <a:cs typeface="Arial" panose="020B0604020202020204" pitchFamily="34" charset="0"/>
              </a:rPr>
              <a:t>activity is high in </a:t>
            </a:r>
            <a:r>
              <a:rPr lang="en-US" sz="2400" dirty="0" err="1" smtClean="0">
                <a:cs typeface="Arial" panose="020B0604020202020204" pitchFamily="34" charset="0"/>
              </a:rPr>
              <a:t>foetal</a:t>
            </a:r>
            <a:r>
              <a:rPr lang="en-US" sz="2400" dirty="0" smtClean="0">
                <a:cs typeface="Arial" panose="020B0604020202020204" pitchFamily="34" charset="0"/>
              </a:rPr>
              <a:t> liver, in hepatocellular carcinoma (HCC) and in the </a:t>
            </a:r>
            <a:r>
              <a:rPr lang="en-US" sz="2400" dirty="0" err="1" smtClean="0">
                <a:cs typeface="Arial" panose="020B0604020202020204" pitchFamily="34" charset="0"/>
              </a:rPr>
              <a:t>preneoplastic</a:t>
            </a:r>
            <a:r>
              <a:rPr lang="en-US" sz="2400" dirty="0" smtClean="0">
                <a:cs typeface="Arial" panose="020B0604020202020204" pitchFamily="34" charset="0"/>
              </a:rPr>
              <a:t> lesions which precede these </a:t>
            </a:r>
            <a:r>
              <a:rPr lang="en-US" sz="2400" dirty="0" err="1" smtClean="0">
                <a:cs typeface="Arial" panose="020B0604020202020204" pitchFamily="34" charset="0"/>
              </a:rPr>
              <a:t>tumours</a:t>
            </a:r>
            <a:r>
              <a:rPr lang="en-US" sz="2400" dirty="0" smtClean="0">
                <a:cs typeface="Arial" panose="020B0604020202020204" pitchFamily="34" charset="0"/>
              </a:rPr>
              <a:t>, but is low in adult liver tissue</a:t>
            </a:r>
            <a:endParaRPr lang="en-US" sz="2400" dirty="0">
              <a:cs typeface="Arial" panose="020B0604020202020204" pitchFamily="34" charset="0"/>
            </a:endParaRPr>
          </a:p>
          <a:p>
            <a:pPr algn="just"/>
            <a:r>
              <a:rPr lang="en-US" sz="2400" dirty="0" smtClean="0">
                <a:cs typeface="Arial" panose="020B0604020202020204" pitchFamily="34" charset="0"/>
              </a:rPr>
              <a:t>In damaged hepatocytes, particularly in </a:t>
            </a:r>
            <a:r>
              <a:rPr lang="en-US" sz="2400" dirty="0" err="1" smtClean="0">
                <a:cs typeface="Arial" panose="020B0604020202020204" pitchFamily="34" charset="0"/>
              </a:rPr>
              <a:t>hepatocarcinogenesis</a:t>
            </a:r>
            <a:r>
              <a:rPr lang="en-US" sz="2400" dirty="0" smtClean="0">
                <a:cs typeface="Arial" panose="020B0604020202020204" pitchFamily="34" charset="0"/>
              </a:rPr>
              <a:t>, GGT is significantly released into the blood from hepatic tissues</a:t>
            </a:r>
          </a:p>
          <a:p>
            <a:pPr algn="just"/>
            <a:r>
              <a:rPr lang="en-US" sz="2400" dirty="0" smtClean="0">
                <a:cs typeface="Arial" panose="020B0604020202020204" pitchFamily="34" charset="0"/>
              </a:rPr>
              <a:t>However the total activity of GGT has a significant overlap with various liver diseases which limits its value in diagnosis</a:t>
            </a:r>
          </a:p>
          <a:p>
            <a:pPr algn="just"/>
            <a:r>
              <a:rPr lang="en-US" sz="2400" dirty="0" smtClean="0">
                <a:cs typeface="Arial" panose="020B0604020202020204" pitchFamily="34" charset="0"/>
              </a:rPr>
              <a:t>However sensitivity and specificity of GGT is increased in HCC when combined with AFP</a:t>
            </a:r>
          </a:p>
        </p:txBody>
      </p:sp>
    </p:spTree>
    <p:extLst>
      <p:ext uri="{BB962C8B-B14F-4D97-AF65-F5344CB8AC3E}">
        <p14:creationId xmlns:p14="http://schemas.microsoft.com/office/powerpoint/2010/main" val="19677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876800"/>
          </a:xfrm>
        </p:spPr>
        <p:txBody>
          <a:bodyPr>
            <a:normAutofit/>
          </a:bodyPr>
          <a:lstStyle/>
          <a:p>
            <a:pPr marL="0" lvl="0" indent="0">
              <a:buNone/>
            </a:pPr>
            <a:r>
              <a:rPr lang="en-US" dirty="0"/>
              <a:t>Q: 5.	A 35 years old lady presented with five years history of pelvic mass. On laparotomy it turned out to be of ovarian origin. Histopathology revealed carcinoma ovary. Blood sample was sent for CA 125 level and result was 20 IU/ml. What could be the most likely cause of normal CA 125 level?</a:t>
            </a:r>
          </a:p>
          <a:p>
            <a:pPr marL="0" lvl="0" indent="0">
              <a:buNone/>
            </a:pPr>
            <a:endParaRPr lang="en-US" dirty="0"/>
          </a:p>
          <a:p>
            <a:pPr marL="0" lvl="0" indent="0">
              <a:buNone/>
            </a:pPr>
            <a:r>
              <a:rPr lang="en-US" dirty="0">
                <a:solidFill>
                  <a:schemeClr val="tx1"/>
                </a:solidFill>
              </a:rPr>
              <a:t>a.	Endometrial carcinoma </a:t>
            </a:r>
            <a:r>
              <a:rPr lang="en-US" dirty="0" err="1">
                <a:solidFill>
                  <a:schemeClr val="tx1"/>
                </a:solidFill>
              </a:rPr>
              <a:t>alongwith</a:t>
            </a:r>
            <a:r>
              <a:rPr lang="en-US" dirty="0">
                <a:solidFill>
                  <a:schemeClr val="tx1"/>
                </a:solidFill>
              </a:rPr>
              <a:t> carcinoma ovary </a:t>
            </a:r>
          </a:p>
          <a:p>
            <a:pPr marL="0" lvl="0" indent="0">
              <a:buNone/>
            </a:pPr>
            <a:r>
              <a:rPr lang="en-US" dirty="0">
                <a:solidFill>
                  <a:schemeClr val="tx1"/>
                </a:solidFill>
              </a:rPr>
              <a:t>b.	</a:t>
            </a:r>
            <a:r>
              <a:rPr lang="en-US" dirty="0" err="1">
                <a:solidFill>
                  <a:schemeClr val="tx1"/>
                </a:solidFill>
              </a:rPr>
              <a:t>Haemolysed</a:t>
            </a:r>
            <a:r>
              <a:rPr lang="en-US" dirty="0">
                <a:solidFill>
                  <a:schemeClr val="tx1"/>
                </a:solidFill>
              </a:rPr>
              <a:t> sample </a:t>
            </a:r>
          </a:p>
          <a:p>
            <a:pPr marL="0" lvl="0" indent="0">
              <a:buNone/>
            </a:pPr>
            <a:r>
              <a:rPr lang="en-US" dirty="0">
                <a:solidFill>
                  <a:schemeClr val="tx1"/>
                </a:solidFill>
              </a:rPr>
              <a:t>c.	Mucinous type of carcinoma ovary </a:t>
            </a:r>
          </a:p>
          <a:p>
            <a:pPr marL="0" lvl="0" indent="0">
              <a:buNone/>
            </a:pPr>
            <a:r>
              <a:rPr lang="en-US" dirty="0">
                <a:solidFill>
                  <a:schemeClr val="tx1"/>
                </a:solidFill>
              </a:rPr>
              <a:t>d.	Multi-</a:t>
            </a:r>
            <a:r>
              <a:rPr lang="en-US" dirty="0" err="1">
                <a:solidFill>
                  <a:schemeClr val="tx1"/>
                </a:solidFill>
              </a:rPr>
              <a:t>loculated</a:t>
            </a:r>
            <a:r>
              <a:rPr lang="en-US" dirty="0">
                <a:solidFill>
                  <a:schemeClr val="tx1"/>
                </a:solidFill>
              </a:rPr>
              <a:t> cysts in ovaries</a:t>
            </a:r>
          </a:p>
          <a:p>
            <a:pPr marL="0" lvl="0" indent="0">
              <a:buNone/>
            </a:pPr>
            <a:r>
              <a:rPr lang="en-US" dirty="0">
                <a:solidFill>
                  <a:schemeClr val="tx1"/>
                </a:solidFill>
              </a:rPr>
              <a:t>e.	Photometric method of analysis </a:t>
            </a:r>
          </a:p>
          <a:p>
            <a:pPr marL="0" lvl="0" indent="0">
              <a:buNone/>
            </a:pPr>
            <a:endParaRPr lang="en-US" dirty="0"/>
          </a:p>
          <a:p>
            <a:endParaRPr lang="en-US" sz="2800" dirty="0"/>
          </a:p>
        </p:txBody>
      </p:sp>
      <p:sp>
        <p:nvSpPr>
          <p:cNvPr id="4" name="Rectangle 3"/>
          <p:cNvSpPr txBox="1">
            <a:spLocks noChangeArrowheads="1"/>
          </p:cNvSpPr>
          <p:nvPr/>
        </p:nvSpPr>
        <p:spPr>
          <a:xfrm>
            <a:off x="-152400" y="58674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3200" dirty="0">
                <a:solidFill>
                  <a:srgbClr val="FF0000"/>
                </a:solidFill>
              </a:rPr>
              <a:t>c.	Mucinous type of carcinoma ovary </a:t>
            </a:r>
          </a:p>
          <a:p>
            <a:pPr marL="1371600" lvl="3" indent="0" algn="ctr">
              <a:buNone/>
            </a:pPr>
            <a:r>
              <a:rPr lang="en-US" sz="3200" dirty="0" smtClean="0">
                <a:solidFill>
                  <a:schemeClr val="tx1"/>
                </a:solidFill>
              </a:rPr>
              <a:t/>
            </a:r>
            <a:br>
              <a:rPr lang="en-US" sz="3200" dirty="0" smtClean="0">
                <a:solidFill>
                  <a:schemeClr val="tx1"/>
                </a:solidFill>
              </a:rPr>
            </a:br>
            <a:endParaRPr lang="en-US" dirty="0">
              <a:solidFill>
                <a:srgbClr val="002060"/>
              </a:solidFill>
            </a:endParaRPr>
          </a:p>
        </p:txBody>
      </p:sp>
    </p:spTree>
    <p:extLst>
      <p:ext uri="{BB962C8B-B14F-4D97-AF65-F5344CB8AC3E}">
        <p14:creationId xmlns:p14="http://schemas.microsoft.com/office/powerpoint/2010/main" val="29751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5800"/>
            <a:ext cx="7543800" cy="1524000"/>
          </a:xfrm>
        </p:spPr>
        <p:txBody>
          <a:bodyPr>
            <a:noAutofit/>
          </a:bodyPr>
          <a:lstStyle/>
          <a:p>
            <a:pPr algn="ctr"/>
            <a:r>
              <a:rPr lang="en-US" sz="4800" dirty="0"/>
              <a:t>Part I</a:t>
            </a:r>
            <a:br>
              <a:rPr lang="en-US" sz="4800" dirty="0"/>
            </a:br>
            <a:r>
              <a:rPr lang="en-US" sz="4800" dirty="0"/>
              <a:t>MCQs (One Best Type)</a:t>
            </a:r>
            <a:br>
              <a:rPr lang="en-US" sz="4800" dirty="0"/>
            </a:br>
            <a:endParaRPr lang="en-GB" sz="4800" dirty="0"/>
          </a:p>
        </p:txBody>
      </p:sp>
    </p:spTree>
    <p:extLst>
      <p:ext uri="{BB962C8B-B14F-4D97-AF65-F5344CB8AC3E}">
        <p14:creationId xmlns:p14="http://schemas.microsoft.com/office/powerpoint/2010/main" val="3339458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noAutofit/>
          </a:bodyPr>
          <a:lstStyle/>
          <a:p>
            <a:r>
              <a:rPr lang="en-US" sz="4800" dirty="0" smtClean="0">
                <a:latin typeface="Arial" panose="020B0604020202020204" pitchFamily="34" charset="0"/>
                <a:cs typeface="Arial" panose="020B0604020202020204" pitchFamily="34" charset="0"/>
              </a:rPr>
              <a:t>CA 125</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0"/>
            <a:ext cx="8229600" cy="5486400"/>
          </a:xfrm>
        </p:spPr>
        <p:txBody>
          <a:bodyPr>
            <a:noAutofit/>
          </a:bodyPr>
          <a:lstStyle/>
          <a:p>
            <a:pPr algn="just"/>
            <a:r>
              <a:rPr lang="en-US" dirty="0" smtClean="0">
                <a:cs typeface="Arial" panose="020B0604020202020204" pitchFamily="34" charset="0"/>
              </a:rPr>
              <a:t>Cancer Antigen (CA) 125 is a high molecular weight glycoprotein expressed by epithelial ovarian </a:t>
            </a:r>
            <a:r>
              <a:rPr lang="en-US" dirty="0">
                <a:cs typeface="Arial" panose="020B0604020202020204" pitchFamily="34" charset="0"/>
              </a:rPr>
              <a:t>t</a:t>
            </a:r>
            <a:r>
              <a:rPr lang="en-US" dirty="0" smtClean="0">
                <a:cs typeface="Arial" panose="020B0604020202020204" pitchFamily="34" charset="0"/>
              </a:rPr>
              <a:t>umors and other pathologic and normal tissues of  </a:t>
            </a:r>
            <a:r>
              <a:rPr lang="en-US" dirty="0" err="1" smtClean="0">
                <a:cs typeface="Arial" panose="020B0604020202020204" pitchFamily="34" charset="0"/>
              </a:rPr>
              <a:t>mullerian</a:t>
            </a:r>
            <a:r>
              <a:rPr lang="en-US" dirty="0" smtClean="0">
                <a:cs typeface="Arial" panose="020B0604020202020204" pitchFamily="34" charset="0"/>
              </a:rPr>
              <a:t> duct origin</a:t>
            </a:r>
          </a:p>
          <a:p>
            <a:pPr algn="just"/>
            <a:r>
              <a:rPr lang="en-US" dirty="0" smtClean="0">
                <a:cs typeface="Arial" panose="020B0604020202020204" pitchFamily="34" charset="0"/>
              </a:rPr>
              <a:t>CA 125 is a most promising marker for ovarian cancer</a:t>
            </a:r>
          </a:p>
          <a:p>
            <a:pPr algn="just"/>
            <a:r>
              <a:rPr lang="en-US" dirty="0" smtClean="0">
                <a:cs typeface="Arial" panose="020B0604020202020204" pitchFamily="34" charset="0"/>
              </a:rPr>
              <a:t>About 80% of non-mucinous epithelial ovarian cancers have raised CA 125 levels, while normal levels are seen in 75% of mucinous tumors like Brenner, sex cord and germ cell tumors</a:t>
            </a:r>
          </a:p>
          <a:p>
            <a:pPr algn="just"/>
            <a:r>
              <a:rPr lang="en-US" dirty="0" smtClean="0">
                <a:cs typeface="Arial" panose="020B0604020202020204" pitchFamily="34" charset="0"/>
              </a:rPr>
              <a:t>CA 125 is used for monitoring response to therapy, for detecting residual disease following initial therapy and for detection of recurrent metastasis in ovarian cancer.</a:t>
            </a:r>
          </a:p>
          <a:p>
            <a:pPr algn="just"/>
            <a:r>
              <a:rPr lang="en-US" dirty="0" smtClean="0">
                <a:cs typeface="Arial" panose="020B0604020202020204" pitchFamily="34" charset="0"/>
              </a:rPr>
              <a:t>However it has limitations in early detection of ovarian cancer due to its low sensitivity and low specificity</a:t>
            </a:r>
            <a:endParaRPr lang="en-US" dirty="0">
              <a:cs typeface="Arial" panose="020B0604020202020204" pitchFamily="34" charset="0"/>
            </a:endParaRPr>
          </a:p>
        </p:txBody>
      </p:sp>
    </p:spTree>
    <p:extLst>
      <p:ext uri="{BB962C8B-B14F-4D97-AF65-F5344CB8AC3E}">
        <p14:creationId xmlns:p14="http://schemas.microsoft.com/office/powerpoint/2010/main" val="41732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normAutofit fontScale="90000"/>
          </a:bodyPr>
          <a:lstStyle/>
          <a:p>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Benign conditions with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raised CA </a:t>
            </a:r>
            <a:r>
              <a:rPr lang="en-US" sz="4000" dirty="0">
                <a:latin typeface="Arial" panose="020B0604020202020204" pitchFamily="34" charset="0"/>
                <a:cs typeface="Arial" panose="020B0604020202020204" pitchFamily="34" charset="0"/>
              </a:rPr>
              <a:t>125 </a:t>
            </a:r>
            <a:r>
              <a:rPr lang="en-US" sz="4000" dirty="0" smtClean="0">
                <a:latin typeface="Arial" panose="020B0604020202020204" pitchFamily="34" charset="0"/>
                <a:cs typeface="Arial" panose="020B0604020202020204" pitchFamily="34" charset="0"/>
              </a:rPr>
              <a:t> levels</a:t>
            </a:r>
            <a:br>
              <a:rPr lang="en-US" sz="4000" dirty="0" smtClean="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992032"/>
              </p:ext>
            </p:extLst>
          </p:nvPr>
        </p:nvGraphicFramePr>
        <p:xfrm>
          <a:off x="457200" y="1423300"/>
          <a:ext cx="8229600" cy="4962260"/>
        </p:xfrm>
        <a:graphic>
          <a:graphicData uri="http://schemas.openxmlformats.org/drawingml/2006/table">
            <a:tbl>
              <a:tblPr firstRow="1" bandRow="1">
                <a:tableStyleId>{5C22544A-7EE6-4342-B048-85BDC9FD1C3A}</a:tableStyleId>
              </a:tblPr>
              <a:tblGrid>
                <a:gridCol w="4114800"/>
                <a:gridCol w="4114800"/>
              </a:tblGrid>
              <a:tr h="481700">
                <a:tc>
                  <a:txBody>
                    <a:bodyPr/>
                    <a:lstStyle/>
                    <a:p>
                      <a:pPr algn="ctr"/>
                      <a:r>
                        <a:rPr lang="en-US" sz="2400" dirty="0" smtClean="0"/>
                        <a:t>NON -GYNECOLOGICAL</a:t>
                      </a:r>
                      <a:endParaRPr lang="en-US" sz="2400" dirty="0"/>
                    </a:p>
                  </a:txBody>
                  <a:tcPr/>
                </a:tc>
                <a:tc>
                  <a:txBody>
                    <a:bodyPr/>
                    <a:lstStyle/>
                    <a:p>
                      <a:pPr algn="ctr"/>
                      <a:r>
                        <a:rPr lang="en-US" sz="2400" dirty="0" smtClean="0"/>
                        <a:t>GYNECOLOGICAL</a:t>
                      </a:r>
                      <a:endParaRPr lang="en-US" sz="2400" dirty="0"/>
                    </a:p>
                  </a:txBody>
                  <a:tcPr/>
                </a:tc>
              </a:tr>
              <a:tr h="4456060">
                <a:tc>
                  <a:txBody>
                    <a:bodyPr/>
                    <a:lstStyle/>
                    <a:p>
                      <a:r>
                        <a:rPr lang="en-US" sz="2400" dirty="0" smtClean="0">
                          <a:latin typeface="Arial" panose="020B0604020202020204" pitchFamily="34" charset="0"/>
                          <a:cs typeface="Arial" panose="020B0604020202020204" pitchFamily="34" charset="0"/>
                        </a:rPr>
                        <a:t>Liver failure</a:t>
                      </a:r>
                    </a:p>
                    <a:p>
                      <a:r>
                        <a:rPr lang="en-US" sz="2400" dirty="0" smtClean="0">
                          <a:latin typeface="Arial" panose="020B0604020202020204" pitchFamily="34" charset="0"/>
                          <a:cs typeface="Arial" panose="020B0604020202020204" pitchFamily="34" charset="0"/>
                        </a:rPr>
                        <a:t>Chronic active hepatitis</a:t>
                      </a:r>
                    </a:p>
                    <a:p>
                      <a:r>
                        <a:rPr lang="en-US" sz="2400" dirty="0" smtClean="0">
                          <a:latin typeface="Arial" panose="020B0604020202020204" pitchFamily="34" charset="0"/>
                          <a:cs typeface="Arial" panose="020B0604020202020204" pitchFamily="34" charset="0"/>
                        </a:rPr>
                        <a:t>Cirrhosis with ascites </a:t>
                      </a:r>
                    </a:p>
                    <a:p>
                      <a:r>
                        <a:rPr lang="en-US" sz="2400" dirty="0" smtClean="0">
                          <a:latin typeface="Arial" panose="020B0604020202020204" pitchFamily="34" charset="0"/>
                          <a:cs typeface="Arial" panose="020B0604020202020204" pitchFamily="34" charset="0"/>
                        </a:rPr>
                        <a:t>Acute and chronic pancreatitis</a:t>
                      </a:r>
                    </a:p>
                    <a:p>
                      <a:r>
                        <a:rPr lang="en-US" sz="2400" dirty="0" smtClean="0">
                          <a:latin typeface="Arial" panose="020B0604020202020204" pitchFamily="34" charset="0"/>
                          <a:cs typeface="Arial" panose="020B0604020202020204" pitchFamily="34" charset="0"/>
                        </a:rPr>
                        <a:t>Peritonitis </a:t>
                      </a:r>
                    </a:p>
                    <a:p>
                      <a:r>
                        <a:rPr lang="en-US" sz="2400" dirty="0" err="1" smtClean="0">
                          <a:latin typeface="Arial" panose="020B0604020202020204" pitchFamily="34" charset="0"/>
                          <a:cs typeface="Arial" panose="020B0604020202020204" pitchFamily="34" charset="0"/>
                        </a:rPr>
                        <a:t>Pleuritis</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Pericarditis</a:t>
                      </a:r>
                    </a:p>
                    <a:p>
                      <a:r>
                        <a:rPr lang="en-US" sz="2400" dirty="0" smtClean="0">
                          <a:latin typeface="Arial" panose="020B0604020202020204" pitchFamily="34" charset="0"/>
                          <a:cs typeface="Arial" panose="020B0604020202020204" pitchFamily="34" charset="0"/>
                        </a:rPr>
                        <a:t>Peritoneal dialysis</a:t>
                      </a:r>
                    </a:p>
                    <a:p>
                      <a:r>
                        <a:rPr lang="en-US" sz="2400" dirty="0" smtClean="0">
                          <a:latin typeface="Arial" panose="020B0604020202020204" pitchFamily="34" charset="0"/>
                          <a:cs typeface="Arial" panose="020B0604020202020204" pitchFamily="34" charset="0"/>
                        </a:rPr>
                        <a:t>Pneumonia</a:t>
                      </a:r>
                    </a:p>
                    <a:p>
                      <a:r>
                        <a:rPr lang="en-US" sz="2400" dirty="0" smtClean="0">
                          <a:latin typeface="Arial" panose="020B0604020202020204" pitchFamily="34" charset="0"/>
                          <a:cs typeface="Arial" panose="020B0604020202020204" pitchFamily="34" charset="0"/>
                        </a:rPr>
                        <a:t>Peritoneal sarcoidosis </a:t>
                      </a:r>
                    </a:p>
                    <a:p>
                      <a:r>
                        <a:rPr lang="en-US" sz="2400" dirty="0" err="1" smtClean="0">
                          <a:latin typeface="Arial" panose="020B0604020202020204" pitchFamily="34" charset="0"/>
                          <a:cs typeface="Arial" panose="020B0604020202020204" pitchFamily="34" charset="0"/>
                        </a:rPr>
                        <a:t>Meig’s</a:t>
                      </a:r>
                      <a:r>
                        <a:rPr lang="en-US" sz="2400" dirty="0" smtClean="0">
                          <a:latin typeface="Arial" panose="020B0604020202020204" pitchFamily="34" charset="0"/>
                          <a:cs typeface="Arial" panose="020B0604020202020204" pitchFamily="34" charset="0"/>
                        </a:rPr>
                        <a:t> syndrome </a:t>
                      </a:r>
                      <a:endParaRPr lang="en-US" dirty="0"/>
                    </a:p>
                  </a:txBody>
                  <a:tcPr/>
                </a:tc>
                <a:tc>
                  <a:txBody>
                    <a:bodyPr/>
                    <a:lstStyle/>
                    <a:p>
                      <a:r>
                        <a:rPr lang="en-US" sz="2400" dirty="0" smtClean="0">
                          <a:latin typeface="Arial" panose="020B0604020202020204" pitchFamily="34" charset="0"/>
                          <a:cs typeface="Arial" panose="020B0604020202020204" pitchFamily="34" charset="0"/>
                        </a:rPr>
                        <a:t>Menstruation</a:t>
                      </a:r>
                    </a:p>
                    <a:p>
                      <a:r>
                        <a:rPr lang="en-US" sz="2400" dirty="0" smtClean="0">
                          <a:latin typeface="Arial" panose="020B0604020202020204" pitchFamily="34" charset="0"/>
                          <a:cs typeface="Arial" panose="020B0604020202020204" pitchFamily="34" charset="0"/>
                        </a:rPr>
                        <a:t>Early pregnancy</a:t>
                      </a:r>
                    </a:p>
                    <a:p>
                      <a:r>
                        <a:rPr lang="en-US" sz="2400" dirty="0" smtClean="0">
                          <a:latin typeface="Arial" panose="020B0604020202020204" pitchFamily="34" charset="0"/>
                          <a:cs typeface="Arial" panose="020B0604020202020204" pitchFamily="34" charset="0"/>
                        </a:rPr>
                        <a:t>Endometriosis </a:t>
                      </a:r>
                    </a:p>
                    <a:p>
                      <a:r>
                        <a:rPr lang="en-US" sz="2400" dirty="0" smtClean="0">
                          <a:latin typeface="Arial" panose="020B0604020202020204" pitchFamily="34" charset="0"/>
                          <a:cs typeface="Arial" panose="020B0604020202020204" pitchFamily="34" charset="0"/>
                        </a:rPr>
                        <a:t>Pelvic inflammatory disease </a:t>
                      </a:r>
                    </a:p>
                    <a:p>
                      <a:r>
                        <a:rPr lang="en-US" sz="2400" dirty="0" smtClean="0">
                          <a:latin typeface="Arial" panose="020B0604020202020204" pitchFamily="34" charset="0"/>
                          <a:cs typeface="Arial" panose="020B0604020202020204" pitchFamily="34" charset="0"/>
                        </a:rPr>
                        <a:t>Uterine fibroids</a:t>
                      </a:r>
                    </a:p>
                    <a:p>
                      <a:r>
                        <a:rPr lang="en-US" sz="2400" dirty="0" err="1" smtClean="0">
                          <a:latin typeface="Arial" panose="020B0604020202020204" pitchFamily="34" charset="0"/>
                          <a:cs typeface="Arial" panose="020B0604020202020204" pitchFamily="34" charset="0"/>
                        </a:rPr>
                        <a:t>Adenomyosis</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Ovarian cyst</a:t>
                      </a:r>
                    </a:p>
                    <a:p>
                      <a:r>
                        <a:rPr lang="en-US" sz="2400" dirty="0" err="1" smtClean="0">
                          <a:latin typeface="Arial" panose="020B0604020202020204" pitchFamily="34" charset="0"/>
                          <a:cs typeface="Arial" panose="020B0604020202020204" pitchFamily="34" charset="0"/>
                        </a:rPr>
                        <a:t>Abruptio</a:t>
                      </a:r>
                      <a:r>
                        <a:rPr lang="en-US" sz="2400" dirty="0" smtClean="0">
                          <a:latin typeface="Arial" panose="020B0604020202020204" pitchFamily="34" charset="0"/>
                          <a:cs typeface="Arial" panose="020B0604020202020204" pitchFamily="34" charset="0"/>
                        </a:rPr>
                        <a:t> placenta </a:t>
                      </a:r>
                    </a:p>
                    <a:p>
                      <a:r>
                        <a:rPr lang="en-US" sz="2400" dirty="0" err="1" smtClean="0">
                          <a:latin typeface="Arial" panose="020B0604020202020204" pitchFamily="34" charset="0"/>
                          <a:cs typeface="Arial" panose="020B0604020202020204" pitchFamily="34" charset="0"/>
                        </a:rPr>
                        <a:t>Salpingitis</a:t>
                      </a:r>
                      <a:endParaRPr lang="en-US" sz="2400" dirty="0" smtClean="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Hydatiform</a:t>
                      </a:r>
                      <a:r>
                        <a:rPr lang="en-US" sz="2400" dirty="0" smtClean="0">
                          <a:latin typeface="Arial" panose="020B0604020202020204" pitchFamily="34" charset="0"/>
                          <a:cs typeface="Arial" panose="020B0604020202020204" pitchFamily="34" charset="0"/>
                        </a:rPr>
                        <a:t> mole</a:t>
                      </a:r>
                    </a:p>
                    <a:p>
                      <a:endParaRPr lang="en-US" dirty="0" smtClean="0"/>
                    </a:p>
                    <a:p>
                      <a:endParaRPr lang="en-US" dirty="0"/>
                    </a:p>
                  </a:txBody>
                  <a:tcPr/>
                </a:tc>
              </a:tr>
            </a:tbl>
          </a:graphicData>
        </a:graphic>
      </p:graphicFrame>
    </p:spTree>
    <p:extLst>
      <p:ext uri="{BB962C8B-B14F-4D97-AF65-F5344CB8AC3E}">
        <p14:creationId xmlns:p14="http://schemas.microsoft.com/office/powerpoint/2010/main" val="223569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normAutofit fontScale="90000"/>
          </a:bodyPr>
          <a:lstStyle/>
          <a:p>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Malignant conditions with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raised </a:t>
            </a:r>
            <a:r>
              <a:rPr lang="en-US" sz="4000" dirty="0">
                <a:latin typeface="Arial" panose="020B0604020202020204" pitchFamily="34" charset="0"/>
                <a:cs typeface="Arial" panose="020B0604020202020204" pitchFamily="34" charset="0"/>
              </a:rPr>
              <a:t>CA 125levels</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5424254"/>
              </p:ext>
            </p:extLst>
          </p:nvPr>
        </p:nvGraphicFramePr>
        <p:xfrm>
          <a:off x="457200" y="1423300"/>
          <a:ext cx="8001000" cy="4962260"/>
        </p:xfrm>
        <a:graphic>
          <a:graphicData uri="http://schemas.openxmlformats.org/drawingml/2006/table">
            <a:tbl>
              <a:tblPr firstRow="1" bandRow="1">
                <a:tableStyleId>{5C22544A-7EE6-4342-B048-85BDC9FD1C3A}</a:tableStyleId>
              </a:tblPr>
              <a:tblGrid>
                <a:gridCol w="8001000"/>
              </a:tblGrid>
              <a:tr h="481700">
                <a:tc>
                  <a:txBody>
                    <a:bodyPr/>
                    <a:lstStyle/>
                    <a:p>
                      <a:pPr algn="ctr"/>
                      <a:endParaRPr lang="en-US" sz="2400" dirty="0"/>
                    </a:p>
                  </a:txBody>
                  <a:tcPr/>
                </a:tc>
              </a:tr>
              <a:tr h="4456060">
                <a:tc>
                  <a:txBody>
                    <a:bodyPr/>
                    <a:lstStyle/>
                    <a:p>
                      <a:r>
                        <a:rPr lang="en-US" sz="2400" dirty="0" smtClean="0">
                          <a:latin typeface="Arial" panose="020B0604020202020204" pitchFamily="34" charset="0"/>
                          <a:cs typeface="Arial" panose="020B0604020202020204" pitchFamily="34" charset="0"/>
                        </a:rPr>
                        <a:t>Epithelial ovarian cancer </a:t>
                      </a:r>
                    </a:p>
                    <a:p>
                      <a:r>
                        <a:rPr lang="en-US" sz="2400" dirty="0" smtClean="0">
                          <a:latin typeface="Arial" panose="020B0604020202020204" pitchFamily="34" charset="0"/>
                          <a:cs typeface="Arial" panose="020B0604020202020204" pitchFamily="34" charset="0"/>
                        </a:rPr>
                        <a:t>Endometrial cancer </a:t>
                      </a:r>
                    </a:p>
                    <a:p>
                      <a:r>
                        <a:rPr lang="en-US" sz="2400" dirty="0" err="1" smtClean="0">
                          <a:latin typeface="Arial" panose="020B0604020202020204" pitchFamily="34" charset="0"/>
                          <a:cs typeface="Arial" panose="020B0604020202020204" pitchFamily="34" charset="0"/>
                        </a:rPr>
                        <a:t>Endocervical</a:t>
                      </a:r>
                      <a:r>
                        <a:rPr lang="en-US" sz="2400" dirty="0" smtClean="0">
                          <a:latin typeface="Arial" panose="020B0604020202020204" pitchFamily="34" charset="0"/>
                          <a:cs typeface="Arial" panose="020B0604020202020204" pitchFamily="34" charset="0"/>
                        </a:rPr>
                        <a:t> cancer</a:t>
                      </a:r>
                    </a:p>
                    <a:p>
                      <a:r>
                        <a:rPr lang="en-US" sz="2400" dirty="0" smtClean="0">
                          <a:latin typeface="Arial" panose="020B0604020202020204" pitchFamily="34" charset="0"/>
                          <a:cs typeface="Arial" panose="020B0604020202020204" pitchFamily="34" charset="0"/>
                        </a:rPr>
                        <a:t>Fallopian tube cancer</a:t>
                      </a:r>
                    </a:p>
                    <a:p>
                      <a:r>
                        <a:rPr lang="en-US" sz="2400" dirty="0" smtClean="0">
                          <a:latin typeface="Arial" panose="020B0604020202020204" pitchFamily="34" charset="0"/>
                          <a:cs typeface="Arial" panose="020B0604020202020204" pitchFamily="34" charset="0"/>
                        </a:rPr>
                        <a:t>Gastrointestinal malignancy </a:t>
                      </a:r>
                    </a:p>
                    <a:p>
                      <a:r>
                        <a:rPr lang="en-US" sz="2400" dirty="0" smtClean="0">
                          <a:latin typeface="Arial" panose="020B0604020202020204" pitchFamily="34" charset="0"/>
                          <a:cs typeface="Arial" panose="020B0604020202020204" pitchFamily="34" charset="0"/>
                        </a:rPr>
                        <a:t>Breast cancer </a:t>
                      </a:r>
                    </a:p>
                    <a:p>
                      <a:r>
                        <a:rPr lang="en-US" sz="2400" dirty="0" smtClean="0">
                          <a:latin typeface="Arial" panose="020B0604020202020204" pitchFamily="34" charset="0"/>
                          <a:cs typeface="Arial" panose="020B0604020202020204" pitchFamily="34" charset="0"/>
                        </a:rPr>
                        <a:t>Liver cancer </a:t>
                      </a:r>
                    </a:p>
                    <a:p>
                      <a:r>
                        <a:rPr lang="en-US" sz="2400" dirty="0" smtClean="0">
                          <a:latin typeface="Arial" panose="020B0604020202020204" pitchFamily="34" charset="0"/>
                          <a:cs typeface="Arial" panose="020B0604020202020204" pitchFamily="34" charset="0"/>
                        </a:rPr>
                        <a:t>Lung cancer </a:t>
                      </a:r>
                    </a:p>
                    <a:p>
                      <a:r>
                        <a:rPr lang="en-US" sz="2400" dirty="0" smtClean="0">
                          <a:latin typeface="Arial" panose="020B0604020202020204" pitchFamily="34" charset="0"/>
                          <a:cs typeface="Arial" panose="020B0604020202020204" pitchFamily="34" charset="0"/>
                        </a:rPr>
                        <a:t>Carcinoma of kidney </a:t>
                      </a:r>
                    </a:p>
                    <a:p>
                      <a:r>
                        <a:rPr lang="en-US" sz="2400" dirty="0" smtClean="0">
                          <a:latin typeface="Arial" panose="020B0604020202020204" pitchFamily="34" charset="0"/>
                          <a:cs typeface="Arial" panose="020B0604020202020204" pitchFamily="34" charset="0"/>
                        </a:rPr>
                        <a:t>Lymphoma </a:t>
                      </a:r>
                    </a:p>
                    <a:p>
                      <a:r>
                        <a:rPr lang="en-US" sz="2400" dirty="0" smtClean="0">
                          <a:latin typeface="Arial" panose="020B0604020202020204" pitchFamily="34" charset="0"/>
                          <a:cs typeface="Arial" panose="020B0604020202020204" pitchFamily="34" charset="0"/>
                        </a:rPr>
                        <a:t>Malignant mesotheliomas </a:t>
                      </a:r>
                    </a:p>
                    <a:p>
                      <a:r>
                        <a:rPr lang="en-US" sz="2400" dirty="0" smtClean="0">
                          <a:latin typeface="Arial" panose="020B0604020202020204" pitchFamily="34" charset="0"/>
                          <a:cs typeface="Arial" panose="020B0604020202020204" pitchFamily="34" charset="0"/>
                        </a:rPr>
                        <a:t>Immature </a:t>
                      </a:r>
                      <a:r>
                        <a:rPr lang="en-US" sz="2400" dirty="0" err="1" smtClean="0">
                          <a:latin typeface="Arial" panose="020B0604020202020204" pitchFamily="34" charset="0"/>
                          <a:cs typeface="Arial" panose="020B0604020202020204" pitchFamily="34" charset="0"/>
                        </a:rPr>
                        <a:t>teratoma</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45696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648200"/>
          </a:xfrm>
        </p:spPr>
        <p:txBody>
          <a:bodyPr>
            <a:normAutofit/>
          </a:bodyPr>
          <a:lstStyle/>
          <a:p>
            <a:pPr marL="0" lvl="0" indent="0">
              <a:buNone/>
            </a:pPr>
            <a:r>
              <a:rPr lang="en-US" dirty="0"/>
              <a:t>Q. 6: </a:t>
            </a:r>
            <a:r>
              <a:rPr lang="en-US" dirty="0" err="1"/>
              <a:t>Hyperglycosylated</a:t>
            </a:r>
            <a:r>
              <a:rPr lang="en-US" dirty="0"/>
              <a:t> </a:t>
            </a:r>
            <a:r>
              <a:rPr lang="en-US" dirty="0" err="1"/>
              <a:t>hCG</a:t>
            </a:r>
            <a:r>
              <a:rPr lang="en-US" dirty="0"/>
              <a:t> (</a:t>
            </a:r>
            <a:r>
              <a:rPr lang="en-US" dirty="0" err="1"/>
              <a:t>hCG</a:t>
            </a:r>
            <a:r>
              <a:rPr lang="en-US" dirty="0"/>
              <a:t>-H) is a glycoprotein with the same polypeptide structure as </a:t>
            </a:r>
            <a:r>
              <a:rPr lang="en-US" dirty="0" err="1"/>
              <a:t>hCG</a:t>
            </a:r>
            <a:r>
              <a:rPr lang="en-US" dirty="0"/>
              <a:t> with higher molecular weight and much larger N- and O-linked oligosaccharides. It has some important clinical applications. </a:t>
            </a:r>
            <a:r>
              <a:rPr lang="en-US" dirty="0" err="1"/>
              <a:t>hCG</a:t>
            </a:r>
            <a:r>
              <a:rPr lang="en-US" dirty="0"/>
              <a:t>–H is useful in all these conditions EXCEPT:</a:t>
            </a:r>
          </a:p>
          <a:p>
            <a:pPr marL="0" lvl="0" indent="0">
              <a:buNone/>
            </a:pPr>
            <a:endParaRPr lang="en-US" dirty="0"/>
          </a:p>
          <a:p>
            <a:pPr marL="0" lvl="0" indent="0">
              <a:buNone/>
            </a:pPr>
            <a:r>
              <a:rPr lang="en-US" dirty="0">
                <a:solidFill>
                  <a:schemeClr val="tx1"/>
                </a:solidFill>
              </a:rPr>
              <a:t>a.	Detecting non-</a:t>
            </a:r>
            <a:r>
              <a:rPr lang="en-US" dirty="0" err="1">
                <a:solidFill>
                  <a:schemeClr val="tx1"/>
                </a:solidFill>
              </a:rPr>
              <a:t>seminomatous</a:t>
            </a:r>
            <a:r>
              <a:rPr lang="en-US" dirty="0">
                <a:solidFill>
                  <a:schemeClr val="tx1"/>
                </a:solidFill>
              </a:rPr>
              <a:t> testicular tumors </a:t>
            </a:r>
          </a:p>
          <a:p>
            <a:pPr marL="0" lvl="0" indent="0">
              <a:buNone/>
            </a:pPr>
            <a:r>
              <a:rPr lang="en-US" dirty="0">
                <a:solidFill>
                  <a:schemeClr val="tx1"/>
                </a:solidFill>
              </a:rPr>
              <a:t>b.	Monitoring placental implantation in pregnancy</a:t>
            </a:r>
          </a:p>
          <a:p>
            <a:pPr marL="0" lvl="0" indent="0">
              <a:buNone/>
            </a:pPr>
            <a:r>
              <a:rPr lang="en-US" dirty="0">
                <a:solidFill>
                  <a:schemeClr val="tx1"/>
                </a:solidFill>
              </a:rPr>
              <a:t>c.	Predicting down syndrome pregnancies</a:t>
            </a:r>
          </a:p>
          <a:p>
            <a:pPr marL="0" lvl="0" indent="0">
              <a:buNone/>
            </a:pPr>
            <a:r>
              <a:rPr lang="en-US" dirty="0">
                <a:solidFill>
                  <a:schemeClr val="tx1"/>
                </a:solidFill>
              </a:rPr>
              <a:t>d.	Predicting </a:t>
            </a:r>
            <a:r>
              <a:rPr lang="en-US" dirty="0" err="1">
                <a:solidFill>
                  <a:schemeClr val="tx1"/>
                </a:solidFill>
              </a:rPr>
              <a:t>eclampsia</a:t>
            </a:r>
            <a:r>
              <a:rPr lang="en-US" dirty="0">
                <a:solidFill>
                  <a:schemeClr val="tx1"/>
                </a:solidFill>
              </a:rPr>
              <a:t> during pregnancy</a:t>
            </a:r>
          </a:p>
          <a:p>
            <a:pPr marL="0" lvl="0" indent="0">
              <a:buNone/>
            </a:pPr>
            <a:r>
              <a:rPr lang="en-US" dirty="0">
                <a:solidFill>
                  <a:schemeClr val="tx1"/>
                </a:solidFill>
              </a:rPr>
              <a:t>e.	Predicting pregnancy outcome after in-vitro fertilization</a:t>
            </a:r>
          </a:p>
          <a:p>
            <a:pPr marL="0" lvl="0" indent="0">
              <a:buNone/>
            </a:pPr>
            <a:endParaRPr lang="en-US" dirty="0"/>
          </a:p>
        </p:txBody>
      </p:sp>
      <p:sp>
        <p:nvSpPr>
          <p:cNvPr id="4" name="Rectangle 3"/>
          <p:cNvSpPr txBox="1">
            <a:spLocks noChangeArrowheads="1"/>
          </p:cNvSpPr>
          <p:nvPr/>
        </p:nvSpPr>
        <p:spPr>
          <a:xfrm>
            <a:off x="-152400" y="5334000"/>
            <a:ext cx="8991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2800" dirty="0">
                <a:solidFill>
                  <a:srgbClr val="FF0000"/>
                </a:solidFill>
              </a:rPr>
              <a:t>a.	Detecting non-</a:t>
            </a:r>
            <a:r>
              <a:rPr lang="en-US" sz="2800" dirty="0" err="1">
                <a:solidFill>
                  <a:srgbClr val="FF0000"/>
                </a:solidFill>
              </a:rPr>
              <a:t>seminomatous</a:t>
            </a:r>
            <a:r>
              <a:rPr lang="en-US" sz="2800" dirty="0">
                <a:solidFill>
                  <a:srgbClr val="FF0000"/>
                </a:solidFill>
              </a:rPr>
              <a:t> testicular tumors </a:t>
            </a:r>
          </a:p>
        </p:txBody>
      </p:sp>
    </p:spTree>
    <p:extLst>
      <p:ext uri="{BB962C8B-B14F-4D97-AF65-F5344CB8AC3E}">
        <p14:creationId xmlns:p14="http://schemas.microsoft.com/office/powerpoint/2010/main" val="18451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600" dirty="0" err="1">
                <a:latin typeface="Arial" panose="020B0604020202020204" pitchFamily="34" charset="0"/>
                <a:cs typeface="Arial" panose="020B0604020202020204" pitchFamily="34" charset="0"/>
              </a:rPr>
              <a:t>Hyperglycosylated</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hCG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hCG</a:t>
            </a:r>
            <a:r>
              <a:rPr lang="en-US" sz="3600" dirty="0">
                <a:latin typeface="Arial" panose="020B0604020202020204" pitchFamily="34" charset="0"/>
                <a:cs typeface="Arial" panose="020B0604020202020204" pitchFamily="34" charset="0"/>
              </a:rPr>
              <a:t>-H) </a:t>
            </a:r>
          </a:p>
        </p:txBody>
      </p:sp>
      <p:sp>
        <p:nvSpPr>
          <p:cNvPr id="3" name="Content Placeholder 2"/>
          <p:cNvSpPr>
            <a:spLocks noGrp="1"/>
          </p:cNvSpPr>
          <p:nvPr>
            <p:ph idx="1"/>
          </p:nvPr>
        </p:nvSpPr>
        <p:spPr>
          <a:xfrm>
            <a:off x="457200" y="990600"/>
            <a:ext cx="8229600" cy="5562600"/>
          </a:xfrm>
        </p:spPr>
        <p:txBody>
          <a:bodyPr>
            <a:normAutofit/>
          </a:bodyPr>
          <a:lstStyle/>
          <a:p>
            <a:pPr algn="just"/>
            <a:r>
              <a:rPr lang="en-US" sz="2400" dirty="0" err="1" smtClean="0">
                <a:cs typeface="Arial" panose="020B0604020202020204" pitchFamily="34" charset="0"/>
              </a:rPr>
              <a:t>Hyperglycosylated</a:t>
            </a:r>
            <a:r>
              <a:rPr lang="en-US" sz="2400" dirty="0" smtClean="0">
                <a:cs typeface="Arial" panose="020B0604020202020204" pitchFamily="34" charset="0"/>
              </a:rPr>
              <a:t> </a:t>
            </a:r>
            <a:r>
              <a:rPr lang="en-US" sz="2400" dirty="0" err="1">
                <a:cs typeface="Arial" panose="020B0604020202020204" pitchFamily="34" charset="0"/>
              </a:rPr>
              <a:t>hCG</a:t>
            </a:r>
            <a:r>
              <a:rPr lang="en-US" sz="2400" dirty="0">
                <a:cs typeface="Arial" panose="020B0604020202020204" pitchFamily="34" charset="0"/>
              </a:rPr>
              <a:t> (</a:t>
            </a:r>
            <a:r>
              <a:rPr lang="en-US" sz="2400" dirty="0" err="1">
                <a:cs typeface="Arial" panose="020B0604020202020204" pitchFamily="34" charset="0"/>
              </a:rPr>
              <a:t>hCG</a:t>
            </a:r>
            <a:r>
              <a:rPr lang="en-US" sz="2400" dirty="0">
                <a:cs typeface="Arial" panose="020B0604020202020204" pitchFamily="34" charset="0"/>
              </a:rPr>
              <a:t>-H</a:t>
            </a:r>
            <a:r>
              <a:rPr lang="en-US" sz="2400" dirty="0" smtClean="0">
                <a:cs typeface="Arial" panose="020B0604020202020204" pitchFamily="34" charset="0"/>
              </a:rPr>
              <a:t>) is a </a:t>
            </a:r>
            <a:r>
              <a:rPr lang="en-US" sz="2400" dirty="0">
                <a:cs typeface="Arial" panose="020B0604020202020204" pitchFamily="34" charset="0"/>
              </a:rPr>
              <a:t>major glycosylation variant of </a:t>
            </a:r>
            <a:r>
              <a:rPr lang="en-US" sz="2400" dirty="0" err="1">
                <a:cs typeface="Arial" panose="020B0604020202020204" pitchFamily="34" charset="0"/>
              </a:rPr>
              <a:t>hCG</a:t>
            </a:r>
            <a:r>
              <a:rPr lang="en-US" sz="2400" dirty="0">
                <a:cs typeface="Arial" panose="020B0604020202020204" pitchFamily="34" charset="0"/>
              </a:rPr>
              <a:t> which has a different 3dimensional structure, is also produced by </a:t>
            </a:r>
            <a:r>
              <a:rPr lang="en-US" sz="2400" dirty="0" smtClean="0">
                <a:cs typeface="Arial" panose="020B0604020202020204" pitchFamily="34" charset="0"/>
              </a:rPr>
              <a:t>placenta</a:t>
            </a:r>
          </a:p>
          <a:p>
            <a:pPr algn="just"/>
            <a:r>
              <a:rPr lang="en-US" sz="2400" dirty="0" smtClean="0">
                <a:cs typeface="Arial" panose="020B0604020202020204" pitchFamily="34" charset="0"/>
              </a:rPr>
              <a:t>It is </a:t>
            </a:r>
            <a:r>
              <a:rPr lang="en-US" sz="2400" dirty="0">
                <a:cs typeface="Arial" panose="020B0604020202020204" pitchFamily="34" charset="0"/>
              </a:rPr>
              <a:t>made by </a:t>
            </a:r>
            <a:r>
              <a:rPr lang="en-US" sz="2400" dirty="0" err="1">
                <a:cs typeface="Arial" panose="020B0604020202020204" pitchFamily="34" charset="0"/>
              </a:rPr>
              <a:t>extravillous</a:t>
            </a:r>
            <a:r>
              <a:rPr lang="en-US" sz="2400" dirty="0">
                <a:cs typeface="Arial" panose="020B0604020202020204" pitchFamily="34" charset="0"/>
              </a:rPr>
              <a:t> </a:t>
            </a:r>
            <a:r>
              <a:rPr lang="en-US" sz="2400" dirty="0" err="1">
                <a:cs typeface="Arial" panose="020B0604020202020204" pitchFamily="34" charset="0"/>
              </a:rPr>
              <a:t>cytotrophoblast</a:t>
            </a:r>
            <a:r>
              <a:rPr lang="en-US" sz="2400" dirty="0">
                <a:cs typeface="Arial" panose="020B0604020202020204" pitchFamily="34" charset="0"/>
              </a:rPr>
              <a:t> </a:t>
            </a:r>
            <a:r>
              <a:rPr lang="en-US" sz="2400" dirty="0" smtClean="0">
                <a:cs typeface="Arial" panose="020B0604020202020204" pitchFamily="34" charset="0"/>
              </a:rPr>
              <a:t>cells of placenta</a:t>
            </a:r>
          </a:p>
          <a:p>
            <a:pPr algn="just"/>
            <a:r>
              <a:rPr lang="en-US" sz="2400" dirty="0">
                <a:cs typeface="Arial" panose="020B0604020202020204" pitchFamily="34" charset="0"/>
              </a:rPr>
              <a:t> </a:t>
            </a:r>
            <a:r>
              <a:rPr lang="en-US" sz="2400" dirty="0" smtClean="0">
                <a:cs typeface="Arial" panose="020B0604020202020204" pitchFamily="34" charset="0"/>
              </a:rPr>
              <a:t>It </a:t>
            </a:r>
            <a:r>
              <a:rPr lang="en-US" sz="2400" dirty="0">
                <a:cs typeface="Arial" panose="020B0604020202020204" pitchFamily="34" charset="0"/>
              </a:rPr>
              <a:t>promotes </a:t>
            </a:r>
            <a:r>
              <a:rPr lang="en-US" sz="2400" dirty="0" smtClean="0">
                <a:cs typeface="Arial" panose="020B0604020202020204" pitchFamily="34" charset="0"/>
              </a:rPr>
              <a:t>trophoblast invasion </a:t>
            </a:r>
            <a:r>
              <a:rPr lang="en-US" sz="2400" dirty="0">
                <a:cs typeface="Arial" panose="020B0604020202020204" pitchFamily="34" charset="0"/>
              </a:rPr>
              <a:t>during </a:t>
            </a:r>
            <a:r>
              <a:rPr lang="en-US" sz="2400" dirty="0" err="1">
                <a:cs typeface="Arial" panose="020B0604020202020204" pitchFamily="34" charset="0"/>
              </a:rPr>
              <a:t>choriocarcinoma</a:t>
            </a:r>
            <a:r>
              <a:rPr lang="en-US" sz="2400" dirty="0">
                <a:cs typeface="Arial" panose="020B0604020202020204" pitchFamily="34" charset="0"/>
              </a:rPr>
              <a:t>, growth of </a:t>
            </a:r>
            <a:r>
              <a:rPr lang="en-US" sz="2400" dirty="0" err="1">
                <a:cs typeface="Arial" panose="020B0604020202020204" pitchFamily="34" charset="0"/>
              </a:rPr>
              <a:t>cytotrophoblast</a:t>
            </a:r>
            <a:r>
              <a:rPr lang="en-US" sz="2400" dirty="0">
                <a:cs typeface="Arial" panose="020B0604020202020204" pitchFamily="34" charset="0"/>
              </a:rPr>
              <a:t> cells and placental implantation in </a:t>
            </a:r>
            <a:r>
              <a:rPr lang="en-US" sz="2400" dirty="0" smtClean="0">
                <a:cs typeface="Arial" panose="020B0604020202020204" pitchFamily="34" charset="0"/>
              </a:rPr>
              <a:t>pregnancy</a:t>
            </a:r>
          </a:p>
          <a:p>
            <a:pPr algn="just"/>
            <a:r>
              <a:rPr lang="en-US" sz="2400" dirty="0" err="1" smtClean="0">
                <a:cs typeface="Arial" panose="020B0604020202020204" pitchFamily="34" charset="0"/>
              </a:rPr>
              <a:t>hCG</a:t>
            </a:r>
            <a:r>
              <a:rPr lang="en-US" sz="2400" dirty="0" smtClean="0">
                <a:cs typeface="Arial" panose="020B0604020202020204" pitchFamily="34" charset="0"/>
              </a:rPr>
              <a:t>-H </a:t>
            </a:r>
            <a:r>
              <a:rPr lang="en-US" sz="2400" dirty="0">
                <a:cs typeface="Arial" panose="020B0604020202020204" pitchFamily="34" charset="0"/>
              </a:rPr>
              <a:t>is the principal form of total </a:t>
            </a:r>
            <a:r>
              <a:rPr lang="en-US" sz="2400" dirty="0" err="1" smtClean="0">
                <a:cs typeface="Arial" panose="020B0604020202020204" pitchFamily="34" charset="0"/>
              </a:rPr>
              <a:t>hCG</a:t>
            </a:r>
            <a:r>
              <a:rPr lang="en-US" sz="2400" dirty="0" smtClean="0">
                <a:cs typeface="Arial" panose="020B0604020202020204" pitchFamily="34" charset="0"/>
              </a:rPr>
              <a:t> made </a:t>
            </a:r>
            <a:r>
              <a:rPr lang="en-US" sz="2400" dirty="0">
                <a:cs typeface="Arial" panose="020B0604020202020204" pitchFamily="34" charset="0"/>
              </a:rPr>
              <a:t>in early pregnancy. In serum it accounts for 90 </a:t>
            </a:r>
            <a:r>
              <a:rPr lang="en-US" sz="2400" dirty="0" smtClean="0">
                <a:cs typeface="Arial" panose="020B0604020202020204" pitchFamily="34" charset="0"/>
              </a:rPr>
              <a:t>+/- </a:t>
            </a:r>
            <a:r>
              <a:rPr lang="en-US" sz="2400" dirty="0">
                <a:cs typeface="Arial" panose="020B0604020202020204" pitchFamily="34" charset="0"/>
              </a:rPr>
              <a:t>11% of total </a:t>
            </a:r>
            <a:r>
              <a:rPr lang="en-US" sz="2400" dirty="0" err="1">
                <a:cs typeface="Arial" panose="020B0604020202020204" pitchFamily="34" charset="0"/>
              </a:rPr>
              <a:t>hCG</a:t>
            </a:r>
            <a:r>
              <a:rPr lang="en-US" sz="2400" dirty="0">
                <a:cs typeface="Arial" panose="020B0604020202020204" pitchFamily="34" charset="0"/>
              </a:rPr>
              <a:t> in the 3rd complete week of gestation and 54 </a:t>
            </a:r>
            <a:r>
              <a:rPr lang="en-US" sz="2400" dirty="0" smtClean="0">
                <a:cs typeface="Arial" panose="020B0604020202020204" pitchFamily="34" charset="0"/>
              </a:rPr>
              <a:t>+/- 7</a:t>
            </a:r>
            <a:r>
              <a:rPr lang="en-US" sz="2400" dirty="0">
                <a:cs typeface="Arial" panose="020B0604020202020204" pitchFamily="34" charset="0"/>
              </a:rPr>
              <a:t>% of </a:t>
            </a:r>
            <a:r>
              <a:rPr lang="en-US" sz="2400" dirty="0" smtClean="0">
                <a:cs typeface="Arial" panose="020B0604020202020204" pitchFamily="34" charset="0"/>
              </a:rPr>
              <a:t>total </a:t>
            </a:r>
            <a:r>
              <a:rPr lang="en-US" sz="2400" dirty="0" err="1" smtClean="0">
                <a:cs typeface="Arial" panose="020B0604020202020204" pitchFamily="34" charset="0"/>
              </a:rPr>
              <a:t>hCG</a:t>
            </a:r>
            <a:r>
              <a:rPr lang="en-US" sz="2400" dirty="0" smtClean="0">
                <a:cs typeface="Arial" panose="020B0604020202020204" pitchFamily="34" charset="0"/>
              </a:rPr>
              <a:t> </a:t>
            </a:r>
            <a:r>
              <a:rPr lang="en-US" sz="2400" dirty="0">
                <a:cs typeface="Arial" panose="020B0604020202020204" pitchFamily="34" charset="0"/>
              </a:rPr>
              <a:t>during the 4th complete week of gestation. </a:t>
            </a:r>
            <a:r>
              <a:rPr lang="en-US" sz="2400" dirty="0" smtClean="0">
                <a:cs typeface="Arial" panose="020B0604020202020204" pitchFamily="34" charset="0"/>
              </a:rPr>
              <a:t>Its level decreases in remaining pregnancy</a:t>
            </a:r>
            <a:endParaRPr lang="en-US" sz="2400" dirty="0">
              <a:cs typeface="Arial" panose="020B0604020202020204" pitchFamily="34" charset="0"/>
            </a:endParaRPr>
          </a:p>
        </p:txBody>
      </p:sp>
    </p:spTree>
    <p:extLst>
      <p:ext uri="{BB962C8B-B14F-4D97-AF65-F5344CB8AC3E}">
        <p14:creationId xmlns:p14="http://schemas.microsoft.com/office/powerpoint/2010/main" val="254999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a:bodyPr>
          <a:lstStyle/>
          <a:p>
            <a:r>
              <a:rPr lang="en-US" sz="3600" dirty="0" smtClean="0">
                <a:latin typeface="Arial" panose="020B0604020202020204" pitchFamily="34" charset="0"/>
                <a:cs typeface="Arial" panose="020B0604020202020204" pitchFamily="34" charset="0"/>
              </a:rPr>
              <a:t>Clinical Applications of HCG-H </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334000"/>
          </a:xfrm>
        </p:spPr>
        <p:txBody>
          <a:bodyPr>
            <a:normAutofit/>
          </a:bodyPr>
          <a:lstStyle/>
          <a:p>
            <a:pPr algn="just"/>
            <a:r>
              <a:rPr lang="en-US" dirty="0">
                <a:cs typeface="Arial" panose="020B0604020202020204" pitchFamily="34" charset="0"/>
              </a:rPr>
              <a:t>Gestational trophoblastic diseases are governed and </a:t>
            </a:r>
            <a:r>
              <a:rPr lang="en-US" dirty="0" smtClean="0">
                <a:cs typeface="Arial" panose="020B0604020202020204" pitchFamily="34" charset="0"/>
              </a:rPr>
              <a:t>regulated by </a:t>
            </a:r>
            <a:r>
              <a:rPr lang="en-US" dirty="0">
                <a:cs typeface="Arial" panose="020B0604020202020204" pitchFamily="34" charset="0"/>
              </a:rPr>
              <a:t>the presence of </a:t>
            </a:r>
            <a:r>
              <a:rPr lang="en-US" dirty="0" smtClean="0">
                <a:cs typeface="Arial" panose="020B0604020202020204" pitchFamily="34" charset="0"/>
              </a:rPr>
              <a:t> </a:t>
            </a:r>
            <a:r>
              <a:rPr lang="en-US" dirty="0" err="1" smtClean="0">
                <a:cs typeface="Arial" panose="020B0604020202020204" pitchFamily="34" charset="0"/>
              </a:rPr>
              <a:t>hCG</a:t>
            </a:r>
            <a:r>
              <a:rPr lang="en-US" dirty="0" smtClean="0">
                <a:cs typeface="Arial" panose="020B0604020202020204" pitchFamily="34" charset="0"/>
              </a:rPr>
              <a:t>-H</a:t>
            </a:r>
          </a:p>
          <a:p>
            <a:pPr algn="just"/>
            <a:r>
              <a:rPr lang="en-US" dirty="0" smtClean="0">
                <a:cs typeface="Arial" panose="020B0604020202020204" pitchFamily="34" charset="0"/>
              </a:rPr>
              <a:t>Management </a:t>
            </a:r>
            <a:r>
              <a:rPr lang="en-US" dirty="0">
                <a:cs typeface="Arial" panose="020B0604020202020204" pitchFamily="34" charset="0"/>
              </a:rPr>
              <a:t>of quiescent </a:t>
            </a:r>
            <a:r>
              <a:rPr lang="en-US" dirty="0" smtClean="0">
                <a:cs typeface="Arial" panose="020B0604020202020204" pitchFamily="34" charset="0"/>
              </a:rPr>
              <a:t>gestational trophoblastic diseases</a:t>
            </a:r>
          </a:p>
          <a:p>
            <a:pPr algn="just"/>
            <a:r>
              <a:rPr lang="en-US" dirty="0">
                <a:cs typeface="Arial" panose="020B0604020202020204" pitchFamily="34" charset="0"/>
              </a:rPr>
              <a:t>P</a:t>
            </a:r>
            <a:r>
              <a:rPr lang="en-US" dirty="0" smtClean="0">
                <a:cs typeface="Arial" panose="020B0604020202020204" pitchFamily="34" charset="0"/>
              </a:rPr>
              <a:t>redicting </a:t>
            </a:r>
            <a:r>
              <a:rPr lang="en-US" dirty="0">
                <a:cs typeface="Arial" panose="020B0604020202020204" pitchFamily="34" charset="0"/>
              </a:rPr>
              <a:t>down syndrome </a:t>
            </a:r>
            <a:r>
              <a:rPr lang="en-US" dirty="0" smtClean="0">
                <a:cs typeface="Arial" panose="020B0604020202020204" pitchFamily="34" charset="0"/>
              </a:rPr>
              <a:t>pregnancies- </a:t>
            </a:r>
            <a:r>
              <a:rPr lang="en-US" dirty="0">
                <a:cs typeface="Arial" panose="020B0604020202020204" pitchFamily="34" charset="0"/>
              </a:rPr>
              <a:t>Triple test (</a:t>
            </a:r>
            <a:r>
              <a:rPr lang="en-US" dirty="0" err="1" smtClean="0">
                <a:cs typeface="Arial" panose="020B0604020202020204" pitchFamily="34" charset="0"/>
              </a:rPr>
              <a:t>hCG</a:t>
            </a:r>
            <a:r>
              <a:rPr lang="en-US" dirty="0" smtClean="0">
                <a:cs typeface="Arial" panose="020B0604020202020204" pitchFamily="34" charset="0"/>
              </a:rPr>
              <a:t>/</a:t>
            </a:r>
            <a:r>
              <a:rPr lang="en-US" dirty="0" err="1" smtClean="0">
                <a:cs typeface="Arial" panose="020B0604020202020204" pitchFamily="34" charset="0"/>
              </a:rPr>
              <a:t>hCG</a:t>
            </a:r>
            <a:r>
              <a:rPr lang="en-US" dirty="0" smtClean="0">
                <a:cs typeface="Arial" panose="020B0604020202020204" pitchFamily="34" charset="0"/>
              </a:rPr>
              <a:t>-H, a-fetoprotein</a:t>
            </a:r>
            <a:r>
              <a:rPr lang="en-US" dirty="0">
                <a:cs typeface="Arial" panose="020B0604020202020204" pitchFamily="34" charset="0"/>
              </a:rPr>
              <a:t>, </a:t>
            </a:r>
            <a:r>
              <a:rPr lang="en-US" dirty="0" smtClean="0">
                <a:cs typeface="Arial" panose="020B0604020202020204" pitchFamily="34" charset="0"/>
              </a:rPr>
              <a:t>unconjugated </a:t>
            </a:r>
            <a:r>
              <a:rPr lang="en-US" dirty="0" err="1" smtClean="0">
                <a:cs typeface="Arial" panose="020B0604020202020204" pitchFamily="34" charset="0"/>
              </a:rPr>
              <a:t>estriol</a:t>
            </a:r>
            <a:r>
              <a:rPr lang="en-US" dirty="0" smtClean="0">
                <a:cs typeface="Arial" panose="020B0604020202020204" pitchFamily="34" charset="0"/>
              </a:rPr>
              <a:t>, </a:t>
            </a:r>
            <a:r>
              <a:rPr lang="en-US" dirty="0" err="1" smtClean="0">
                <a:cs typeface="Arial" panose="020B0604020202020204" pitchFamily="34" charset="0"/>
              </a:rPr>
              <a:t>inhibin</a:t>
            </a:r>
            <a:r>
              <a:rPr lang="en-US" dirty="0" smtClean="0">
                <a:cs typeface="Arial" panose="020B0604020202020204" pitchFamily="34" charset="0"/>
              </a:rPr>
              <a:t>)</a:t>
            </a:r>
          </a:p>
          <a:p>
            <a:pPr algn="just"/>
            <a:r>
              <a:rPr lang="en-US" dirty="0" smtClean="0">
                <a:cs typeface="Arial" panose="020B0604020202020204" pitchFamily="34" charset="0"/>
              </a:rPr>
              <a:t>Predicting </a:t>
            </a:r>
            <a:r>
              <a:rPr lang="en-US" dirty="0">
                <a:cs typeface="Arial" panose="020B0604020202020204" pitchFamily="34" charset="0"/>
              </a:rPr>
              <a:t>hypertensive </a:t>
            </a:r>
            <a:r>
              <a:rPr lang="en-US" dirty="0" smtClean="0">
                <a:cs typeface="Arial" panose="020B0604020202020204" pitchFamily="34" charset="0"/>
              </a:rPr>
              <a:t>disorders</a:t>
            </a:r>
          </a:p>
          <a:p>
            <a:pPr algn="just"/>
            <a:r>
              <a:rPr lang="en-US" dirty="0" smtClean="0">
                <a:cs typeface="Arial" panose="020B0604020202020204" pitchFamily="34" charset="0"/>
              </a:rPr>
              <a:t>To </a:t>
            </a:r>
            <a:r>
              <a:rPr lang="en-US" dirty="0">
                <a:cs typeface="Arial" panose="020B0604020202020204" pitchFamily="34" charset="0"/>
              </a:rPr>
              <a:t>differentiate pregnancies that will miscarry and pregnancies that will go to </a:t>
            </a:r>
            <a:r>
              <a:rPr lang="en-US" dirty="0" smtClean="0">
                <a:cs typeface="Arial" panose="020B0604020202020204" pitchFamily="34" charset="0"/>
              </a:rPr>
              <a:t>term</a:t>
            </a:r>
          </a:p>
          <a:p>
            <a:pPr algn="just"/>
            <a:r>
              <a:rPr lang="en-US" dirty="0">
                <a:cs typeface="Arial" panose="020B0604020202020204" pitchFamily="34" charset="0"/>
              </a:rPr>
              <a:t>T</a:t>
            </a:r>
            <a:r>
              <a:rPr lang="en-US" dirty="0" smtClean="0">
                <a:cs typeface="Arial" panose="020B0604020202020204" pitchFamily="34" charset="0"/>
              </a:rPr>
              <a:t>o </a:t>
            </a:r>
            <a:r>
              <a:rPr lang="en-US" dirty="0">
                <a:cs typeface="Arial" panose="020B0604020202020204" pitchFamily="34" charset="0"/>
              </a:rPr>
              <a:t>test for early pregnancy in in-vitro fertilized and </a:t>
            </a:r>
            <a:r>
              <a:rPr lang="en-US" dirty="0" smtClean="0">
                <a:cs typeface="Arial" panose="020B0604020202020204" pitchFamily="34" charset="0"/>
              </a:rPr>
              <a:t>infertility clinic cases</a:t>
            </a:r>
          </a:p>
          <a:p>
            <a:pPr marL="0" indent="0" algn="just">
              <a:buNone/>
            </a:pPr>
            <a:endParaRPr lang="en-US" sz="2000" dirty="0">
              <a:cs typeface="Arial" panose="020B0604020202020204" pitchFamily="34" charset="0"/>
            </a:endParaRPr>
          </a:p>
        </p:txBody>
      </p:sp>
    </p:spTree>
    <p:extLst>
      <p:ext uri="{BB962C8B-B14F-4D97-AF65-F5344CB8AC3E}">
        <p14:creationId xmlns:p14="http://schemas.microsoft.com/office/powerpoint/2010/main" val="30806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953000"/>
          </a:xfrm>
        </p:spPr>
        <p:txBody>
          <a:bodyPr>
            <a:normAutofit/>
          </a:bodyPr>
          <a:lstStyle/>
          <a:p>
            <a:pPr marL="0" lvl="0" indent="0">
              <a:buNone/>
            </a:pPr>
            <a:r>
              <a:rPr lang="en-GB" sz="2000" dirty="0" smtClean="0"/>
              <a:t>Q. 7: </a:t>
            </a:r>
            <a:r>
              <a:rPr lang="en-US" sz="2000" dirty="0"/>
              <a:t>A new </a:t>
            </a:r>
            <a:r>
              <a:rPr lang="en-US" sz="2000" dirty="0" err="1"/>
              <a:t>tumour</a:t>
            </a:r>
            <a:r>
              <a:rPr lang="en-US" sz="2000" dirty="0"/>
              <a:t> marker is being evaluated in a Chemical Pathology lab for the diagnosis of a </a:t>
            </a:r>
            <a:r>
              <a:rPr lang="en-US" sz="2000" dirty="0" err="1"/>
              <a:t>tumour</a:t>
            </a:r>
            <a:r>
              <a:rPr lang="en-US" sz="2000" dirty="0"/>
              <a:t>. At a serum cut off level of 2.5 </a:t>
            </a:r>
            <a:r>
              <a:rPr lang="en-US" sz="2000" dirty="0" err="1"/>
              <a:t>ng</a:t>
            </a:r>
            <a:r>
              <a:rPr lang="en-US" sz="2000" dirty="0"/>
              <a:t>/ml, the sensitivity and specificity of the </a:t>
            </a:r>
            <a:r>
              <a:rPr lang="en-US" sz="2000" dirty="0" err="1"/>
              <a:t>tumour</a:t>
            </a:r>
            <a:r>
              <a:rPr lang="en-US" sz="2000" dirty="0"/>
              <a:t> marker is 94% and 56%, respectively. Increasing the level to 8.0 </a:t>
            </a:r>
            <a:r>
              <a:rPr lang="en-US" sz="2000" dirty="0" err="1"/>
              <a:t>ng</a:t>
            </a:r>
            <a:r>
              <a:rPr lang="en-US" sz="2000" dirty="0"/>
              <a:t>/ml the sensitivity and specificity become 51% and 93%, respectively. The Chemical Pathologist is in search of a cut-off value with optimum sensitivity and specificity. The most appropriate statistical procedure for this purpose would be:</a:t>
            </a:r>
          </a:p>
          <a:p>
            <a:pPr marL="0" lvl="0" indent="0">
              <a:buNone/>
            </a:pPr>
            <a:endParaRPr lang="en-US" sz="2000" dirty="0"/>
          </a:p>
          <a:p>
            <a:pPr marL="0" lvl="0" indent="0">
              <a:buNone/>
            </a:pPr>
            <a:r>
              <a:rPr lang="en-US" sz="2000" dirty="0">
                <a:solidFill>
                  <a:schemeClr val="tx1"/>
                </a:solidFill>
              </a:rPr>
              <a:t>a.	Chi-square test</a:t>
            </a:r>
          </a:p>
          <a:p>
            <a:pPr marL="0" lvl="0" indent="0">
              <a:buNone/>
            </a:pPr>
            <a:r>
              <a:rPr lang="en-US" sz="2000" dirty="0">
                <a:solidFill>
                  <a:schemeClr val="tx1"/>
                </a:solidFill>
              </a:rPr>
              <a:t>b.	Kaplan–Meier survival estimator</a:t>
            </a:r>
          </a:p>
          <a:p>
            <a:pPr marL="0" lvl="0" indent="0">
              <a:buNone/>
            </a:pPr>
            <a:r>
              <a:rPr lang="en-US" sz="2000" dirty="0">
                <a:solidFill>
                  <a:schemeClr val="tx1"/>
                </a:solidFill>
              </a:rPr>
              <a:t>c.	Pearson` correlation coefficient </a:t>
            </a:r>
          </a:p>
          <a:p>
            <a:pPr marL="0" lvl="0" indent="0">
              <a:buNone/>
            </a:pPr>
            <a:r>
              <a:rPr lang="en-US" sz="2000" dirty="0">
                <a:solidFill>
                  <a:schemeClr val="tx1"/>
                </a:solidFill>
              </a:rPr>
              <a:t>d.	Receiver operating curve</a:t>
            </a:r>
          </a:p>
          <a:p>
            <a:pPr marL="0" lvl="0" indent="0">
              <a:buNone/>
            </a:pPr>
            <a:r>
              <a:rPr lang="en-US" sz="2000" dirty="0">
                <a:solidFill>
                  <a:schemeClr val="tx1"/>
                </a:solidFill>
              </a:rPr>
              <a:t>e.	Student`s t test</a:t>
            </a:r>
          </a:p>
          <a:p>
            <a:pPr marL="514350" lvl="0" indent="-514350">
              <a:buFont typeface="+mj-lt"/>
              <a:buAutoNum type="alphaLcPeriod"/>
            </a:pPr>
            <a:endParaRPr lang="en-US" sz="2000" dirty="0"/>
          </a:p>
          <a:p>
            <a:pPr marL="0" lvl="0" indent="0">
              <a:buNone/>
            </a:pPr>
            <a:endParaRPr lang="en-US" sz="2000" dirty="0"/>
          </a:p>
        </p:txBody>
      </p:sp>
      <p:sp>
        <p:nvSpPr>
          <p:cNvPr id="4" name="Rectangle 3"/>
          <p:cNvSpPr txBox="1">
            <a:spLocks noChangeArrowheads="1"/>
          </p:cNvSpPr>
          <p:nvPr/>
        </p:nvSpPr>
        <p:spPr>
          <a:xfrm>
            <a:off x="167640" y="53340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3600" dirty="0">
                <a:solidFill>
                  <a:srgbClr val="FF0000"/>
                </a:solidFill>
              </a:rPr>
              <a:t>d.	Receiver operating curve</a:t>
            </a:r>
          </a:p>
        </p:txBody>
      </p:sp>
    </p:spTree>
    <p:extLst>
      <p:ext uri="{BB962C8B-B14F-4D97-AF65-F5344CB8AC3E}">
        <p14:creationId xmlns:p14="http://schemas.microsoft.com/office/powerpoint/2010/main" val="166376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5334000"/>
          </a:xfrm>
        </p:spPr>
        <p:txBody>
          <a:bodyPr>
            <a:normAutofit/>
          </a:bodyPr>
          <a:lstStyle/>
          <a:p>
            <a:pPr marL="0" lvl="0" indent="0">
              <a:buNone/>
            </a:pPr>
            <a:r>
              <a:rPr lang="en-US" sz="2800" dirty="0"/>
              <a:t>Q. </a:t>
            </a:r>
            <a:r>
              <a:rPr lang="en-US" sz="2800" dirty="0" smtClean="0"/>
              <a:t>8.</a:t>
            </a:r>
            <a:r>
              <a:rPr lang="en-US" sz="2800" dirty="0"/>
              <a:t>	A 62 year man has Serum PSA level of 6.9 </a:t>
            </a:r>
            <a:r>
              <a:rPr lang="en-US" sz="2800" dirty="0" err="1"/>
              <a:t>ng</a:t>
            </a:r>
            <a:r>
              <a:rPr lang="en-US" sz="2800" dirty="0"/>
              <a:t>/ml. According to the available evidence, the most promising method of PSA testing to avoid unnecessary prostatic biopsy in this patient is:</a:t>
            </a:r>
          </a:p>
          <a:p>
            <a:pPr marL="0" lvl="0" indent="0">
              <a:buNone/>
            </a:pPr>
            <a:endParaRPr lang="en-US" sz="2800" dirty="0"/>
          </a:p>
          <a:p>
            <a:pPr marL="0" lvl="0" indent="0">
              <a:buNone/>
            </a:pPr>
            <a:r>
              <a:rPr lang="en-US" sz="2800" dirty="0">
                <a:solidFill>
                  <a:schemeClr val="tx1"/>
                </a:solidFill>
              </a:rPr>
              <a:t>a.	Free to total PSA percentage </a:t>
            </a:r>
          </a:p>
          <a:p>
            <a:pPr marL="0" lvl="0" indent="0">
              <a:buNone/>
            </a:pPr>
            <a:r>
              <a:rPr lang="en-US" sz="2800" dirty="0">
                <a:solidFill>
                  <a:schemeClr val="tx1"/>
                </a:solidFill>
              </a:rPr>
              <a:t>b.	PSA assay with age related cut-off values</a:t>
            </a:r>
          </a:p>
          <a:p>
            <a:pPr marL="0" lvl="0" indent="0">
              <a:buNone/>
            </a:pPr>
            <a:r>
              <a:rPr lang="en-US" sz="2800" dirty="0">
                <a:solidFill>
                  <a:schemeClr val="tx1"/>
                </a:solidFill>
              </a:rPr>
              <a:t>c.	PSA Density</a:t>
            </a:r>
          </a:p>
          <a:p>
            <a:pPr marL="0" lvl="0" indent="0">
              <a:buNone/>
            </a:pPr>
            <a:r>
              <a:rPr lang="en-US" sz="2800" dirty="0">
                <a:solidFill>
                  <a:schemeClr val="tx1"/>
                </a:solidFill>
              </a:rPr>
              <a:t>d.	PSA velocity</a:t>
            </a:r>
          </a:p>
          <a:p>
            <a:pPr marL="0" lvl="0" indent="0">
              <a:buNone/>
            </a:pPr>
            <a:r>
              <a:rPr lang="en-US" sz="2800" dirty="0">
                <a:solidFill>
                  <a:schemeClr val="tx1"/>
                </a:solidFill>
              </a:rPr>
              <a:t>e.	Serum isoform [-2]</a:t>
            </a:r>
            <a:r>
              <a:rPr lang="en-US" sz="2800" dirty="0" err="1">
                <a:solidFill>
                  <a:schemeClr val="tx1"/>
                </a:solidFill>
              </a:rPr>
              <a:t>proPSA</a:t>
            </a:r>
            <a:r>
              <a:rPr lang="en-US" sz="2800" dirty="0">
                <a:solidFill>
                  <a:schemeClr val="tx1"/>
                </a:solidFill>
              </a:rPr>
              <a:t> </a:t>
            </a:r>
          </a:p>
          <a:p>
            <a:pPr marL="0" lvl="0" indent="0">
              <a:buNone/>
            </a:pPr>
            <a:endParaRPr lang="en-US" sz="1600" dirty="0"/>
          </a:p>
        </p:txBody>
      </p:sp>
      <p:sp>
        <p:nvSpPr>
          <p:cNvPr id="4" name="Rectangle 3"/>
          <p:cNvSpPr txBox="1">
            <a:spLocks noChangeArrowheads="1"/>
          </p:cNvSpPr>
          <p:nvPr/>
        </p:nvSpPr>
        <p:spPr>
          <a:xfrm>
            <a:off x="167640" y="53340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3200" dirty="0">
                <a:solidFill>
                  <a:srgbClr val="FF0000"/>
                </a:solidFill>
              </a:rPr>
              <a:t>e.	Serum isoform [-2]</a:t>
            </a:r>
            <a:r>
              <a:rPr lang="en-US" sz="3200" dirty="0" err="1">
                <a:solidFill>
                  <a:srgbClr val="FF0000"/>
                </a:solidFill>
              </a:rPr>
              <a:t>proPSA</a:t>
            </a:r>
            <a:r>
              <a:rPr lang="en-US" sz="3200" dirty="0">
                <a:solidFill>
                  <a:srgbClr val="FF0000"/>
                </a:solidFill>
              </a:rPr>
              <a:t> </a:t>
            </a:r>
          </a:p>
        </p:txBody>
      </p:sp>
    </p:spTree>
    <p:extLst>
      <p:ext uri="{BB962C8B-B14F-4D97-AF65-F5344CB8AC3E}">
        <p14:creationId xmlns:p14="http://schemas.microsoft.com/office/powerpoint/2010/main" val="16698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381000"/>
            <a:ext cx="6781800" cy="1600200"/>
          </a:xfrm>
        </p:spPr>
        <p:txBody>
          <a:bodyPr>
            <a:noAutofit/>
          </a:bodyPr>
          <a:lstStyle/>
          <a:p>
            <a:pPr lvl="0"/>
            <a:r>
              <a:rPr lang="en-US" sz="4000" dirty="0" smtClean="0">
                <a:cs typeface="Arial" panose="020B0604020202020204" pitchFamily="34" charset="0"/>
              </a:rPr>
              <a:t>Improving the Accuracy of PSA</a:t>
            </a:r>
            <a:br>
              <a:rPr lang="en-US" sz="4000" dirty="0" smtClean="0">
                <a:cs typeface="Arial" panose="020B0604020202020204" pitchFamily="34" charset="0"/>
              </a:rPr>
            </a:br>
            <a:endParaRPr lang="en-GB" sz="4000" dirty="0"/>
          </a:p>
        </p:txBody>
      </p:sp>
      <p:sp>
        <p:nvSpPr>
          <p:cNvPr id="3" name="Content Placeholder 2"/>
          <p:cNvSpPr>
            <a:spLocks noGrp="1"/>
          </p:cNvSpPr>
          <p:nvPr>
            <p:ph idx="1"/>
          </p:nvPr>
        </p:nvSpPr>
        <p:spPr>
          <a:xfrm>
            <a:off x="762000" y="1524000"/>
            <a:ext cx="7543800" cy="3886200"/>
          </a:xfrm>
        </p:spPr>
        <p:txBody>
          <a:bodyPr>
            <a:noAutofit/>
          </a:bodyPr>
          <a:lstStyle/>
          <a:p>
            <a:pPr lvl="0">
              <a:buNone/>
            </a:pPr>
            <a:r>
              <a:rPr lang="en-US" b="1" dirty="0" smtClean="0"/>
              <a:t>                 </a:t>
            </a:r>
            <a:endParaRPr lang="en-US" sz="2800" dirty="0" smtClean="0">
              <a:cs typeface="Arial" panose="020B0604020202020204" pitchFamily="34" charset="0"/>
            </a:endParaRPr>
          </a:p>
          <a:p>
            <a:pPr algn="just"/>
            <a:r>
              <a:rPr lang="en-US" sz="2800" dirty="0" smtClean="0">
                <a:cs typeface="Arial" panose="020B0604020202020204" pitchFamily="34" charset="0"/>
              </a:rPr>
              <a:t>Numerous strategies have been proposed to improve the diagnostic performance of PSA when levels are less than 10.0 ng/ml</a:t>
            </a:r>
          </a:p>
          <a:p>
            <a:pPr algn="just"/>
            <a:r>
              <a:rPr lang="en-US" sz="2800" dirty="0" smtClean="0">
                <a:cs typeface="Arial" panose="020B0604020202020204" pitchFamily="34" charset="0"/>
              </a:rPr>
              <a:t> These strategies include </a:t>
            </a:r>
          </a:p>
          <a:p>
            <a:pPr lvl="1" algn="just">
              <a:buFont typeface="Wingdings" pitchFamily="2" charset="2"/>
              <a:buChar char="ü"/>
            </a:pPr>
            <a:r>
              <a:rPr lang="en-US" dirty="0" smtClean="0">
                <a:cs typeface="Arial" panose="020B0604020202020204" pitchFamily="34" charset="0"/>
              </a:rPr>
              <a:t>Measuring PSA velocity</a:t>
            </a:r>
          </a:p>
          <a:p>
            <a:pPr lvl="1" algn="just">
              <a:buFont typeface="Wingdings" pitchFamily="2" charset="2"/>
              <a:buChar char="ü"/>
            </a:pPr>
            <a:r>
              <a:rPr lang="en-US" dirty="0" smtClean="0">
                <a:cs typeface="Arial" panose="020B0604020202020204" pitchFamily="34" charset="0"/>
              </a:rPr>
              <a:t>PSA density </a:t>
            </a:r>
          </a:p>
          <a:p>
            <a:pPr lvl="1" algn="just">
              <a:buFont typeface="Wingdings" pitchFamily="2" charset="2"/>
              <a:buChar char="ü"/>
            </a:pPr>
            <a:r>
              <a:rPr lang="en-US" dirty="0" smtClean="0">
                <a:cs typeface="Arial" panose="020B0604020202020204" pitchFamily="34" charset="0"/>
              </a:rPr>
              <a:t>Free PSA</a:t>
            </a:r>
          </a:p>
          <a:p>
            <a:pPr lvl="1" algn="just">
              <a:buFont typeface="Wingdings" pitchFamily="2" charset="2"/>
              <a:buChar char="ü"/>
            </a:pPr>
            <a:r>
              <a:rPr lang="en-US" dirty="0" err="1" smtClean="0">
                <a:cs typeface="Arial" panose="020B0604020202020204" pitchFamily="34" charset="0"/>
              </a:rPr>
              <a:t>Complexed</a:t>
            </a:r>
            <a:r>
              <a:rPr lang="en-US" dirty="0" smtClean="0">
                <a:cs typeface="Arial" panose="020B0604020202020204" pitchFamily="34" charset="0"/>
              </a:rPr>
              <a:t> PSA</a:t>
            </a:r>
          </a:p>
          <a:p>
            <a:pPr lvl="1" algn="just">
              <a:buFont typeface="Wingdings" pitchFamily="2" charset="2"/>
              <a:buChar char="ü"/>
            </a:pPr>
            <a:r>
              <a:rPr lang="en-US" dirty="0" smtClean="0">
                <a:cs typeface="Arial" panose="020B0604020202020204" pitchFamily="34" charset="0"/>
              </a:rPr>
              <a:t>Using age- and race-specific reference ranges</a:t>
            </a:r>
          </a:p>
          <a:p>
            <a:pPr lvl="1" algn="just">
              <a:buFont typeface="Wingdings" pitchFamily="2" charset="2"/>
              <a:buChar char="ü"/>
            </a:pPr>
            <a:r>
              <a:rPr lang="en-US" dirty="0" smtClean="0">
                <a:cs typeface="Arial" panose="020B0604020202020204" pitchFamily="34" charset="0"/>
              </a:rPr>
              <a:t>Serum </a:t>
            </a:r>
            <a:r>
              <a:rPr lang="en-US" dirty="0" err="1" smtClean="0">
                <a:cs typeface="Arial" panose="020B0604020202020204" pitchFamily="34" charset="0"/>
              </a:rPr>
              <a:t>isoform</a:t>
            </a:r>
            <a:r>
              <a:rPr lang="en-US" dirty="0" smtClean="0">
                <a:cs typeface="Arial" panose="020B0604020202020204" pitchFamily="34" charset="0"/>
              </a:rPr>
              <a:t> [-2]</a:t>
            </a:r>
            <a:r>
              <a:rPr lang="en-US" dirty="0" err="1" smtClean="0">
                <a:cs typeface="Arial" panose="020B0604020202020204" pitchFamily="34" charset="0"/>
              </a:rPr>
              <a:t>proPSA</a:t>
            </a:r>
            <a:endParaRPr lang="en-US" dirty="0">
              <a:cs typeface="Arial" panose="020B0604020202020204" pitchFamily="34" charset="0"/>
            </a:endParaRPr>
          </a:p>
        </p:txBody>
      </p:sp>
    </p:spTree>
    <p:extLst>
      <p:ext uri="{BB962C8B-B14F-4D97-AF65-F5344CB8AC3E}">
        <p14:creationId xmlns:p14="http://schemas.microsoft.com/office/powerpoint/2010/main" val="283387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990600"/>
            <a:ext cx="6781800" cy="1600200"/>
          </a:xfrm>
        </p:spPr>
        <p:txBody>
          <a:bodyPr>
            <a:noAutofit/>
          </a:bodyPr>
          <a:lstStyle/>
          <a:p>
            <a:r>
              <a:rPr lang="en-GB" sz="4400" dirty="0">
                <a:cs typeface="Arial" panose="020B0604020202020204" pitchFamily="34" charset="0"/>
              </a:rPr>
              <a:t>Free to total PSA percentage</a:t>
            </a:r>
            <a:br>
              <a:rPr lang="en-GB" sz="4400" dirty="0">
                <a:cs typeface="Arial" panose="020B0604020202020204" pitchFamily="34" charset="0"/>
              </a:rPr>
            </a:br>
            <a:r>
              <a:rPr lang="en-GB" sz="4400" dirty="0"/>
              <a:t> </a:t>
            </a:r>
            <a:endParaRPr lang="en-US" sz="4400" dirty="0"/>
          </a:p>
        </p:txBody>
      </p:sp>
      <p:sp>
        <p:nvSpPr>
          <p:cNvPr id="3" name="Content Placeholder 2"/>
          <p:cNvSpPr>
            <a:spLocks noGrp="1"/>
          </p:cNvSpPr>
          <p:nvPr>
            <p:ph idx="1"/>
          </p:nvPr>
        </p:nvSpPr>
        <p:spPr>
          <a:xfrm>
            <a:off x="457200" y="1905000"/>
            <a:ext cx="8001000" cy="3886200"/>
          </a:xfrm>
        </p:spPr>
        <p:txBody>
          <a:bodyPr>
            <a:noAutofit/>
          </a:bodyPr>
          <a:lstStyle/>
          <a:p>
            <a:pPr lvl="1"/>
            <a:r>
              <a:rPr lang="en-US" sz="2800" dirty="0" smtClean="0">
                <a:latin typeface="Arial" panose="020B0604020202020204" pitchFamily="34" charset="0"/>
                <a:cs typeface="Arial" panose="020B0604020202020204" pitchFamily="34" charset="0"/>
              </a:rPr>
              <a:t>The ratio of free-to-total PSA is reduced in men with prostate cancer</a:t>
            </a:r>
          </a:p>
          <a:p>
            <a:pPr lvl="1"/>
            <a:r>
              <a:rPr lang="en-US" sz="2800" dirty="0" smtClean="0">
                <a:latin typeface="Arial" panose="020B0604020202020204" pitchFamily="34" charset="0"/>
                <a:cs typeface="Arial" panose="020B0604020202020204" pitchFamily="34" charset="0"/>
              </a:rPr>
              <a:t> Biopsies should be performed only in men with lower ratios.</a:t>
            </a:r>
          </a:p>
          <a:p>
            <a:pPr lvl="1"/>
            <a:r>
              <a:rPr lang="en-US" sz="2800" dirty="0" smtClean="0">
                <a:latin typeface="Arial" panose="020B0604020202020204" pitchFamily="34" charset="0"/>
                <a:cs typeface="Arial" panose="020B0604020202020204" pitchFamily="34" charset="0"/>
              </a:rPr>
              <a:t>An optimal cutoff  selected for </a:t>
            </a:r>
            <a:r>
              <a:rPr lang="en-US" sz="2800" dirty="0" err="1" smtClean="0">
                <a:latin typeface="Arial" panose="020B0604020202020204" pitchFamily="34" charset="0"/>
                <a:cs typeface="Arial" panose="020B0604020202020204" pitchFamily="34" charset="0"/>
              </a:rPr>
              <a:t>biposy</a:t>
            </a:r>
            <a:r>
              <a:rPr lang="en-US" sz="2800" dirty="0" smtClean="0">
                <a:latin typeface="Arial" panose="020B0604020202020204" pitchFamily="34" charset="0"/>
                <a:cs typeface="Arial" panose="020B0604020202020204" pitchFamily="34" charset="0"/>
              </a:rPr>
              <a:t> is  25 % </a:t>
            </a:r>
          </a:p>
          <a:p>
            <a:pPr lvl="1"/>
            <a:r>
              <a:rPr lang="en-US" sz="2800" dirty="0" smtClean="0">
                <a:latin typeface="Arial" panose="020B0604020202020204" pitchFamily="34" charset="0"/>
                <a:cs typeface="Arial" panose="020B0604020202020204" pitchFamily="34" charset="0"/>
              </a:rPr>
              <a:t>Men with a normal free-to-total PSA ratio still had an 8% probability of having cancer</a:t>
            </a:r>
          </a:p>
        </p:txBody>
      </p:sp>
    </p:spTree>
    <p:extLst>
      <p:ext uri="{BB962C8B-B14F-4D97-AF65-F5344CB8AC3E}">
        <p14:creationId xmlns:p14="http://schemas.microsoft.com/office/powerpoint/2010/main" val="40988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marL="0" lvl="0" indent="0">
              <a:buNone/>
            </a:pPr>
            <a:r>
              <a:rPr lang="en-US" sz="2000" dirty="0" smtClean="0">
                <a:solidFill>
                  <a:srgbClr val="0070C0"/>
                </a:solidFill>
              </a:rPr>
              <a:t>Q.1: </a:t>
            </a:r>
            <a:r>
              <a:rPr lang="en-US" sz="2000" dirty="0" smtClean="0"/>
              <a:t>Tumor </a:t>
            </a:r>
            <a:r>
              <a:rPr lang="en-US" sz="2000" dirty="0"/>
              <a:t>markers that are to be put to clinical use should have certain characteristics that are applicable in all situations. An ideal marker has a number of characteristics. All the following are characteristics of an Ideal tumor marker EXCEPT:</a:t>
            </a:r>
          </a:p>
          <a:p>
            <a:pPr marL="0" lvl="0" indent="0">
              <a:buNone/>
            </a:pPr>
            <a:endParaRPr lang="en-US" sz="2000" dirty="0"/>
          </a:p>
          <a:p>
            <a:pPr marL="457200" lvl="0" indent="-457200">
              <a:buNone/>
            </a:pPr>
            <a:r>
              <a:rPr lang="en-US" sz="1800" dirty="0">
                <a:solidFill>
                  <a:schemeClr val="tx1"/>
                </a:solidFill>
              </a:rPr>
              <a:t>a.	Have 100% accuracy in differentiating between healthy individuals and tumor patients </a:t>
            </a:r>
          </a:p>
          <a:p>
            <a:pPr marL="457200" lvl="0" indent="-457200">
              <a:buNone/>
            </a:pPr>
            <a:r>
              <a:rPr lang="en-US" sz="1800" dirty="0">
                <a:solidFill>
                  <a:schemeClr val="tx1"/>
                </a:solidFill>
              </a:rPr>
              <a:t>b.	Have a normal plasma level, urine level or both in the presence of micro metastasis</a:t>
            </a:r>
          </a:p>
          <a:p>
            <a:pPr marL="457200" lvl="0" indent="-457200">
              <a:buNone/>
            </a:pPr>
            <a:r>
              <a:rPr lang="en-US" sz="1800" dirty="0">
                <a:solidFill>
                  <a:schemeClr val="tx1"/>
                </a:solidFill>
              </a:rPr>
              <a:t>c.	Have high positive and negative predictive value</a:t>
            </a:r>
          </a:p>
          <a:p>
            <a:pPr marL="457200" lvl="0" indent="-457200">
              <a:buNone/>
            </a:pPr>
            <a:r>
              <a:rPr lang="en-US" sz="1800" dirty="0">
                <a:solidFill>
                  <a:schemeClr val="tx1"/>
                </a:solidFill>
              </a:rPr>
              <a:t>d.	Precede and predict recurrences before they are clinically detectable</a:t>
            </a:r>
          </a:p>
          <a:p>
            <a:pPr marL="457200" lvl="0" indent="-457200">
              <a:buNone/>
            </a:pPr>
            <a:r>
              <a:rPr lang="en-US" sz="1800" dirty="0">
                <a:solidFill>
                  <a:schemeClr val="tx1"/>
                </a:solidFill>
              </a:rPr>
              <a:t>e.	Provide a lead-time over clinical diagnosis</a:t>
            </a:r>
          </a:p>
          <a:p>
            <a:pPr marL="0" lvl="0" indent="0">
              <a:buNone/>
            </a:pPr>
            <a:endParaRPr lang="en-US" sz="2000" b="1" dirty="0"/>
          </a:p>
        </p:txBody>
      </p:sp>
      <p:sp>
        <p:nvSpPr>
          <p:cNvPr id="4" name="Rectangle 3"/>
          <p:cNvSpPr txBox="1">
            <a:spLocks noChangeArrowheads="1"/>
          </p:cNvSpPr>
          <p:nvPr/>
        </p:nvSpPr>
        <p:spPr>
          <a:xfrm>
            <a:off x="533400" y="59436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lvl="0" indent="-457200">
              <a:buNone/>
            </a:pPr>
            <a:r>
              <a:rPr lang="en-US" sz="3200" dirty="0">
                <a:solidFill>
                  <a:srgbClr val="FF0000"/>
                </a:solidFill>
              </a:rPr>
              <a:t>b.	Have a normal plasma level, urine level or both in the presence of micro metastasis</a:t>
            </a:r>
          </a:p>
          <a:p>
            <a:pPr marL="1371600" lvl="3" indent="0" algn="ctr">
              <a:buFont typeface="Arial" pitchFamily="34" charset="0"/>
              <a:buNone/>
            </a:pPr>
            <a:r>
              <a:rPr lang="en-US" sz="4400" dirty="0" smtClean="0">
                <a:solidFill>
                  <a:srgbClr val="FF0000"/>
                </a:solidFill>
              </a:rPr>
              <a:t/>
            </a:r>
            <a:br>
              <a:rPr lang="en-US" sz="4400" dirty="0" smtClean="0">
                <a:solidFill>
                  <a:srgbClr val="FF0000"/>
                </a:solidFill>
              </a:rPr>
            </a:br>
            <a:endParaRPr lang="en-US" sz="2800" dirty="0">
              <a:solidFill>
                <a:srgbClr val="FF0000"/>
              </a:solidFill>
            </a:endParaRPr>
          </a:p>
        </p:txBody>
      </p:sp>
    </p:spTree>
    <p:extLst>
      <p:ext uri="{BB962C8B-B14F-4D97-AF65-F5344CB8AC3E}">
        <p14:creationId xmlns:p14="http://schemas.microsoft.com/office/powerpoint/2010/main" val="35392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696200" cy="1600200"/>
          </a:xfrm>
        </p:spPr>
        <p:txBody>
          <a:bodyPr>
            <a:noAutofit/>
          </a:bodyPr>
          <a:lstStyle/>
          <a:p>
            <a:r>
              <a:rPr lang="en-GB" sz="3200" b="1" dirty="0">
                <a:cs typeface="Arial" panose="020B0604020202020204" pitchFamily="34" charset="0"/>
              </a:rPr>
              <a:t>PSA density</a:t>
            </a:r>
            <a:r>
              <a:rPr lang="en-GB" sz="3200" b="1" dirty="0" smtClean="0">
                <a:cs typeface="Arial" panose="020B0604020202020204" pitchFamily="34" charset="0"/>
              </a:rPr>
              <a:t>: </a:t>
            </a:r>
            <a:br>
              <a:rPr lang="en-GB" sz="3200" b="1" dirty="0" smtClean="0">
                <a:cs typeface="Arial" panose="020B0604020202020204" pitchFamily="34" charset="0"/>
              </a:rPr>
            </a:br>
            <a:r>
              <a:rPr lang="en-US" sz="3200" b="1" dirty="0" smtClean="0">
                <a:cs typeface="Arial" panose="020B0604020202020204" pitchFamily="34" charset="0"/>
              </a:rPr>
              <a:t>PSA </a:t>
            </a:r>
            <a:r>
              <a:rPr lang="en-US" sz="3200" b="1" dirty="0">
                <a:cs typeface="Arial" panose="020B0604020202020204" pitchFamily="34" charset="0"/>
              </a:rPr>
              <a:t>concentration / prostatic volume </a:t>
            </a:r>
            <a:r>
              <a:rPr lang="en-GB" sz="3200" b="1" dirty="0">
                <a:cs typeface="Arial" panose="020B0604020202020204" pitchFamily="34" charset="0"/>
              </a:rPr>
              <a:t/>
            </a:r>
            <a:br>
              <a:rPr lang="en-GB" sz="3200" b="1" dirty="0">
                <a:cs typeface="Arial" panose="020B0604020202020204" pitchFamily="34" charset="0"/>
              </a:rPr>
            </a:br>
            <a:r>
              <a:rPr lang="en-GB" sz="3200" dirty="0">
                <a:cs typeface="Arial" panose="020B0604020202020204" pitchFamily="34" charset="0"/>
              </a:rPr>
              <a:t/>
            </a:r>
            <a:br>
              <a:rPr lang="en-GB" sz="3200" dirty="0">
                <a:cs typeface="Arial" panose="020B0604020202020204" pitchFamily="34" charset="0"/>
              </a:rPr>
            </a:br>
            <a:r>
              <a:rPr lang="en-GB" sz="3200" dirty="0"/>
              <a:t> </a:t>
            </a:r>
            <a:endParaRPr lang="en-US" sz="3200" dirty="0"/>
          </a:p>
        </p:txBody>
      </p:sp>
      <p:sp>
        <p:nvSpPr>
          <p:cNvPr id="3" name="Content Placeholder 2"/>
          <p:cNvSpPr>
            <a:spLocks noGrp="1"/>
          </p:cNvSpPr>
          <p:nvPr>
            <p:ph idx="1"/>
          </p:nvPr>
        </p:nvSpPr>
        <p:spPr>
          <a:xfrm>
            <a:off x="457200" y="1905000"/>
            <a:ext cx="8001000" cy="3886200"/>
          </a:xfrm>
        </p:spPr>
        <p:txBody>
          <a:bodyPr>
            <a:noAutofit/>
          </a:bodyPr>
          <a:lstStyle/>
          <a:p>
            <a:pPr marL="625475" lvl="1" indent="-168275"/>
            <a:r>
              <a:rPr lang="en-US" sz="3600" dirty="0" smtClean="0">
                <a:cs typeface="Arial" panose="020B0604020202020204" pitchFamily="34" charset="0"/>
              </a:rPr>
              <a:t>It is determined by trans-rectal ultrasonography</a:t>
            </a:r>
            <a:endParaRPr lang="en-GB" sz="3600" dirty="0">
              <a:cs typeface="Arial" panose="020B0604020202020204" pitchFamily="34" charset="0"/>
            </a:endParaRPr>
          </a:p>
          <a:p>
            <a:pPr lvl="1" algn="just"/>
            <a:r>
              <a:rPr lang="en-US" sz="3600" dirty="0">
                <a:cs typeface="Arial" panose="020B0604020202020204" pitchFamily="34" charset="0"/>
              </a:rPr>
              <a:t>PSA density measurements better discriminates between cancer and non-cancer groups than PSA levels alone</a:t>
            </a:r>
          </a:p>
        </p:txBody>
      </p:sp>
    </p:spTree>
    <p:extLst>
      <p:ext uri="{BB962C8B-B14F-4D97-AF65-F5344CB8AC3E}">
        <p14:creationId xmlns:p14="http://schemas.microsoft.com/office/powerpoint/2010/main" val="10904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609600"/>
            <a:ext cx="6781800" cy="1600200"/>
          </a:xfrm>
        </p:spPr>
        <p:txBody>
          <a:bodyPr>
            <a:noAutofit/>
          </a:bodyPr>
          <a:lstStyle/>
          <a:p>
            <a:r>
              <a:rPr lang="en-US" sz="6000" dirty="0">
                <a:cs typeface="Arial" panose="020B0604020202020204" pitchFamily="34" charset="0"/>
              </a:rPr>
              <a:t>PSA velocity </a:t>
            </a:r>
            <a:br>
              <a:rPr lang="en-US" sz="6000" dirty="0">
                <a:cs typeface="Arial" panose="020B0604020202020204" pitchFamily="34" charset="0"/>
              </a:rPr>
            </a:br>
            <a:endParaRPr lang="en-GB" sz="6000" dirty="0"/>
          </a:p>
        </p:txBody>
      </p:sp>
      <p:sp>
        <p:nvSpPr>
          <p:cNvPr id="3" name="Content Placeholder 2"/>
          <p:cNvSpPr>
            <a:spLocks noGrp="1"/>
          </p:cNvSpPr>
          <p:nvPr>
            <p:ph idx="1"/>
          </p:nvPr>
        </p:nvSpPr>
        <p:spPr>
          <a:xfrm>
            <a:off x="762000" y="1828800"/>
            <a:ext cx="7543800" cy="3886200"/>
          </a:xfrm>
        </p:spPr>
        <p:txBody>
          <a:bodyPr>
            <a:noAutofit/>
          </a:bodyPr>
          <a:lstStyle/>
          <a:p>
            <a:pPr lvl="1" algn="just"/>
            <a:r>
              <a:rPr lang="en-US" sz="2800" dirty="0" smtClean="0">
                <a:cs typeface="Arial" panose="020B0604020202020204" pitchFamily="34" charset="0"/>
              </a:rPr>
              <a:t>It is the rate of PSA increase as a function of time</a:t>
            </a:r>
          </a:p>
          <a:p>
            <a:pPr lvl="1" algn="just"/>
            <a:r>
              <a:rPr lang="en-US" sz="2800" dirty="0" smtClean="0">
                <a:cs typeface="Arial" panose="020B0604020202020204" pitchFamily="34" charset="0"/>
              </a:rPr>
              <a:t> A baseline concentration of PSA in each patient is established, the rate of increase of  PSA is then calculated</a:t>
            </a:r>
          </a:p>
          <a:p>
            <a:pPr lvl="1" algn="just"/>
            <a:r>
              <a:rPr lang="en-US" sz="2800" dirty="0" smtClean="0">
                <a:cs typeface="Arial" panose="020B0604020202020204" pitchFamily="34" charset="0"/>
              </a:rPr>
              <a:t>Men with a PSA velocity &gt; 0.75 ng/ml/year  are  at increased risk of being diagnosed with prostate cancer</a:t>
            </a:r>
          </a:p>
          <a:p>
            <a:endParaRPr lang="en-US" dirty="0">
              <a:cs typeface="Arial" panose="020B0604020202020204" pitchFamily="34" charset="0"/>
            </a:endParaRPr>
          </a:p>
        </p:txBody>
      </p:sp>
    </p:spTree>
    <p:extLst>
      <p:ext uri="{BB962C8B-B14F-4D97-AF65-F5344CB8AC3E}">
        <p14:creationId xmlns:p14="http://schemas.microsoft.com/office/powerpoint/2010/main" val="31893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1066800"/>
            <a:ext cx="6781800" cy="1600200"/>
          </a:xfrm>
        </p:spPr>
        <p:txBody>
          <a:bodyPr>
            <a:noAutofit/>
          </a:bodyPr>
          <a:lstStyle/>
          <a:p>
            <a:r>
              <a:rPr lang="en-US" sz="4400" dirty="0">
                <a:cs typeface="Arial" panose="020B0604020202020204" pitchFamily="34" charset="0"/>
              </a:rPr>
              <a:t>PSA assay with age related cut-off values</a:t>
            </a:r>
            <a:br>
              <a:rPr lang="en-US" sz="4400" dirty="0">
                <a:cs typeface="Arial" panose="020B0604020202020204" pitchFamily="34" charset="0"/>
              </a:rPr>
            </a:br>
            <a:endParaRPr lang="en-GB" sz="4400" dirty="0"/>
          </a:p>
        </p:txBody>
      </p:sp>
      <p:sp>
        <p:nvSpPr>
          <p:cNvPr id="5" name="Content Placeholder 4"/>
          <p:cNvSpPr>
            <a:spLocks noGrp="1"/>
          </p:cNvSpPr>
          <p:nvPr>
            <p:ph idx="1"/>
          </p:nvPr>
        </p:nvSpPr>
        <p:spPr>
          <a:xfrm>
            <a:off x="762000" y="1981200"/>
            <a:ext cx="7543800" cy="3886200"/>
          </a:xfrm>
        </p:spPr>
        <p:txBody>
          <a:bodyPr>
            <a:normAutofit/>
          </a:bodyPr>
          <a:lstStyle/>
          <a:p>
            <a:pPr>
              <a:buNone/>
            </a:pPr>
            <a:r>
              <a:rPr lang="en-US" sz="2800" dirty="0" smtClean="0"/>
              <a:t> </a:t>
            </a:r>
            <a:endParaRPr lang="en-US" sz="2800" b="1" dirty="0" smtClean="0"/>
          </a:p>
          <a:p>
            <a:pPr>
              <a:lnSpc>
                <a:spcPct val="150000"/>
              </a:lnSpc>
              <a:buNone/>
            </a:pPr>
            <a:r>
              <a:rPr lang="en-US" sz="2600" b="1" dirty="0" smtClean="0">
                <a:latin typeface="Arial" panose="020B0604020202020204" pitchFamily="34" charset="0"/>
                <a:cs typeface="Arial" panose="020B0604020202020204" pitchFamily="34" charset="0"/>
              </a:rPr>
              <a:t>AGE (in years)                                CUTOFF</a:t>
            </a:r>
          </a:p>
          <a:p>
            <a:pPr>
              <a:lnSpc>
                <a:spcPct val="150000"/>
              </a:lnSpc>
              <a:buNone/>
            </a:pPr>
            <a:r>
              <a:rPr lang="en-US" sz="2600" dirty="0" smtClean="0">
                <a:latin typeface="Arial" panose="020B0604020202020204" pitchFamily="34" charset="0"/>
                <a:cs typeface="Arial" panose="020B0604020202020204" pitchFamily="34" charset="0"/>
              </a:rPr>
              <a:t>  40 to 49                                       0 </a:t>
            </a:r>
            <a:r>
              <a:rPr lang="en-US" sz="2600" dirty="0">
                <a:latin typeface="Arial" panose="020B0604020202020204" pitchFamily="34" charset="0"/>
                <a:cs typeface="Arial" panose="020B0604020202020204" pitchFamily="34" charset="0"/>
              </a:rPr>
              <a:t>to </a:t>
            </a:r>
            <a:r>
              <a:rPr lang="en-US" sz="2600" dirty="0" smtClean="0">
                <a:latin typeface="Arial" panose="020B0604020202020204" pitchFamily="34" charset="0"/>
                <a:cs typeface="Arial" panose="020B0604020202020204" pitchFamily="34" charset="0"/>
              </a:rPr>
              <a:t>2.5 ng/ml</a:t>
            </a:r>
          </a:p>
          <a:p>
            <a:pPr>
              <a:lnSpc>
                <a:spcPct val="150000"/>
              </a:lnSpc>
              <a:buNone/>
            </a:pPr>
            <a:r>
              <a:rPr lang="en-US" sz="2600" dirty="0" smtClean="0">
                <a:latin typeface="Arial" panose="020B0604020202020204" pitchFamily="34" charset="0"/>
                <a:cs typeface="Arial" panose="020B0604020202020204" pitchFamily="34" charset="0"/>
              </a:rPr>
              <a:t>  50 to 59                                       </a:t>
            </a:r>
            <a:r>
              <a:rPr lang="en-US" sz="2600" dirty="0">
                <a:latin typeface="Arial" panose="020B0604020202020204" pitchFamily="34" charset="0"/>
                <a:cs typeface="Arial" panose="020B0604020202020204" pitchFamily="34" charset="0"/>
              </a:rPr>
              <a:t>0 to 3.5 </a:t>
            </a:r>
            <a:r>
              <a:rPr lang="en-US" sz="2600" dirty="0" err="1" smtClean="0">
                <a:latin typeface="Arial" panose="020B0604020202020204" pitchFamily="34" charset="0"/>
                <a:cs typeface="Arial" panose="020B0604020202020204" pitchFamily="34" charset="0"/>
              </a:rPr>
              <a:t>ng</a:t>
            </a:r>
            <a:r>
              <a:rPr lang="en-US" sz="2600" dirty="0" smtClean="0">
                <a:latin typeface="Arial" panose="020B0604020202020204" pitchFamily="34" charset="0"/>
                <a:cs typeface="Arial" panose="020B0604020202020204" pitchFamily="34" charset="0"/>
              </a:rPr>
              <a:t>/ml</a:t>
            </a:r>
          </a:p>
          <a:p>
            <a:pPr>
              <a:lnSpc>
                <a:spcPct val="150000"/>
              </a:lnSpc>
              <a:buNone/>
            </a:pPr>
            <a:r>
              <a:rPr lang="en-US" sz="2600" dirty="0" smtClean="0">
                <a:latin typeface="Arial" panose="020B0604020202020204" pitchFamily="34" charset="0"/>
                <a:cs typeface="Arial" panose="020B0604020202020204" pitchFamily="34" charset="0"/>
              </a:rPr>
              <a:t>  60 to 69                                       0 to 4.5ng/ml</a:t>
            </a:r>
          </a:p>
          <a:p>
            <a:pPr>
              <a:lnSpc>
                <a:spcPct val="150000"/>
              </a:lnSpc>
              <a:buNone/>
            </a:pPr>
            <a:r>
              <a:rPr lang="en-US" sz="2600" dirty="0" smtClean="0">
                <a:latin typeface="Arial" panose="020B0604020202020204" pitchFamily="34" charset="0"/>
                <a:cs typeface="Arial" panose="020B0604020202020204" pitchFamily="34" charset="0"/>
              </a:rPr>
              <a:t>  70 to 79                                       0 </a:t>
            </a:r>
            <a:r>
              <a:rPr lang="en-US" sz="2600" dirty="0">
                <a:latin typeface="Arial" panose="020B0604020202020204" pitchFamily="34" charset="0"/>
                <a:cs typeface="Arial" panose="020B0604020202020204" pitchFamily="34" charset="0"/>
              </a:rPr>
              <a:t>to 6.5 </a:t>
            </a:r>
            <a:r>
              <a:rPr lang="en-US" sz="2600" dirty="0" err="1" smtClean="0">
                <a:latin typeface="Arial" panose="020B0604020202020204" pitchFamily="34" charset="0"/>
                <a:cs typeface="Arial" panose="020B0604020202020204" pitchFamily="34" charset="0"/>
              </a:rPr>
              <a:t>ng</a:t>
            </a:r>
            <a:r>
              <a:rPr lang="en-US" sz="2600" dirty="0" smtClean="0">
                <a:latin typeface="Arial" panose="020B0604020202020204" pitchFamily="34" charset="0"/>
                <a:cs typeface="Arial" panose="020B0604020202020204" pitchFamily="34" charset="0"/>
              </a:rPr>
              <a:t>/ml </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04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1066800"/>
            <a:ext cx="6781800" cy="1600200"/>
          </a:xfrm>
        </p:spPr>
        <p:txBody>
          <a:bodyPr>
            <a:noAutofit/>
          </a:bodyPr>
          <a:lstStyle/>
          <a:p>
            <a:r>
              <a:rPr lang="en-US" sz="4400" dirty="0">
                <a:cs typeface="Arial" panose="020B0604020202020204" pitchFamily="34" charset="0"/>
              </a:rPr>
              <a:t>Serum </a:t>
            </a:r>
            <a:r>
              <a:rPr lang="en-US" sz="4400" dirty="0" smtClean="0">
                <a:cs typeface="Arial" panose="020B0604020202020204" pitchFamily="34" charset="0"/>
              </a:rPr>
              <a:t>isoform [-</a:t>
            </a:r>
            <a:r>
              <a:rPr lang="en-US" sz="4400" dirty="0">
                <a:cs typeface="Arial" panose="020B0604020202020204" pitchFamily="34" charset="0"/>
              </a:rPr>
              <a:t>2]</a:t>
            </a:r>
            <a:r>
              <a:rPr lang="en-US" sz="4400" dirty="0" err="1">
                <a:cs typeface="Arial" panose="020B0604020202020204" pitchFamily="34" charset="0"/>
              </a:rPr>
              <a:t>proPSA</a:t>
            </a:r>
            <a:r>
              <a:rPr lang="en-US" sz="4400" dirty="0">
                <a:cs typeface="Arial" panose="020B0604020202020204" pitchFamily="34" charset="0"/>
              </a:rPr>
              <a:t/>
            </a:r>
            <a:br>
              <a:rPr lang="en-US" sz="4400" dirty="0">
                <a:cs typeface="Arial" panose="020B0604020202020204" pitchFamily="34" charset="0"/>
              </a:rPr>
            </a:br>
            <a:endParaRPr lang="en-GB" sz="4400" dirty="0"/>
          </a:p>
        </p:txBody>
      </p:sp>
      <p:sp>
        <p:nvSpPr>
          <p:cNvPr id="3" name="Content Placeholder 2"/>
          <p:cNvSpPr>
            <a:spLocks noGrp="1"/>
          </p:cNvSpPr>
          <p:nvPr>
            <p:ph idx="1"/>
          </p:nvPr>
        </p:nvSpPr>
        <p:spPr/>
        <p:txBody>
          <a:bodyPr>
            <a:noAutofit/>
          </a:bodyPr>
          <a:lstStyle/>
          <a:p>
            <a:pPr marL="350838" indent="-350838"/>
            <a:r>
              <a:rPr lang="en-US" sz="2800" dirty="0" smtClean="0">
                <a:cs typeface="Arial" panose="020B0604020202020204" pitchFamily="34" charset="0"/>
              </a:rPr>
              <a:t> It is also known as P2PSA</a:t>
            </a:r>
          </a:p>
          <a:p>
            <a:pPr marL="350838" lvl="1" indent="-350838" algn="just"/>
            <a:r>
              <a:rPr lang="en-US" sz="2800" dirty="0" smtClean="0">
                <a:cs typeface="Arial" panose="020B0604020202020204" pitchFamily="34" charset="0"/>
              </a:rPr>
              <a:t>Is a specific isoform of the PSA </a:t>
            </a:r>
            <a:r>
              <a:rPr lang="en-US" sz="2800" dirty="0" err="1" smtClean="0">
                <a:cs typeface="Arial" panose="020B0604020202020204" pitchFamily="34" charset="0"/>
              </a:rPr>
              <a:t>proenzyme</a:t>
            </a:r>
            <a:r>
              <a:rPr lang="en-US" sz="2800" dirty="0" smtClean="0">
                <a:cs typeface="Arial" panose="020B0604020202020204" pitchFamily="34" charset="0"/>
              </a:rPr>
              <a:t> </a:t>
            </a:r>
            <a:r>
              <a:rPr lang="en-US" sz="2800" dirty="0" err="1" smtClean="0">
                <a:cs typeface="Arial" panose="020B0604020202020204" pitchFamily="34" charset="0"/>
              </a:rPr>
              <a:t>proPSA</a:t>
            </a:r>
            <a:endParaRPr lang="en-US" sz="2800" dirty="0" smtClean="0">
              <a:cs typeface="Arial" panose="020B0604020202020204" pitchFamily="34" charset="0"/>
            </a:endParaRPr>
          </a:p>
          <a:p>
            <a:pPr marL="350838" lvl="1" indent="-350838" algn="just"/>
            <a:r>
              <a:rPr lang="en-US" sz="2800" dirty="0" smtClean="0">
                <a:cs typeface="Arial" panose="020B0604020202020204" pitchFamily="34" charset="0"/>
              </a:rPr>
              <a:t>Increases the detection of prostate cancer for men with PSA values between 2.0 to 10.0 </a:t>
            </a:r>
            <a:r>
              <a:rPr lang="en-US" sz="2800" dirty="0" err="1" smtClean="0">
                <a:cs typeface="Arial" panose="020B0604020202020204" pitchFamily="34" charset="0"/>
              </a:rPr>
              <a:t>ng</a:t>
            </a:r>
            <a:r>
              <a:rPr lang="en-US" sz="2800" dirty="0" smtClean="0">
                <a:cs typeface="Arial" panose="020B0604020202020204" pitchFamily="34" charset="0"/>
              </a:rPr>
              <a:t>/ml</a:t>
            </a:r>
          </a:p>
          <a:p>
            <a:pPr marL="350838" lvl="1" indent="-350838" algn="just"/>
            <a:r>
              <a:rPr lang="en-US" sz="2800" dirty="0" smtClean="0">
                <a:cs typeface="Arial" panose="020B0604020202020204" pitchFamily="34" charset="0"/>
              </a:rPr>
              <a:t>Reduces the number of unnecessary biopsies by 7.6  % with sensitivity of 95 % for detecting prostate cancer</a:t>
            </a:r>
          </a:p>
          <a:p>
            <a:endParaRPr lang="en-US" dirty="0">
              <a:cs typeface="Arial" panose="020B0604020202020204" pitchFamily="34" charset="0"/>
            </a:endParaRPr>
          </a:p>
        </p:txBody>
      </p:sp>
    </p:spTree>
    <p:extLst>
      <p:ext uri="{BB962C8B-B14F-4D97-AF65-F5344CB8AC3E}">
        <p14:creationId xmlns:p14="http://schemas.microsoft.com/office/powerpoint/2010/main" val="34079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dirty="0"/>
              <a:t>Q. 9: 	In the last a few decades cancer research has resulted in discovery of many new </a:t>
            </a:r>
            <a:r>
              <a:rPr lang="en-US" dirty="0" err="1"/>
              <a:t>tumour</a:t>
            </a:r>
            <a:r>
              <a:rPr lang="en-US" dirty="0"/>
              <a:t> markers e.g. </a:t>
            </a:r>
            <a:r>
              <a:rPr lang="en-US" dirty="0" err="1"/>
              <a:t>Osteopontin</a:t>
            </a:r>
            <a:r>
              <a:rPr lang="en-US" dirty="0"/>
              <a:t> and human epididymis protein 4 (HE4). Which of the following laboratory techniques is most helpful in the discovery of these </a:t>
            </a:r>
            <a:r>
              <a:rPr lang="en-US" dirty="0" err="1"/>
              <a:t>tumour</a:t>
            </a:r>
            <a:r>
              <a:rPr lang="en-US" dirty="0"/>
              <a:t> markers through their genetic over-expression : </a:t>
            </a:r>
          </a:p>
          <a:p>
            <a:pPr marL="0" lvl="0" indent="0">
              <a:buNone/>
            </a:pPr>
            <a:endParaRPr lang="en-US" dirty="0"/>
          </a:p>
          <a:p>
            <a:pPr marL="0" lvl="0" indent="0">
              <a:buNone/>
            </a:pPr>
            <a:r>
              <a:rPr lang="en-US" dirty="0">
                <a:solidFill>
                  <a:schemeClr val="tx1"/>
                </a:solidFill>
              </a:rPr>
              <a:t>a.	</a:t>
            </a:r>
            <a:r>
              <a:rPr lang="en-US" dirty="0" err="1">
                <a:solidFill>
                  <a:schemeClr val="tx1"/>
                </a:solidFill>
              </a:rPr>
              <a:t>Chemiluminescence</a:t>
            </a:r>
            <a:endParaRPr lang="en-US" dirty="0">
              <a:solidFill>
                <a:schemeClr val="tx1"/>
              </a:solidFill>
            </a:endParaRPr>
          </a:p>
          <a:p>
            <a:pPr marL="0" lvl="0" indent="0">
              <a:buNone/>
            </a:pPr>
            <a:r>
              <a:rPr lang="en-US" dirty="0">
                <a:solidFill>
                  <a:schemeClr val="tx1"/>
                </a:solidFill>
              </a:rPr>
              <a:t>b.	DNA sequencing</a:t>
            </a:r>
          </a:p>
          <a:p>
            <a:pPr marL="0" lvl="0" indent="0">
              <a:buNone/>
            </a:pPr>
            <a:r>
              <a:rPr lang="en-US" dirty="0">
                <a:solidFill>
                  <a:schemeClr val="tx1"/>
                </a:solidFill>
              </a:rPr>
              <a:t>c.	Mass spectrometry</a:t>
            </a:r>
          </a:p>
          <a:p>
            <a:pPr marL="0" lvl="0" indent="0">
              <a:buNone/>
            </a:pPr>
            <a:r>
              <a:rPr lang="en-US" dirty="0">
                <a:solidFill>
                  <a:schemeClr val="tx1"/>
                </a:solidFill>
              </a:rPr>
              <a:t>d.	Microarray</a:t>
            </a:r>
          </a:p>
          <a:p>
            <a:pPr marL="0" lvl="0" indent="0">
              <a:buNone/>
            </a:pPr>
            <a:r>
              <a:rPr lang="en-US" dirty="0">
                <a:solidFill>
                  <a:schemeClr val="tx1"/>
                </a:solidFill>
              </a:rPr>
              <a:t>e.	PCR</a:t>
            </a:r>
          </a:p>
          <a:p>
            <a:pPr marL="0" indent="0">
              <a:buNone/>
            </a:pPr>
            <a:endParaRPr lang="en-US" sz="2800" dirty="0" smtClean="0"/>
          </a:p>
          <a:p>
            <a:endParaRPr lang="en-US" dirty="0"/>
          </a:p>
        </p:txBody>
      </p:sp>
      <p:sp>
        <p:nvSpPr>
          <p:cNvPr id="4" name="Rectangle 3"/>
          <p:cNvSpPr txBox="1">
            <a:spLocks noChangeArrowheads="1"/>
          </p:cNvSpPr>
          <p:nvPr/>
        </p:nvSpPr>
        <p:spPr>
          <a:xfrm>
            <a:off x="167640" y="5867400"/>
            <a:ext cx="897636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400" dirty="0">
                <a:solidFill>
                  <a:srgbClr val="FF0000"/>
                </a:solidFill>
              </a:rPr>
              <a:t>d.	Microarray</a:t>
            </a:r>
          </a:p>
          <a:p>
            <a:pPr marL="1371600" lvl="3" indent="0" algn="ctr">
              <a:buNone/>
            </a:pPr>
            <a:endParaRPr lang="en-US" sz="4400" dirty="0">
              <a:solidFill>
                <a:srgbClr val="FF0000"/>
              </a:solidFill>
            </a:endParaRPr>
          </a:p>
        </p:txBody>
      </p:sp>
    </p:spTree>
    <p:extLst>
      <p:ext uri="{BB962C8B-B14F-4D97-AF65-F5344CB8AC3E}">
        <p14:creationId xmlns:p14="http://schemas.microsoft.com/office/powerpoint/2010/main" val="18386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91000"/>
          </a:xfrm>
        </p:spPr>
        <p:txBody>
          <a:bodyPr>
            <a:noAutofit/>
          </a:bodyPr>
          <a:lstStyle/>
          <a:p>
            <a:pPr marL="0" lvl="0" indent="0">
              <a:buNone/>
            </a:pPr>
            <a:r>
              <a:rPr lang="en-US" sz="2000" dirty="0"/>
              <a:t>Q. 10: </a:t>
            </a:r>
            <a:r>
              <a:rPr lang="en-US" sz="2000" dirty="0" smtClean="0"/>
              <a:t> A </a:t>
            </a:r>
            <a:r>
              <a:rPr lang="en-US" sz="2000" dirty="0"/>
              <a:t>32 y male has a unilateral swelling of his left testis and symptoms of hyperthyroidism. His thyroid profile was as following:</a:t>
            </a:r>
          </a:p>
          <a:p>
            <a:pPr marL="0" lvl="0" indent="0">
              <a:buNone/>
            </a:pPr>
            <a:r>
              <a:rPr lang="en-US" sz="2000" dirty="0"/>
              <a:t>•	Serum Free T3                         4.12  </a:t>
            </a:r>
            <a:r>
              <a:rPr lang="en-US" sz="2000" dirty="0" err="1"/>
              <a:t>ng</a:t>
            </a:r>
            <a:r>
              <a:rPr lang="en-US" sz="2000" dirty="0"/>
              <a:t>/ml       (1.60-4.20)</a:t>
            </a:r>
          </a:p>
          <a:p>
            <a:pPr marL="0" lvl="0" indent="0">
              <a:buNone/>
            </a:pPr>
            <a:r>
              <a:rPr lang="en-US" sz="2000" dirty="0"/>
              <a:t>•	Serum T4                                 2.18 </a:t>
            </a:r>
            <a:r>
              <a:rPr lang="en-US" sz="2000" dirty="0" err="1"/>
              <a:t>pg</a:t>
            </a:r>
            <a:r>
              <a:rPr lang="en-US" sz="2000" dirty="0"/>
              <a:t>/ml       (0.70-1.68)</a:t>
            </a:r>
          </a:p>
          <a:p>
            <a:pPr marL="0" lvl="0" indent="0">
              <a:buNone/>
            </a:pPr>
            <a:r>
              <a:rPr lang="en-US" sz="2000" dirty="0"/>
              <a:t>•	Serum TSH                              0.14  </a:t>
            </a:r>
            <a:r>
              <a:rPr lang="en-US" sz="2000" dirty="0" err="1"/>
              <a:t>mIU</a:t>
            </a:r>
            <a:r>
              <a:rPr lang="en-US" sz="2000" dirty="0"/>
              <a:t>/L     (0.30-4.0)</a:t>
            </a:r>
          </a:p>
          <a:p>
            <a:pPr marL="0" lvl="0" indent="0">
              <a:buNone/>
            </a:pPr>
            <a:r>
              <a:rPr lang="en-US" sz="2000" dirty="0"/>
              <a:t>His physician has sought your advice regarding the diagnosis of testicular swelling in this patient. The most probable testicular </a:t>
            </a:r>
            <a:r>
              <a:rPr lang="en-US" sz="2000" dirty="0" err="1"/>
              <a:t>tumour</a:t>
            </a:r>
            <a:r>
              <a:rPr lang="en-US" sz="2000" dirty="0"/>
              <a:t> you would like to exclude is:  </a:t>
            </a:r>
          </a:p>
          <a:p>
            <a:pPr marL="0" lvl="0" indent="0">
              <a:buNone/>
            </a:pPr>
            <a:endParaRPr lang="en-US" sz="2000" dirty="0"/>
          </a:p>
          <a:p>
            <a:pPr marL="0" lvl="0" indent="0">
              <a:buNone/>
            </a:pPr>
            <a:r>
              <a:rPr lang="en-US" sz="2000" dirty="0">
                <a:solidFill>
                  <a:schemeClr val="tx1"/>
                </a:solidFill>
              </a:rPr>
              <a:t>a.	</a:t>
            </a:r>
            <a:r>
              <a:rPr lang="en-US" sz="2000" dirty="0" err="1">
                <a:solidFill>
                  <a:schemeClr val="tx1"/>
                </a:solidFill>
              </a:rPr>
              <a:t>Embryonal</a:t>
            </a:r>
            <a:r>
              <a:rPr lang="en-US" sz="2000" dirty="0">
                <a:solidFill>
                  <a:schemeClr val="tx1"/>
                </a:solidFill>
              </a:rPr>
              <a:t> carcinoma</a:t>
            </a:r>
          </a:p>
          <a:p>
            <a:pPr marL="0" lvl="0" indent="0">
              <a:buNone/>
            </a:pPr>
            <a:r>
              <a:rPr lang="en-US" sz="2000" dirty="0">
                <a:solidFill>
                  <a:schemeClr val="tx1"/>
                </a:solidFill>
              </a:rPr>
              <a:t>b.	</a:t>
            </a:r>
            <a:r>
              <a:rPr lang="en-US" sz="2000" dirty="0" err="1">
                <a:solidFill>
                  <a:schemeClr val="tx1"/>
                </a:solidFill>
              </a:rPr>
              <a:t>Granulosa</a:t>
            </a:r>
            <a:r>
              <a:rPr lang="en-US" sz="2000" dirty="0">
                <a:solidFill>
                  <a:schemeClr val="tx1"/>
                </a:solidFill>
              </a:rPr>
              <a:t> cell </a:t>
            </a:r>
            <a:r>
              <a:rPr lang="en-US" sz="2000" dirty="0" err="1">
                <a:solidFill>
                  <a:schemeClr val="tx1"/>
                </a:solidFill>
              </a:rPr>
              <a:t>tumour</a:t>
            </a:r>
            <a:endParaRPr lang="en-US" sz="2000" dirty="0">
              <a:solidFill>
                <a:schemeClr val="tx1"/>
              </a:solidFill>
            </a:endParaRPr>
          </a:p>
          <a:p>
            <a:pPr marL="0" lvl="0" indent="0">
              <a:buNone/>
            </a:pPr>
            <a:r>
              <a:rPr lang="en-US" sz="2000" dirty="0">
                <a:solidFill>
                  <a:schemeClr val="tx1"/>
                </a:solidFill>
              </a:rPr>
              <a:t>c.	</a:t>
            </a:r>
            <a:r>
              <a:rPr lang="en-US" sz="2000" dirty="0" err="1">
                <a:solidFill>
                  <a:schemeClr val="tx1"/>
                </a:solidFill>
              </a:rPr>
              <a:t>Leydig</a:t>
            </a:r>
            <a:r>
              <a:rPr lang="en-US" sz="2000" dirty="0">
                <a:solidFill>
                  <a:schemeClr val="tx1"/>
                </a:solidFill>
              </a:rPr>
              <a:t> cell </a:t>
            </a:r>
            <a:r>
              <a:rPr lang="en-US" sz="2000" dirty="0" err="1">
                <a:solidFill>
                  <a:schemeClr val="tx1"/>
                </a:solidFill>
              </a:rPr>
              <a:t>tumour</a:t>
            </a:r>
            <a:endParaRPr lang="en-US" sz="2000" dirty="0">
              <a:solidFill>
                <a:schemeClr val="tx1"/>
              </a:solidFill>
            </a:endParaRPr>
          </a:p>
          <a:p>
            <a:pPr marL="0" lvl="0" indent="0">
              <a:buNone/>
            </a:pPr>
            <a:r>
              <a:rPr lang="en-US" sz="2000" dirty="0">
                <a:solidFill>
                  <a:schemeClr val="tx1"/>
                </a:solidFill>
              </a:rPr>
              <a:t>d.	</a:t>
            </a:r>
            <a:r>
              <a:rPr lang="en-US" sz="2000" dirty="0" err="1">
                <a:solidFill>
                  <a:schemeClr val="tx1"/>
                </a:solidFill>
              </a:rPr>
              <a:t>Sertoli</a:t>
            </a:r>
            <a:r>
              <a:rPr lang="en-US" sz="2000" dirty="0">
                <a:solidFill>
                  <a:schemeClr val="tx1"/>
                </a:solidFill>
              </a:rPr>
              <a:t> cell </a:t>
            </a:r>
            <a:r>
              <a:rPr lang="en-US" sz="2000" dirty="0" err="1">
                <a:solidFill>
                  <a:schemeClr val="tx1"/>
                </a:solidFill>
              </a:rPr>
              <a:t>tumour</a:t>
            </a:r>
            <a:endParaRPr lang="en-US" sz="2000" dirty="0">
              <a:solidFill>
                <a:schemeClr val="tx1"/>
              </a:solidFill>
            </a:endParaRPr>
          </a:p>
          <a:p>
            <a:pPr marL="0" lvl="0" indent="0">
              <a:buNone/>
            </a:pPr>
            <a:r>
              <a:rPr lang="en-US" sz="2000" dirty="0">
                <a:solidFill>
                  <a:schemeClr val="tx1"/>
                </a:solidFill>
              </a:rPr>
              <a:t>e.	Unclassified </a:t>
            </a:r>
            <a:r>
              <a:rPr lang="en-US" sz="2000" dirty="0" err="1">
                <a:solidFill>
                  <a:schemeClr val="tx1"/>
                </a:solidFill>
              </a:rPr>
              <a:t>tumour</a:t>
            </a:r>
            <a:endParaRPr lang="en-US" sz="2000" dirty="0">
              <a:solidFill>
                <a:schemeClr val="tx1"/>
              </a:solidFill>
            </a:endParaRPr>
          </a:p>
          <a:p>
            <a:pPr marL="0" lvl="0" indent="0">
              <a:buNone/>
            </a:pPr>
            <a:endParaRPr lang="en-US" sz="2000" dirty="0"/>
          </a:p>
          <a:p>
            <a:pPr marL="0" indent="0">
              <a:buNone/>
            </a:pPr>
            <a:endParaRPr lang="en-US" dirty="0"/>
          </a:p>
          <a:p>
            <a:endParaRPr lang="en-US" sz="2000" dirty="0"/>
          </a:p>
        </p:txBody>
      </p:sp>
      <p:sp>
        <p:nvSpPr>
          <p:cNvPr id="4" name="Rectangle 3"/>
          <p:cNvSpPr txBox="1">
            <a:spLocks noChangeArrowheads="1"/>
          </p:cNvSpPr>
          <p:nvPr/>
        </p:nvSpPr>
        <p:spPr>
          <a:xfrm>
            <a:off x="167640" y="5562600"/>
            <a:ext cx="8229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None/>
            </a:pPr>
            <a:r>
              <a:rPr lang="en-US" sz="4800" dirty="0">
                <a:solidFill>
                  <a:srgbClr val="FF0000"/>
                </a:solidFill>
              </a:rPr>
              <a:t>a.	</a:t>
            </a:r>
            <a:r>
              <a:rPr lang="en-US" sz="4800" dirty="0" smtClean="0">
                <a:solidFill>
                  <a:srgbClr val="FF0000"/>
                </a:solidFill>
              </a:rPr>
              <a:t> </a:t>
            </a:r>
            <a:r>
              <a:rPr lang="en-US" sz="4800" dirty="0" err="1" smtClean="0">
                <a:solidFill>
                  <a:srgbClr val="FF0000"/>
                </a:solidFill>
              </a:rPr>
              <a:t>Embryonal</a:t>
            </a:r>
            <a:r>
              <a:rPr lang="en-US" sz="4800" dirty="0" smtClean="0">
                <a:solidFill>
                  <a:srgbClr val="FF0000"/>
                </a:solidFill>
              </a:rPr>
              <a:t> </a:t>
            </a:r>
            <a:r>
              <a:rPr lang="en-US" sz="4800" dirty="0">
                <a:solidFill>
                  <a:srgbClr val="FF0000"/>
                </a:solidFill>
              </a:rPr>
              <a:t>carcinoma</a:t>
            </a:r>
          </a:p>
        </p:txBody>
      </p:sp>
    </p:spTree>
    <p:extLst>
      <p:ext uri="{BB962C8B-B14F-4D97-AF65-F5344CB8AC3E}">
        <p14:creationId xmlns:p14="http://schemas.microsoft.com/office/powerpoint/2010/main" val="2960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763000" cy="1143000"/>
          </a:xfrm>
        </p:spPr>
        <p:txBody>
          <a:bodyPr>
            <a:normAutofit/>
          </a:bodyPr>
          <a:lstStyle/>
          <a:p>
            <a:r>
              <a:rPr lang="en-US" sz="3200" dirty="0" smtClean="0">
                <a:cs typeface="Arial" panose="020B0604020202020204" pitchFamily="34" charset="0"/>
              </a:rPr>
              <a:t>Hyperthyroidism Associated with Testicular Tumor</a:t>
            </a:r>
            <a:endParaRPr lang="en-US" sz="3200" dirty="0">
              <a:cs typeface="Arial" panose="020B0604020202020204" pitchFamily="34" charset="0"/>
            </a:endParaRPr>
          </a:p>
        </p:txBody>
      </p:sp>
      <p:sp>
        <p:nvSpPr>
          <p:cNvPr id="3" name="Content Placeholder 2"/>
          <p:cNvSpPr>
            <a:spLocks noGrp="1"/>
          </p:cNvSpPr>
          <p:nvPr>
            <p:ph idx="1"/>
          </p:nvPr>
        </p:nvSpPr>
        <p:spPr>
          <a:xfrm>
            <a:off x="457200" y="1493837"/>
            <a:ext cx="8382000" cy="5059363"/>
          </a:xfrm>
        </p:spPr>
        <p:txBody>
          <a:bodyPr>
            <a:normAutofit/>
          </a:bodyPr>
          <a:lstStyle/>
          <a:p>
            <a:pPr algn="just"/>
            <a:r>
              <a:rPr lang="en-US" sz="2800" dirty="0" smtClean="0">
                <a:cs typeface="Arial" panose="020B0604020202020204" pitchFamily="34" charset="0"/>
              </a:rPr>
              <a:t>Germ </a:t>
            </a:r>
            <a:r>
              <a:rPr lang="en-US" sz="2800" dirty="0">
                <a:cs typeface="Arial" panose="020B0604020202020204" pitchFamily="34" charset="0"/>
              </a:rPr>
              <a:t>cell tumors are divided </a:t>
            </a:r>
            <a:r>
              <a:rPr lang="en-US" sz="2800" dirty="0" smtClean="0">
                <a:cs typeface="Arial" panose="020B0604020202020204" pitchFamily="34" charset="0"/>
              </a:rPr>
              <a:t>into </a:t>
            </a:r>
            <a:r>
              <a:rPr lang="en-US" sz="2800" dirty="0" err="1" smtClean="0">
                <a:cs typeface="Arial" panose="020B0604020202020204" pitchFamily="34" charset="0"/>
              </a:rPr>
              <a:t>seminomatous</a:t>
            </a:r>
            <a:r>
              <a:rPr lang="en-US" sz="2800" dirty="0" smtClean="0">
                <a:cs typeface="Arial" panose="020B0604020202020204" pitchFamily="34" charset="0"/>
              </a:rPr>
              <a:t> </a:t>
            </a:r>
            <a:r>
              <a:rPr lang="en-US" sz="2800" dirty="0">
                <a:cs typeface="Arial" panose="020B0604020202020204" pitchFamily="34" charset="0"/>
              </a:rPr>
              <a:t>or non-</a:t>
            </a:r>
            <a:r>
              <a:rPr lang="en-US" sz="2800" dirty="0" err="1">
                <a:cs typeface="Arial" panose="020B0604020202020204" pitchFamily="34" charset="0"/>
              </a:rPr>
              <a:t>seminomatous</a:t>
            </a:r>
            <a:r>
              <a:rPr lang="en-US" sz="2800" dirty="0">
                <a:cs typeface="Arial" panose="020B0604020202020204" pitchFamily="34" charset="0"/>
              </a:rPr>
              <a:t> </a:t>
            </a:r>
            <a:r>
              <a:rPr lang="en-US" sz="2800" dirty="0" smtClean="0">
                <a:cs typeface="Arial" panose="020B0604020202020204" pitchFamily="34" charset="0"/>
              </a:rPr>
              <a:t>types</a:t>
            </a:r>
          </a:p>
          <a:p>
            <a:pPr algn="just"/>
            <a:r>
              <a:rPr lang="en-US" sz="2800" dirty="0" smtClean="0">
                <a:cs typeface="Arial" panose="020B0604020202020204" pitchFamily="34" charset="0"/>
              </a:rPr>
              <a:t>Ninety </a:t>
            </a:r>
            <a:r>
              <a:rPr lang="en-US" sz="2800" dirty="0">
                <a:cs typeface="Arial" panose="020B0604020202020204" pitchFamily="34" charset="0"/>
              </a:rPr>
              <a:t>percent of </a:t>
            </a:r>
            <a:r>
              <a:rPr lang="en-US" sz="2800" dirty="0" smtClean="0">
                <a:cs typeface="Arial" panose="020B0604020202020204" pitchFamily="34" charset="0"/>
              </a:rPr>
              <a:t>non-</a:t>
            </a:r>
            <a:r>
              <a:rPr lang="en-US" sz="2800" dirty="0" err="1" smtClean="0">
                <a:cs typeface="Arial" panose="020B0604020202020204" pitchFamily="34" charset="0"/>
              </a:rPr>
              <a:t>seminomatous</a:t>
            </a:r>
            <a:r>
              <a:rPr lang="en-US" sz="2800" dirty="0" smtClean="0">
                <a:cs typeface="Arial" panose="020B0604020202020204" pitchFamily="34" charset="0"/>
              </a:rPr>
              <a:t> tumors express </a:t>
            </a:r>
            <a:r>
              <a:rPr lang="en-US" sz="2800" dirty="0">
                <a:cs typeface="Arial" panose="020B0604020202020204" pitchFamily="34" charset="0"/>
              </a:rPr>
              <a:t>either </a:t>
            </a:r>
            <a:r>
              <a:rPr lang="en-US" sz="2800" dirty="0" err="1" smtClean="0">
                <a:cs typeface="Arial" panose="020B0604020202020204" pitchFamily="34" charset="0"/>
              </a:rPr>
              <a:t>alphafetoprotein</a:t>
            </a:r>
            <a:r>
              <a:rPr lang="en-US" sz="2800" dirty="0" smtClean="0">
                <a:cs typeface="Arial" panose="020B0604020202020204" pitchFamily="34" charset="0"/>
              </a:rPr>
              <a:t> or </a:t>
            </a:r>
            <a:r>
              <a:rPr lang="en-US" sz="2800" dirty="0" err="1" smtClean="0">
                <a:cs typeface="Arial" panose="020B0604020202020204" pitchFamily="34" charset="0"/>
              </a:rPr>
              <a:t>hCG</a:t>
            </a:r>
            <a:endParaRPr lang="en-US" sz="2800" dirty="0">
              <a:cs typeface="Arial" panose="020B0604020202020204" pitchFamily="34" charset="0"/>
            </a:endParaRPr>
          </a:p>
          <a:p>
            <a:pPr algn="just"/>
            <a:r>
              <a:rPr lang="en-US" sz="2800" dirty="0" smtClean="0">
                <a:cs typeface="Arial" panose="020B0604020202020204" pitchFamily="34" charset="0"/>
              </a:rPr>
              <a:t>Intact </a:t>
            </a:r>
            <a:r>
              <a:rPr lang="en-US" sz="2800" dirty="0" err="1">
                <a:cs typeface="Arial" panose="020B0604020202020204" pitchFamily="34" charset="0"/>
              </a:rPr>
              <a:t>hCG</a:t>
            </a:r>
            <a:r>
              <a:rPr lang="en-US" sz="2800" dirty="0">
                <a:cs typeface="Arial" panose="020B0604020202020204" pitchFamily="34" charset="0"/>
              </a:rPr>
              <a:t> consists of two </a:t>
            </a:r>
            <a:r>
              <a:rPr lang="en-US" sz="2800" dirty="0" smtClean="0">
                <a:cs typeface="Arial" panose="020B0604020202020204" pitchFamily="34" charset="0"/>
              </a:rPr>
              <a:t>subunits</a:t>
            </a:r>
            <a:r>
              <a:rPr lang="en-US" sz="2800" dirty="0">
                <a:cs typeface="Arial" panose="020B0604020202020204" pitchFamily="34" charset="0"/>
              </a:rPr>
              <a:t>. The α subunit is identical to the </a:t>
            </a:r>
            <a:r>
              <a:rPr lang="en-US" sz="2800" dirty="0" smtClean="0">
                <a:cs typeface="Arial" panose="020B0604020202020204" pitchFamily="34" charset="0"/>
              </a:rPr>
              <a:t>α subunit </a:t>
            </a:r>
            <a:r>
              <a:rPr lang="en-US" sz="2800" dirty="0">
                <a:cs typeface="Arial" panose="020B0604020202020204" pitchFamily="34" charset="0"/>
              </a:rPr>
              <a:t>of the pituitary </a:t>
            </a:r>
            <a:r>
              <a:rPr lang="en-US" sz="2800" dirty="0" err="1">
                <a:cs typeface="Arial" panose="020B0604020202020204" pitchFamily="34" charset="0"/>
              </a:rPr>
              <a:t>gonadotrophins</a:t>
            </a:r>
            <a:r>
              <a:rPr lang="en-US" sz="2800" dirty="0">
                <a:cs typeface="Arial" panose="020B0604020202020204" pitchFamily="34" charset="0"/>
              </a:rPr>
              <a:t> </a:t>
            </a:r>
            <a:r>
              <a:rPr lang="en-US" sz="2800" dirty="0" smtClean="0">
                <a:cs typeface="Arial" panose="020B0604020202020204" pitchFamily="34" charset="0"/>
              </a:rPr>
              <a:t>and thyroid-stimulating </a:t>
            </a:r>
            <a:r>
              <a:rPr lang="en-US" sz="2800" dirty="0">
                <a:cs typeface="Arial" panose="020B0604020202020204" pitchFamily="34" charset="0"/>
              </a:rPr>
              <a:t>hormone (TSH). </a:t>
            </a:r>
            <a:r>
              <a:rPr lang="el-GR" sz="2800" dirty="0" smtClean="0">
                <a:cs typeface="Arial" panose="020B0604020202020204" pitchFamily="34" charset="0"/>
              </a:rPr>
              <a:t>Β</a:t>
            </a:r>
            <a:r>
              <a:rPr lang="en-US" sz="2800" dirty="0" smtClean="0">
                <a:cs typeface="Arial" panose="020B0604020202020204" pitchFamily="34" charset="0"/>
              </a:rPr>
              <a:t> subunit </a:t>
            </a:r>
            <a:r>
              <a:rPr lang="en-US" sz="2800" dirty="0">
                <a:cs typeface="Arial" panose="020B0604020202020204" pitchFamily="34" charset="0"/>
              </a:rPr>
              <a:t>is unique to </a:t>
            </a:r>
            <a:r>
              <a:rPr lang="en-US" sz="2800" dirty="0" err="1" smtClean="0">
                <a:cs typeface="Arial" panose="020B0604020202020204" pitchFamily="34" charset="0"/>
              </a:rPr>
              <a:t>hCG</a:t>
            </a:r>
            <a:endParaRPr lang="en-US" sz="2800" dirty="0" smtClean="0">
              <a:cs typeface="Arial" panose="020B0604020202020204" pitchFamily="34" charset="0"/>
            </a:endParaRPr>
          </a:p>
          <a:p>
            <a:pPr algn="just"/>
            <a:r>
              <a:rPr lang="en-US" sz="2800" dirty="0" err="1">
                <a:cs typeface="Arial" panose="020B0604020202020204" pitchFamily="34" charset="0"/>
              </a:rPr>
              <a:t>hCG</a:t>
            </a:r>
            <a:r>
              <a:rPr lang="en-US" sz="2800" dirty="0">
                <a:cs typeface="Arial" panose="020B0604020202020204" pitchFamily="34" charset="0"/>
              </a:rPr>
              <a:t> </a:t>
            </a:r>
            <a:r>
              <a:rPr lang="en-US" sz="2800" dirty="0" smtClean="0">
                <a:cs typeface="Arial" panose="020B0604020202020204" pitchFamily="34" charset="0"/>
              </a:rPr>
              <a:t>can activate </a:t>
            </a:r>
            <a:r>
              <a:rPr lang="en-US" sz="2800" dirty="0">
                <a:cs typeface="Arial" panose="020B0604020202020204" pitchFamily="34" charset="0"/>
              </a:rPr>
              <a:t>the TSH receptor when present </a:t>
            </a:r>
            <a:r>
              <a:rPr lang="en-US" sz="2800" dirty="0" smtClean="0">
                <a:cs typeface="Arial" panose="020B0604020202020204" pitchFamily="34" charset="0"/>
              </a:rPr>
              <a:t>in excess </a:t>
            </a:r>
            <a:r>
              <a:rPr lang="en-US" sz="2800" dirty="0">
                <a:cs typeface="Arial" panose="020B0604020202020204" pitchFamily="34" charset="0"/>
              </a:rPr>
              <a:t>and induce thyrotoxicosis.</a:t>
            </a:r>
          </a:p>
          <a:p>
            <a:endParaRPr lang="en-US"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40524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14800"/>
            <a:ext cx="7543800" cy="1524000"/>
          </a:xfrm>
        </p:spPr>
        <p:txBody>
          <a:bodyPr>
            <a:noAutofit/>
          </a:bodyPr>
          <a:lstStyle/>
          <a:p>
            <a:pPr algn="ctr"/>
            <a:r>
              <a:rPr lang="en-US" sz="4800" dirty="0"/>
              <a:t/>
            </a:r>
            <a:br>
              <a:rPr lang="en-US" sz="4800" dirty="0"/>
            </a:br>
            <a:r>
              <a:rPr lang="en-US" sz="4800" dirty="0"/>
              <a:t>Part </a:t>
            </a:r>
            <a:r>
              <a:rPr lang="en-US" sz="4800" dirty="0" smtClean="0"/>
              <a:t>II</a:t>
            </a:r>
            <a:r>
              <a:rPr lang="en-US" sz="4800" dirty="0"/>
              <a:t/>
            </a:r>
            <a:br>
              <a:rPr lang="en-US" sz="4800" dirty="0"/>
            </a:br>
            <a:r>
              <a:rPr lang="en-US" sz="4800" dirty="0"/>
              <a:t>Short Answer Questions:</a:t>
            </a:r>
            <a:br>
              <a:rPr lang="en-US" sz="4800" dirty="0"/>
            </a:br>
            <a:endParaRPr lang="en-US" sz="4800" dirty="0"/>
          </a:p>
        </p:txBody>
      </p:sp>
    </p:spTree>
    <p:extLst>
      <p:ext uri="{BB962C8B-B14F-4D97-AF65-F5344CB8AC3E}">
        <p14:creationId xmlns:p14="http://schemas.microsoft.com/office/powerpoint/2010/main" val="3949070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886200"/>
          </a:xfrm>
        </p:spPr>
        <p:txBody>
          <a:bodyPr>
            <a:noAutofit/>
          </a:bodyPr>
          <a:lstStyle/>
          <a:p>
            <a:pPr marL="0" lvl="0" indent="0">
              <a:buNone/>
            </a:pPr>
            <a:r>
              <a:rPr lang="en-US" sz="1400" dirty="0" smtClean="0"/>
              <a:t>Q.11: </a:t>
            </a:r>
            <a:r>
              <a:rPr lang="en-US" sz="1800" dirty="0" smtClean="0"/>
              <a:t>A </a:t>
            </a:r>
            <a:r>
              <a:rPr lang="en-US" sz="1800" dirty="0"/>
              <a:t>32 years old lady presented in surgical OPD with lump in her left breast for last six months. On examination there was thickness, swelling and redness of skin with nipple retraction and bloody discharge. Later on her mastectomy was done and specimen was sent for histopathology. Her laboratory tests revealed following results:</a:t>
            </a:r>
          </a:p>
          <a:p>
            <a:pPr marL="350838" lvl="0" indent="-350838">
              <a:buNone/>
            </a:pPr>
            <a:r>
              <a:rPr lang="en-US" sz="1800" dirty="0" smtClean="0"/>
              <a:t>•</a:t>
            </a:r>
            <a:r>
              <a:rPr lang="en-US" sz="1800" dirty="0"/>
              <a:t>	CEA 			   :   52 </a:t>
            </a:r>
            <a:r>
              <a:rPr lang="en-US" sz="1800" dirty="0" err="1"/>
              <a:t>ng</a:t>
            </a:r>
            <a:r>
              <a:rPr lang="en-US" sz="1800" dirty="0"/>
              <a:t>/ml  (&lt; 2.5)	</a:t>
            </a:r>
          </a:p>
          <a:p>
            <a:pPr marL="350838" lvl="0" indent="-350838">
              <a:buNone/>
            </a:pPr>
            <a:r>
              <a:rPr lang="en-US" sz="1800" dirty="0"/>
              <a:t>•	CA 15-3	</a:t>
            </a:r>
            <a:r>
              <a:rPr lang="en-US" sz="1800" dirty="0" smtClean="0"/>
              <a:t>                   </a:t>
            </a:r>
            <a:r>
              <a:rPr lang="en-US" sz="1800" dirty="0"/>
              <a:t>:   86 U/ml    (30)</a:t>
            </a:r>
          </a:p>
          <a:p>
            <a:pPr marL="350838" lvl="0" indent="-350838">
              <a:buNone/>
            </a:pPr>
            <a:r>
              <a:rPr lang="en-US" sz="1800" dirty="0"/>
              <a:t>•	Estrogen receptor (ER)	   :   Negative in breast tissue by IHC*</a:t>
            </a:r>
          </a:p>
          <a:p>
            <a:pPr marL="350838" lvl="0" indent="-350838">
              <a:buNone/>
            </a:pPr>
            <a:r>
              <a:rPr lang="en-US" sz="1800" dirty="0"/>
              <a:t>•	Progesterone receptor (PR) </a:t>
            </a:r>
            <a:r>
              <a:rPr lang="en-US" sz="1800" dirty="0" smtClean="0"/>
              <a:t>:   </a:t>
            </a:r>
            <a:r>
              <a:rPr lang="en-US" sz="1800" dirty="0"/>
              <a:t>Negative in breast tissue by IHC</a:t>
            </a:r>
          </a:p>
          <a:p>
            <a:pPr marL="350838" lvl="0" indent="-350838">
              <a:buNone/>
            </a:pPr>
            <a:r>
              <a:rPr lang="en-US" sz="1800" dirty="0"/>
              <a:t>•	</a:t>
            </a:r>
            <a:r>
              <a:rPr lang="en-US" sz="1800" dirty="0" smtClean="0"/>
              <a:t> HER2/</a:t>
            </a:r>
            <a:r>
              <a:rPr lang="en-US" sz="1800" dirty="0" err="1" smtClean="0"/>
              <a:t>neu</a:t>
            </a:r>
            <a:r>
              <a:rPr lang="en-US" sz="1800" dirty="0"/>
              <a:t>		   :   Negative in breast tissue </a:t>
            </a:r>
            <a:r>
              <a:rPr lang="en-US" sz="1800" dirty="0" smtClean="0"/>
              <a:t>  by IHC</a:t>
            </a:r>
          </a:p>
          <a:p>
            <a:pPr marL="350838" indent="-350838">
              <a:buNone/>
            </a:pPr>
            <a:r>
              <a:rPr lang="en-US" sz="1800" dirty="0"/>
              <a:t>Please answer following questions  </a:t>
            </a:r>
            <a:endParaRPr lang="en-US" sz="1600" dirty="0"/>
          </a:p>
          <a:p>
            <a:pPr marL="342900" lvl="0" indent="-342900">
              <a:buFont typeface="+mj-lt"/>
              <a:buAutoNum type="alphaLcPeriod"/>
            </a:pPr>
            <a:r>
              <a:rPr lang="en-US" sz="1800" dirty="0" smtClean="0"/>
              <a:t>  What </a:t>
            </a:r>
            <a:r>
              <a:rPr lang="en-US" sz="1800" dirty="0"/>
              <a:t>is name of breast cancer she is suffering from?</a:t>
            </a:r>
          </a:p>
          <a:p>
            <a:pPr marL="342900" indent="-342900">
              <a:buFont typeface="+mj-lt"/>
              <a:buAutoNum type="alphaLcPeriod"/>
            </a:pPr>
            <a:r>
              <a:rPr lang="en-US" sz="1800" dirty="0" smtClean="0"/>
              <a:t>Can </a:t>
            </a:r>
            <a:r>
              <a:rPr lang="en-US" sz="1800" dirty="0"/>
              <a:t>ER, PR and HER2/</a:t>
            </a:r>
            <a:r>
              <a:rPr lang="en-US" sz="1800" dirty="0" err="1"/>
              <a:t>neu</a:t>
            </a:r>
            <a:r>
              <a:rPr lang="en-US" sz="1800" dirty="0"/>
              <a:t> be assayed in serum? If yes, please write </a:t>
            </a:r>
            <a:r>
              <a:rPr lang="en-US" sz="1800" dirty="0" smtClean="0"/>
              <a:t> name(s</a:t>
            </a:r>
            <a:r>
              <a:rPr lang="en-US" sz="1800" dirty="0"/>
              <a:t>) of assay which can be used for analyses in serum.</a:t>
            </a:r>
          </a:p>
          <a:p>
            <a:pPr marL="342900" indent="-342900">
              <a:buFont typeface="+mj-lt"/>
              <a:buAutoNum type="alphaLcPeriod"/>
            </a:pPr>
            <a:endParaRPr lang="en-US" sz="1400" dirty="0"/>
          </a:p>
          <a:p>
            <a:pPr marL="0" indent="0">
              <a:buNone/>
            </a:pPr>
            <a:endParaRPr lang="en-US" sz="1400" u="sng" dirty="0"/>
          </a:p>
          <a:p>
            <a:pPr marL="0" indent="0">
              <a:buNone/>
            </a:pPr>
            <a:endParaRPr lang="en-US" sz="1400" dirty="0"/>
          </a:p>
        </p:txBody>
      </p:sp>
    </p:spTree>
    <p:extLst>
      <p:ext uri="{BB962C8B-B14F-4D97-AF65-F5344CB8AC3E}">
        <p14:creationId xmlns:p14="http://schemas.microsoft.com/office/powerpoint/2010/main" val="3035770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295400"/>
            <a:ext cx="7543800" cy="5257800"/>
          </a:xfrm>
        </p:spPr>
        <p:txBody>
          <a:bodyPr>
            <a:noAutofit/>
          </a:bodyPr>
          <a:lstStyle/>
          <a:p>
            <a:pPr marL="0" lvl="0" indent="0">
              <a:buNone/>
            </a:pPr>
            <a:r>
              <a:rPr lang="en-US" dirty="0" smtClean="0"/>
              <a:t>Q.11:</a:t>
            </a:r>
          </a:p>
          <a:p>
            <a:pPr marL="0" lvl="0" indent="0">
              <a:buNone/>
            </a:pPr>
            <a:r>
              <a:rPr lang="en-US" dirty="0" smtClean="0"/>
              <a:t>a. What </a:t>
            </a:r>
            <a:r>
              <a:rPr lang="en-US" dirty="0"/>
              <a:t>is name of breast cancer she is suffering from</a:t>
            </a:r>
            <a:r>
              <a:rPr lang="en-US" dirty="0" smtClean="0"/>
              <a:t>?</a:t>
            </a:r>
          </a:p>
          <a:p>
            <a:pPr marL="0" indent="0" algn="ctr">
              <a:buNone/>
            </a:pPr>
            <a:r>
              <a:rPr lang="en-US" dirty="0">
                <a:solidFill>
                  <a:srgbClr val="FF0000"/>
                </a:solidFill>
              </a:rPr>
              <a:t>Triple-negative breast </a:t>
            </a:r>
            <a:r>
              <a:rPr lang="en-US" dirty="0" smtClean="0">
                <a:solidFill>
                  <a:srgbClr val="FF0000"/>
                </a:solidFill>
              </a:rPr>
              <a:t>cancer</a:t>
            </a:r>
            <a:endParaRPr lang="en-US" dirty="0"/>
          </a:p>
          <a:p>
            <a:pPr marL="0" indent="0">
              <a:buNone/>
            </a:pPr>
            <a:r>
              <a:rPr lang="en-US" dirty="0" smtClean="0"/>
              <a:t>b. Can </a:t>
            </a:r>
            <a:r>
              <a:rPr lang="en-US" dirty="0"/>
              <a:t>ER, PR and HER2/</a:t>
            </a:r>
            <a:r>
              <a:rPr lang="en-US" dirty="0" err="1"/>
              <a:t>neu</a:t>
            </a:r>
            <a:r>
              <a:rPr lang="en-US" dirty="0"/>
              <a:t> be assayed in serum? If yes, please write </a:t>
            </a:r>
            <a:r>
              <a:rPr lang="en-US" dirty="0" smtClean="0"/>
              <a:t> name(s</a:t>
            </a:r>
            <a:r>
              <a:rPr lang="en-US" dirty="0"/>
              <a:t>) of assay which can be used for analyses in serum</a:t>
            </a:r>
            <a:r>
              <a:rPr lang="en-US" dirty="0" smtClean="0"/>
              <a:t>.</a:t>
            </a:r>
            <a:endParaRPr lang="en-US" sz="1800" dirty="0"/>
          </a:p>
          <a:p>
            <a:r>
              <a:rPr lang="en-US" dirty="0">
                <a:solidFill>
                  <a:srgbClr val="FF0000"/>
                </a:solidFill>
              </a:rPr>
              <a:t>No serum assay is available for ER and PR.</a:t>
            </a:r>
          </a:p>
          <a:p>
            <a:r>
              <a:rPr lang="en-US" dirty="0">
                <a:solidFill>
                  <a:srgbClr val="FF0000"/>
                </a:solidFill>
              </a:rPr>
              <a:t>Only Her2/</a:t>
            </a:r>
            <a:r>
              <a:rPr lang="en-US" dirty="0" err="1">
                <a:solidFill>
                  <a:srgbClr val="FF0000"/>
                </a:solidFill>
              </a:rPr>
              <a:t>neu</a:t>
            </a:r>
            <a:r>
              <a:rPr lang="en-US" dirty="0">
                <a:solidFill>
                  <a:srgbClr val="FF0000"/>
                </a:solidFill>
              </a:rPr>
              <a:t> can be assayed in serum by following technique</a:t>
            </a:r>
          </a:p>
          <a:p>
            <a:pPr lvl="1"/>
            <a:r>
              <a:rPr lang="en-US" sz="2400" dirty="0">
                <a:solidFill>
                  <a:srgbClr val="FF0000"/>
                </a:solidFill>
              </a:rPr>
              <a:t>Enzyme immunoassay </a:t>
            </a:r>
          </a:p>
          <a:p>
            <a:pPr lvl="1"/>
            <a:r>
              <a:rPr lang="en-US" sz="2400" dirty="0" err="1">
                <a:solidFill>
                  <a:srgbClr val="FF0000"/>
                </a:solidFill>
              </a:rPr>
              <a:t>Chemiluminescent</a:t>
            </a:r>
            <a:r>
              <a:rPr lang="en-US" sz="2400" dirty="0">
                <a:solidFill>
                  <a:srgbClr val="FF0000"/>
                </a:solidFill>
              </a:rPr>
              <a:t> assay</a:t>
            </a:r>
          </a:p>
          <a:p>
            <a:r>
              <a:rPr lang="en-US" sz="1800" dirty="0"/>
              <a:t> </a:t>
            </a:r>
          </a:p>
          <a:p>
            <a:pPr marL="0" indent="0">
              <a:buNone/>
            </a:pPr>
            <a:endParaRPr lang="en-US" sz="1800" u="sng" dirty="0"/>
          </a:p>
          <a:p>
            <a:pPr marL="0" indent="0">
              <a:buNone/>
            </a:pPr>
            <a:endParaRPr lang="en-US" sz="1800" dirty="0"/>
          </a:p>
        </p:txBody>
      </p:sp>
    </p:spTree>
    <p:extLst>
      <p:ext uri="{BB962C8B-B14F-4D97-AF65-F5344CB8AC3E}">
        <p14:creationId xmlns:p14="http://schemas.microsoft.com/office/powerpoint/2010/main" val="61077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noAutofit/>
          </a:bodyPr>
          <a:lstStyle/>
          <a:p>
            <a:pPr algn="ctr"/>
            <a:r>
              <a:rPr lang="en-US" dirty="0" smtClean="0">
                <a:latin typeface="Arial" panose="020B0604020202020204" pitchFamily="34" charset="0"/>
                <a:cs typeface="Arial" panose="020B0604020202020204" pitchFamily="34" charset="0"/>
              </a:rPr>
              <a:t>Tumor Marker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382000" cy="4876800"/>
          </a:xfrm>
        </p:spPr>
        <p:txBody>
          <a:bodyPr>
            <a:noAutofit/>
          </a:bodyPr>
          <a:lstStyle/>
          <a:p>
            <a:pPr algn="just">
              <a:buClr>
                <a:srgbClr val="002060"/>
              </a:buClr>
            </a:pPr>
            <a:r>
              <a:rPr lang="en-US" dirty="0" smtClean="0">
                <a:cs typeface="Arial" panose="020B0604020202020204" pitchFamily="34" charset="0"/>
              </a:rPr>
              <a:t>Substances present in, or produced by a tumor itself or produced by host in response to a tumor that can be used to differentiate a tumor from normal tissue or to determine the presence of a tumor based on measurements in blood or secretions </a:t>
            </a:r>
          </a:p>
          <a:p>
            <a:pPr algn="just">
              <a:buClr>
                <a:srgbClr val="002060"/>
              </a:buClr>
            </a:pPr>
            <a:r>
              <a:rPr lang="en-US" dirty="0" smtClean="0">
                <a:cs typeface="Arial" panose="020B0604020202020204" pitchFamily="34" charset="0"/>
              </a:rPr>
              <a:t>Such substances are found in cells, tissues or body fluids</a:t>
            </a:r>
          </a:p>
          <a:p>
            <a:pPr algn="just">
              <a:buClr>
                <a:srgbClr val="002060"/>
              </a:buClr>
            </a:pPr>
            <a:r>
              <a:rPr lang="en-US" dirty="0" smtClean="0">
                <a:cs typeface="Arial" panose="020B0604020202020204" pitchFamily="34" charset="0"/>
              </a:rPr>
              <a:t>Measured qualitatively or quantitatively by chemical, immunological or molecular biological methods</a:t>
            </a:r>
          </a:p>
          <a:p>
            <a:pPr algn="just">
              <a:buClr>
                <a:srgbClr val="002060"/>
              </a:buClr>
            </a:pPr>
            <a:r>
              <a:rPr lang="en-US" dirty="0" smtClean="0">
                <a:cs typeface="Arial" panose="020B0604020202020204" pitchFamily="34" charset="0"/>
              </a:rPr>
              <a:t>Some tumor markers represent re-expression of substances produced normally by embryonically closely related tissue e.g. CEA	in Colon, stomach, liver, and pancreas</a:t>
            </a:r>
            <a:endParaRPr lang="en-US" dirty="0">
              <a:cs typeface="Arial" panose="020B0604020202020204" pitchFamily="34" charset="0"/>
            </a:endParaRPr>
          </a:p>
        </p:txBody>
      </p:sp>
    </p:spTree>
    <p:extLst>
      <p:ext uri="{BB962C8B-B14F-4D97-AF65-F5344CB8AC3E}">
        <p14:creationId xmlns:p14="http://schemas.microsoft.com/office/powerpoint/2010/main" val="118755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886200"/>
          </a:xfrm>
        </p:spPr>
        <p:txBody>
          <a:bodyPr>
            <a:noAutofit/>
          </a:bodyPr>
          <a:lstStyle/>
          <a:p>
            <a:pPr lvl="0"/>
            <a:r>
              <a:rPr lang="en-US" sz="1100" dirty="0" smtClean="0"/>
              <a:t>Q.12: </a:t>
            </a:r>
            <a:r>
              <a:rPr lang="en-US" sz="1800" dirty="0"/>
              <a:t>A 40 years old female has five years history of iron deficiency anaemia and constipation off and on for same duration. She never consulted doctor for these complaints. Later on she developed severe pain in right iliac fossa and was operated upon for Acute Appendicitis. During closing of abdomen surgeon found abnormal small nodular growth on </a:t>
            </a:r>
            <a:r>
              <a:rPr lang="en-US" sz="1800" dirty="0" err="1"/>
              <a:t>omentum</a:t>
            </a:r>
            <a:r>
              <a:rPr lang="en-US" sz="1800" dirty="0"/>
              <a:t>. On further exploration likewise growth was found in both ovaries. Tissue was taken and sent for histopathology. IHC was done on tumor tissue which revealed CK7 negative and CK20 positive in tumor cells. Other laboratory tests were also advised. Their results revealed</a:t>
            </a:r>
            <a:r>
              <a:rPr lang="en-US" sz="1800" dirty="0" smtClean="0"/>
              <a:t>:</a:t>
            </a:r>
            <a:r>
              <a:rPr lang="en-US" sz="1800" dirty="0"/>
              <a:t>		</a:t>
            </a:r>
            <a:endParaRPr lang="en-US" sz="1600" dirty="0"/>
          </a:p>
          <a:p>
            <a:pPr lvl="3"/>
            <a:r>
              <a:rPr lang="en-US" sz="1400" dirty="0"/>
              <a:t>CEA:		25 U/l		(less than 2.5)</a:t>
            </a:r>
            <a:endParaRPr lang="en-US" sz="1200" dirty="0"/>
          </a:p>
          <a:p>
            <a:pPr lvl="3"/>
            <a:r>
              <a:rPr lang="en-US" sz="1400" dirty="0"/>
              <a:t>CA 19.9:	         111 U/ml	(less than 37)</a:t>
            </a:r>
            <a:endParaRPr lang="en-US" sz="1200" dirty="0"/>
          </a:p>
          <a:p>
            <a:pPr lvl="3"/>
            <a:r>
              <a:rPr lang="en-US" sz="1400" dirty="0"/>
              <a:t>CA 242: 	           55 U/ml	(less than 20)</a:t>
            </a:r>
            <a:endParaRPr lang="en-US" sz="1200" dirty="0"/>
          </a:p>
          <a:p>
            <a:pPr lvl="3"/>
            <a:r>
              <a:rPr lang="en-US" sz="1400" dirty="0"/>
              <a:t>Stool for occult blood is </a:t>
            </a:r>
            <a:r>
              <a:rPr lang="en-US" sz="1400" dirty="0" smtClean="0"/>
              <a:t>equivocal</a:t>
            </a:r>
            <a:r>
              <a:rPr lang="en-US" dirty="0" smtClean="0"/>
              <a:t>        </a:t>
            </a:r>
          </a:p>
          <a:p>
            <a:pPr marL="914400" lvl="3" indent="0">
              <a:buNone/>
            </a:pPr>
            <a:r>
              <a:rPr lang="en-US" dirty="0" smtClean="0"/>
              <a:t>Please </a:t>
            </a:r>
            <a:r>
              <a:rPr lang="en-US" dirty="0"/>
              <a:t>answer following questions  </a:t>
            </a:r>
            <a:endParaRPr lang="en-US" sz="1600" dirty="0"/>
          </a:p>
          <a:p>
            <a:pPr marL="457200" lvl="0" indent="-457200">
              <a:buFont typeface="+mj-lt"/>
              <a:buAutoNum type="alphaLcPeriod"/>
            </a:pPr>
            <a:r>
              <a:rPr lang="en-US" sz="1800" dirty="0"/>
              <a:t>What type of cancer she is having</a:t>
            </a:r>
            <a:r>
              <a:rPr lang="en-US" sz="1800" dirty="0" smtClean="0"/>
              <a:t>?</a:t>
            </a:r>
            <a:r>
              <a:rPr lang="en-US" sz="1800" dirty="0"/>
              <a:t> </a:t>
            </a:r>
            <a:endParaRPr lang="en-US" sz="1600" dirty="0"/>
          </a:p>
          <a:p>
            <a:pPr marL="457200" lvl="0" indent="-457200">
              <a:buFont typeface="+mj-lt"/>
              <a:buAutoNum type="alphaLcPeriod"/>
            </a:pPr>
            <a:r>
              <a:rPr lang="en-US" sz="1800" dirty="0"/>
              <a:t>Name a single tumor marker emerging as a reliable screening test for </a:t>
            </a:r>
            <a:r>
              <a:rPr lang="en-US" sz="1800" dirty="0">
                <a:hlinkClick r:id="rId2" tooltip="Colorectal cancer"/>
              </a:rPr>
              <a:t>this tumor</a:t>
            </a:r>
            <a:r>
              <a:rPr lang="en-US" sz="1800" dirty="0"/>
              <a:t>. What is the most suitable sample for its detection? Comment in not more than one line about its sensitivity and specificity in this cancer.</a:t>
            </a:r>
            <a:endParaRPr lang="en-US" sz="1600" dirty="0"/>
          </a:p>
          <a:p>
            <a:pPr marL="0" indent="0">
              <a:buNone/>
            </a:pPr>
            <a:endParaRPr lang="en-US" sz="1100" dirty="0"/>
          </a:p>
          <a:p>
            <a:pPr marL="0" indent="0">
              <a:buNone/>
            </a:pPr>
            <a:endParaRPr lang="en-US" sz="1100" u="sng" dirty="0"/>
          </a:p>
          <a:p>
            <a:pPr marL="0" indent="0">
              <a:buNone/>
            </a:pPr>
            <a:endParaRPr lang="en-US" sz="1100" dirty="0"/>
          </a:p>
        </p:txBody>
      </p:sp>
    </p:spTree>
    <p:extLst>
      <p:ext uri="{BB962C8B-B14F-4D97-AF65-F5344CB8AC3E}">
        <p14:creationId xmlns:p14="http://schemas.microsoft.com/office/powerpoint/2010/main" val="960916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886200"/>
          </a:xfrm>
        </p:spPr>
        <p:txBody>
          <a:bodyPr>
            <a:noAutofit/>
          </a:bodyPr>
          <a:lstStyle/>
          <a:p>
            <a:pPr marL="0" lvl="0" indent="0">
              <a:buNone/>
            </a:pPr>
            <a:r>
              <a:rPr lang="en-US" dirty="0" smtClean="0"/>
              <a:t>Q.12: </a:t>
            </a:r>
          </a:p>
          <a:p>
            <a:pPr marL="342900" lvl="0" indent="-342900">
              <a:buAutoNum type="alphaLcPeriod"/>
            </a:pPr>
            <a:r>
              <a:rPr lang="en-US" sz="2000" dirty="0" smtClean="0"/>
              <a:t>What </a:t>
            </a:r>
            <a:r>
              <a:rPr lang="en-US" sz="2000" dirty="0"/>
              <a:t>type of cancer she is having</a:t>
            </a:r>
            <a:r>
              <a:rPr lang="en-US" sz="2000" dirty="0" smtClean="0"/>
              <a:t>?</a:t>
            </a:r>
            <a:r>
              <a:rPr lang="en-US" sz="2000" dirty="0"/>
              <a:t> </a:t>
            </a:r>
          </a:p>
          <a:p>
            <a:pPr marL="0" lvl="0" indent="0" algn="ctr">
              <a:buNone/>
            </a:pPr>
            <a:r>
              <a:rPr lang="en-US" sz="2000" dirty="0" smtClean="0"/>
              <a:t> </a:t>
            </a:r>
            <a:r>
              <a:rPr lang="en-US" sz="2000" dirty="0">
                <a:solidFill>
                  <a:srgbClr val="FF0000"/>
                </a:solidFill>
              </a:rPr>
              <a:t>Colorectal adenocarcinoma with ovarian metastasis</a:t>
            </a:r>
          </a:p>
          <a:p>
            <a:pPr marL="0" indent="0">
              <a:buNone/>
            </a:pPr>
            <a:r>
              <a:rPr lang="en-US" sz="2000" dirty="0" smtClean="0"/>
              <a:t>b. Name </a:t>
            </a:r>
            <a:r>
              <a:rPr lang="en-US" sz="2000" dirty="0"/>
              <a:t>a single tumor marker emerging as a reliable screening test for </a:t>
            </a:r>
            <a:r>
              <a:rPr lang="en-US" sz="2000" dirty="0">
                <a:hlinkClick r:id="rId2" tooltip="Colorectal cancer"/>
              </a:rPr>
              <a:t>this tumor</a:t>
            </a:r>
            <a:r>
              <a:rPr lang="en-US" sz="2000" dirty="0"/>
              <a:t>. What is the most suitable sample for its detection? Comment in not more than one line about its sensitivity and specificity in this cancer</a:t>
            </a:r>
            <a:r>
              <a:rPr lang="en-US" sz="2000" dirty="0" smtClean="0"/>
              <a:t>.</a:t>
            </a:r>
          </a:p>
          <a:p>
            <a:pPr marL="0" indent="0">
              <a:buNone/>
            </a:pPr>
            <a:r>
              <a:rPr lang="en-US" sz="1800" dirty="0" smtClean="0">
                <a:solidFill>
                  <a:srgbClr val="FF0000"/>
                </a:solidFill>
              </a:rPr>
              <a:t>(1) Increased </a:t>
            </a:r>
            <a:r>
              <a:rPr lang="en-US" sz="1800" dirty="0">
                <a:solidFill>
                  <a:srgbClr val="FF0000"/>
                </a:solidFill>
              </a:rPr>
              <a:t>stool (fecal) levels of Tumor </a:t>
            </a:r>
            <a:r>
              <a:rPr lang="en-US" sz="1800" dirty="0" smtClean="0">
                <a:solidFill>
                  <a:srgbClr val="FF0000"/>
                </a:solidFill>
              </a:rPr>
              <a:t>M2-Pyruvate Kinase (TM2-PK) an excellent </a:t>
            </a:r>
            <a:r>
              <a:rPr lang="en-US" sz="1800" dirty="0">
                <a:solidFill>
                  <a:srgbClr val="FF0000"/>
                </a:solidFill>
              </a:rPr>
              <a:t>method of screening for colorectal tumors.</a:t>
            </a:r>
          </a:p>
          <a:p>
            <a:pPr marL="0" indent="0">
              <a:buNone/>
            </a:pPr>
            <a:r>
              <a:rPr lang="en-US" sz="1800" dirty="0">
                <a:solidFill>
                  <a:srgbClr val="FF0000"/>
                </a:solidFill>
              </a:rPr>
              <a:t>Sample required for its detection is </a:t>
            </a:r>
            <a:r>
              <a:rPr lang="en-US" sz="1800" dirty="0" smtClean="0">
                <a:solidFill>
                  <a:srgbClr val="FF0000"/>
                </a:solidFill>
              </a:rPr>
              <a:t>stool.</a:t>
            </a:r>
            <a:endParaRPr lang="en-US" sz="1800" dirty="0">
              <a:solidFill>
                <a:srgbClr val="FF0000"/>
              </a:solidFill>
            </a:endParaRPr>
          </a:p>
          <a:p>
            <a:pPr marL="0" indent="0">
              <a:buNone/>
            </a:pPr>
            <a:r>
              <a:rPr lang="en-US" sz="1800" dirty="0">
                <a:solidFill>
                  <a:srgbClr val="FF0000"/>
                </a:solidFill>
              </a:rPr>
              <a:t>It is a tumor marker with high sensitivity and high specificity with no false negative, but false positive may be occurring.  When measured in feces with a cutoff value of 4 U/ml, its sensitivity has been estimated to be 85% for colon cancer and 56% for rectal cancer. Its specificity is 95%.</a:t>
            </a:r>
          </a:p>
          <a:p>
            <a:pPr marL="0" indent="0">
              <a:buNone/>
            </a:pPr>
            <a:r>
              <a:rPr lang="en-US" sz="1800" dirty="0" smtClean="0">
                <a:solidFill>
                  <a:srgbClr val="FF0000"/>
                </a:solidFill>
              </a:rPr>
              <a:t>(2) Fecal </a:t>
            </a:r>
            <a:r>
              <a:rPr lang="en-US" sz="1800" dirty="0">
                <a:solidFill>
                  <a:srgbClr val="FF0000"/>
                </a:solidFill>
              </a:rPr>
              <a:t>DNA testing for which stool sample (collection of one entire bowel movement) is required. </a:t>
            </a:r>
            <a:r>
              <a:rPr lang="en-US" sz="1800" dirty="0" smtClean="0">
                <a:solidFill>
                  <a:srgbClr val="FF0000"/>
                </a:solidFill>
              </a:rPr>
              <a:t>Its </a:t>
            </a:r>
            <a:r>
              <a:rPr lang="en-US" sz="1800" dirty="0">
                <a:solidFill>
                  <a:srgbClr val="FF0000"/>
                </a:solidFill>
              </a:rPr>
              <a:t>sensitivity for detection of adenocarcinoma is 72-77% and Specificity is 95.2%.</a:t>
            </a:r>
          </a:p>
          <a:p>
            <a:pPr marL="0" indent="0">
              <a:buNone/>
            </a:pPr>
            <a:endParaRPr lang="en-US" sz="1800" dirty="0" smtClean="0"/>
          </a:p>
          <a:p>
            <a:pPr marL="0" indent="0">
              <a:buNone/>
            </a:pPr>
            <a:endParaRPr lang="en-US" sz="1200" dirty="0"/>
          </a:p>
          <a:p>
            <a:pPr marL="0" indent="0">
              <a:buNone/>
            </a:pPr>
            <a:endParaRPr lang="en-US" sz="1200" u="sng" dirty="0"/>
          </a:p>
          <a:p>
            <a:pPr marL="0" indent="0">
              <a:buNone/>
            </a:pPr>
            <a:endParaRPr lang="en-US" sz="1200" dirty="0"/>
          </a:p>
        </p:txBody>
      </p:sp>
    </p:spTree>
    <p:extLst>
      <p:ext uri="{BB962C8B-B14F-4D97-AF65-F5344CB8AC3E}">
        <p14:creationId xmlns:p14="http://schemas.microsoft.com/office/powerpoint/2010/main" val="40060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886200"/>
          </a:xfrm>
        </p:spPr>
        <p:txBody>
          <a:bodyPr>
            <a:noAutofit/>
          </a:bodyPr>
          <a:lstStyle/>
          <a:p>
            <a:pPr marL="0" lvl="0" indent="0">
              <a:buNone/>
            </a:pPr>
            <a:r>
              <a:rPr lang="en-US" sz="1800" dirty="0" smtClean="0"/>
              <a:t>Q.13: </a:t>
            </a:r>
            <a:r>
              <a:rPr lang="en-US" dirty="0"/>
              <a:t>A 39 years old lady reported to a private </a:t>
            </a:r>
            <a:r>
              <a:rPr lang="en-US" dirty="0" err="1"/>
              <a:t>Gynae</a:t>
            </a:r>
            <a:r>
              <a:rPr lang="en-US" dirty="0"/>
              <a:t> clinic with full term pregnancy. She gave birth to a baby boy through normal vaginal, but obstructed delivery. After about one month same lady ended up in the emergency in critical condition with abdominal pain, vaginal bleeding, cough, difficulty in breathing and fits. </a:t>
            </a:r>
            <a:r>
              <a:rPr lang="en-US" dirty="0" smtClean="0"/>
              <a:t>               </a:t>
            </a:r>
            <a:endParaRPr lang="en-US" dirty="0"/>
          </a:p>
          <a:p>
            <a:pPr marL="0" lvl="0" indent="0">
              <a:buNone/>
            </a:pPr>
            <a:r>
              <a:rPr lang="en-US" dirty="0"/>
              <a:t>  </a:t>
            </a:r>
            <a:r>
              <a:rPr lang="en-US" dirty="0" smtClean="0"/>
              <a:t>Please </a:t>
            </a:r>
            <a:r>
              <a:rPr lang="en-US" dirty="0"/>
              <a:t>answer following questions </a:t>
            </a:r>
            <a:endParaRPr lang="en-US" dirty="0" smtClean="0"/>
          </a:p>
          <a:p>
            <a:pPr marL="288925" lvl="0" indent="-288925">
              <a:buNone/>
            </a:pPr>
            <a:r>
              <a:rPr lang="en-US" dirty="0" smtClean="0"/>
              <a:t>a</a:t>
            </a:r>
            <a:r>
              <a:rPr lang="en-US" dirty="0"/>
              <a:t>.	What is most likely diagnosis</a:t>
            </a:r>
            <a:r>
              <a:rPr lang="en-US" dirty="0" smtClean="0"/>
              <a:t>?</a:t>
            </a:r>
            <a:endParaRPr lang="en-US" dirty="0"/>
          </a:p>
          <a:p>
            <a:pPr marL="288925" lvl="0" indent="-288925">
              <a:buNone/>
            </a:pPr>
            <a:r>
              <a:rPr lang="en-US" dirty="0"/>
              <a:t>b.	Name TWO biochemical tests which can be helpful to confirm the diagnosis. Write in not more than TWO lines importance and interpretation of the test</a:t>
            </a:r>
          </a:p>
          <a:p>
            <a:pPr marL="0" lvl="0" indent="0">
              <a:buNone/>
            </a:pPr>
            <a:endParaRPr lang="en-US" dirty="0"/>
          </a:p>
          <a:p>
            <a:pPr marL="0" indent="0">
              <a:buNone/>
            </a:pPr>
            <a:endParaRPr lang="en-US" sz="1800" dirty="0"/>
          </a:p>
          <a:p>
            <a:pPr marL="0" indent="0">
              <a:buNone/>
            </a:pPr>
            <a:endParaRPr lang="en-US" sz="1800" u="sng" dirty="0"/>
          </a:p>
          <a:p>
            <a:pPr marL="0" indent="0">
              <a:buNone/>
            </a:pPr>
            <a:endParaRPr lang="en-US" sz="1800" dirty="0"/>
          </a:p>
        </p:txBody>
      </p:sp>
    </p:spTree>
    <p:extLst>
      <p:ext uri="{BB962C8B-B14F-4D97-AF65-F5344CB8AC3E}">
        <p14:creationId xmlns:p14="http://schemas.microsoft.com/office/powerpoint/2010/main" val="3121129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676400"/>
            <a:ext cx="7543800" cy="3886200"/>
          </a:xfrm>
        </p:spPr>
        <p:txBody>
          <a:bodyPr>
            <a:noAutofit/>
          </a:bodyPr>
          <a:lstStyle/>
          <a:p>
            <a:pPr marL="0" lvl="0" indent="0">
              <a:buNone/>
            </a:pPr>
            <a:r>
              <a:rPr lang="en-US" sz="1600" dirty="0" smtClean="0"/>
              <a:t>Q.13: </a:t>
            </a:r>
          </a:p>
          <a:p>
            <a:pPr marL="0" lvl="0" indent="0">
              <a:buNone/>
            </a:pPr>
            <a:r>
              <a:rPr lang="en-US" sz="2000" dirty="0" smtClean="0"/>
              <a:t>a. What </a:t>
            </a:r>
            <a:r>
              <a:rPr lang="en-US" sz="2000" dirty="0"/>
              <a:t>is most likely diagnosis</a:t>
            </a:r>
            <a:r>
              <a:rPr lang="en-US" sz="2000" dirty="0" smtClean="0"/>
              <a:t>?</a:t>
            </a:r>
          </a:p>
          <a:p>
            <a:pPr marL="0" lvl="0" indent="0" algn="ctr">
              <a:buNone/>
            </a:pPr>
            <a:r>
              <a:rPr lang="en-US" sz="2000" dirty="0" err="1">
                <a:solidFill>
                  <a:srgbClr val="FF0000"/>
                </a:solidFill>
              </a:rPr>
              <a:t>Choriocarcinoma</a:t>
            </a:r>
            <a:r>
              <a:rPr lang="en-US" sz="2000" dirty="0">
                <a:solidFill>
                  <a:srgbClr val="FF0000"/>
                </a:solidFill>
              </a:rPr>
              <a:t> or gestational trophoblastic neoplasm</a:t>
            </a:r>
          </a:p>
          <a:p>
            <a:pPr marL="288925" lvl="0" indent="-288925">
              <a:buNone/>
            </a:pPr>
            <a:r>
              <a:rPr lang="en-US" sz="2000" dirty="0"/>
              <a:t>b.	Name TWO biochemical tests which can be helpful to confirm the diagnosis. Write in not more than TWO lines importance and interpretation of the test</a:t>
            </a:r>
          </a:p>
          <a:p>
            <a:pPr marL="0" lvl="0" indent="0">
              <a:buNone/>
              <a:tabLst>
                <a:tab pos="396875" algn="l"/>
              </a:tabLst>
            </a:pPr>
            <a:r>
              <a:rPr lang="en-US" sz="2000" dirty="0">
                <a:solidFill>
                  <a:srgbClr val="FF0000"/>
                </a:solidFill>
              </a:rPr>
              <a:t>1.	Serum </a:t>
            </a:r>
            <a:r>
              <a:rPr lang="el-GR" sz="2000" dirty="0">
                <a:solidFill>
                  <a:srgbClr val="FF0000"/>
                </a:solidFill>
              </a:rPr>
              <a:t>β-</a:t>
            </a:r>
            <a:r>
              <a:rPr lang="en-US" sz="2000" dirty="0" err="1">
                <a:solidFill>
                  <a:srgbClr val="FF0000"/>
                </a:solidFill>
              </a:rPr>
              <a:t>hCG</a:t>
            </a:r>
            <a:r>
              <a:rPr lang="en-US" sz="2000" dirty="0">
                <a:solidFill>
                  <a:srgbClr val="FF0000"/>
                </a:solidFill>
              </a:rPr>
              <a:t> level – it becomes normal within 2-4 </a:t>
            </a:r>
            <a:r>
              <a:rPr lang="en-US" sz="2000" dirty="0" smtClean="0">
                <a:solidFill>
                  <a:srgbClr val="FF0000"/>
                </a:solidFill>
              </a:rPr>
              <a:t>weeks </a:t>
            </a:r>
            <a:r>
              <a:rPr lang="en-US" sz="2000" dirty="0">
                <a:solidFill>
                  <a:srgbClr val="FF0000"/>
                </a:solidFill>
              </a:rPr>
              <a:t>after a normal delivery. So persistent elevation </a:t>
            </a:r>
            <a:r>
              <a:rPr lang="en-US" sz="2000" dirty="0" smtClean="0">
                <a:solidFill>
                  <a:srgbClr val="FF0000"/>
                </a:solidFill>
              </a:rPr>
              <a:t>after </a:t>
            </a:r>
            <a:r>
              <a:rPr lang="en-US" sz="2000" dirty="0">
                <a:solidFill>
                  <a:srgbClr val="FF0000"/>
                </a:solidFill>
              </a:rPr>
              <a:t>a </a:t>
            </a:r>
            <a:r>
              <a:rPr lang="en-US" sz="2000" dirty="0" err="1">
                <a:solidFill>
                  <a:srgbClr val="FF0000"/>
                </a:solidFill>
              </a:rPr>
              <a:t>nonmolar</a:t>
            </a:r>
            <a:r>
              <a:rPr lang="en-US" sz="2000" dirty="0">
                <a:solidFill>
                  <a:srgbClr val="FF0000"/>
                </a:solidFill>
              </a:rPr>
              <a:t> pregnancy is indicative of GTD.</a:t>
            </a:r>
          </a:p>
          <a:p>
            <a:pPr marL="0" lvl="0" indent="0">
              <a:buNone/>
              <a:tabLst>
                <a:tab pos="396875" algn="l"/>
              </a:tabLst>
            </a:pPr>
            <a:r>
              <a:rPr lang="en-US" sz="2000" dirty="0">
                <a:solidFill>
                  <a:srgbClr val="FF0000"/>
                </a:solidFill>
              </a:rPr>
              <a:t>2.	Serum </a:t>
            </a:r>
            <a:r>
              <a:rPr lang="en-US" sz="2000" dirty="0" err="1">
                <a:solidFill>
                  <a:srgbClr val="FF0000"/>
                </a:solidFill>
              </a:rPr>
              <a:t>Hyperglycosylated</a:t>
            </a:r>
            <a:r>
              <a:rPr lang="en-US" sz="2000" dirty="0">
                <a:solidFill>
                  <a:srgbClr val="FF0000"/>
                </a:solidFill>
              </a:rPr>
              <a:t> </a:t>
            </a:r>
            <a:r>
              <a:rPr lang="en-US" sz="2000" dirty="0" err="1">
                <a:solidFill>
                  <a:srgbClr val="FF0000"/>
                </a:solidFill>
              </a:rPr>
              <a:t>hCG</a:t>
            </a:r>
            <a:r>
              <a:rPr lang="en-US" sz="2000" dirty="0">
                <a:solidFill>
                  <a:srgbClr val="FF0000"/>
                </a:solidFill>
              </a:rPr>
              <a:t> (</a:t>
            </a:r>
            <a:r>
              <a:rPr lang="en-US" sz="2000" dirty="0" err="1">
                <a:solidFill>
                  <a:srgbClr val="FF0000"/>
                </a:solidFill>
              </a:rPr>
              <a:t>hCG</a:t>
            </a:r>
            <a:r>
              <a:rPr lang="en-US" sz="2000" dirty="0">
                <a:solidFill>
                  <a:srgbClr val="FF0000"/>
                </a:solidFill>
              </a:rPr>
              <a:t>-H)- it is a very </a:t>
            </a:r>
            <a:r>
              <a:rPr lang="en-US" sz="2000" dirty="0" smtClean="0">
                <a:solidFill>
                  <a:srgbClr val="FF0000"/>
                </a:solidFill>
              </a:rPr>
              <a:t>sensitive </a:t>
            </a:r>
            <a:r>
              <a:rPr lang="en-US" sz="2000" dirty="0">
                <a:solidFill>
                  <a:srgbClr val="FF0000"/>
                </a:solidFill>
              </a:rPr>
              <a:t>marker to differentiate active from quiescent </a:t>
            </a:r>
            <a:r>
              <a:rPr lang="en-US" sz="2000" dirty="0" smtClean="0">
                <a:solidFill>
                  <a:srgbClr val="FF0000"/>
                </a:solidFill>
              </a:rPr>
              <a:t>GTD</a:t>
            </a:r>
            <a:r>
              <a:rPr lang="en-US" sz="2000" dirty="0">
                <a:solidFill>
                  <a:srgbClr val="FF0000"/>
                </a:solidFill>
              </a:rPr>
              <a:t>. If </a:t>
            </a:r>
            <a:r>
              <a:rPr lang="en-US" sz="2000" dirty="0" err="1">
                <a:solidFill>
                  <a:srgbClr val="FF0000"/>
                </a:solidFill>
              </a:rPr>
              <a:t>hCG</a:t>
            </a:r>
            <a:r>
              <a:rPr lang="en-US" sz="2000" dirty="0">
                <a:solidFill>
                  <a:srgbClr val="FF0000"/>
                </a:solidFill>
              </a:rPr>
              <a:t>-H is &gt;40% of total </a:t>
            </a:r>
            <a:r>
              <a:rPr lang="en-US" sz="2000" dirty="0" err="1">
                <a:solidFill>
                  <a:srgbClr val="FF0000"/>
                </a:solidFill>
              </a:rPr>
              <a:t>hCG</a:t>
            </a:r>
            <a:r>
              <a:rPr lang="en-US" sz="2000" dirty="0">
                <a:solidFill>
                  <a:srgbClr val="FF0000"/>
                </a:solidFill>
              </a:rPr>
              <a:t> or &gt; 3000 IU/L, it is 	indicative of active GTD and interventions such </a:t>
            </a:r>
            <a:r>
              <a:rPr lang="en-US" sz="2000" dirty="0" smtClean="0">
                <a:solidFill>
                  <a:srgbClr val="FF0000"/>
                </a:solidFill>
              </a:rPr>
              <a:t>as hysterectomy </a:t>
            </a:r>
            <a:r>
              <a:rPr lang="en-US" sz="2000" dirty="0">
                <a:solidFill>
                  <a:srgbClr val="FF0000"/>
                </a:solidFill>
              </a:rPr>
              <a:t>or chemotherapy should be done</a:t>
            </a:r>
          </a:p>
          <a:p>
            <a:pPr marL="0" lvl="0" indent="0">
              <a:buNone/>
              <a:tabLst>
                <a:tab pos="396875" algn="l"/>
              </a:tabLst>
            </a:pPr>
            <a:r>
              <a:rPr lang="en-US" sz="2000" dirty="0">
                <a:solidFill>
                  <a:srgbClr val="FF0000"/>
                </a:solidFill>
              </a:rPr>
              <a:t>3.	CSF (cerebrospinal fluid) to serum </a:t>
            </a:r>
            <a:r>
              <a:rPr lang="en-US" sz="2000" dirty="0" err="1">
                <a:solidFill>
                  <a:srgbClr val="FF0000"/>
                </a:solidFill>
              </a:rPr>
              <a:t>hGC</a:t>
            </a:r>
            <a:r>
              <a:rPr lang="en-US" sz="2000" dirty="0">
                <a:solidFill>
                  <a:srgbClr val="FF0000"/>
                </a:solidFill>
              </a:rPr>
              <a:t> </a:t>
            </a:r>
            <a:r>
              <a:rPr lang="en-US" sz="2000" dirty="0" smtClean="0">
                <a:solidFill>
                  <a:srgbClr val="FF0000"/>
                </a:solidFill>
              </a:rPr>
              <a:t>ratio: Normal </a:t>
            </a:r>
            <a:r>
              <a:rPr lang="en-US" sz="2000" dirty="0">
                <a:solidFill>
                  <a:srgbClr val="FF0000"/>
                </a:solidFill>
              </a:rPr>
              <a:t>CSF (cerebrospinal fluid) to serum </a:t>
            </a:r>
            <a:r>
              <a:rPr lang="en-US" sz="2000" dirty="0" err="1">
                <a:solidFill>
                  <a:srgbClr val="FF0000"/>
                </a:solidFill>
              </a:rPr>
              <a:t>hGC</a:t>
            </a:r>
            <a:r>
              <a:rPr lang="en-US" sz="2000" dirty="0">
                <a:solidFill>
                  <a:srgbClr val="FF0000"/>
                </a:solidFill>
              </a:rPr>
              <a:t> ratio is 	1:60, levels greater than 1:60 indicate cerebral </a:t>
            </a:r>
            <a:r>
              <a:rPr lang="en-US" sz="2000" dirty="0" smtClean="0">
                <a:solidFill>
                  <a:srgbClr val="FF0000"/>
                </a:solidFill>
              </a:rPr>
              <a:t>metastases</a:t>
            </a:r>
            <a:endParaRPr lang="en-US" sz="2000" dirty="0">
              <a:solidFill>
                <a:srgbClr val="FF0000"/>
              </a:solidFill>
            </a:endParaRPr>
          </a:p>
          <a:p>
            <a:pPr lvl="0"/>
            <a:endParaRPr lang="en-US" sz="1600" dirty="0"/>
          </a:p>
          <a:p>
            <a:pPr marL="0" indent="0">
              <a:buNone/>
            </a:pPr>
            <a:endParaRPr lang="en-US" sz="1600" dirty="0"/>
          </a:p>
          <a:p>
            <a:pPr marL="0" indent="0">
              <a:buNone/>
            </a:pPr>
            <a:endParaRPr lang="en-US" sz="1600" u="sng" dirty="0"/>
          </a:p>
          <a:p>
            <a:pPr marL="0" indent="0">
              <a:buNone/>
            </a:pPr>
            <a:endParaRPr lang="en-US" sz="1600" dirty="0"/>
          </a:p>
        </p:txBody>
      </p:sp>
    </p:spTree>
    <p:extLst>
      <p:ext uri="{BB962C8B-B14F-4D97-AF65-F5344CB8AC3E}">
        <p14:creationId xmlns:p14="http://schemas.microsoft.com/office/powerpoint/2010/main" val="380531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828800"/>
            <a:ext cx="7543800" cy="3886200"/>
          </a:xfrm>
        </p:spPr>
        <p:txBody>
          <a:bodyPr>
            <a:noAutofit/>
          </a:bodyPr>
          <a:lstStyle/>
          <a:p>
            <a:pPr marL="0" lvl="0" indent="0">
              <a:buNone/>
            </a:pPr>
            <a:r>
              <a:rPr lang="en-US" sz="1800" dirty="0" smtClean="0"/>
              <a:t>Q.14: </a:t>
            </a:r>
            <a:r>
              <a:rPr lang="en-US" dirty="0" smtClean="0"/>
              <a:t>Currently </a:t>
            </a:r>
            <a:r>
              <a:rPr lang="en-US" dirty="0"/>
              <a:t>a number of tumor markers are available for ovarian cancer. CA125 is the only marker that can be recommended for use. New ovarian cancer markers offer promise, however, their contribution to the current standard of care is unknown and further clinical trials are needed. CA 125 lacks sensitivity and specificity particularly in early diagnosis of ovarian cancer. Many strategies have been proposed to improve the diagnostic accuracy of CA 125 for ovarian cancer, though there is no consensus about acceptance of these modifications.  </a:t>
            </a:r>
          </a:p>
          <a:p>
            <a:pPr marL="0" lvl="0" indent="0">
              <a:buNone/>
            </a:pPr>
            <a:r>
              <a:rPr lang="en-US" dirty="0"/>
              <a:t> </a:t>
            </a:r>
            <a:r>
              <a:rPr lang="en-US" dirty="0" smtClean="0"/>
              <a:t>Please </a:t>
            </a:r>
            <a:r>
              <a:rPr lang="en-US" dirty="0"/>
              <a:t>answer following questions (One mark each):</a:t>
            </a:r>
          </a:p>
          <a:p>
            <a:pPr marL="350838" lvl="0" indent="-350838">
              <a:buNone/>
            </a:pPr>
            <a:r>
              <a:rPr lang="en-US" dirty="0" smtClean="0"/>
              <a:t>a</a:t>
            </a:r>
            <a:r>
              <a:rPr lang="en-US" dirty="0"/>
              <a:t>.	Name FOUR strategies proposed for improvement of diagnostic performance of CA 125. </a:t>
            </a:r>
          </a:p>
          <a:p>
            <a:pPr marL="350838" lvl="0" indent="-350838">
              <a:buNone/>
            </a:pPr>
            <a:r>
              <a:rPr lang="en-US" dirty="0"/>
              <a:t>b.	Write brief description of THREE of these strategies (not more than 3-4 lines for each). </a:t>
            </a:r>
          </a:p>
          <a:p>
            <a:pPr marL="0" indent="0">
              <a:buNone/>
            </a:pPr>
            <a:endParaRPr lang="en-US" sz="1800" dirty="0"/>
          </a:p>
          <a:p>
            <a:pPr marL="0" indent="0">
              <a:buNone/>
            </a:pPr>
            <a:endParaRPr lang="en-US" sz="1800" u="sng" dirty="0"/>
          </a:p>
          <a:p>
            <a:pPr marL="0" indent="0">
              <a:buNone/>
            </a:pPr>
            <a:endParaRPr lang="en-US" sz="1800" dirty="0"/>
          </a:p>
        </p:txBody>
      </p:sp>
    </p:spTree>
    <p:extLst>
      <p:ext uri="{BB962C8B-B14F-4D97-AF65-F5344CB8AC3E}">
        <p14:creationId xmlns:p14="http://schemas.microsoft.com/office/powerpoint/2010/main" val="3125718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828800"/>
            <a:ext cx="7543800" cy="3886200"/>
          </a:xfrm>
        </p:spPr>
        <p:txBody>
          <a:bodyPr>
            <a:noAutofit/>
          </a:bodyPr>
          <a:lstStyle/>
          <a:p>
            <a:pPr marL="0" lvl="0" indent="0">
              <a:buNone/>
            </a:pPr>
            <a:r>
              <a:rPr lang="en-US" sz="1800" dirty="0" smtClean="0"/>
              <a:t>Q.14: </a:t>
            </a:r>
            <a:r>
              <a:rPr lang="en-US" dirty="0" smtClean="0"/>
              <a:t>a</a:t>
            </a:r>
            <a:r>
              <a:rPr lang="en-US" dirty="0"/>
              <a:t>.	Name FOUR strategies proposed for improvement of diagnostic performance of CA 125. </a:t>
            </a:r>
            <a:endParaRPr lang="en-US" dirty="0" smtClean="0"/>
          </a:p>
          <a:p>
            <a:pPr marL="457200" lvl="0" indent="-457200">
              <a:buFont typeface="+mj-lt"/>
              <a:buAutoNum type="arabicPeriod"/>
            </a:pPr>
            <a:r>
              <a:rPr lang="en-GB" dirty="0" smtClean="0"/>
              <a:t>   </a:t>
            </a:r>
            <a:r>
              <a:rPr lang="en-GB" dirty="0" smtClean="0">
                <a:solidFill>
                  <a:srgbClr val="FF0000"/>
                </a:solidFill>
              </a:rPr>
              <a:t>Risk </a:t>
            </a:r>
            <a:r>
              <a:rPr lang="en-GB" dirty="0">
                <a:solidFill>
                  <a:srgbClr val="FF0000"/>
                </a:solidFill>
              </a:rPr>
              <a:t>of malignancy index (RMI)</a:t>
            </a:r>
            <a:endParaRPr lang="en-US" dirty="0">
              <a:solidFill>
                <a:srgbClr val="FF0000"/>
              </a:solidFill>
            </a:endParaRPr>
          </a:p>
          <a:p>
            <a:pPr marL="457200" lvl="0" indent="-457200">
              <a:buFont typeface="+mj-lt"/>
              <a:buAutoNum type="arabicPeriod"/>
            </a:pPr>
            <a:r>
              <a:rPr lang="en-GB" dirty="0">
                <a:solidFill>
                  <a:srgbClr val="FF0000"/>
                </a:solidFill>
              </a:rPr>
              <a:t>   Risk of ovarian malignancy algorithm. (ROMA)</a:t>
            </a:r>
            <a:endParaRPr lang="en-US" dirty="0">
              <a:solidFill>
                <a:srgbClr val="FF0000"/>
              </a:solidFill>
            </a:endParaRPr>
          </a:p>
          <a:p>
            <a:pPr marL="457200" lvl="0" indent="-457200">
              <a:buFont typeface="+mj-lt"/>
              <a:buAutoNum type="arabicPeriod"/>
            </a:pPr>
            <a:r>
              <a:rPr lang="en-GB" dirty="0">
                <a:solidFill>
                  <a:srgbClr val="FF0000"/>
                </a:solidFill>
              </a:rPr>
              <a:t>   OVA1 test</a:t>
            </a:r>
            <a:endParaRPr lang="en-US" dirty="0">
              <a:solidFill>
                <a:srgbClr val="FF0000"/>
              </a:solidFill>
            </a:endParaRPr>
          </a:p>
          <a:p>
            <a:pPr marL="457200" lvl="0" indent="-457200">
              <a:buFont typeface="+mj-lt"/>
              <a:buAutoNum type="arabicPeriod"/>
            </a:pPr>
            <a:r>
              <a:rPr lang="en-GB" dirty="0">
                <a:solidFill>
                  <a:srgbClr val="FF0000"/>
                </a:solidFill>
              </a:rPr>
              <a:t>   </a:t>
            </a:r>
            <a:r>
              <a:rPr lang="en-GB" dirty="0" err="1">
                <a:solidFill>
                  <a:srgbClr val="FF0000"/>
                </a:solidFill>
              </a:rPr>
              <a:t>OVASure</a:t>
            </a:r>
            <a:r>
              <a:rPr lang="en-GB" dirty="0">
                <a:solidFill>
                  <a:srgbClr val="FF0000"/>
                </a:solidFill>
              </a:rPr>
              <a:t> test</a:t>
            </a:r>
            <a:endParaRPr lang="en-US" dirty="0">
              <a:solidFill>
                <a:srgbClr val="FF0000"/>
              </a:solidFill>
            </a:endParaRPr>
          </a:p>
          <a:p>
            <a:pPr marL="350838" lvl="0" indent="-350838">
              <a:buNone/>
            </a:pPr>
            <a:r>
              <a:rPr lang="en-US" dirty="0" smtClean="0"/>
              <a:t>b</a:t>
            </a:r>
            <a:r>
              <a:rPr lang="en-US" dirty="0"/>
              <a:t>.	Write brief description of THREE of these strategies </a:t>
            </a:r>
            <a:r>
              <a:rPr lang="en-US" dirty="0" smtClean="0">
                <a:solidFill>
                  <a:srgbClr val="FF0000"/>
                </a:solidFill>
              </a:rPr>
              <a:t>(Please see next a few slides). </a:t>
            </a:r>
            <a:endParaRPr lang="en-US" dirty="0">
              <a:solidFill>
                <a:srgbClr val="FF0000"/>
              </a:solidFill>
            </a:endParaRPr>
          </a:p>
          <a:p>
            <a:pPr marL="0" indent="0">
              <a:buNone/>
            </a:pPr>
            <a:endParaRPr lang="en-US" sz="1800" dirty="0"/>
          </a:p>
          <a:p>
            <a:pPr marL="0" indent="0">
              <a:buNone/>
            </a:pPr>
            <a:endParaRPr lang="en-US" sz="1800" u="sng" dirty="0"/>
          </a:p>
          <a:p>
            <a:pPr marL="0" indent="0">
              <a:buNone/>
            </a:pPr>
            <a:endParaRPr lang="en-US" sz="1800" dirty="0"/>
          </a:p>
        </p:txBody>
      </p:sp>
    </p:spTree>
    <p:extLst>
      <p:ext uri="{BB962C8B-B14F-4D97-AF65-F5344CB8AC3E}">
        <p14:creationId xmlns:p14="http://schemas.microsoft.com/office/powerpoint/2010/main" val="4099248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noAutofit/>
          </a:bodyPr>
          <a:lstStyle/>
          <a:p>
            <a:r>
              <a:rPr lang="en-US" sz="3200" dirty="0">
                <a:latin typeface="Arial" panose="020B0604020202020204" pitchFamily="34" charset="0"/>
                <a:cs typeface="Arial" panose="020B0604020202020204" pitchFamily="34" charset="0"/>
              </a:rPr>
              <a:t>Risk of malignancy index (RMI)</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791200"/>
          </a:xfrm>
        </p:spPr>
        <p:txBody>
          <a:bodyPr>
            <a:normAutofit fontScale="40000" lnSpcReduction="20000"/>
          </a:bodyPr>
          <a:lstStyle/>
          <a:p>
            <a:pPr algn="just">
              <a:lnSpc>
                <a:spcPct val="120000"/>
              </a:lnSpc>
            </a:pPr>
            <a:r>
              <a:rPr lang="en-US" sz="5000" dirty="0">
                <a:cs typeface="Arial" panose="020B0604020202020204" pitchFamily="34" charset="0"/>
              </a:rPr>
              <a:t>RMI </a:t>
            </a:r>
            <a:r>
              <a:rPr lang="en-US" sz="5000" dirty="0" smtClean="0">
                <a:cs typeface="Arial" panose="020B0604020202020204" pitchFamily="34" charset="0"/>
              </a:rPr>
              <a:t>combines </a:t>
            </a:r>
            <a:r>
              <a:rPr lang="en-US" sz="5000" dirty="0">
                <a:cs typeface="Arial" panose="020B0604020202020204" pitchFamily="34" charset="0"/>
              </a:rPr>
              <a:t>three pre-surgical features: serum CA125 (CA125), menopausal status (M) and ultrasound score (U). The RMI is a product of the ultrasound scan score, the menopausal status and the serum CA125 level (IU/ml).</a:t>
            </a:r>
          </a:p>
          <a:p>
            <a:pPr algn="ctr">
              <a:lnSpc>
                <a:spcPct val="120000"/>
              </a:lnSpc>
            </a:pPr>
            <a:r>
              <a:rPr lang="en-US" sz="5000" dirty="0">
                <a:cs typeface="Arial" panose="020B0604020202020204" pitchFamily="34" charset="0"/>
              </a:rPr>
              <a:t>RMI = U x M x CA125</a:t>
            </a:r>
          </a:p>
          <a:p>
            <a:pPr algn="just">
              <a:lnSpc>
                <a:spcPct val="120000"/>
              </a:lnSpc>
            </a:pPr>
            <a:r>
              <a:rPr lang="en-US" sz="5000" dirty="0" smtClean="0">
                <a:cs typeface="Arial" panose="020B0604020202020204" pitchFamily="34" charset="0"/>
              </a:rPr>
              <a:t>The </a:t>
            </a:r>
            <a:r>
              <a:rPr lang="en-US" sz="5000" dirty="0">
                <a:cs typeface="Arial" panose="020B0604020202020204" pitchFamily="34" charset="0"/>
              </a:rPr>
              <a:t>ultrasound result is scored 1 point for each of the following characteristics: </a:t>
            </a:r>
            <a:r>
              <a:rPr lang="en-US" sz="5000" dirty="0" err="1">
                <a:cs typeface="Arial" panose="020B0604020202020204" pitchFamily="34" charset="0"/>
              </a:rPr>
              <a:t>multilocular</a:t>
            </a:r>
            <a:r>
              <a:rPr lang="en-US" sz="5000" dirty="0">
                <a:cs typeface="Arial" panose="020B0604020202020204" pitchFamily="34" charset="0"/>
              </a:rPr>
              <a:t> cysts, solid areas, metastases, ascites and bilateral lesions. U = 0 (for an ultrasound score of 0), U = 1 (for an ultrasound score of 1), U = 3 (for an ultrasound score of 2–5).</a:t>
            </a:r>
          </a:p>
          <a:p>
            <a:pPr algn="just">
              <a:lnSpc>
                <a:spcPct val="120000"/>
              </a:lnSpc>
            </a:pPr>
            <a:r>
              <a:rPr lang="en-US" sz="5000" dirty="0" smtClean="0">
                <a:cs typeface="Arial" panose="020B0604020202020204" pitchFamily="34" charset="0"/>
              </a:rPr>
              <a:t>The </a:t>
            </a:r>
            <a:r>
              <a:rPr lang="en-US" sz="5000" dirty="0">
                <a:cs typeface="Arial" panose="020B0604020202020204" pitchFamily="34" charset="0"/>
              </a:rPr>
              <a:t>menopausal status is scored as 1 = pre-menopausal and 3 = post-menopausal</a:t>
            </a:r>
          </a:p>
          <a:p>
            <a:pPr algn="just">
              <a:lnSpc>
                <a:spcPct val="120000"/>
              </a:lnSpc>
            </a:pPr>
            <a:r>
              <a:rPr lang="en-US" sz="5000" dirty="0" smtClean="0">
                <a:cs typeface="Arial" panose="020B0604020202020204" pitchFamily="34" charset="0"/>
              </a:rPr>
              <a:t>The </a:t>
            </a:r>
            <a:r>
              <a:rPr lang="en-US" sz="5000" dirty="0">
                <a:cs typeface="Arial" panose="020B0604020202020204" pitchFamily="34" charset="0"/>
              </a:rPr>
              <a:t>classification of 'post-menopausal' is a woman who has had no period for more than 1 year or a woman over 50 who has had a hysterectomy.</a:t>
            </a:r>
          </a:p>
          <a:p>
            <a:pPr algn="just">
              <a:lnSpc>
                <a:spcPct val="120000"/>
              </a:lnSpc>
            </a:pPr>
            <a:r>
              <a:rPr lang="en-US" sz="5000" dirty="0" smtClean="0">
                <a:cs typeface="Arial" panose="020B0604020202020204" pitchFamily="34" charset="0"/>
              </a:rPr>
              <a:t>Serum </a:t>
            </a:r>
            <a:r>
              <a:rPr lang="en-US" sz="5000" dirty="0">
                <a:cs typeface="Arial" panose="020B0604020202020204" pitchFamily="34" charset="0"/>
              </a:rPr>
              <a:t>CA125 is measured in IU/ml and can vary between 0 and hundreds or even thousands of units.</a:t>
            </a:r>
          </a:p>
          <a:p>
            <a:endParaRPr lang="en-US" dirty="0"/>
          </a:p>
        </p:txBody>
      </p:sp>
    </p:spTree>
    <p:extLst>
      <p:ext uri="{BB962C8B-B14F-4D97-AF65-F5344CB8AC3E}">
        <p14:creationId xmlns:p14="http://schemas.microsoft.com/office/powerpoint/2010/main" val="12791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382435" cy="1600200"/>
          </a:xfrm>
        </p:spPr>
        <p:txBody>
          <a:bodyPr>
            <a:noAutofit/>
          </a:bodyPr>
          <a:lstStyle/>
          <a:p>
            <a:r>
              <a:rPr lang="en-US" sz="2800" dirty="0" smtClean="0">
                <a:latin typeface="Arial" panose="020B0604020202020204" pitchFamily="34" charset="0"/>
                <a:cs typeface="Arial" panose="020B0604020202020204" pitchFamily="34" charset="0"/>
              </a:rPr>
              <a:t>          Risk </a:t>
            </a:r>
            <a:r>
              <a:rPr lang="en-US" sz="2800" dirty="0">
                <a:latin typeface="Arial" panose="020B0604020202020204" pitchFamily="34" charset="0"/>
                <a:cs typeface="Arial" panose="020B0604020202020204" pitchFamily="34" charset="0"/>
              </a:rPr>
              <a:t>of ovarian malignancy algorithm. 		   (ROMA)</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638800"/>
          </a:xfrm>
        </p:spPr>
        <p:txBody>
          <a:bodyPr>
            <a:normAutofit fontScale="92500" lnSpcReduction="20000"/>
          </a:bodyPr>
          <a:lstStyle/>
          <a:p>
            <a:pPr algn="just">
              <a:lnSpc>
                <a:spcPct val="120000"/>
              </a:lnSpc>
            </a:pPr>
            <a:r>
              <a:rPr lang="en-US" dirty="0" smtClean="0">
                <a:cs typeface="Arial" panose="020B0604020202020204" pitchFamily="34" charset="0"/>
              </a:rPr>
              <a:t>Risk </a:t>
            </a:r>
            <a:r>
              <a:rPr lang="en-US" dirty="0">
                <a:cs typeface="Arial" panose="020B0604020202020204" pitchFamily="34" charset="0"/>
              </a:rPr>
              <a:t>of ovarian malignancy algorithm is a qualitative serum test that combines results of HE4, CA 125 and menopausal status into a numerical score</a:t>
            </a:r>
          </a:p>
          <a:p>
            <a:pPr algn="just">
              <a:lnSpc>
                <a:spcPct val="120000"/>
              </a:lnSpc>
            </a:pPr>
            <a:r>
              <a:rPr lang="en-US" dirty="0" smtClean="0">
                <a:cs typeface="Arial" panose="020B0604020202020204" pitchFamily="34" charset="0"/>
              </a:rPr>
              <a:t>ROMA </a:t>
            </a:r>
            <a:r>
              <a:rPr lang="en-US" dirty="0">
                <a:cs typeface="Arial" panose="020B0604020202020204" pitchFamily="34" charset="0"/>
              </a:rPr>
              <a:t>is intended to aid in assessing whether a premenopausal or postmenopausal woman who presents with an ovarian adnexal mass is at high or low likelihood of finding malignancy on surgery. </a:t>
            </a:r>
            <a:r>
              <a:rPr lang="en-US" dirty="0" smtClean="0">
                <a:cs typeface="Arial" panose="020B0604020202020204" pitchFamily="34" charset="0"/>
              </a:rPr>
              <a:t>ROMA </a:t>
            </a:r>
            <a:r>
              <a:rPr lang="en-US" dirty="0">
                <a:cs typeface="Arial" panose="020B0604020202020204" pitchFamily="34" charset="0"/>
              </a:rPr>
              <a:t>must be interpreted in conjunction with an independent clinical and radiological assessment. The test is not intended as a screening or stand-alone diagnostic assay.</a:t>
            </a:r>
          </a:p>
          <a:p>
            <a:pPr algn="just">
              <a:lnSpc>
                <a:spcPct val="120000"/>
              </a:lnSpc>
            </a:pPr>
            <a:r>
              <a:rPr lang="en-US" dirty="0" smtClean="0">
                <a:cs typeface="Arial" panose="020B0604020202020204" pitchFamily="34" charset="0"/>
              </a:rPr>
              <a:t>ROMA </a:t>
            </a:r>
            <a:r>
              <a:rPr lang="en-US" dirty="0">
                <a:cs typeface="Arial" panose="020B0604020202020204" pitchFamily="34" charset="0"/>
              </a:rPr>
              <a:t>(HE4 + CA125) should not be used without an independent clinical/radiological evaluation</a:t>
            </a:r>
          </a:p>
          <a:p>
            <a:pPr algn="just">
              <a:lnSpc>
                <a:spcPct val="120000"/>
              </a:lnSpc>
            </a:pPr>
            <a:r>
              <a:rPr lang="en-US" dirty="0" smtClean="0">
                <a:cs typeface="Arial" panose="020B0604020202020204" pitchFamily="34" charset="0"/>
              </a:rPr>
              <a:t>ROMA </a:t>
            </a:r>
            <a:r>
              <a:rPr lang="en-US" dirty="0">
                <a:cs typeface="Arial" panose="020B0604020202020204" pitchFamily="34" charset="0"/>
              </a:rPr>
              <a:t>is determined using the following equation:</a:t>
            </a:r>
          </a:p>
          <a:p>
            <a:pPr algn="just">
              <a:lnSpc>
                <a:spcPct val="120000"/>
              </a:lnSpc>
            </a:pPr>
            <a:r>
              <a:rPr lang="en-US" dirty="0" smtClean="0">
                <a:cs typeface="Arial" panose="020B0604020202020204" pitchFamily="34" charset="0"/>
              </a:rPr>
              <a:t>	ROMA </a:t>
            </a:r>
            <a:r>
              <a:rPr lang="en-US" dirty="0">
                <a:cs typeface="Arial" panose="020B0604020202020204" pitchFamily="34" charset="0"/>
              </a:rPr>
              <a:t>(%) = </a:t>
            </a:r>
            <a:r>
              <a:rPr lang="en-US" dirty="0" err="1">
                <a:cs typeface="Arial" panose="020B0604020202020204" pitchFamily="34" charset="0"/>
              </a:rPr>
              <a:t>exp</a:t>
            </a:r>
            <a:r>
              <a:rPr lang="en-US" dirty="0">
                <a:cs typeface="Arial" panose="020B0604020202020204" pitchFamily="34" charset="0"/>
              </a:rPr>
              <a:t> (PI)/[1 – </a:t>
            </a:r>
            <a:r>
              <a:rPr lang="en-US" dirty="0" err="1">
                <a:cs typeface="Arial" panose="020B0604020202020204" pitchFamily="34" charset="0"/>
              </a:rPr>
              <a:t>exp</a:t>
            </a:r>
            <a:r>
              <a:rPr lang="en-US" dirty="0">
                <a:cs typeface="Arial" panose="020B0604020202020204" pitchFamily="34" charset="0"/>
              </a:rPr>
              <a:t>(PI)]*100. </a:t>
            </a:r>
          </a:p>
          <a:p>
            <a:pPr algn="just">
              <a:lnSpc>
                <a:spcPct val="120000"/>
              </a:lnSpc>
            </a:pPr>
            <a:r>
              <a:rPr lang="en-US" dirty="0">
                <a:cs typeface="Arial" panose="020B0604020202020204" pitchFamily="34" charset="0"/>
              </a:rPr>
              <a:t>13.1% and 27.7% as the cutoff points for pre- and postmenopausal patients, </a:t>
            </a:r>
            <a:r>
              <a:rPr lang="en-US" dirty="0" smtClean="0">
                <a:cs typeface="Arial" panose="020B0604020202020204" pitchFamily="34" charset="0"/>
              </a:rPr>
              <a:t>respectively, and predictive </a:t>
            </a:r>
            <a:r>
              <a:rPr lang="en-US" dirty="0">
                <a:cs typeface="Arial" panose="020B0604020202020204" pitchFamily="34" charset="0"/>
              </a:rPr>
              <a:t>index =</a:t>
            </a:r>
            <a:r>
              <a:rPr lang="en-US" dirty="0" smtClean="0">
                <a:cs typeface="Arial" panose="020B0604020202020204" pitchFamily="34" charset="0"/>
              </a:rPr>
              <a:t>(</a:t>
            </a:r>
            <a:r>
              <a:rPr lang="en-US" dirty="0">
                <a:cs typeface="Arial" panose="020B0604020202020204" pitchFamily="34" charset="0"/>
              </a:rPr>
              <a:t>PI) </a:t>
            </a:r>
          </a:p>
          <a:p>
            <a:pPr algn="just">
              <a:lnSpc>
                <a:spcPct val="120000"/>
              </a:lnSpc>
            </a:pPr>
            <a:endParaRPr lang="en-US" dirty="0">
              <a:cs typeface="Arial" panose="020B0604020202020204" pitchFamily="34" charset="0"/>
            </a:endParaRPr>
          </a:p>
        </p:txBody>
      </p:sp>
    </p:spTree>
    <p:extLst>
      <p:ext uri="{BB962C8B-B14F-4D97-AF65-F5344CB8AC3E}">
        <p14:creationId xmlns:p14="http://schemas.microsoft.com/office/powerpoint/2010/main" val="36112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Autofit/>
          </a:bodyPr>
          <a:lstStyle/>
          <a:p>
            <a:r>
              <a:rPr lang="en-US" sz="4800" dirty="0">
                <a:cs typeface="Arial" panose="020B0604020202020204" pitchFamily="34" charset="0"/>
              </a:rPr>
              <a:t>OVA1 </a:t>
            </a:r>
            <a:r>
              <a:rPr lang="en-US" sz="4800" dirty="0" smtClean="0">
                <a:cs typeface="Arial" panose="020B0604020202020204" pitchFamily="34" charset="0"/>
              </a:rPr>
              <a:t>Test</a:t>
            </a:r>
            <a:endParaRPr lang="en-US" sz="4800" dirty="0">
              <a:cs typeface="Arial" panose="020B0604020202020204" pitchFamily="34" charset="0"/>
            </a:endParaRPr>
          </a:p>
        </p:txBody>
      </p:sp>
      <p:sp>
        <p:nvSpPr>
          <p:cNvPr id="3" name="Content Placeholder 2"/>
          <p:cNvSpPr>
            <a:spLocks noGrp="1"/>
          </p:cNvSpPr>
          <p:nvPr>
            <p:ph idx="1"/>
          </p:nvPr>
        </p:nvSpPr>
        <p:spPr>
          <a:xfrm>
            <a:off x="457200" y="1295400"/>
            <a:ext cx="8229600" cy="5181600"/>
          </a:xfrm>
        </p:spPr>
        <p:txBody>
          <a:bodyPr>
            <a:normAutofit fontScale="70000" lnSpcReduction="20000"/>
          </a:bodyPr>
          <a:lstStyle/>
          <a:p>
            <a:pPr algn="just">
              <a:lnSpc>
                <a:spcPct val="120000"/>
              </a:lnSpc>
            </a:pPr>
            <a:r>
              <a:rPr lang="en-US" sz="3400" dirty="0" smtClean="0">
                <a:cs typeface="Arial" panose="020B0604020202020204" pitchFamily="34" charset="0"/>
              </a:rPr>
              <a:t>OVA1 </a:t>
            </a:r>
            <a:r>
              <a:rPr lang="en-US" sz="3400" dirty="0">
                <a:cs typeface="Arial" panose="020B0604020202020204" pitchFamily="34" charset="0"/>
              </a:rPr>
              <a:t>test is a qualitative serum test that </a:t>
            </a:r>
            <a:r>
              <a:rPr lang="en-US" sz="3400" dirty="0" smtClean="0">
                <a:cs typeface="Arial" panose="020B0604020202020204" pitchFamily="34" charset="0"/>
              </a:rPr>
              <a:t>combines        the </a:t>
            </a:r>
            <a:r>
              <a:rPr lang="en-US" sz="3400" dirty="0">
                <a:cs typeface="Arial" panose="020B0604020202020204" pitchFamily="34" charset="0"/>
              </a:rPr>
              <a:t>result of </a:t>
            </a:r>
            <a:r>
              <a:rPr lang="en-US" sz="3400" dirty="0" smtClean="0">
                <a:cs typeface="Arial" panose="020B0604020202020204" pitchFamily="34" charset="0"/>
              </a:rPr>
              <a:t>five immunoassays </a:t>
            </a:r>
            <a:r>
              <a:rPr lang="en-US" sz="3400" dirty="0">
                <a:cs typeface="Arial" panose="020B0604020202020204" pitchFamily="34" charset="0"/>
              </a:rPr>
              <a:t>into a single </a:t>
            </a:r>
            <a:r>
              <a:rPr lang="en-US" sz="3400" dirty="0" smtClean="0">
                <a:cs typeface="Arial" panose="020B0604020202020204" pitchFamily="34" charset="0"/>
              </a:rPr>
              <a:t>numeric      score</a:t>
            </a:r>
            <a:r>
              <a:rPr lang="en-US" sz="3400" dirty="0">
                <a:cs typeface="Arial" panose="020B0604020202020204" pitchFamily="34" charset="0"/>
              </a:rPr>
              <a:t>. Five markers are; CA 125</a:t>
            </a:r>
            <a:r>
              <a:rPr lang="en-US" sz="3400" dirty="0" smtClean="0">
                <a:cs typeface="Arial" panose="020B0604020202020204" pitchFamily="34" charset="0"/>
              </a:rPr>
              <a:t>, </a:t>
            </a:r>
            <a:r>
              <a:rPr lang="en-US" sz="3400" dirty="0" err="1" smtClean="0">
                <a:cs typeface="Arial" panose="020B0604020202020204" pitchFamily="34" charset="0"/>
              </a:rPr>
              <a:t>Prealbumin</a:t>
            </a:r>
            <a:r>
              <a:rPr lang="en-US" sz="3400" dirty="0" smtClean="0">
                <a:cs typeface="Arial" panose="020B0604020202020204" pitchFamily="34" charset="0"/>
              </a:rPr>
              <a:t>      (</a:t>
            </a:r>
            <a:r>
              <a:rPr lang="en-US" sz="3400" dirty="0" err="1">
                <a:cs typeface="Arial" panose="020B0604020202020204" pitchFamily="34" charset="0"/>
              </a:rPr>
              <a:t>transthyretin</a:t>
            </a:r>
            <a:r>
              <a:rPr lang="en-US" sz="3400" dirty="0">
                <a:cs typeface="Arial" panose="020B0604020202020204" pitchFamily="34" charset="0"/>
              </a:rPr>
              <a:t>), </a:t>
            </a:r>
            <a:r>
              <a:rPr lang="en-US" sz="3400" dirty="0" err="1">
                <a:cs typeface="Arial" panose="020B0604020202020204" pitchFamily="34" charset="0"/>
              </a:rPr>
              <a:t>apolipoprotein</a:t>
            </a:r>
            <a:r>
              <a:rPr lang="en-US" sz="3400" dirty="0">
                <a:cs typeface="Arial" panose="020B0604020202020204" pitchFamily="34" charset="0"/>
              </a:rPr>
              <a:t> A1, transferrin </a:t>
            </a:r>
            <a:r>
              <a:rPr lang="en-US" sz="3400" dirty="0" smtClean="0">
                <a:cs typeface="Arial" panose="020B0604020202020204" pitchFamily="34" charset="0"/>
              </a:rPr>
              <a:t>and       </a:t>
            </a:r>
            <a:r>
              <a:rPr lang="en-US" sz="3400" dirty="0">
                <a:cs typeface="Arial" panose="020B0604020202020204" pitchFamily="34" charset="0"/>
              </a:rPr>
              <a:t>beta 2 </a:t>
            </a:r>
            <a:r>
              <a:rPr lang="en-US" sz="3400" dirty="0" err="1">
                <a:cs typeface="Arial" panose="020B0604020202020204" pitchFamily="34" charset="0"/>
              </a:rPr>
              <a:t>microglobulin</a:t>
            </a:r>
            <a:r>
              <a:rPr lang="en-US" sz="3400" dirty="0">
                <a:cs typeface="Arial" panose="020B0604020202020204" pitchFamily="34" charset="0"/>
              </a:rPr>
              <a:t> </a:t>
            </a:r>
            <a:endParaRPr lang="en-US" sz="3400" dirty="0" smtClean="0">
              <a:cs typeface="Arial" panose="020B0604020202020204" pitchFamily="34" charset="0"/>
            </a:endParaRPr>
          </a:p>
          <a:p>
            <a:pPr algn="just">
              <a:lnSpc>
                <a:spcPct val="120000"/>
              </a:lnSpc>
            </a:pPr>
            <a:r>
              <a:rPr lang="en-US" sz="3400" dirty="0" smtClean="0">
                <a:cs typeface="Arial" panose="020B0604020202020204" pitchFamily="34" charset="0"/>
              </a:rPr>
              <a:t>Its a </a:t>
            </a:r>
            <a:r>
              <a:rPr lang="en-US" sz="3400" dirty="0">
                <a:cs typeface="Arial" panose="020B0604020202020204" pitchFamily="34" charset="0"/>
              </a:rPr>
              <a:t>proprietary </a:t>
            </a:r>
            <a:r>
              <a:rPr lang="en-US" sz="3400" dirty="0" smtClean="0">
                <a:cs typeface="Arial" panose="020B0604020202020204" pitchFamily="34" charset="0"/>
              </a:rPr>
              <a:t>algorithm (i.e</a:t>
            </a:r>
            <a:r>
              <a:rPr lang="en-US" sz="3400" dirty="0">
                <a:cs typeface="Arial" panose="020B0604020202020204" pitchFamily="34" charset="0"/>
              </a:rPr>
              <a:t>., </a:t>
            </a:r>
            <a:r>
              <a:rPr lang="en-US" sz="3400" dirty="0" err="1">
                <a:cs typeface="Arial" panose="020B0604020202020204" pitchFamily="34" charset="0"/>
              </a:rPr>
              <a:t>OvaCalc</a:t>
            </a:r>
            <a:r>
              <a:rPr lang="en-US" sz="3400" dirty="0">
                <a:cs typeface="Arial" panose="020B0604020202020204" pitchFamily="34" charset="0"/>
              </a:rPr>
              <a:t>) to determine the likelihood </a:t>
            </a:r>
            <a:r>
              <a:rPr lang="en-US" sz="3400" dirty="0" smtClean="0">
                <a:cs typeface="Arial" panose="020B0604020202020204" pitchFamily="34" charset="0"/>
              </a:rPr>
              <a:t>of malignancy in women with pelvic mass for whom surgery is planned </a:t>
            </a:r>
          </a:p>
          <a:p>
            <a:pPr algn="just">
              <a:lnSpc>
                <a:spcPct val="120000"/>
              </a:lnSpc>
            </a:pPr>
            <a:r>
              <a:rPr lang="en-US" sz="3400" dirty="0">
                <a:cs typeface="Arial" panose="020B0604020202020204" pitchFamily="34" charset="0"/>
              </a:rPr>
              <a:t>It is indicated for women who meet the following </a:t>
            </a:r>
            <a:r>
              <a:rPr lang="en-US" sz="3400" dirty="0" smtClean="0">
                <a:cs typeface="Arial" panose="020B0604020202020204" pitchFamily="34" charset="0"/>
              </a:rPr>
              <a:t>criteria i.e.      </a:t>
            </a:r>
            <a:r>
              <a:rPr lang="en-US" sz="3400" dirty="0">
                <a:cs typeface="Arial" panose="020B0604020202020204" pitchFamily="34" charset="0"/>
              </a:rPr>
              <a:t>age over 18, ovarian adnexal mass present for which </a:t>
            </a:r>
            <a:r>
              <a:rPr lang="en-US" sz="3400" dirty="0" smtClean="0">
                <a:cs typeface="Arial" panose="020B0604020202020204" pitchFamily="34" charset="0"/>
              </a:rPr>
              <a:t>surgery is </a:t>
            </a:r>
            <a:r>
              <a:rPr lang="en-US" sz="3400" dirty="0">
                <a:cs typeface="Arial" panose="020B0604020202020204" pitchFamily="34" charset="0"/>
              </a:rPr>
              <a:t>planned, and not yet referred to an oncologist.</a:t>
            </a:r>
          </a:p>
          <a:p>
            <a:pPr algn="just">
              <a:lnSpc>
                <a:spcPct val="120000"/>
              </a:lnSpc>
            </a:pPr>
            <a:r>
              <a:rPr lang="en-US" sz="3400" dirty="0" smtClean="0">
                <a:cs typeface="Arial" panose="020B0604020202020204" pitchFamily="34" charset="0"/>
              </a:rPr>
              <a:t>OVA1 </a:t>
            </a:r>
            <a:r>
              <a:rPr lang="en-US" sz="3400" dirty="0">
                <a:cs typeface="Arial" panose="020B0604020202020204" pitchFamily="34" charset="0"/>
              </a:rPr>
              <a:t>score has values between 0 and 10. </a:t>
            </a:r>
          </a:p>
          <a:p>
            <a:pPr algn="just">
              <a:lnSpc>
                <a:spcPct val="120000"/>
              </a:lnSpc>
            </a:pPr>
            <a:endParaRPr lang="en-US" dirty="0">
              <a:cs typeface="Arial" panose="020B0604020202020204" pitchFamily="34" charset="0"/>
            </a:endParaRPr>
          </a:p>
        </p:txBody>
      </p:sp>
    </p:spTree>
    <p:extLst>
      <p:ext uri="{BB962C8B-B14F-4D97-AF65-F5344CB8AC3E}">
        <p14:creationId xmlns:p14="http://schemas.microsoft.com/office/powerpoint/2010/main" val="36318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762000" y="1828800"/>
            <a:ext cx="7543800" cy="3886200"/>
          </a:xfrm>
        </p:spPr>
        <p:txBody>
          <a:bodyPr>
            <a:noAutofit/>
          </a:bodyPr>
          <a:lstStyle/>
          <a:p>
            <a:pPr marL="0" lvl="0" indent="0">
              <a:buNone/>
            </a:pPr>
            <a:r>
              <a:rPr lang="en-US" sz="1800" dirty="0" smtClean="0"/>
              <a:t>Q.15: </a:t>
            </a:r>
            <a:r>
              <a:rPr lang="en-US" dirty="0" smtClean="0"/>
              <a:t>Cancer </a:t>
            </a:r>
            <a:r>
              <a:rPr lang="en-US" dirty="0"/>
              <a:t>is caused by the accumulation of genetic and epigenetic mutations that normally play a role in the regulation of cell proliferation, thus leading to uncontrolled cell growth. Depending on how they affect each process, these genes can    be     grouped      into     two   general categories: tumor    suppressor genes (growth inhibitory) and proto-oncogenes (</a:t>
            </a:r>
            <a:r>
              <a:rPr lang="en-US" dirty="0" smtClean="0"/>
              <a:t>growth promoting).  </a:t>
            </a:r>
            <a:r>
              <a:rPr lang="en-US" dirty="0"/>
              <a:t>Mutant alleles of proto-oncogenes are called oncogenes.	</a:t>
            </a:r>
          </a:p>
          <a:p>
            <a:pPr marL="0" lvl="0" indent="0">
              <a:buNone/>
            </a:pPr>
            <a:r>
              <a:rPr lang="en-US" dirty="0"/>
              <a:t>   </a:t>
            </a:r>
            <a:r>
              <a:rPr lang="en-US" dirty="0" smtClean="0"/>
              <a:t>Below </a:t>
            </a:r>
            <a:r>
              <a:rPr lang="en-US" dirty="0"/>
              <a:t>is a list of different body tumors. You are required to write ONE oncogene and ONE tumor suppressor gene associated with each tumor</a:t>
            </a:r>
            <a:r>
              <a:rPr lang="en-US" dirty="0" smtClean="0"/>
              <a:t>:</a:t>
            </a:r>
            <a:endParaRPr lang="en-US" dirty="0"/>
          </a:p>
          <a:p>
            <a:pPr marL="0" lvl="0" indent="0">
              <a:buNone/>
            </a:pPr>
            <a:r>
              <a:rPr lang="en-US" dirty="0" smtClean="0"/>
              <a:t>a</a:t>
            </a:r>
            <a:r>
              <a:rPr lang="en-US" dirty="0"/>
              <a:t>.	Colorectal cancer:</a:t>
            </a:r>
          </a:p>
          <a:p>
            <a:pPr marL="0" lvl="0" indent="0">
              <a:buNone/>
            </a:pPr>
            <a:r>
              <a:rPr lang="en-US" dirty="0" smtClean="0"/>
              <a:t>b</a:t>
            </a:r>
            <a:r>
              <a:rPr lang="en-US" dirty="0"/>
              <a:t>.	Renal cancer</a:t>
            </a:r>
          </a:p>
          <a:p>
            <a:pPr marL="0" lvl="0" indent="0">
              <a:buNone/>
            </a:pPr>
            <a:r>
              <a:rPr lang="en-US" dirty="0" smtClean="0"/>
              <a:t>c</a:t>
            </a:r>
            <a:r>
              <a:rPr lang="en-US" dirty="0"/>
              <a:t>.	Medullary thyroid carcinoma</a:t>
            </a:r>
          </a:p>
          <a:p>
            <a:pPr marL="0" lvl="0" indent="0">
              <a:buNone/>
            </a:pPr>
            <a:r>
              <a:rPr lang="en-US" dirty="0" smtClean="0"/>
              <a:t>d</a:t>
            </a:r>
            <a:r>
              <a:rPr lang="en-US" dirty="0"/>
              <a:t>.	Lung cancer:</a:t>
            </a:r>
          </a:p>
          <a:p>
            <a:pPr marL="0" indent="0">
              <a:buNone/>
            </a:pPr>
            <a:endParaRPr lang="en-US" sz="1800" dirty="0"/>
          </a:p>
          <a:p>
            <a:pPr marL="0" indent="0">
              <a:buNone/>
            </a:pPr>
            <a:endParaRPr lang="en-US" sz="1800" u="sng" dirty="0"/>
          </a:p>
          <a:p>
            <a:pPr marL="0" indent="0">
              <a:buNone/>
            </a:pPr>
            <a:endParaRPr lang="en-US" sz="1800" dirty="0"/>
          </a:p>
        </p:txBody>
      </p:sp>
    </p:spTree>
    <p:extLst>
      <p:ext uri="{BB962C8B-B14F-4D97-AF65-F5344CB8AC3E}">
        <p14:creationId xmlns:p14="http://schemas.microsoft.com/office/powerpoint/2010/main" val="4192366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334000"/>
          </a:xfrm>
        </p:spPr>
        <p:txBody>
          <a:bodyPr>
            <a:normAutofit/>
          </a:bodyPr>
          <a:lstStyle/>
          <a:p>
            <a:pPr marL="0" lvl="0" indent="0">
              <a:buNone/>
            </a:pPr>
            <a:r>
              <a:rPr lang="en-US" dirty="0" smtClean="0">
                <a:solidFill>
                  <a:srgbClr val="00B0F0"/>
                </a:solidFill>
                <a:latin typeface="+mn-lt"/>
              </a:rPr>
              <a:t>Q 2.</a:t>
            </a:r>
            <a:r>
              <a:rPr lang="en-GB" sz="2000" dirty="0" smtClean="0"/>
              <a:t> </a:t>
            </a:r>
            <a:r>
              <a:rPr lang="en-US" sz="2000" dirty="0" smtClean="0"/>
              <a:t>Tumor </a:t>
            </a:r>
            <a:r>
              <a:rPr lang="en-US" sz="2000" dirty="0"/>
              <a:t>markers are substances present in, or produced by, a tumor itself or by host. It can be detected in plasma or other body fluids including urine by different techniques. Which of the following markers is estimated in urine?</a:t>
            </a:r>
          </a:p>
          <a:p>
            <a:pPr marL="0" lvl="0" indent="0">
              <a:buNone/>
            </a:pPr>
            <a:endParaRPr lang="en-US" sz="2000" dirty="0"/>
          </a:p>
          <a:p>
            <a:pPr marL="0" lvl="0" indent="0">
              <a:buNone/>
            </a:pPr>
            <a:r>
              <a:rPr lang="en-US" sz="2000" dirty="0">
                <a:solidFill>
                  <a:schemeClr val="tx1"/>
                </a:solidFill>
              </a:rPr>
              <a:t>a.	Human </a:t>
            </a:r>
            <a:r>
              <a:rPr lang="en-US" sz="2000" dirty="0" err="1">
                <a:solidFill>
                  <a:schemeClr val="tx1"/>
                </a:solidFill>
              </a:rPr>
              <a:t>kallikerin</a:t>
            </a:r>
            <a:r>
              <a:rPr lang="en-US" sz="2000" dirty="0">
                <a:solidFill>
                  <a:schemeClr val="tx1"/>
                </a:solidFill>
              </a:rPr>
              <a:t> 2</a:t>
            </a:r>
          </a:p>
          <a:p>
            <a:pPr marL="0" lvl="0" indent="0">
              <a:buNone/>
            </a:pPr>
            <a:r>
              <a:rPr lang="en-US" sz="2000" dirty="0">
                <a:solidFill>
                  <a:schemeClr val="tx1"/>
                </a:solidFill>
              </a:rPr>
              <a:t>b.	Intercellular adhesion molecule-1 </a:t>
            </a:r>
          </a:p>
          <a:p>
            <a:pPr marL="0" lvl="0" indent="0">
              <a:buNone/>
            </a:pPr>
            <a:r>
              <a:rPr lang="en-US" sz="2000" dirty="0">
                <a:solidFill>
                  <a:schemeClr val="tx1"/>
                </a:solidFill>
              </a:rPr>
              <a:t>c.	</a:t>
            </a:r>
            <a:r>
              <a:rPr lang="en-US" sz="2000" dirty="0" err="1">
                <a:solidFill>
                  <a:schemeClr val="tx1"/>
                </a:solidFill>
              </a:rPr>
              <a:t>Lysophosphatidic</a:t>
            </a:r>
            <a:r>
              <a:rPr lang="en-US" sz="2000" dirty="0">
                <a:solidFill>
                  <a:schemeClr val="tx1"/>
                </a:solidFill>
              </a:rPr>
              <a:t> acid</a:t>
            </a:r>
          </a:p>
          <a:p>
            <a:pPr marL="0" lvl="0" indent="0">
              <a:buNone/>
            </a:pPr>
            <a:r>
              <a:rPr lang="en-US" sz="2000" dirty="0">
                <a:solidFill>
                  <a:schemeClr val="tx1"/>
                </a:solidFill>
              </a:rPr>
              <a:t>d.	Nuclear matrix proteins</a:t>
            </a:r>
          </a:p>
          <a:p>
            <a:pPr marL="0" lvl="0" indent="0">
              <a:buNone/>
            </a:pPr>
            <a:r>
              <a:rPr lang="en-US" sz="2000" dirty="0">
                <a:solidFill>
                  <a:schemeClr val="tx1"/>
                </a:solidFill>
              </a:rPr>
              <a:t>e.	</a:t>
            </a:r>
            <a:r>
              <a:rPr lang="en-US" sz="2000" dirty="0" err="1">
                <a:solidFill>
                  <a:schemeClr val="tx1"/>
                </a:solidFill>
              </a:rPr>
              <a:t>Urokinase</a:t>
            </a:r>
            <a:r>
              <a:rPr lang="en-US" sz="2000" dirty="0">
                <a:solidFill>
                  <a:schemeClr val="tx1"/>
                </a:solidFill>
              </a:rPr>
              <a:t>-Plasminogen activator inhibitor </a:t>
            </a:r>
          </a:p>
          <a:p>
            <a:pPr marL="0" indent="0">
              <a:buNone/>
            </a:pPr>
            <a:endParaRPr lang="en-US" sz="2000" dirty="0">
              <a:solidFill>
                <a:schemeClr val="tx1"/>
              </a:solidFill>
            </a:endParaRPr>
          </a:p>
          <a:p>
            <a:pPr marL="0" lvl="0" indent="0">
              <a:buNone/>
            </a:pPr>
            <a:endParaRPr lang="en-US" sz="2000" dirty="0"/>
          </a:p>
        </p:txBody>
      </p:sp>
      <p:sp>
        <p:nvSpPr>
          <p:cNvPr id="4" name="Rectangle 3"/>
          <p:cNvSpPr txBox="1">
            <a:spLocks noChangeArrowheads="1"/>
          </p:cNvSpPr>
          <p:nvPr/>
        </p:nvSpPr>
        <p:spPr>
          <a:xfrm>
            <a:off x="-1371600" y="5715000"/>
            <a:ext cx="10515600" cy="7620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rgbClr val="0070C0"/>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1371600" lvl="3" indent="0" algn="ctr">
              <a:buClr>
                <a:srgbClr val="FF0000"/>
              </a:buClr>
              <a:buNone/>
            </a:pPr>
            <a:r>
              <a:rPr lang="en-US" sz="3200" dirty="0" smtClean="0">
                <a:solidFill>
                  <a:srgbClr val="FF0000"/>
                </a:solidFill>
              </a:rPr>
              <a:t>d. Nuclear </a:t>
            </a:r>
            <a:r>
              <a:rPr lang="en-US" sz="3200" dirty="0">
                <a:solidFill>
                  <a:srgbClr val="FF0000"/>
                </a:solidFill>
              </a:rPr>
              <a:t>matrix proteins</a:t>
            </a:r>
          </a:p>
          <a:p>
            <a:pPr marL="1371600" lvl="3" indent="0" algn="ctr">
              <a:buClr>
                <a:srgbClr val="FF0000"/>
              </a:buClr>
              <a:buNone/>
            </a:pPr>
            <a:r>
              <a:rPr lang="en-US" sz="3200" dirty="0" smtClean="0">
                <a:solidFill>
                  <a:srgbClr val="FF0000"/>
                </a:solidFill>
              </a:rPr>
              <a:t/>
            </a:r>
            <a:br>
              <a:rPr lang="en-US" sz="3200"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153461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457200"/>
            <a:ext cx="6781800" cy="1600200"/>
          </a:xfrm>
        </p:spPr>
        <p:txBody>
          <a:bodyPr>
            <a:normAutofit fontScale="90000"/>
          </a:bodyPr>
          <a:lstStyle/>
          <a:p>
            <a:pPr marL="0" lvl="0" indent="0"/>
            <a:r>
              <a:rPr lang="en-US" dirty="0" smtClean="0"/>
              <a:t> </a:t>
            </a:r>
            <a:r>
              <a:rPr lang="en-US" sz="4400" dirty="0">
                <a:solidFill>
                  <a:srgbClr val="002060"/>
                </a:solidFill>
              </a:rPr>
              <a:t>Q.15: </a:t>
            </a:r>
            <a:r>
              <a:rPr lang="en-US" dirty="0" smtClean="0">
                <a:solidFill>
                  <a:srgbClr val="002060"/>
                </a:solidFill>
              </a:rPr>
              <a:t>a. Colorectal </a:t>
            </a:r>
            <a:r>
              <a:rPr lang="en-US" dirty="0">
                <a:solidFill>
                  <a:srgbClr val="002060"/>
                </a:solidFill>
              </a:rPr>
              <a:t>cancer</a:t>
            </a:r>
            <a:r>
              <a:rPr lang="en-US" dirty="0"/>
              <a:t>:</a:t>
            </a:r>
            <a:br>
              <a:rPr lang="en-US" dirty="0"/>
            </a:br>
            <a:endParaRPr lang="en-US" dirty="0"/>
          </a:p>
        </p:txBody>
      </p:sp>
      <p:sp>
        <p:nvSpPr>
          <p:cNvPr id="3" name="Content Placeholder 2"/>
          <p:cNvSpPr>
            <a:spLocks noGrp="1"/>
          </p:cNvSpPr>
          <p:nvPr>
            <p:ph idx="1"/>
          </p:nvPr>
        </p:nvSpPr>
        <p:spPr/>
        <p:txBody>
          <a:bodyPr>
            <a:noAutofit/>
          </a:bodyPr>
          <a:lstStyle/>
          <a:p>
            <a:pPr marL="457200" lvl="0" indent="-457200">
              <a:buFont typeface="+mj-lt"/>
              <a:buAutoNum type="alphaLcPeriod"/>
            </a:pPr>
            <a:r>
              <a:rPr lang="en-US" sz="2000" dirty="0" smtClean="0"/>
              <a:t>  </a:t>
            </a:r>
            <a:r>
              <a:rPr lang="en-US" sz="2000" dirty="0">
                <a:solidFill>
                  <a:srgbClr val="FF0000"/>
                </a:solidFill>
              </a:rPr>
              <a:t>K- </a:t>
            </a:r>
            <a:r>
              <a:rPr lang="en-US" sz="2000" dirty="0" err="1">
                <a:solidFill>
                  <a:srgbClr val="FF0000"/>
                </a:solidFill>
              </a:rPr>
              <a:t>ras</a:t>
            </a:r>
            <a:r>
              <a:rPr lang="en-US" sz="2000" dirty="0">
                <a:solidFill>
                  <a:srgbClr val="FF0000"/>
                </a:solidFill>
              </a:rPr>
              <a:t> mutation</a:t>
            </a:r>
          </a:p>
          <a:p>
            <a:pPr marL="457200" lvl="0" indent="-457200">
              <a:buFont typeface="+mj-lt"/>
              <a:buAutoNum type="alphaLcPeriod"/>
            </a:pPr>
            <a:r>
              <a:rPr lang="en-US" sz="2000" dirty="0">
                <a:solidFill>
                  <a:srgbClr val="FF0000"/>
                </a:solidFill>
              </a:rPr>
              <a:t>   APC </a:t>
            </a:r>
            <a:r>
              <a:rPr lang="en-US" sz="2000" dirty="0" smtClean="0">
                <a:solidFill>
                  <a:srgbClr val="FF0000"/>
                </a:solidFill>
              </a:rPr>
              <a:t>mutation</a:t>
            </a:r>
            <a:r>
              <a:rPr lang="en-US" sz="2000" dirty="0">
                <a:solidFill>
                  <a:srgbClr val="FF0000"/>
                </a:solidFill>
              </a:rPr>
              <a:t> </a:t>
            </a:r>
          </a:p>
          <a:p>
            <a:r>
              <a:rPr lang="en-US" sz="2000" dirty="0">
                <a:solidFill>
                  <a:srgbClr val="FF0000"/>
                </a:solidFill>
              </a:rPr>
              <a:t>The protein product of the normal KRAS gene is a </a:t>
            </a:r>
            <a:r>
              <a:rPr lang="en-US" sz="2000" dirty="0" err="1">
                <a:solidFill>
                  <a:srgbClr val="FF0000"/>
                </a:solidFill>
              </a:rPr>
              <a:t>GTPase</a:t>
            </a:r>
            <a:r>
              <a:rPr lang="en-US" sz="2000" dirty="0">
                <a:solidFill>
                  <a:srgbClr val="FF0000"/>
                </a:solidFill>
              </a:rPr>
              <a:t> and is an early player in many signal transduction pathways necessary for the propagation of growth</a:t>
            </a:r>
          </a:p>
          <a:p>
            <a:r>
              <a:rPr lang="en-US" sz="2000" dirty="0">
                <a:solidFill>
                  <a:srgbClr val="FF0000"/>
                </a:solidFill>
              </a:rPr>
              <a:t> </a:t>
            </a:r>
            <a:r>
              <a:rPr lang="en-US" sz="2000" dirty="0" smtClean="0">
                <a:solidFill>
                  <a:srgbClr val="FF0000"/>
                </a:solidFill>
              </a:rPr>
              <a:t>Adenomatous </a:t>
            </a:r>
            <a:r>
              <a:rPr lang="en-US" sz="2000" dirty="0">
                <a:solidFill>
                  <a:srgbClr val="FF0000"/>
                </a:solidFill>
              </a:rPr>
              <a:t>polyposis coli (APC) also known as deleted in polyposis 2.5 (DP2.5) is a protein that in humans is encoded by the APC gene.</a:t>
            </a:r>
          </a:p>
          <a:p>
            <a:r>
              <a:rPr lang="en-US" sz="2000" dirty="0">
                <a:solidFill>
                  <a:srgbClr val="FF0000"/>
                </a:solidFill>
              </a:rPr>
              <a:t>The APC protein is a negative regulator that controls Beta-catenin concentrations and interacts with E-cadherin, which are involved in normal cell adhesion</a:t>
            </a:r>
            <a:endParaRPr lang="en-US" sz="1600" dirty="0">
              <a:solidFill>
                <a:srgbClr val="FF0000"/>
              </a:solidFill>
            </a:endParaRPr>
          </a:p>
          <a:p>
            <a:pPr marL="0" indent="0">
              <a:buNone/>
            </a:pPr>
            <a:endParaRPr lang="en-US" sz="1600" u="sng" dirty="0"/>
          </a:p>
          <a:p>
            <a:pPr marL="0" indent="0">
              <a:buNone/>
            </a:pPr>
            <a:endParaRPr lang="en-US" sz="1600" dirty="0"/>
          </a:p>
        </p:txBody>
      </p:sp>
    </p:spTree>
    <p:extLst>
      <p:ext uri="{BB962C8B-B14F-4D97-AF65-F5344CB8AC3E}">
        <p14:creationId xmlns:p14="http://schemas.microsoft.com/office/powerpoint/2010/main" val="32142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457200"/>
            <a:ext cx="6781800" cy="1600200"/>
          </a:xfrm>
        </p:spPr>
        <p:txBody>
          <a:bodyPr>
            <a:normAutofit fontScale="90000"/>
          </a:bodyPr>
          <a:lstStyle/>
          <a:p>
            <a:pPr marL="0" lvl="0" indent="0"/>
            <a:r>
              <a:rPr lang="en-US" dirty="0" smtClean="0"/>
              <a:t> </a:t>
            </a:r>
            <a:r>
              <a:rPr lang="en-US" sz="4400" dirty="0" smtClean="0">
                <a:solidFill>
                  <a:srgbClr val="002060"/>
                </a:solidFill>
              </a:rPr>
              <a:t>Q.15: </a:t>
            </a:r>
            <a:r>
              <a:rPr lang="en-US" dirty="0">
                <a:solidFill>
                  <a:srgbClr val="002060"/>
                </a:solidFill>
              </a:rPr>
              <a:t>b.	Renal cancer</a:t>
            </a:r>
            <a:br>
              <a:rPr lang="en-US" dirty="0">
                <a:solidFill>
                  <a:srgbClr val="002060"/>
                </a:solidFill>
              </a:rPr>
            </a:br>
            <a:endParaRPr lang="en-US" dirty="0"/>
          </a:p>
        </p:txBody>
      </p:sp>
      <p:sp>
        <p:nvSpPr>
          <p:cNvPr id="3" name="Content Placeholder 2"/>
          <p:cNvSpPr>
            <a:spLocks noGrp="1"/>
          </p:cNvSpPr>
          <p:nvPr>
            <p:ph idx="1"/>
          </p:nvPr>
        </p:nvSpPr>
        <p:spPr>
          <a:xfrm>
            <a:off x="762000" y="2133600"/>
            <a:ext cx="7543800" cy="4419600"/>
          </a:xfrm>
        </p:spPr>
        <p:txBody>
          <a:bodyPr>
            <a:noAutofit/>
          </a:bodyPr>
          <a:lstStyle/>
          <a:p>
            <a:pPr marL="457200" lvl="0" indent="-457200">
              <a:buFont typeface="+mj-lt"/>
              <a:buAutoNum type="alphaLcPeriod"/>
            </a:pPr>
            <a:r>
              <a:rPr lang="en-US" sz="2000" dirty="0" smtClean="0"/>
              <a:t>  </a:t>
            </a:r>
            <a:r>
              <a:rPr lang="en-US" sz="2000" dirty="0">
                <a:solidFill>
                  <a:srgbClr val="FF0000"/>
                </a:solidFill>
              </a:rPr>
              <a:t>VHL mutation</a:t>
            </a:r>
          </a:p>
          <a:p>
            <a:pPr marL="457200" lvl="0" indent="-457200">
              <a:buFont typeface="+mj-lt"/>
              <a:buAutoNum type="alphaLcPeriod"/>
            </a:pPr>
            <a:r>
              <a:rPr lang="en-US" sz="2000" dirty="0" smtClean="0">
                <a:solidFill>
                  <a:srgbClr val="FF0000"/>
                </a:solidFill>
              </a:rPr>
              <a:t>  </a:t>
            </a:r>
            <a:r>
              <a:rPr lang="en-US" sz="2000" dirty="0">
                <a:solidFill>
                  <a:srgbClr val="FF0000"/>
                </a:solidFill>
              </a:rPr>
              <a:t>WTI </a:t>
            </a:r>
            <a:r>
              <a:rPr lang="en-US" sz="2000" dirty="0" smtClean="0">
                <a:solidFill>
                  <a:srgbClr val="FF0000"/>
                </a:solidFill>
              </a:rPr>
              <a:t>mutation</a:t>
            </a:r>
            <a:endParaRPr lang="en-US" sz="2000" dirty="0">
              <a:solidFill>
                <a:srgbClr val="FF0000"/>
              </a:solidFill>
            </a:endParaRPr>
          </a:p>
          <a:p>
            <a:r>
              <a:rPr lang="en-US" sz="2000" dirty="0">
                <a:solidFill>
                  <a:srgbClr val="FF0000"/>
                </a:solidFill>
              </a:rPr>
              <a:t> The VHL gene provides instructions for making a protein that functions as part of a complex (a group of proteins that work together) called the VCB-CUL2 complex. One of the targets of the VCB-CUL2 complex is a protein called hypoxia-inducible factor 2-alpha (HIF-2α). HIF-2α is one part (subunit) of a larger protein complex called HIF. HIF controls several genes involved in cell division, the formation of new blood vessels, and the production of red blood cells. It is the major regulator of a hormone called erythropoietin, which controls red blood cell production.</a:t>
            </a:r>
          </a:p>
          <a:p>
            <a:r>
              <a:rPr lang="en-US" sz="2000" dirty="0" smtClean="0">
                <a:solidFill>
                  <a:srgbClr val="FF0000"/>
                </a:solidFill>
              </a:rPr>
              <a:t>  </a:t>
            </a:r>
            <a:r>
              <a:rPr lang="en-US" sz="2000" dirty="0">
                <a:solidFill>
                  <a:srgbClr val="FF0000"/>
                </a:solidFill>
              </a:rPr>
              <a:t>The WTI gene encodes a transcription factor that contains four zinc finger motifs at the C-terminus and a </a:t>
            </a:r>
            <a:r>
              <a:rPr lang="en-US" sz="2000" dirty="0" err="1">
                <a:solidFill>
                  <a:srgbClr val="FF0000"/>
                </a:solidFill>
              </a:rPr>
              <a:t>proline</a:t>
            </a:r>
            <a:r>
              <a:rPr lang="en-US" sz="2000" dirty="0">
                <a:solidFill>
                  <a:srgbClr val="FF0000"/>
                </a:solidFill>
              </a:rPr>
              <a:t> / glutamine-rich DNA-binding domain at the N-terminus. It has an essential role in the normal development of the urogenital system</a:t>
            </a:r>
          </a:p>
          <a:p>
            <a:pPr marL="0" indent="0">
              <a:buNone/>
            </a:pPr>
            <a:endParaRPr lang="en-US" sz="1600" u="sng" dirty="0"/>
          </a:p>
          <a:p>
            <a:pPr marL="0" indent="0">
              <a:buNone/>
            </a:pPr>
            <a:endParaRPr lang="en-US" sz="1600" dirty="0"/>
          </a:p>
        </p:txBody>
      </p:sp>
    </p:spTree>
    <p:extLst>
      <p:ext uri="{BB962C8B-B14F-4D97-AF65-F5344CB8AC3E}">
        <p14:creationId xmlns:p14="http://schemas.microsoft.com/office/powerpoint/2010/main" val="21783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1999" cy="1600200"/>
          </a:xfrm>
        </p:spPr>
        <p:txBody>
          <a:bodyPr>
            <a:normAutofit fontScale="90000"/>
          </a:bodyPr>
          <a:lstStyle/>
          <a:p>
            <a:pPr marL="0" lvl="0" indent="0" algn="ctr"/>
            <a:r>
              <a:rPr lang="en-US" dirty="0" smtClean="0">
                <a:solidFill>
                  <a:srgbClr val="002060"/>
                </a:solidFill>
              </a:rPr>
              <a:t> </a:t>
            </a:r>
            <a:r>
              <a:rPr lang="en-US" sz="4400" dirty="0" smtClean="0">
                <a:solidFill>
                  <a:srgbClr val="002060"/>
                </a:solidFill>
              </a:rPr>
              <a:t>Q.15: c. </a:t>
            </a:r>
            <a:r>
              <a:rPr lang="en-US" dirty="0" smtClean="0">
                <a:solidFill>
                  <a:srgbClr val="002060"/>
                </a:solidFill>
              </a:rPr>
              <a:t>Medullary </a:t>
            </a:r>
            <a:br>
              <a:rPr lang="en-US" dirty="0" smtClean="0">
                <a:solidFill>
                  <a:srgbClr val="002060"/>
                </a:solidFill>
              </a:rPr>
            </a:br>
            <a:r>
              <a:rPr lang="en-US" dirty="0" smtClean="0">
                <a:solidFill>
                  <a:srgbClr val="002060"/>
                </a:solidFill>
              </a:rPr>
              <a:t>thyroid </a:t>
            </a:r>
            <a:r>
              <a:rPr lang="en-US" dirty="0">
                <a:solidFill>
                  <a:srgbClr val="002060"/>
                </a:solidFill>
              </a:rPr>
              <a:t>carcinoma</a:t>
            </a:r>
          </a:p>
        </p:txBody>
      </p:sp>
      <p:sp>
        <p:nvSpPr>
          <p:cNvPr id="3" name="Content Placeholder 2"/>
          <p:cNvSpPr>
            <a:spLocks noGrp="1"/>
          </p:cNvSpPr>
          <p:nvPr>
            <p:ph idx="1"/>
          </p:nvPr>
        </p:nvSpPr>
        <p:spPr>
          <a:xfrm>
            <a:off x="762000" y="2209800"/>
            <a:ext cx="7543800" cy="4419600"/>
          </a:xfrm>
        </p:spPr>
        <p:txBody>
          <a:bodyPr>
            <a:noAutofit/>
          </a:bodyPr>
          <a:lstStyle/>
          <a:p>
            <a:pPr marL="457200" lvl="0" indent="-457200">
              <a:buFont typeface="+mj-lt"/>
              <a:buAutoNum type="alphaLcPeriod"/>
            </a:pPr>
            <a:r>
              <a:rPr lang="en-US" dirty="0" smtClean="0">
                <a:solidFill>
                  <a:srgbClr val="FF0000"/>
                </a:solidFill>
              </a:rPr>
              <a:t>  </a:t>
            </a:r>
            <a:r>
              <a:rPr lang="en-US" dirty="0">
                <a:solidFill>
                  <a:srgbClr val="FF0000"/>
                </a:solidFill>
              </a:rPr>
              <a:t>RET mutation</a:t>
            </a:r>
          </a:p>
          <a:p>
            <a:pPr marL="457200" lvl="0" indent="-457200">
              <a:buFont typeface="+mj-lt"/>
              <a:buAutoNum type="alphaLcPeriod"/>
            </a:pPr>
            <a:r>
              <a:rPr lang="en-US" dirty="0">
                <a:solidFill>
                  <a:srgbClr val="FF0000"/>
                </a:solidFill>
              </a:rPr>
              <a:t>   </a:t>
            </a:r>
            <a:r>
              <a:rPr lang="en-US" dirty="0" err="1">
                <a:solidFill>
                  <a:srgbClr val="FF0000"/>
                </a:solidFill>
              </a:rPr>
              <a:t>Sprouty</a:t>
            </a:r>
            <a:r>
              <a:rPr lang="en-US" dirty="0">
                <a:solidFill>
                  <a:srgbClr val="FF0000"/>
                </a:solidFill>
              </a:rPr>
              <a:t> 1</a:t>
            </a:r>
          </a:p>
          <a:p>
            <a:r>
              <a:rPr lang="en-US" dirty="0" smtClean="0">
                <a:solidFill>
                  <a:srgbClr val="FF0000"/>
                </a:solidFill>
              </a:rPr>
              <a:t>RET </a:t>
            </a:r>
            <a:r>
              <a:rPr lang="en-US" dirty="0">
                <a:solidFill>
                  <a:srgbClr val="FF0000"/>
                </a:solidFill>
              </a:rPr>
              <a:t>is an abbreviation for "rearranged during transfection." The RET proto-oncogene encodes a receptor tyrosine kinase for members of the glial cell line-derived </a:t>
            </a:r>
            <a:r>
              <a:rPr lang="en-US" dirty="0" err="1">
                <a:solidFill>
                  <a:srgbClr val="FF0000"/>
                </a:solidFill>
              </a:rPr>
              <a:t>neurotrophic</a:t>
            </a:r>
            <a:r>
              <a:rPr lang="en-US" dirty="0">
                <a:solidFill>
                  <a:srgbClr val="FF0000"/>
                </a:solidFill>
              </a:rPr>
              <a:t> factor (GDNF) family of extracellular </a:t>
            </a:r>
            <a:r>
              <a:rPr lang="en-US" dirty="0" err="1">
                <a:solidFill>
                  <a:srgbClr val="FF0000"/>
                </a:solidFill>
              </a:rPr>
              <a:t>signalling</a:t>
            </a:r>
            <a:r>
              <a:rPr lang="en-US" dirty="0">
                <a:solidFill>
                  <a:srgbClr val="FF0000"/>
                </a:solidFill>
              </a:rPr>
              <a:t> molecules.</a:t>
            </a:r>
          </a:p>
          <a:p>
            <a:r>
              <a:rPr lang="en-US" dirty="0" err="1" smtClean="0">
                <a:solidFill>
                  <a:srgbClr val="FF0000"/>
                </a:solidFill>
              </a:rPr>
              <a:t>Sprouty</a:t>
            </a:r>
            <a:r>
              <a:rPr lang="en-US" dirty="0" smtClean="0">
                <a:solidFill>
                  <a:srgbClr val="FF0000"/>
                </a:solidFill>
              </a:rPr>
              <a:t> </a:t>
            </a:r>
            <a:r>
              <a:rPr lang="en-US" dirty="0">
                <a:solidFill>
                  <a:srgbClr val="FF0000"/>
                </a:solidFill>
              </a:rPr>
              <a:t>1 (SPRY1) functions as a regulator of fundamental signaling pathways. It is a key regulator of proper organ and tissue development.</a:t>
            </a:r>
          </a:p>
          <a:p>
            <a:pPr marL="0" indent="0">
              <a:buNone/>
            </a:pPr>
            <a:endParaRPr lang="en-US" sz="1800" u="sng" dirty="0">
              <a:solidFill>
                <a:srgbClr val="FF0000"/>
              </a:solidFill>
            </a:endParaRPr>
          </a:p>
          <a:p>
            <a:pPr marL="0" indent="0">
              <a:buNone/>
            </a:pPr>
            <a:endParaRPr lang="en-US" sz="1800" dirty="0">
              <a:solidFill>
                <a:srgbClr val="FF0000"/>
              </a:solidFill>
            </a:endParaRPr>
          </a:p>
        </p:txBody>
      </p:sp>
    </p:spTree>
    <p:extLst>
      <p:ext uri="{BB962C8B-B14F-4D97-AF65-F5344CB8AC3E}">
        <p14:creationId xmlns:p14="http://schemas.microsoft.com/office/powerpoint/2010/main" val="206156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1999" cy="1600200"/>
          </a:xfrm>
        </p:spPr>
        <p:txBody>
          <a:bodyPr>
            <a:normAutofit fontScale="90000"/>
          </a:bodyPr>
          <a:lstStyle/>
          <a:p>
            <a:pPr algn="ctr"/>
            <a:r>
              <a:rPr lang="en-US" dirty="0" smtClean="0">
                <a:solidFill>
                  <a:srgbClr val="002060"/>
                </a:solidFill>
              </a:rPr>
              <a:t> </a:t>
            </a:r>
            <a:r>
              <a:rPr lang="en-US" sz="4400" dirty="0" smtClean="0">
                <a:solidFill>
                  <a:srgbClr val="002060"/>
                </a:solidFill>
              </a:rPr>
              <a:t>Q.15: d. </a:t>
            </a:r>
            <a:r>
              <a:rPr lang="en-US" dirty="0">
                <a:solidFill>
                  <a:srgbClr val="002060"/>
                </a:solidFill>
              </a:rPr>
              <a:t>Lung cancer:</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a:xfrm>
            <a:off x="762000" y="2209800"/>
            <a:ext cx="7543800" cy="4419600"/>
          </a:xfrm>
        </p:spPr>
        <p:txBody>
          <a:bodyPr>
            <a:noAutofit/>
          </a:bodyPr>
          <a:lstStyle/>
          <a:p>
            <a:pPr marL="457200" lvl="0" indent="-457200">
              <a:buFont typeface="+mj-lt"/>
              <a:buAutoNum type="alphaLcPeriod"/>
            </a:pPr>
            <a:r>
              <a:rPr lang="en-US" dirty="0" smtClean="0">
                <a:solidFill>
                  <a:srgbClr val="FF0000"/>
                </a:solidFill>
              </a:rPr>
              <a:t>  </a:t>
            </a:r>
            <a:r>
              <a:rPr lang="en-US" dirty="0">
                <a:solidFill>
                  <a:srgbClr val="FF0000"/>
                </a:solidFill>
              </a:rPr>
              <a:t>MAX mutation</a:t>
            </a:r>
          </a:p>
          <a:p>
            <a:pPr marL="457200" lvl="0" indent="-457200">
              <a:buFont typeface="+mj-lt"/>
              <a:buAutoNum type="alphaLcPeriod"/>
            </a:pPr>
            <a:r>
              <a:rPr lang="en-US" dirty="0">
                <a:solidFill>
                  <a:srgbClr val="FF0000"/>
                </a:solidFill>
              </a:rPr>
              <a:t>  LHX6 LIM </a:t>
            </a:r>
            <a:r>
              <a:rPr lang="en-US" dirty="0" err="1">
                <a:solidFill>
                  <a:srgbClr val="FF0000"/>
                </a:solidFill>
              </a:rPr>
              <a:t>homeobox</a:t>
            </a:r>
            <a:r>
              <a:rPr lang="en-US" dirty="0">
                <a:solidFill>
                  <a:srgbClr val="FF0000"/>
                </a:solidFill>
              </a:rPr>
              <a:t> 6 mutation</a:t>
            </a:r>
          </a:p>
          <a:p>
            <a:r>
              <a:rPr lang="en-US" dirty="0" smtClean="0">
                <a:solidFill>
                  <a:srgbClr val="FF0000"/>
                </a:solidFill>
              </a:rPr>
              <a:t>Protein </a:t>
            </a:r>
            <a:r>
              <a:rPr lang="en-US" dirty="0">
                <a:solidFill>
                  <a:srgbClr val="FF0000"/>
                </a:solidFill>
              </a:rPr>
              <a:t>max also known as </a:t>
            </a:r>
            <a:r>
              <a:rPr lang="en-US" dirty="0" err="1">
                <a:solidFill>
                  <a:srgbClr val="FF0000"/>
                </a:solidFill>
              </a:rPr>
              <a:t>myc</a:t>
            </a:r>
            <a:r>
              <a:rPr lang="en-US" dirty="0">
                <a:solidFill>
                  <a:srgbClr val="FF0000"/>
                </a:solidFill>
              </a:rPr>
              <a:t>-associated factor X is a protein</a:t>
            </a:r>
          </a:p>
          <a:p>
            <a:r>
              <a:rPr lang="en-US" dirty="0">
                <a:solidFill>
                  <a:srgbClr val="FF0000"/>
                </a:solidFill>
              </a:rPr>
              <a:t>that in humans is encoded by the MAX gene. </a:t>
            </a:r>
            <a:r>
              <a:rPr lang="en-US" dirty="0" err="1">
                <a:solidFill>
                  <a:srgbClr val="FF0000"/>
                </a:solidFill>
              </a:rPr>
              <a:t>yc</a:t>
            </a:r>
            <a:r>
              <a:rPr lang="en-US" dirty="0">
                <a:solidFill>
                  <a:srgbClr val="FF0000"/>
                </a:solidFill>
              </a:rPr>
              <a:t> is an </a:t>
            </a:r>
            <a:r>
              <a:rPr lang="en-US" dirty="0" err="1">
                <a:solidFill>
                  <a:srgbClr val="FF0000"/>
                </a:solidFill>
              </a:rPr>
              <a:t>oncoprotein</a:t>
            </a:r>
            <a:r>
              <a:rPr lang="en-US" dirty="0">
                <a:solidFill>
                  <a:srgbClr val="FF0000"/>
                </a:solidFill>
              </a:rPr>
              <a:t> implicated in cell proliferation, differentiation and apoptosis.</a:t>
            </a:r>
          </a:p>
          <a:p>
            <a:r>
              <a:rPr lang="en-US" dirty="0">
                <a:solidFill>
                  <a:srgbClr val="FF0000"/>
                </a:solidFill>
              </a:rPr>
              <a:t> </a:t>
            </a:r>
            <a:r>
              <a:rPr lang="en-US" dirty="0" smtClean="0">
                <a:solidFill>
                  <a:srgbClr val="FF0000"/>
                </a:solidFill>
              </a:rPr>
              <a:t>LIM/</a:t>
            </a:r>
            <a:r>
              <a:rPr lang="en-US" dirty="0" err="1" smtClean="0">
                <a:solidFill>
                  <a:srgbClr val="FF0000"/>
                </a:solidFill>
              </a:rPr>
              <a:t>homeobox</a:t>
            </a:r>
            <a:r>
              <a:rPr lang="en-US" dirty="0" smtClean="0">
                <a:solidFill>
                  <a:srgbClr val="FF0000"/>
                </a:solidFill>
              </a:rPr>
              <a:t> </a:t>
            </a:r>
            <a:r>
              <a:rPr lang="en-US" dirty="0">
                <a:solidFill>
                  <a:srgbClr val="FF0000"/>
                </a:solidFill>
              </a:rPr>
              <a:t>protein Lhx6 is a protein that in humans is encoded by the LHX6 gene. This gene encodes a member of a large protein family that contains the LIM domain, a unique cysteine-rich zinc-binding domain. The encoded protein may function as a transcriptional regulator and </a:t>
            </a:r>
            <a:endParaRPr lang="en-US" sz="1800" u="sng" dirty="0">
              <a:solidFill>
                <a:srgbClr val="FF0000"/>
              </a:solidFill>
            </a:endParaRPr>
          </a:p>
          <a:p>
            <a:pPr marL="0" indent="0">
              <a:buNone/>
            </a:pPr>
            <a:endParaRPr lang="en-US" sz="1800" dirty="0">
              <a:solidFill>
                <a:srgbClr val="FF0000"/>
              </a:solidFill>
            </a:endParaRPr>
          </a:p>
        </p:txBody>
      </p:sp>
    </p:spTree>
    <p:extLst>
      <p:ext uri="{BB962C8B-B14F-4D97-AF65-F5344CB8AC3E}">
        <p14:creationId xmlns:p14="http://schemas.microsoft.com/office/powerpoint/2010/main" val="37812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GB" sz="4800" cap="none" dirty="0" smtClean="0">
                <a:solidFill>
                  <a:schemeClr val="tx1"/>
                </a:solidFill>
              </a:rPr>
              <a:t>Thank You and Best Of Luck</a:t>
            </a:r>
            <a:endParaRPr lang="en-GB" sz="4800" cap="none" dirty="0">
              <a:solidFill>
                <a:schemeClr val="tx1"/>
              </a:solidFill>
            </a:endParaRPr>
          </a:p>
        </p:txBody>
      </p:sp>
      <p:sp>
        <p:nvSpPr>
          <p:cNvPr id="2" name="Subtitle 1"/>
          <p:cNvSpPr>
            <a:spLocks noGrp="1"/>
          </p:cNvSpPr>
          <p:nvPr>
            <p:ph type="subTitle" idx="1"/>
          </p:nvPr>
        </p:nvSpPr>
        <p:spPr/>
        <p:txBody>
          <a:bodyPr/>
          <a:lstStyle/>
          <a:p>
            <a:endParaRPr lang="en-GB"/>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rmAutofit fontScale="90000"/>
          </a:bodyPr>
          <a:lstStyle/>
          <a:p>
            <a:pPr algn="ctr"/>
            <a:r>
              <a:rPr lang="en-US" dirty="0" smtClean="0"/>
              <a:t/>
            </a:r>
            <a:br>
              <a:rPr lang="en-US" dirty="0" smtClean="0"/>
            </a:br>
            <a:r>
              <a:rPr lang="en-US" dirty="0" smtClean="0">
                <a:latin typeface="Arial" panose="020B0604020202020204" pitchFamily="34" charset="0"/>
                <a:cs typeface="Arial" panose="020B0604020202020204" pitchFamily="34" charset="0"/>
              </a:rPr>
              <a:t>Human </a:t>
            </a:r>
            <a:r>
              <a:rPr lang="en-US" dirty="0" err="1" smtClean="0">
                <a:latin typeface="Arial" panose="020B0604020202020204" pitchFamily="34" charset="0"/>
                <a:cs typeface="Arial" panose="020B0604020202020204" pitchFamily="34" charset="0"/>
              </a:rPr>
              <a:t>Kallikerin</a:t>
            </a:r>
            <a:r>
              <a:rPr lang="en-US" dirty="0" smtClean="0">
                <a:latin typeface="Arial" panose="020B0604020202020204" pitchFamily="34" charset="0"/>
                <a:cs typeface="Arial" panose="020B0604020202020204" pitchFamily="34" charset="0"/>
              </a:rPr>
              <a:t> 2</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5800" cy="5715000"/>
          </a:xfrm>
        </p:spPr>
        <p:txBody>
          <a:bodyPr>
            <a:normAutofit/>
          </a:bodyPr>
          <a:lstStyle/>
          <a:p>
            <a:pPr algn="just">
              <a:buClr>
                <a:srgbClr val="002060"/>
              </a:buClr>
            </a:pPr>
            <a:r>
              <a:rPr lang="en-US" sz="2000" dirty="0" smtClean="0">
                <a:cs typeface="Arial" panose="020B0604020202020204" pitchFamily="34" charset="0"/>
              </a:rPr>
              <a:t>Human glandular </a:t>
            </a:r>
            <a:r>
              <a:rPr lang="en-US" sz="2000" dirty="0" err="1" smtClean="0">
                <a:cs typeface="Arial" panose="020B0604020202020204" pitchFamily="34" charset="0"/>
              </a:rPr>
              <a:t>kallikrein</a:t>
            </a:r>
            <a:r>
              <a:rPr lang="en-US" sz="2000" dirty="0" smtClean="0">
                <a:cs typeface="Arial" panose="020B0604020202020204" pitchFamily="34" charset="0"/>
              </a:rPr>
              <a:t> 2 (hK2) is a prostate-specific </a:t>
            </a:r>
            <a:r>
              <a:rPr lang="en-US" sz="2000" dirty="0" err="1" smtClean="0">
                <a:cs typeface="Arial" panose="020B0604020202020204" pitchFamily="34" charset="0"/>
              </a:rPr>
              <a:t>kallikrein</a:t>
            </a:r>
            <a:r>
              <a:rPr lang="en-US" sz="2000" dirty="0" smtClean="0">
                <a:cs typeface="Arial" panose="020B0604020202020204" pitchFamily="34" charset="0"/>
              </a:rPr>
              <a:t> produced by the prostatic epithelium with approximately 80% DNA sequence homology with PSA</a:t>
            </a:r>
          </a:p>
          <a:p>
            <a:pPr algn="just">
              <a:buClr>
                <a:srgbClr val="002060"/>
              </a:buClr>
            </a:pPr>
            <a:r>
              <a:rPr lang="en-US" sz="2000" dirty="0" smtClean="0">
                <a:cs typeface="Arial" panose="020B0604020202020204" pitchFamily="34" charset="0"/>
              </a:rPr>
              <a:t>hK2 is a potent protease, with more than 20,000 times the activity of the relatively weak protease PSA</a:t>
            </a:r>
            <a:endParaRPr lang="en-US" sz="2000" dirty="0">
              <a:cs typeface="Arial" panose="020B0604020202020204" pitchFamily="34" charset="0"/>
            </a:endParaRPr>
          </a:p>
          <a:p>
            <a:pPr algn="just">
              <a:buClr>
                <a:srgbClr val="002060"/>
              </a:buClr>
            </a:pPr>
            <a:r>
              <a:rPr lang="en-US" sz="2000" dirty="0" smtClean="0">
                <a:cs typeface="Arial" panose="020B0604020202020204" pitchFamily="34" charset="0"/>
              </a:rPr>
              <a:t>While PSA production is often decreased in poorly differentiated prostate cancers, hK2 production appears to be increased</a:t>
            </a:r>
          </a:p>
          <a:p>
            <a:pPr algn="just">
              <a:buClr>
                <a:srgbClr val="002060"/>
              </a:buClr>
            </a:pPr>
            <a:r>
              <a:rPr lang="en-US" sz="2000" dirty="0" smtClean="0">
                <a:cs typeface="Arial" panose="020B0604020202020204" pitchFamily="34" charset="0"/>
              </a:rPr>
              <a:t>In </a:t>
            </a:r>
            <a:r>
              <a:rPr lang="en-US" sz="2000" dirty="0" err="1">
                <a:cs typeface="Arial" panose="020B0604020202020204" pitchFamily="34" charset="0"/>
              </a:rPr>
              <a:t>p</a:t>
            </a:r>
            <a:r>
              <a:rPr lang="en-US" sz="2000" dirty="0" err="1" smtClean="0">
                <a:cs typeface="Arial" panose="020B0604020202020204" pitchFamily="34" charset="0"/>
              </a:rPr>
              <a:t>rostatism</a:t>
            </a:r>
            <a:r>
              <a:rPr lang="en-US" sz="2000" dirty="0" smtClean="0">
                <a:cs typeface="Arial" panose="020B0604020202020204" pitchFamily="34" charset="0"/>
              </a:rPr>
              <a:t> patients the ratio of hK2 to free PSA improves the discrimination between Prostate Cancer and Benign Hyperplasia within the diagnostic “Gray Zone” of total PSA  4 to 10 ng/ml</a:t>
            </a:r>
          </a:p>
          <a:p>
            <a:pPr algn="just">
              <a:buClr>
                <a:srgbClr val="002060"/>
              </a:buClr>
            </a:pPr>
            <a:r>
              <a:rPr lang="en-US" sz="2000" dirty="0" smtClean="0">
                <a:cs typeface="Arial" panose="020B0604020202020204" pitchFamily="34" charset="0"/>
              </a:rPr>
              <a:t>Monoclonal antibodies have been produced to detect     hK2</a:t>
            </a:r>
          </a:p>
          <a:p>
            <a:pPr algn="just">
              <a:buClr>
                <a:srgbClr val="002060"/>
              </a:buClr>
            </a:pPr>
            <a:endParaRPr lang="en-US" sz="2000" dirty="0">
              <a:cs typeface="Arial" panose="020B0604020202020204" pitchFamily="34" charset="0"/>
            </a:endParaRPr>
          </a:p>
        </p:txBody>
      </p:sp>
    </p:spTree>
    <p:extLst>
      <p:ext uri="{BB962C8B-B14F-4D97-AF65-F5344CB8AC3E}">
        <p14:creationId xmlns:p14="http://schemas.microsoft.com/office/powerpoint/2010/main" val="1555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8229600" cy="639762"/>
          </a:xfrm>
        </p:spPr>
        <p:txBody>
          <a:bodyPr>
            <a:normAutofit fontScale="90000"/>
          </a:bodyPr>
          <a:lstStyle/>
          <a:p>
            <a:r>
              <a:rPr lang="en-US" dirty="0" smtClean="0"/>
              <a:t/>
            </a:r>
            <a:br>
              <a:rPr lang="en-US" dirty="0" smtClean="0"/>
            </a:br>
            <a:r>
              <a:rPr lang="en-US" sz="4000" dirty="0" smtClean="0">
                <a:latin typeface="Arial" panose="020B0604020202020204" pitchFamily="34" charset="0"/>
                <a:cs typeface="Arial" panose="020B0604020202020204" pitchFamily="34" charset="0"/>
              </a:rPr>
              <a:t>Intercellular Adhesion Molecule-1 </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219200"/>
            <a:ext cx="8229600" cy="5486400"/>
          </a:xfrm>
        </p:spPr>
        <p:txBody>
          <a:bodyPr>
            <a:normAutofit/>
          </a:bodyPr>
          <a:lstStyle/>
          <a:p>
            <a:pPr>
              <a:buClr>
                <a:srgbClr val="002060"/>
              </a:buClr>
            </a:pPr>
            <a:r>
              <a:rPr lang="en-US" sz="2400" dirty="0" smtClean="0">
                <a:cs typeface="Arial" panose="020B0604020202020204" pitchFamily="34" charset="0"/>
              </a:rPr>
              <a:t>ICAM-1 (Intercellular Adhesion Molecule 1) also known as CD54 (Cluster of Differentiation 54) </a:t>
            </a:r>
          </a:p>
          <a:p>
            <a:pPr algn="just">
              <a:buClr>
                <a:srgbClr val="002060"/>
              </a:buClr>
            </a:pPr>
            <a:r>
              <a:rPr lang="en-US" sz="2400" dirty="0" smtClean="0">
                <a:cs typeface="Arial" panose="020B0604020202020204" pitchFamily="34" charset="0"/>
              </a:rPr>
              <a:t>A member of the immunoglobulin superfamily Ig-like cell     adhesion molecule expressed by several cell types    including leukocytes and endothelial cells</a:t>
            </a:r>
          </a:p>
          <a:p>
            <a:pPr algn="just">
              <a:buClr>
                <a:srgbClr val="002060"/>
              </a:buClr>
            </a:pPr>
            <a:r>
              <a:rPr lang="en-US" sz="2400" dirty="0" smtClean="0">
                <a:cs typeface="Arial" panose="020B0604020202020204" pitchFamily="34" charset="0"/>
              </a:rPr>
              <a:t>Derangement of ICAM-1 expression contributes to the clinical manifestations of a variety of diseases, predominantly by interfering with normal immune function. </a:t>
            </a:r>
          </a:p>
          <a:p>
            <a:pPr algn="just">
              <a:buClr>
                <a:srgbClr val="002060"/>
              </a:buClr>
            </a:pPr>
            <a:r>
              <a:rPr lang="en-US" sz="2400" dirty="0" smtClean="0">
                <a:cs typeface="Arial" panose="020B0604020202020204" pitchFamily="34" charset="0"/>
              </a:rPr>
              <a:t>Among these are malignancies (e.g., melanoma and lymphomas), many inflammatory disorders (e.g., asthma and autoimmune disorders), atherosclerosis, ischemia, certain neurological disorders, and allogeneic organ transplantation. </a:t>
            </a:r>
            <a:endParaRPr lang="en-US" sz="2400" dirty="0">
              <a:cs typeface="Arial" panose="020B0604020202020204" pitchFamily="34" charset="0"/>
            </a:endParaRPr>
          </a:p>
        </p:txBody>
      </p:sp>
    </p:spTree>
    <p:extLst>
      <p:ext uri="{BB962C8B-B14F-4D97-AF65-F5344CB8AC3E}">
        <p14:creationId xmlns:p14="http://schemas.microsoft.com/office/powerpoint/2010/main" val="33342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35" y="-152400"/>
            <a:ext cx="6781800" cy="1600200"/>
          </a:xfrm>
        </p:spPr>
        <p:txBody>
          <a:bodyPr>
            <a:noAutofit/>
          </a:bodyPr>
          <a:lstStyle/>
          <a:p>
            <a:r>
              <a:rPr lang="en-US" sz="3600" dirty="0" err="1" smtClean="0">
                <a:latin typeface="Arial" panose="020B0604020202020204" pitchFamily="34" charset="0"/>
                <a:cs typeface="Arial" panose="020B0604020202020204" pitchFamily="34" charset="0"/>
              </a:rPr>
              <a:t>Lysophosphatidic</a:t>
            </a:r>
            <a:r>
              <a:rPr lang="en-US" sz="3600" dirty="0" smtClean="0">
                <a:latin typeface="Arial" panose="020B0604020202020204" pitchFamily="34" charset="0"/>
                <a:cs typeface="Arial" panose="020B0604020202020204" pitchFamily="34" charset="0"/>
              </a:rPr>
              <a:t> Acid</a:t>
            </a:r>
            <a:br>
              <a:rPr lang="en-US" sz="36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90600"/>
            <a:ext cx="8229600" cy="5486400"/>
          </a:xfrm>
        </p:spPr>
        <p:txBody>
          <a:bodyPr>
            <a:normAutofit/>
          </a:bodyPr>
          <a:lstStyle/>
          <a:p>
            <a:pPr algn="just"/>
            <a:r>
              <a:rPr lang="en-US" dirty="0" smtClean="0">
                <a:cs typeface="Arial" panose="020B0604020202020204" pitchFamily="34" charset="0"/>
              </a:rPr>
              <a:t>LPA is a phospholipid derivative, identical in structure to </a:t>
            </a:r>
            <a:r>
              <a:rPr lang="en-US" dirty="0" err="1" smtClean="0">
                <a:cs typeface="Arial" panose="020B0604020202020204" pitchFamily="34" charset="0"/>
              </a:rPr>
              <a:t>phosphatidic</a:t>
            </a:r>
            <a:r>
              <a:rPr lang="en-US" dirty="0" smtClean="0">
                <a:cs typeface="Arial" panose="020B0604020202020204" pitchFamily="34" charset="0"/>
              </a:rPr>
              <a:t> acid (PA)</a:t>
            </a:r>
          </a:p>
          <a:p>
            <a:pPr algn="just"/>
            <a:r>
              <a:rPr lang="en-US" dirty="0" smtClean="0">
                <a:cs typeface="Arial" panose="020B0604020202020204" pitchFamily="34" charset="0"/>
              </a:rPr>
              <a:t>Bulk of LPA production occurs in bodily fluids, outside the cell. From there, it can bind to, and activate, upwards of six different cell surface receptors, initiating a diverse range of signaling cascades resulting in cell proliferation</a:t>
            </a:r>
          </a:p>
          <a:p>
            <a:pPr algn="just"/>
            <a:r>
              <a:rPr lang="en-US" dirty="0" smtClean="0">
                <a:cs typeface="Arial" panose="020B0604020202020204" pitchFamily="34" charset="0"/>
              </a:rPr>
              <a:t>Dysregulation of LPA receptors can lead to </a:t>
            </a:r>
            <a:r>
              <a:rPr lang="en-US" dirty="0" err="1" smtClean="0">
                <a:cs typeface="Arial" panose="020B0604020202020204" pitchFamily="34" charset="0"/>
              </a:rPr>
              <a:t>hyperproliferation</a:t>
            </a:r>
            <a:r>
              <a:rPr lang="en-US" dirty="0" smtClean="0">
                <a:cs typeface="Arial" panose="020B0604020202020204" pitchFamily="34" charset="0"/>
              </a:rPr>
              <a:t>, which may contribute to </a:t>
            </a:r>
            <a:r>
              <a:rPr lang="en-US" dirty="0" err="1" smtClean="0">
                <a:cs typeface="Arial" panose="020B0604020202020204" pitchFamily="34" charset="0"/>
              </a:rPr>
              <a:t>oncogenesis</a:t>
            </a:r>
            <a:r>
              <a:rPr lang="en-US" dirty="0" smtClean="0">
                <a:cs typeface="Arial" panose="020B0604020202020204" pitchFamily="34" charset="0"/>
              </a:rPr>
              <a:t> and metastasis</a:t>
            </a:r>
          </a:p>
          <a:p>
            <a:pPr algn="just"/>
            <a:r>
              <a:rPr lang="en-US" dirty="0" err="1" smtClean="0">
                <a:cs typeface="Arial" panose="020B0604020202020204" pitchFamily="34" charset="0"/>
              </a:rPr>
              <a:t>Alongwith</a:t>
            </a:r>
            <a:r>
              <a:rPr lang="en-US" dirty="0" smtClean="0">
                <a:cs typeface="Arial" panose="020B0604020202020204" pitchFamily="34" charset="0"/>
              </a:rPr>
              <a:t> CA 125, plasma LPA level can be a useful marker for ovarian cancer, particularly in the early stages of disease</a:t>
            </a:r>
          </a:p>
          <a:p>
            <a:pPr algn="just"/>
            <a:endParaRPr lang="en-US" dirty="0">
              <a:cs typeface="Arial" panose="020B0604020202020204" pitchFamily="34" charset="0"/>
            </a:endParaRPr>
          </a:p>
        </p:txBody>
      </p:sp>
    </p:spTree>
    <p:extLst>
      <p:ext uri="{BB962C8B-B14F-4D97-AF65-F5344CB8AC3E}">
        <p14:creationId xmlns:p14="http://schemas.microsoft.com/office/powerpoint/2010/main" val="27304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normAutofit/>
          </a:bodyPr>
          <a:lstStyle/>
          <a:p>
            <a:r>
              <a:rPr lang="en-US" sz="3600" dirty="0" smtClean="0">
                <a:latin typeface="Arial" panose="020B0604020202020204" pitchFamily="34" charset="0"/>
                <a:cs typeface="Arial" panose="020B0604020202020204" pitchFamily="34" charset="0"/>
              </a:rPr>
              <a:t>Nuclear Matrix Proteins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257800"/>
          </a:xfrm>
        </p:spPr>
        <p:txBody>
          <a:bodyPr>
            <a:noAutofit/>
          </a:bodyPr>
          <a:lstStyle/>
          <a:p>
            <a:pPr algn="just"/>
            <a:r>
              <a:rPr lang="en-US" sz="2500" dirty="0" smtClean="0">
                <a:latin typeface="Arial" panose="020B0604020202020204" pitchFamily="34" charset="0"/>
                <a:cs typeface="Arial" panose="020B0604020202020204" pitchFamily="34" charset="0"/>
              </a:rPr>
              <a:t>The nuclear matrix (NM) is a structure resulting from the aggregation of proteins and RNA in the nucleus of cells</a:t>
            </a:r>
          </a:p>
          <a:p>
            <a:pPr algn="just"/>
            <a:r>
              <a:rPr lang="en-US" sz="2500" dirty="0" smtClean="0">
                <a:latin typeface="Arial" panose="020B0604020202020204" pitchFamily="34" charset="0"/>
                <a:cs typeface="Arial" panose="020B0604020202020204" pitchFamily="34" charset="0"/>
              </a:rPr>
              <a:t>Nuclear matrix proteins (NMPs) make up the internal structure of nucleus. They are associated with key reactions in nucleus like DNA replication and RNA synthesis</a:t>
            </a:r>
          </a:p>
          <a:p>
            <a:pPr algn="just"/>
            <a:r>
              <a:rPr lang="en-US" sz="2500" dirty="0" smtClean="0">
                <a:latin typeface="Arial" panose="020B0604020202020204" pitchFamily="34" charset="0"/>
                <a:cs typeface="Arial" panose="020B0604020202020204" pitchFamily="34" charset="0"/>
              </a:rPr>
              <a:t>Expression pattern of NMP has become an important early indicator for numerous cancers/tumors</a:t>
            </a:r>
          </a:p>
          <a:p>
            <a:pPr algn="just"/>
            <a:r>
              <a:rPr lang="en-US" sz="2500" dirty="0" smtClean="0">
                <a:latin typeface="Arial" panose="020B0604020202020204" pitchFamily="34" charset="0"/>
                <a:cs typeface="Arial" panose="020B0604020202020204" pitchFamily="34" charset="0"/>
              </a:rPr>
              <a:t>NMPs released by cancer cell are different from those in normal cell</a:t>
            </a:r>
          </a:p>
          <a:p>
            <a:pPr algn="just"/>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Particular importance in bladder cancer patient, owing its excretion in urine</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924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48533</TotalTime>
  <Words>3521</Words>
  <Application>Microsoft Office PowerPoint</Application>
  <PresentationFormat>On-screen Show (4:3)</PresentationFormat>
  <Paragraphs>379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NewsPrint</vt:lpstr>
      <vt:lpstr>Pakistan Society Of Chemical Pathologists Distance Learning Programme In Chemical Pathology (DLP-2)  Lesson No 19 Tumour Markers By   Col Naveed Asif Consultant Chemical Pathologist /  Section Head Endocrinology and Tumour Markers Department of Chemical Pathology and Endocrinology AFIP Rawalpindi  &amp;  Brig Aamir Ijaz MCPS, FCPS, FRCP (Edin), MCPS-HPE   HOD and Professor of Pathology /  AFIP Rawalpindi   </vt:lpstr>
      <vt:lpstr>Part I MCQs (One Best Type) </vt:lpstr>
      <vt:lpstr>PowerPoint Presentation</vt:lpstr>
      <vt:lpstr>Tumor Marker</vt:lpstr>
      <vt:lpstr>PowerPoint Presentation</vt:lpstr>
      <vt:lpstr> Human Kallikerin 2 </vt:lpstr>
      <vt:lpstr> Intercellular Adhesion Molecule-1  </vt:lpstr>
      <vt:lpstr>Lysophosphatidic Acid </vt:lpstr>
      <vt:lpstr>Nuclear Matrix Proteins</vt:lpstr>
      <vt:lpstr>Urokinase Plasminogen Activator System</vt:lpstr>
      <vt:lpstr>Urokinase Plasminogen Activator System (cont)</vt:lpstr>
      <vt:lpstr>PowerPoint Presentation</vt:lpstr>
      <vt:lpstr>PowerPoint Presentation</vt:lpstr>
      <vt:lpstr>Lens Culinaris Agglutinin-reactive AFP (AFP-L3)</vt:lpstr>
      <vt:lpstr>Alpha-L-Fucosidase Activity</vt:lpstr>
      <vt:lpstr>Human Carboxylesterase 1 </vt:lpstr>
      <vt:lpstr>Transforming Growth Factor-beta-1</vt:lpstr>
      <vt:lpstr>Tumor-associated Isoenzymes Of Gamma-glutamyl Transpeptidase</vt:lpstr>
      <vt:lpstr>PowerPoint Presentation</vt:lpstr>
      <vt:lpstr>CA 125</vt:lpstr>
      <vt:lpstr> Benign conditions with  raised CA 125  levels </vt:lpstr>
      <vt:lpstr> Malignant conditions with  raised CA 125levels </vt:lpstr>
      <vt:lpstr>PowerPoint Presentation</vt:lpstr>
      <vt:lpstr>Hyperglycosylated hCG (hCG-H) </vt:lpstr>
      <vt:lpstr>Clinical Applications of HCG-H </vt:lpstr>
      <vt:lpstr>PowerPoint Presentation</vt:lpstr>
      <vt:lpstr>PowerPoint Presentation</vt:lpstr>
      <vt:lpstr>Improving the Accuracy of PSA </vt:lpstr>
      <vt:lpstr>Free to total PSA percentage  </vt:lpstr>
      <vt:lpstr>PSA density:  PSA concentration / prostatic volume    </vt:lpstr>
      <vt:lpstr>PSA velocity  </vt:lpstr>
      <vt:lpstr>PSA assay with age related cut-off values </vt:lpstr>
      <vt:lpstr>Serum isoform [-2]proPSA </vt:lpstr>
      <vt:lpstr>PowerPoint Presentation</vt:lpstr>
      <vt:lpstr>PowerPoint Presentation</vt:lpstr>
      <vt:lpstr>Hyperthyroidism Associated with Testicular Tumor</vt:lpstr>
      <vt:lpstr> Part II Short Answer Questions: </vt:lpstr>
      <vt:lpstr> </vt:lpstr>
      <vt:lpstr> </vt:lpstr>
      <vt:lpstr> </vt:lpstr>
      <vt:lpstr> </vt:lpstr>
      <vt:lpstr> </vt:lpstr>
      <vt:lpstr> </vt:lpstr>
      <vt:lpstr> </vt:lpstr>
      <vt:lpstr> </vt:lpstr>
      <vt:lpstr>Risk of malignancy index (RMI) </vt:lpstr>
      <vt:lpstr>          Risk of ovarian malignancy algorithm.      (ROMA) </vt:lpstr>
      <vt:lpstr>OVA1 Test</vt:lpstr>
      <vt:lpstr> </vt:lpstr>
      <vt:lpstr> Q.15: a. Colorectal cancer: </vt:lpstr>
      <vt:lpstr> Q.15: b. Renal cancer </vt:lpstr>
      <vt:lpstr> Q.15: c. Medullary  thyroid carcinoma</vt:lpstr>
      <vt:lpstr> Q.15: d. Lung cancer: </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2206</cp:revision>
  <dcterms:created xsi:type="dcterms:W3CDTF">2003-07-05T14:02:04Z</dcterms:created>
  <dcterms:modified xsi:type="dcterms:W3CDTF">2014-10-10T04:51:04Z</dcterms:modified>
</cp:coreProperties>
</file>