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5" r:id="rId1"/>
  </p:sldMasterIdLst>
  <p:notesMasterIdLst>
    <p:notesMasterId r:id="rId31"/>
  </p:notesMasterIdLst>
  <p:sldIdLst>
    <p:sldId id="383" r:id="rId2"/>
    <p:sldId id="347" r:id="rId3"/>
    <p:sldId id="360" r:id="rId4"/>
    <p:sldId id="384" r:id="rId5"/>
    <p:sldId id="385" r:id="rId6"/>
    <p:sldId id="399" r:id="rId7"/>
    <p:sldId id="371" r:id="rId8"/>
    <p:sldId id="386" r:id="rId9"/>
    <p:sldId id="382" r:id="rId10"/>
    <p:sldId id="387" r:id="rId11"/>
    <p:sldId id="388" r:id="rId12"/>
    <p:sldId id="369" r:id="rId13"/>
    <p:sldId id="389" r:id="rId14"/>
    <p:sldId id="377" r:id="rId15"/>
    <p:sldId id="390" r:id="rId16"/>
    <p:sldId id="375" r:id="rId17"/>
    <p:sldId id="391" r:id="rId18"/>
    <p:sldId id="392" r:id="rId19"/>
    <p:sldId id="393" r:id="rId20"/>
    <p:sldId id="376" r:id="rId21"/>
    <p:sldId id="394" r:id="rId22"/>
    <p:sldId id="379" r:id="rId23"/>
    <p:sldId id="395" r:id="rId24"/>
    <p:sldId id="380" r:id="rId25"/>
    <p:sldId id="396" r:id="rId26"/>
    <p:sldId id="397" r:id="rId27"/>
    <p:sldId id="381" r:id="rId28"/>
    <p:sldId id="398" r:id="rId29"/>
    <p:sldId id="336" r:id="rId3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4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4" autoAdjust="0"/>
  </p:normalViewPr>
  <p:slideViewPr>
    <p:cSldViewPr>
      <p:cViewPr>
        <p:scale>
          <a:sx n="66" d="100"/>
          <a:sy n="66" d="100"/>
        </p:scale>
        <p:origin x="-91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90F8F1-ACAB-4313-9187-7D7602AFA1F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A883B46-A19A-4690-92C4-D01B11802746}">
      <dgm:prSet phldrT="[Text]"/>
      <dgm:spPr/>
      <dgm:t>
        <a:bodyPr/>
        <a:lstStyle/>
        <a:p>
          <a:r>
            <a:rPr lang="en-US" dirty="0" smtClean="0"/>
            <a:t>CIAS</a:t>
          </a:r>
          <a:endParaRPr lang="en-GB" dirty="0"/>
        </a:p>
      </dgm:t>
    </dgm:pt>
    <dgm:pt modelId="{586EEFB1-85FC-4D6A-A8D7-DEA2DD162A78}" type="parTrans" cxnId="{29BD8621-C8C3-4E75-BD53-29915E256784}">
      <dgm:prSet/>
      <dgm:spPr/>
      <dgm:t>
        <a:bodyPr/>
        <a:lstStyle/>
        <a:p>
          <a:endParaRPr lang="en-GB"/>
        </a:p>
      </dgm:t>
    </dgm:pt>
    <dgm:pt modelId="{17DC0CD6-A04B-4608-9246-11104A3C593A}" type="sibTrans" cxnId="{29BD8621-C8C3-4E75-BD53-29915E256784}">
      <dgm:prSet/>
      <dgm:spPr/>
      <dgm:t>
        <a:bodyPr/>
        <a:lstStyle/>
        <a:p>
          <a:endParaRPr lang="en-GB"/>
        </a:p>
      </dgm:t>
    </dgm:pt>
    <dgm:pt modelId="{819D2430-7B90-4E06-9375-988D92B469FA}">
      <dgm:prSet phldrT="[Text]"/>
      <dgm:spPr/>
      <dgm:t>
        <a:bodyPr/>
        <a:lstStyle/>
        <a:p>
          <a:r>
            <a:rPr lang="en-US" dirty="0" smtClean="0"/>
            <a:t>Phenotypically </a:t>
          </a:r>
          <a:r>
            <a:rPr lang="en-US" dirty="0" smtClean="0"/>
            <a:t>Female (Grade 7) </a:t>
          </a:r>
          <a:endParaRPr lang="en-GB" dirty="0"/>
        </a:p>
      </dgm:t>
    </dgm:pt>
    <dgm:pt modelId="{2F2A2118-CCA7-4335-B4E0-D46CED67E43B}" type="parTrans" cxnId="{BAF0B555-D97B-4667-9BD3-865DE4F29A31}">
      <dgm:prSet/>
      <dgm:spPr/>
      <dgm:t>
        <a:bodyPr/>
        <a:lstStyle/>
        <a:p>
          <a:endParaRPr lang="en-GB"/>
        </a:p>
      </dgm:t>
    </dgm:pt>
    <dgm:pt modelId="{277B54F0-2976-42DF-A635-D7B997FD1702}" type="sibTrans" cxnId="{BAF0B555-D97B-4667-9BD3-865DE4F29A31}">
      <dgm:prSet/>
      <dgm:spPr/>
      <dgm:t>
        <a:bodyPr/>
        <a:lstStyle/>
        <a:p>
          <a:endParaRPr lang="en-GB"/>
        </a:p>
      </dgm:t>
    </dgm:pt>
    <dgm:pt modelId="{CBC8C764-BD21-4566-B2E9-0B25E5CD859C}">
      <dgm:prSet phldrT="[Text]"/>
      <dgm:spPr/>
      <dgm:t>
        <a:bodyPr/>
        <a:lstStyle/>
        <a:p>
          <a:r>
            <a:rPr lang="en-US" dirty="0" smtClean="0"/>
            <a:t>Partial AIS</a:t>
          </a:r>
        </a:p>
        <a:p>
          <a:r>
            <a:rPr lang="en-US" dirty="0" smtClean="0"/>
            <a:t>(Female)</a:t>
          </a:r>
          <a:endParaRPr lang="en-GB" dirty="0"/>
        </a:p>
      </dgm:t>
    </dgm:pt>
    <dgm:pt modelId="{73D692AE-83FB-4703-A0EF-F6B0FF27EC3D}" type="parTrans" cxnId="{F5577E9C-A918-475C-99BC-AAF19879A769}">
      <dgm:prSet/>
      <dgm:spPr/>
      <dgm:t>
        <a:bodyPr/>
        <a:lstStyle/>
        <a:p>
          <a:endParaRPr lang="en-GB"/>
        </a:p>
      </dgm:t>
    </dgm:pt>
    <dgm:pt modelId="{C32776A2-8F15-47A7-BC52-C8809237024F}" type="sibTrans" cxnId="{F5577E9C-A918-475C-99BC-AAF19879A769}">
      <dgm:prSet/>
      <dgm:spPr/>
      <dgm:t>
        <a:bodyPr/>
        <a:lstStyle/>
        <a:p>
          <a:endParaRPr lang="en-GB"/>
        </a:p>
      </dgm:t>
    </dgm:pt>
    <dgm:pt modelId="{86DE2E0F-4471-4A0B-A6DE-5E0B476DD72C}">
      <dgm:prSet phldrT="[Text]"/>
      <dgm:spPr/>
      <dgm:t>
        <a:bodyPr/>
        <a:lstStyle/>
        <a:p>
          <a:r>
            <a:rPr lang="en-US" dirty="0" err="1" smtClean="0"/>
            <a:t>Predominently</a:t>
          </a:r>
          <a:r>
            <a:rPr lang="en-US" dirty="0" smtClean="0"/>
            <a:t> </a:t>
          </a:r>
          <a:r>
            <a:rPr lang="en-US" dirty="0" smtClean="0"/>
            <a:t>Female </a:t>
          </a:r>
          <a:r>
            <a:rPr lang="en-US" dirty="0" smtClean="0"/>
            <a:t>Genitalia  (Grade 5, 6)</a:t>
          </a:r>
          <a:endParaRPr lang="en-GB" dirty="0"/>
        </a:p>
      </dgm:t>
    </dgm:pt>
    <dgm:pt modelId="{AAA5DD45-5222-4B5F-934E-A5B8A9999E06}" type="parTrans" cxnId="{B50DD501-712C-4F52-8A00-16E47F93B9E4}">
      <dgm:prSet/>
      <dgm:spPr/>
      <dgm:t>
        <a:bodyPr/>
        <a:lstStyle/>
        <a:p>
          <a:endParaRPr lang="en-GB"/>
        </a:p>
      </dgm:t>
    </dgm:pt>
    <dgm:pt modelId="{E2B16FB1-CE8A-4A67-9647-0B1CC88651A0}" type="sibTrans" cxnId="{B50DD501-712C-4F52-8A00-16E47F93B9E4}">
      <dgm:prSet/>
      <dgm:spPr/>
      <dgm:t>
        <a:bodyPr/>
        <a:lstStyle/>
        <a:p>
          <a:endParaRPr lang="en-GB"/>
        </a:p>
      </dgm:t>
    </dgm:pt>
    <dgm:pt modelId="{CDCD83DB-BA5E-4172-959A-4F92C6F96DC3}">
      <dgm:prSet phldrT="[Text]"/>
      <dgm:spPr/>
      <dgm:t>
        <a:bodyPr/>
        <a:lstStyle/>
        <a:p>
          <a:r>
            <a:rPr lang="en-US" smtClean="0"/>
            <a:t>Partial AIS</a:t>
          </a:r>
        </a:p>
        <a:p>
          <a:r>
            <a:rPr lang="en-US" smtClean="0"/>
            <a:t>(Male)</a:t>
          </a:r>
          <a:endParaRPr lang="en-GB" dirty="0"/>
        </a:p>
      </dgm:t>
    </dgm:pt>
    <dgm:pt modelId="{24824405-A84D-4DDC-9EC6-8AF87744E0D8}" type="parTrans" cxnId="{0EDA6101-CAD0-4A3D-9B5B-9FB146084A50}">
      <dgm:prSet/>
      <dgm:spPr/>
      <dgm:t>
        <a:bodyPr/>
        <a:lstStyle/>
        <a:p>
          <a:endParaRPr lang="en-GB"/>
        </a:p>
      </dgm:t>
    </dgm:pt>
    <dgm:pt modelId="{4E75CF77-A5FA-45C5-B4EC-D96ABEC0813F}" type="sibTrans" cxnId="{0EDA6101-CAD0-4A3D-9B5B-9FB146084A50}">
      <dgm:prSet/>
      <dgm:spPr/>
      <dgm:t>
        <a:bodyPr/>
        <a:lstStyle/>
        <a:p>
          <a:endParaRPr lang="en-GB"/>
        </a:p>
      </dgm:t>
    </dgm:pt>
    <dgm:pt modelId="{031A57D0-6294-430F-B2B7-E3B73EB282F2}">
      <dgm:prSet phldrT="[Text]"/>
      <dgm:spPr/>
      <dgm:t>
        <a:bodyPr/>
        <a:lstStyle/>
        <a:p>
          <a:r>
            <a:rPr lang="en-US" dirty="0" smtClean="0"/>
            <a:t>Large Hypospadias etc.</a:t>
          </a:r>
          <a:endParaRPr lang="en-GB" dirty="0"/>
        </a:p>
      </dgm:t>
    </dgm:pt>
    <dgm:pt modelId="{72968385-6FCE-4433-8385-CEDDDB3614B5}" type="parTrans" cxnId="{F9A5D8D1-6A9B-4C37-964D-43F3CABF97B1}">
      <dgm:prSet/>
      <dgm:spPr/>
      <dgm:t>
        <a:bodyPr/>
        <a:lstStyle/>
        <a:p>
          <a:endParaRPr lang="en-GB"/>
        </a:p>
      </dgm:t>
    </dgm:pt>
    <dgm:pt modelId="{E2DCDBCC-1692-40D6-A9FD-8EFF25988D2A}" type="sibTrans" cxnId="{F9A5D8D1-6A9B-4C37-964D-43F3CABF97B1}">
      <dgm:prSet/>
      <dgm:spPr/>
      <dgm:t>
        <a:bodyPr/>
        <a:lstStyle/>
        <a:p>
          <a:endParaRPr lang="en-GB"/>
        </a:p>
      </dgm:t>
    </dgm:pt>
    <dgm:pt modelId="{0815A604-C9BA-4EDE-AD16-199D4509D1E0}">
      <dgm:prSet phldrT="[Text]"/>
      <dgm:spPr/>
      <dgm:t>
        <a:bodyPr/>
        <a:lstStyle/>
        <a:p>
          <a:r>
            <a:rPr lang="en-US" dirty="0" smtClean="0"/>
            <a:t>(Rifenstein Syndrome</a:t>
          </a:r>
          <a:r>
            <a:rPr lang="en-US" dirty="0" smtClean="0"/>
            <a:t>) (Grade 2 and Grade 3)</a:t>
          </a:r>
          <a:endParaRPr lang="en-GB" dirty="0"/>
        </a:p>
      </dgm:t>
    </dgm:pt>
    <dgm:pt modelId="{0980A108-7B8F-4F67-ABB0-2128DAE904E8}" type="parTrans" cxnId="{D815C999-14CE-4E26-80A5-80A7DD45105E}">
      <dgm:prSet/>
      <dgm:spPr/>
      <dgm:t>
        <a:bodyPr/>
        <a:lstStyle/>
        <a:p>
          <a:endParaRPr lang="en-GB"/>
        </a:p>
      </dgm:t>
    </dgm:pt>
    <dgm:pt modelId="{F22CBA21-AFCD-4777-9D34-F3233ACEDD6D}" type="sibTrans" cxnId="{D815C999-14CE-4E26-80A5-80A7DD45105E}">
      <dgm:prSet/>
      <dgm:spPr/>
      <dgm:t>
        <a:bodyPr/>
        <a:lstStyle/>
        <a:p>
          <a:endParaRPr lang="en-GB"/>
        </a:p>
      </dgm:t>
    </dgm:pt>
    <dgm:pt modelId="{F789A630-EE95-436B-BA0B-3B639A785F59}">
      <dgm:prSet phldrT="[Text]"/>
      <dgm:spPr/>
      <dgm:t>
        <a:bodyPr/>
        <a:lstStyle/>
        <a:p>
          <a:r>
            <a:rPr lang="en-US" dirty="0" smtClean="0"/>
            <a:t>Mild AIS</a:t>
          </a:r>
        </a:p>
        <a:p>
          <a:r>
            <a:rPr lang="en-US" dirty="0" smtClean="0"/>
            <a:t>(Male)</a:t>
          </a:r>
          <a:endParaRPr lang="en-GB" dirty="0"/>
        </a:p>
      </dgm:t>
    </dgm:pt>
    <dgm:pt modelId="{DEC2B313-916A-47ED-942E-ED2DA85550FF}" type="parTrans" cxnId="{4069F8A1-AC9B-4CFE-84B9-EF3A8D35A113}">
      <dgm:prSet/>
      <dgm:spPr/>
      <dgm:t>
        <a:bodyPr/>
        <a:lstStyle/>
        <a:p>
          <a:endParaRPr lang="en-GB"/>
        </a:p>
      </dgm:t>
    </dgm:pt>
    <dgm:pt modelId="{958A142B-84BD-486E-A1C0-B3BE51784812}" type="sibTrans" cxnId="{4069F8A1-AC9B-4CFE-84B9-EF3A8D35A113}">
      <dgm:prSet/>
      <dgm:spPr/>
      <dgm:t>
        <a:bodyPr/>
        <a:lstStyle/>
        <a:p>
          <a:endParaRPr lang="en-GB"/>
        </a:p>
      </dgm:t>
    </dgm:pt>
    <dgm:pt modelId="{83BFF8D9-9940-4732-A4E1-8B622746A6EA}">
      <dgm:prSet phldrT="[Text]"/>
      <dgm:spPr/>
      <dgm:t>
        <a:bodyPr/>
        <a:lstStyle/>
        <a:p>
          <a:r>
            <a:rPr lang="en-US" dirty="0" err="1" smtClean="0"/>
            <a:t>Ambigous</a:t>
          </a:r>
          <a:r>
            <a:rPr lang="en-US" dirty="0" smtClean="0"/>
            <a:t> Phenotype</a:t>
          </a:r>
          <a:endParaRPr lang="en-GB" dirty="0"/>
        </a:p>
      </dgm:t>
    </dgm:pt>
    <dgm:pt modelId="{37BDD789-98CB-430D-BE23-1853AFF2AD4A}" type="parTrans" cxnId="{21CC2356-AECE-4FE1-8A25-9824D42B578D}">
      <dgm:prSet/>
      <dgm:spPr/>
      <dgm:t>
        <a:bodyPr/>
        <a:lstStyle/>
        <a:p>
          <a:endParaRPr lang="en-GB"/>
        </a:p>
      </dgm:t>
    </dgm:pt>
    <dgm:pt modelId="{2005A5F8-6661-4164-8819-C1A6EC302273}" type="sibTrans" cxnId="{21CC2356-AECE-4FE1-8A25-9824D42B578D}">
      <dgm:prSet/>
      <dgm:spPr/>
      <dgm:t>
        <a:bodyPr/>
        <a:lstStyle/>
        <a:p>
          <a:endParaRPr lang="en-GB"/>
        </a:p>
      </dgm:t>
    </dgm:pt>
    <dgm:pt modelId="{190CB455-B17F-4062-A0A1-BACAE3D3518B}">
      <dgm:prSet phldrT="[Text]"/>
      <dgm:spPr/>
      <dgm:t>
        <a:bodyPr/>
        <a:lstStyle/>
        <a:p>
          <a:r>
            <a:rPr lang="en-US" dirty="0" smtClean="0"/>
            <a:t>Intermediate Structure between male and female (Grade 4)</a:t>
          </a:r>
          <a:endParaRPr lang="en-GB" dirty="0"/>
        </a:p>
      </dgm:t>
    </dgm:pt>
    <dgm:pt modelId="{73C42315-EE52-4A38-BA81-928418B7D022}" type="parTrans" cxnId="{F8CCF2E1-730F-4F25-B903-D01C138A6E65}">
      <dgm:prSet/>
      <dgm:spPr/>
      <dgm:t>
        <a:bodyPr/>
        <a:lstStyle/>
        <a:p>
          <a:endParaRPr lang="en-GB"/>
        </a:p>
      </dgm:t>
    </dgm:pt>
    <dgm:pt modelId="{5B67A589-CC6A-404D-97EE-C1E9BC147F6F}" type="sibTrans" cxnId="{F8CCF2E1-730F-4F25-B903-D01C138A6E65}">
      <dgm:prSet/>
      <dgm:spPr/>
      <dgm:t>
        <a:bodyPr/>
        <a:lstStyle/>
        <a:p>
          <a:endParaRPr lang="en-GB"/>
        </a:p>
      </dgm:t>
    </dgm:pt>
    <dgm:pt modelId="{8C075C48-DD1B-4A6B-A48E-86D6127F13F9}" type="pres">
      <dgm:prSet presAssocID="{6F90F8F1-ACAB-4313-9187-7D7602AFA1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AB1079D-4A6B-4BB2-9A92-597C4962BB32}" type="pres">
      <dgm:prSet presAssocID="{2A883B46-A19A-4690-92C4-D01B11802746}" presName="linNode" presStyleCnt="0"/>
      <dgm:spPr/>
    </dgm:pt>
    <dgm:pt modelId="{27D0C327-A677-421A-8786-5929687E0F30}" type="pres">
      <dgm:prSet presAssocID="{2A883B46-A19A-4690-92C4-D01B11802746}" presName="parentText" presStyleLbl="node1" presStyleIdx="0" presStyleCnt="5" custScaleX="83631" custScaleY="56397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47F512A-A88B-4913-87CA-DEA98792AEEB}" type="pres">
      <dgm:prSet presAssocID="{2A883B46-A19A-4690-92C4-D01B11802746}" presName="descendantText" presStyleLbl="alignAccFollowNode1" presStyleIdx="0" presStyleCnt="4" custScaleX="92700" custScaleY="5719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43B5B96-AA17-4ADD-8FA9-361089316D0A}" type="pres">
      <dgm:prSet presAssocID="{17DC0CD6-A04B-4608-9246-11104A3C593A}" presName="sp" presStyleCnt="0"/>
      <dgm:spPr/>
    </dgm:pt>
    <dgm:pt modelId="{D500CEF8-0DD6-4481-B8AF-320013B07035}" type="pres">
      <dgm:prSet presAssocID="{CBC8C764-BD21-4566-B2E9-0B25E5CD859C}" presName="linNode" presStyleCnt="0"/>
      <dgm:spPr/>
    </dgm:pt>
    <dgm:pt modelId="{1DE7090B-93DF-40FD-A1BC-478BCC483C96}" type="pres">
      <dgm:prSet presAssocID="{CBC8C764-BD21-4566-B2E9-0B25E5CD859C}" presName="parentText" presStyleLbl="node1" presStyleIdx="1" presStyleCnt="5" custScaleX="88728" custScaleY="6487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1CE7C2-00D5-4241-8FC7-80665297AA37}" type="pres">
      <dgm:prSet presAssocID="{CBC8C764-BD21-4566-B2E9-0B25E5CD859C}" presName="descendantText" presStyleLbl="alignAccFollowNode1" presStyleIdx="1" presStyleCnt="4" custScaleX="124339" custScaleY="65103" custLinFactNeighborX="-1175" custLinFactNeighborY="-746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1F4572-0734-4178-AE66-5AD15DB0F3B5}" type="pres">
      <dgm:prSet presAssocID="{C32776A2-8F15-47A7-BC52-C8809237024F}" presName="sp" presStyleCnt="0"/>
      <dgm:spPr/>
    </dgm:pt>
    <dgm:pt modelId="{C56C41AD-6835-4CE6-B076-993B243EFA53}" type="pres">
      <dgm:prSet presAssocID="{CDCD83DB-BA5E-4172-959A-4F92C6F96DC3}" presName="linNode" presStyleCnt="0"/>
      <dgm:spPr/>
    </dgm:pt>
    <dgm:pt modelId="{EED5C404-A1FC-48C8-8524-754C0C389E6E}" type="pres">
      <dgm:prSet presAssocID="{CDCD83DB-BA5E-4172-959A-4F92C6F96DC3}" presName="parentText" presStyleLbl="node1" presStyleIdx="2" presStyleCnt="5" custScaleX="73437" custScaleY="67350" custLinFactNeighborX="284" custLinFactNeighborY="6052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6136513-BEAF-4D40-BB36-144182F886AF}" type="pres">
      <dgm:prSet presAssocID="{CDCD83DB-BA5E-4172-959A-4F92C6F96DC3}" presName="descendantText" presStyleLbl="alignAccFollowNode1" presStyleIdx="2" presStyleCnt="4" custScaleX="93455" custScaleY="58040" custLinFactNeighborX="5602" custLinFactNeighborY="8039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0EE389-D7B7-4D69-86E8-C36FBF8B27C2}" type="pres">
      <dgm:prSet presAssocID="{4E75CF77-A5FA-45C5-B4EC-D96ABEC0813F}" presName="sp" presStyleCnt="0"/>
      <dgm:spPr/>
    </dgm:pt>
    <dgm:pt modelId="{9B3BBABC-05FD-4FF8-AB0E-B4C451D598AA}" type="pres">
      <dgm:prSet presAssocID="{F789A630-EE95-436B-BA0B-3B639A785F59}" presName="linNode" presStyleCnt="0"/>
      <dgm:spPr/>
    </dgm:pt>
    <dgm:pt modelId="{EC9EF333-C159-4AFF-9A8D-4EEECD0AA49C}" type="pres">
      <dgm:prSet presAssocID="{F789A630-EE95-436B-BA0B-3B639A785F59}" presName="parentText" presStyleLbl="node1" presStyleIdx="3" presStyleCnt="5" custScaleX="68271" custScaleY="58036" custLinFactNeighborX="5671" custLinFactNeighborY="6265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32F4139-9FB4-43B5-AC89-8264F3DC380F}" type="pres">
      <dgm:prSet presAssocID="{958A142B-84BD-486E-A1C0-B3BE51784812}" presName="sp" presStyleCnt="0"/>
      <dgm:spPr/>
    </dgm:pt>
    <dgm:pt modelId="{C1F5167E-6A09-4E90-AC21-CAF8CBC28CCC}" type="pres">
      <dgm:prSet presAssocID="{83BFF8D9-9940-4732-A4E1-8B622746A6EA}" presName="linNode" presStyleCnt="0"/>
      <dgm:spPr/>
    </dgm:pt>
    <dgm:pt modelId="{265E244E-273C-4DED-979D-FFC8F03927DC}" type="pres">
      <dgm:prSet presAssocID="{83BFF8D9-9940-4732-A4E1-8B622746A6EA}" presName="parentText" presStyleLbl="node1" presStyleIdx="4" presStyleCnt="5" custScaleX="88728" custScaleY="64871" custLinFactY="-46578" custLinFactNeighborX="344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676B890-8CFD-4DB7-808E-C8613DF640DC}" type="pres">
      <dgm:prSet presAssocID="{83BFF8D9-9940-4732-A4E1-8B622746A6EA}" presName="descendantText" presStyleLbl="alignAccFollowNode1" presStyleIdx="3" presStyleCnt="4" custScaleX="124339" custScaleY="65103" custLinFactY="-90686" custLinFactNeighborX="-563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069F8A1-AC9B-4CFE-84B9-EF3A8D35A113}" srcId="{6F90F8F1-ACAB-4313-9187-7D7602AFA1F8}" destId="{F789A630-EE95-436B-BA0B-3B639A785F59}" srcOrd="3" destOrd="0" parTransId="{DEC2B313-916A-47ED-942E-ED2DA85550FF}" sibTransId="{958A142B-84BD-486E-A1C0-B3BE51784812}"/>
    <dgm:cxn modelId="{16A6151F-81F4-4E1F-9190-75B291321FBA}" type="presOf" srcId="{CBC8C764-BD21-4566-B2E9-0B25E5CD859C}" destId="{1DE7090B-93DF-40FD-A1BC-478BCC483C96}" srcOrd="0" destOrd="0" presId="urn:microsoft.com/office/officeart/2005/8/layout/vList5"/>
    <dgm:cxn modelId="{0EDA6101-CAD0-4A3D-9B5B-9FB146084A50}" srcId="{6F90F8F1-ACAB-4313-9187-7D7602AFA1F8}" destId="{CDCD83DB-BA5E-4172-959A-4F92C6F96DC3}" srcOrd="2" destOrd="0" parTransId="{24824405-A84D-4DDC-9EC6-8AF87744E0D8}" sibTransId="{4E75CF77-A5FA-45C5-B4EC-D96ABEC0813F}"/>
    <dgm:cxn modelId="{AC3B961E-3CBB-441C-98AE-0DEFC99FCF10}" type="presOf" srcId="{0815A604-C9BA-4EDE-AD16-199D4509D1E0}" destId="{06136513-BEAF-4D40-BB36-144182F886AF}" srcOrd="0" destOrd="1" presId="urn:microsoft.com/office/officeart/2005/8/layout/vList5"/>
    <dgm:cxn modelId="{21CC2356-AECE-4FE1-8A25-9824D42B578D}" srcId="{6F90F8F1-ACAB-4313-9187-7D7602AFA1F8}" destId="{83BFF8D9-9940-4732-A4E1-8B622746A6EA}" srcOrd="4" destOrd="0" parTransId="{37BDD789-98CB-430D-BE23-1853AFF2AD4A}" sibTransId="{2005A5F8-6661-4164-8819-C1A6EC302273}"/>
    <dgm:cxn modelId="{F5577E9C-A918-475C-99BC-AAF19879A769}" srcId="{6F90F8F1-ACAB-4313-9187-7D7602AFA1F8}" destId="{CBC8C764-BD21-4566-B2E9-0B25E5CD859C}" srcOrd="1" destOrd="0" parTransId="{73D692AE-83FB-4703-A0EF-F6B0FF27EC3D}" sibTransId="{C32776A2-8F15-47A7-BC52-C8809237024F}"/>
    <dgm:cxn modelId="{BAF0B555-D97B-4667-9BD3-865DE4F29A31}" srcId="{2A883B46-A19A-4690-92C4-D01B11802746}" destId="{819D2430-7B90-4E06-9375-988D92B469FA}" srcOrd="0" destOrd="0" parTransId="{2F2A2118-CCA7-4335-B4E0-D46CED67E43B}" sibTransId="{277B54F0-2976-42DF-A635-D7B997FD1702}"/>
    <dgm:cxn modelId="{6CE37F36-7A5F-4D88-A05D-40BA804DDEB4}" type="presOf" srcId="{83BFF8D9-9940-4732-A4E1-8B622746A6EA}" destId="{265E244E-273C-4DED-979D-FFC8F03927DC}" srcOrd="0" destOrd="0" presId="urn:microsoft.com/office/officeart/2005/8/layout/vList5"/>
    <dgm:cxn modelId="{657D123C-D4AB-49A4-8001-596048E01C92}" type="presOf" srcId="{CDCD83DB-BA5E-4172-959A-4F92C6F96DC3}" destId="{EED5C404-A1FC-48C8-8524-754C0C389E6E}" srcOrd="0" destOrd="0" presId="urn:microsoft.com/office/officeart/2005/8/layout/vList5"/>
    <dgm:cxn modelId="{9B411CC2-4AA9-4F30-92BA-8E56882A0412}" type="presOf" srcId="{031A57D0-6294-430F-B2B7-E3B73EB282F2}" destId="{06136513-BEAF-4D40-BB36-144182F886AF}" srcOrd="0" destOrd="0" presId="urn:microsoft.com/office/officeart/2005/8/layout/vList5"/>
    <dgm:cxn modelId="{29BD8621-C8C3-4E75-BD53-29915E256784}" srcId="{6F90F8F1-ACAB-4313-9187-7D7602AFA1F8}" destId="{2A883B46-A19A-4690-92C4-D01B11802746}" srcOrd="0" destOrd="0" parTransId="{586EEFB1-85FC-4D6A-A8D7-DEA2DD162A78}" sibTransId="{17DC0CD6-A04B-4608-9246-11104A3C593A}"/>
    <dgm:cxn modelId="{B50DD501-712C-4F52-8A00-16E47F93B9E4}" srcId="{CBC8C764-BD21-4566-B2E9-0B25E5CD859C}" destId="{86DE2E0F-4471-4A0B-A6DE-5E0B476DD72C}" srcOrd="0" destOrd="0" parTransId="{AAA5DD45-5222-4B5F-934E-A5B8A9999E06}" sibTransId="{E2B16FB1-CE8A-4A67-9647-0B1CC88651A0}"/>
    <dgm:cxn modelId="{8D8DE716-4802-4978-AF35-D2A7D17BBFA8}" type="presOf" srcId="{190CB455-B17F-4062-A0A1-BACAE3D3518B}" destId="{B676B890-8CFD-4DB7-808E-C8613DF640DC}" srcOrd="0" destOrd="0" presId="urn:microsoft.com/office/officeart/2005/8/layout/vList5"/>
    <dgm:cxn modelId="{82A626B3-C45A-4022-B4C7-90A69CBF01DC}" type="presOf" srcId="{6F90F8F1-ACAB-4313-9187-7D7602AFA1F8}" destId="{8C075C48-DD1B-4A6B-A48E-86D6127F13F9}" srcOrd="0" destOrd="0" presId="urn:microsoft.com/office/officeart/2005/8/layout/vList5"/>
    <dgm:cxn modelId="{C967D593-DC49-4D8E-9A11-4CD9201B645F}" type="presOf" srcId="{819D2430-7B90-4E06-9375-988D92B469FA}" destId="{647F512A-A88B-4913-87CA-DEA98792AEEB}" srcOrd="0" destOrd="0" presId="urn:microsoft.com/office/officeart/2005/8/layout/vList5"/>
    <dgm:cxn modelId="{09B858EA-1ED2-44E2-AC85-C4C1A7AE5ED7}" type="presOf" srcId="{2A883B46-A19A-4690-92C4-D01B11802746}" destId="{27D0C327-A677-421A-8786-5929687E0F30}" srcOrd="0" destOrd="0" presId="urn:microsoft.com/office/officeart/2005/8/layout/vList5"/>
    <dgm:cxn modelId="{43841B60-7A92-493D-B868-EBC3B1DB5CDB}" type="presOf" srcId="{86DE2E0F-4471-4A0B-A6DE-5E0B476DD72C}" destId="{201CE7C2-00D5-4241-8FC7-80665297AA37}" srcOrd="0" destOrd="0" presId="urn:microsoft.com/office/officeart/2005/8/layout/vList5"/>
    <dgm:cxn modelId="{F8CCF2E1-730F-4F25-B903-D01C138A6E65}" srcId="{83BFF8D9-9940-4732-A4E1-8B622746A6EA}" destId="{190CB455-B17F-4062-A0A1-BACAE3D3518B}" srcOrd="0" destOrd="0" parTransId="{73C42315-EE52-4A38-BA81-928418B7D022}" sibTransId="{5B67A589-CC6A-404D-97EE-C1E9BC147F6F}"/>
    <dgm:cxn modelId="{F9A5D8D1-6A9B-4C37-964D-43F3CABF97B1}" srcId="{CDCD83DB-BA5E-4172-959A-4F92C6F96DC3}" destId="{031A57D0-6294-430F-B2B7-E3B73EB282F2}" srcOrd="0" destOrd="0" parTransId="{72968385-6FCE-4433-8385-CEDDDB3614B5}" sibTransId="{E2DCDBCC-1692-40D6-A9FD-8EFF25988D2A}"/>
    <dgm:cxn modelId="{DD326E17-DC87-4F28-B5B3-2011B2D4437D}" type="presOf" srcId="{F789A630-EE95-436B-BA0B-3B639A785F59}" destId="{EC9EF333-C159-4AFF-9A8D-4EEECD0AA49C}" srcOrd="0" destOrd="0" presId="urn:microsoft.com/office/officeart/2005/8/layout/vList5"/>
    <dgm:cxn modelId="{D815C999-14CE-4E26-80A5-80A7DD45105E}" srcId="{CDCD83DB-BA5E-4172-959A-4F92C6F96DC3}" destId="{0815A604-C9BA-4EDE-AD16-199D4509D1E0}" srcOrd="1" destOrd="0" parTransId="{0980A108-7B8F-4F67-ABB0-2128DAE904E8}" sibTransId="{F22CBA21-AFCD-4777-9D34-F3233ACEDD6D}"/>
    <dgm:cxn modelId="{79E1BFE2-2522-4F7A-977A-E80B9A387889}" type="presParOf" srcId="{8C075C48-DD1B-4A6B-A48E-86D6127F13F9}" destId="{AAB1079D-4A6B-4BB2-9A92-597C4962BB32}" srcOrd="0" destOrd="0" presId="urn:microsoft.com/office/officeart/2005/8/layout/vList5"/>
    <dgm:cxn modelId="{95AA8A08-78A3-43DF-B0F3-9730C12F52AF}" type="presParOf" srcId="{AAB1079D-4A6B-4BB2-9A92-597C4962BB32}" destId="{27D0C327-A677-421A-8786-5929687E0F30}" srcOrd="0" destOrd="0" presId="urn:microsoft.com/office/officeart/2005/8/layout/vList5"/>
    <dgm:cxn modelId="{AD318137-B8F4-4A14-8315-460B88284399}" type="presParOf" srcId="{AAB1079D-4A6B-4BB2-9A92-597C4962BB32}" destId="{647F512A-A88B-4913-87CA-DEA98792AEEB}" srcOrd="1" destOrd="0" presId="urn:microsoft.com/office/officeart/2005/8/layout/vList5"/>
    <dgm:cxn modelId="{204D0B08-1B59-4EA0-929C-6FCE1DA19881}" type="presParOf" srcId="{8C075C48-DD1B-4A6B-A48E-86D6127F13F9}" destId="{943B5B96-AA17-4ADD-8FA9-361089316D0A}" srcOrd="1" destOrd="0" presId="urn:microsoft.com/office/officeart/2005/8/layout/vList5"/>
    <dgm:cxn modelId="{30F40089-E131-4053-822D-A459E1CFA567}" type="presParOf" srcId="{8C075C48-DD1B-4A6B-A48E-86D6127F13F9}" destId="{D500CEF8-0DD6-4481-B8AF-320013B07035}" srcOrd="2" destOrd="0" presId="urn:microsoft.com/office/officeart/2005/8/layout/vList5"/>
    <dgm:cxn modelId="{F69A7E53-D2C3-443E-90EB-20829F61F65F}" type="presParOf" srcId="{D500CEF8-0DD6-4481-B8AF-320013B07035}" destId="{1DE7090B-93DF-40FD-A1BC-478BCC483C96}" srcOrd="0" destOrd="0" presId="urn:microsoft.com/office/officeart/2005/8/layout/vList5"/>
    <dgm:cxn modelId="{FE857472-CB76-4CAA-A750-B2727C7C0DA1}" type="presParOf" srcId="{D500CEF8-0DD6-4481-B8AF-320013B07035}" destId="{201CE7C2-00D5-4241-8FC7-80665297AA37}" srcOrd="1" destOrd="0" presId="urn:microsoft.com/office/officeart/2005/8/layout/vList5"/>
    <dgm:cxn modelId="{6B19FE52-1384-4411-B16D-D12585E6503E}" type="presParOf" srcId="{8C075C48-DD1B-4A6B-A48E-86D6127F13F9}" destId="{C61F4572-0734-4178-AE66-5AD15DB0F3B5}" srcOrd="3" destOrd="0" presId="urn:microsoft.com/office/officeart/2005/8/layout/vList5"/>
    <dgm:cxn modelId="{18250177-09DF-4D42-9EDA-306B2C6D217C}" type="presParOf" srcId="{8C075C48-DD1B-4A6B-A48E-86D6127F13F9}" destId="{C56C41AD-6835-4CE6-B076-993B243EFA53}" srcOrd="4" destOrd="0" presId="urn:microsoft.com/office/officeart/2005/8/layout/vList5"/>
    <dgm:cxn modelId="{2B32DBD4-E8C4-4456-800A-BDC289F07A3F}" type="presParOf" srcId="{C56C41AD-6835-4CE6-B076-993B243EFA53}" destId="{EED5C404-A1FC-48C8-8524-754C0C389E6E}" srcOrd="0" destOrd="0" presId="urn:microsoft.com/office/officeart/2005/8/layout/vList5"/>
    <dgm:cxn modelId="{23B90373-DBD9-4235-A2E9-F2FE453C03F6}" type="presParOf" srcId="{C56C41AD-6835-4CE6-B076-993B243EFA53}" destId="{06136513-BEAF-4D40-BB36-144182F886AF}" srcOrd="1" destOrd="0" presId="urn:microsoft.com/office/officeart/2005/8/layout/vList5"/>
    <dgm:cxn modelId="{DB2A99A2-F1A1-4779-A68A-474B37834876}" type="presParOf" srcId="{8C075C48-DD1B-4A6B-A48E-86D6127F13F9}" destId="{B90EE389-D7B7-4D69-86E8-C36FBF8B27C2}" srcOrd="5" destOrd="0" presId="urn:microsoft.com/office/officeart/2005/8/layout/vList5"/>
    <dgm:cxn modelId="{75AFC765-6996-470C-9C1C-9709B432B1F9}" type="presParOf" srcId="{8C075C48-DD1B-4A6B-A48E-86D6127F13F9}" destId="{9B3BBABC-05FD-4FF8-AB0E-B4C451D598AA}" srcOrd="6" destOrd="0" presId="urn:microsoft.com/office/officeart/2005/8/layout/vList5"/>
    <dgm:cxn modelId="{14991668-0A33-4EC7-A88E-F816EB93213F}" type="presParOf" srcId="{9B3BBABC-05FD-4FF8-AB0E-B4C451D598AA}" destId="{EC9EF333-C159-4AFF-9A8D-4EEECD0AA49C}" srcOrd="0" destOrd="0" presId="urn:microsoft.com/office/officeart/2005/8/layout/vList5"/>
    <dgm:cxn modelId="{87C45008-7604-468F-B368-93BCDCD56943}" type="presParOf" srcId="{8C075C48-DD1B-4A6B-A48E-86D6127F13F9}" destId="{B32F4139-9FB4-43B5-AC89-8264F3DC380F}" srcOrd="7" destOrd="0" presId="urn:microsoft.com/office/officeart/2005/8/layout/vList5"/>
    <dgm:cxn modelId="{F9C30681-6669-476D-B9F7-62E96358BC38}" type="presParOf" srcId="{8C075C48-DD1B-4A6B-A48E-86D6127F13F9}" destId="{C1F5167E-6A09-4E90-AC21-CAF8CBC28CCC}" srcOrd="8" destOrd="0" presId="urn:microsoft.com/office/officeart/2005/8/layout/vList5"/>
    <dgm:cxn modelId="{F80A47AA-51CE-48B7-9B3C-19AC55FD44F2}" type="presParOf" srcId="{C1F5167E-6A09-4E90-AC21-CAF8CBC28CCC}" destId="{265E244E-273C-4DED-979D-FFC8F03927DC}" srcOrd="0" destOrd="0" presId="urn:microsoft.com/office/officeart/2005/8/layout/vList5"/>
    <dgm:cxn modelId="{BBD31944-A6CB-49C3-9825-3BAA48CB1A97}" type="presParOf" srcId="{C1F5167E-6A09-4E90-AC21-CAF8CBC28CCC}" destId="{B676B890-8CFD-4DB7-808E-C8613DF640D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7F512A-A88B-4913-87CA-DEA98792AEEB}">
      <dsp:nvSpPr>
        <dsp:cNvPr id="0" name=""/>
        <dsp:cNvSpPr/>
      </dsp:nvSpPr>
      <dsp:spPr>
        <a:xfrm rot="5400000">
          <a:off x="4345554" y="-1897902"/>
          <a:ext cx="693245" cy="465641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Phenotypically </a:t>
          </a:r>
          <a:r>
            <a:rPr lang="en-US" sz="1900" kern="1200" dirty="0" smtClean="0"/>
            <a:t>Female (Grade 7) </a:t>
          </a:r>
          <a:endParaRPr lang="en-GB" sz="1900" kern="1200" dirty="0"/>
        </a:p>
      </dsp:txBody>
      <dsp:txXfrm rot="-5400000">
        <a:off x="2363969" y="117524"/>
        <a:ext cx="4622576" cy="625563"/>
      </dsp:txXfrm>
    </dsp:sp>
    <dsp:sp modelId="{27D0C327-A677-421A-8786-5929687E0F30}">
      <dsp:nvSpPr>
        <dsp:cNvPr id="0" name=""/>
        <dsp:cNvSpPr/>
      </dsp:nvSpPr>
      <dsp:spPr>
        <a:xfrm>
          <a:off x="978" y="770"/>
          <a:ext cx="2362990" cy="8544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CIAS</a:t>
          </a:r>
          <a:endParaRPr lang="en-GB" sz="2200" kern="1200" dirty="0"/>
        </a:p>
      </dsp:txBody>
      <dsp:txXfrm>
        <a:off x="42691" y="42483"/>
        <a:ext cx="2279564" cy="771070"/>
      </dsp:txXfrm>
    </dsp:sp>
    <dsp:sp modelId="{201CE7C2-00D5-4241-8FC7-80665297AA37}">
      <dsp:nvSpPr>
        <dsp:cNvPr id="0" name=""/>
        <dsp:cNvSpPr/>
      </dsp:nvSpPr>
      <dsp:spPr>
        <a:xfrm rot="5400000">
          <a:off x="4623721" y="-1465291"/>
          <a:ext cx="789123" cy="55991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/>
            <a:t>Predominently</a:t>
          </a:r>
          <a:r>
            <a:rPr lang="en-US" sz="1900" kern="1200" dirty="0" smtClean="0"/>
            <a:t> </a:t>
          </a:r>
          <a:r>
            <a:rPr lang="en-US" sz="1900" kern="1200" dirty="0" smtClean="0"/>
            <a:t>Female </a:t>
          </a:r>
          <a:r>
            <a:rPr lang="en-US" sz="1900" kern="1200" dirty="0" smtClean="0"/>
            <a:t>Genitalia  (Grade 5, 6)</a:t>
          </a:r>
          <a:endParaRPr lang="en-GB" sz="1900" kern="1200" dirty="0"/>
        </a:p>
      </dsp:txBody>
      <dsp:txXfrm rot="-5400000">
        <a:off x="2218707" y="978245"/>
        <a:ext cx="5560630" cy="712079"/>
      </dsp:txXfrm>
    </dsp:sp>
    <dsp:sp modelId="{1DE7090B-93DF-40FD-A1BC-478BCC483C96}">
      <dsp:nvSpPr>
        <dsp:cNvPr id="0" name=""/>
        <dsp:cNvSpPr/>
      </dsp:nvSpPr>
      <dsp:spPr>
        <a:xfrm>
          <a:off x="978" y="933311"/>
          <a:ext cx="2247491" cy="9828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Partial AIS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(Female)</a:t>
          </a:r>
          <a:endParaRPr lang="en-GB" sz="2200" kern="1200" dirty="0"/>
        </a:p>
      </dsp:txBody>
      <dsp:txXfrm>
        <a:off x="48959" y="981292"/>
        <a:ext cx="2151529" cy="886927"/>
      </dsp:txXfrm>
    </dsp:sp>
    <dsp:sp modelId="{06136513-BEAF-4D40-BB36-144182F886AF}">
      <dsp:nvSpPr>
        <dsp:cNvPr id="0" name=""/>
        <dsp:cNvSpPr/>
      </dsp:nvSpPr>
      <dsp:spPr>
        <a:xfrm rot="5400000">
          <a:off x="4229636" y="1129529"/>
          <a:ext cx="703511" cy="469434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Large Hypospadias etc.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(Rifenstein Syndrome</a:t>
          </a:r>
          <a:r>
            <a:rPr lang="en-US" sz="1900" kern="1200" dirty="0" smtClean="0"/>
            <a:t>) (Grade 2 and Grade 3)</a:t>
          </a:r>
          <a:endParaRPr lang="en-GB" sz="1900" kern="1200" dirty="0"/>
        </a:p>
      </dsp:txBody>
      <dsp:txXfrm rot="-5400000">
        <a:off x="2234222" y="3159287"/>
        <a:ext cx="4659998" cy="634825"/>
      </dsp:txXfrm>
    </dsp:sp>
    <dsp:sp modelId="{EED5C404-A1FC-48C8-8524-754C0C389E6E}">
      <dsp:nvSpPr>
        <dsp:cNvPr id="0" name=""/>
        <dsp:cNvSpPr/>
      </dsp:nvSpPr>
      <dsp:spPr>
        <a:xfrm>
          <a:off x="15243" y="2908923"/>
          <a:ext cx="2074959" cy="10204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Partial AIS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(Male)</a:t>
          </a:r>
          <a:endParaRPr lang="en-GB" sz="2200" kern="1200" dirty="0"/>
        </a:p>
      </dsp:txBody>
      <dsp:txXfrm>
        <a:off x="65057" y="2958737"/>
        <a:ext cx="1975331" cy="920821"/>
      </dsp:txXfrm>
    </dsp:sp>
    <dsp:sp modelId="{EC9EF333-C159-4AFF-9A8D-4EEECD0AA49C}">
      <dsp:nvSpPr>
        <dsp:cNvPr id="0" name=""/>
        <dsp:cNvSpPr/>
      </dsp:nvSpPr>
      <dsp:spPr>
        <a:xfrm>
          <a:off x="161211" y="4037464"/>
          <a:ext cx="1928994" cy="8793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Mild AIS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(Male)</a:t>
          </a:r>
          <a:endParaRPr lang="en-GB" sz="2200" kern="1200" dirty="0"/>
        </a:p>
      </dsp:txBody>
      <dsp:txXfrm>
        <a:off x="204136" y="4080389"/>
        <a:ext cx="1843144" cy="793479"/>
      </dsp:txXfrm>
    </dsp:sp>
    <dsp:sp modelId="{B676B890-8CFD-4DB7-808E-C8613DF640DC}">
      <dsp:nvSpPr>
        <dsp:cNvPr id="0" name=""/>
        <dsp:cNvSpPr/>
      </dsp:nvSpPr>
      <dsp:spPr>
        <a:xfrm rot="5400000">
          <a:off x="4639223" y="-576214"/>
          <a:ext cx="789123" cy="55991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Intermediate Structure between male and female (Grade 4)</a:t>
          </a:r>
          <a:endParaRPr lang="en-GB" sz="1900" kern="1200" dirty="0"/>
        </a:p>
      </dsp:txBody>
      <dsp:txXfrm rot="-5400000">
        <a:off x="2234209" y="1867322"/>
        <a:ext cx="5560630" cy="712079"/>
      </dsp:txXfrm>
    </dsp:sp>
    <dsp:sp modelId="{265E244E-273C-4DED-979D-FFC8F03927DC}">
      <dsp:nvSpPr>
        <dsp:cNvPr id="0" name=""/>
        <dsp:cNvSpPr/>
      </dsp:nvSpPr>
      <dsp:spPr>
        <a:xfrm>
          <a:off x="16468" y="1822383"/>
          <a:ext cx="2247491" cy="9828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Ambigous</a:t>
          </a:r>
          <a:r>
            <a:rPr lang="en-US" sz="2200" kern="1200" dirty="0" smtClean="0"/>
            <a:t> Phenotype</a:t>
          </a:r>
          <a:endParaRPr lang="en-GB" sz="2200" kern="1200" dirty="0"/>
        </a:p>
      </dsp:txBody>
      <dsp:txXfrm>
        <a:off x="64449" y="1870364"/>
        <a:ext cx="2151529" cy="8869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4CC4AF4-351E-495A-91B4-8621E5CDE397}" type="datetimeFigureOut">
              <a:rPr lang="en-GB"/>
              <a:pPr>
                <a:defRPr/>
              </a:pPr>
              <a:t>04/05/2015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562BEC3-60BA-45C4-BE80-D3D03A80D2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174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27B2FC2-FE26-4A3E-B4C6-E83BB2FC03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60DF3-E970-4F57-A633-8B761F436A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FD70-F144-48DB-9433-14778A3D56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C0649-EFD8-4C29-9D94-4933AC1CE4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47BDB-7BBE-4F3E-BDAE-1F456EA4A3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53274-86F4-49AC-A801-F61E7FBED5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AEDF5-F9A2-4AEF-AFE0-043071657E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6D6DE-9923-4727-96A1-169E184659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83443-D9D5-449F-9A75-42CB8F2A35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9F117-295A-4BD4-AF91-26D69214B2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581AE-FA75-4AA4-A846-EA1B3F8ECD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1F7F6634-4AD4-482E-B18E-479C64C605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3" r:id="rId1"/>
    <p:sldLayoutId id="2147484416" r:id="rId2"/>
    <p:sldLayoutId id="2147484424" r:id="rId3"/>
    <p:sldLayoutId id="2147484417" r:id="rId4"/>
    <p:sldLayoutId id="2147484418" r:id="rId5"/>
    <p:sldLayoutId id="2147484419" r:id="rId6"/>
    <p:sldLayoutId id="2147484420" r:id="rId7"/>
    <p:sldLayoutId id="2147484425" r:id="rId8"/>
    <p:sldLayoutId id="2147484426" r:id="rId9"/>
    <p:sldLayoutId id="2147484421" r:id="rId10"/>
    <p:sldLayoutId id="21474844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1"/>
          <p:cNvSpPr>
            <a:spLocks noGrp="1"/>
          </p:cNvSpPr>
          <p:nvPr>
            <p:ph type="subTitle" idx="1"/>
          </p:nvPr>
        </p:nvSpPr>
        <p:spPr>
          <a:xfrm>
            <a:off x="107950" y="3484563"/>
            <a:ext cx="8928100" cy="1600200"/>
          </a:xfrm>
        </p:spPr>
        <p:txBody>
          <a:bodyPr/>
          <a:lstStyle/>
          <a:p>
            <a:pPr eaLnBrk="1" hangingPunct="1"/>
            <a:r>
              <a:rPr lang="en-GB" altLang="en-US" sz="3200" dirty="0" smtClean="0"/>
              <a:t>Held on </a:t>
            </a:r>
            <a:r>
              <a:rPr lang="en-GB" altLang="en-US" sz="3200" dirty="0"/>
              <a:t>29 April 2015 (WEDNESDAY)</a:t>
            </a:r>
          </a:p>
          <a:p>
            <a:pPr eaLnBrk="1" hangingPunct="1"/>
            <a:endParaRPr lang="en-GB" altLang="en-US" sz="3200" dirty="0" smtClean="0"/>
          </a:p>
        </p:txBody>
      </p:sp>
      <p:sp>
        <p:nvSpPr>
          <p:cNvPr id="6147" name="Title 2"/>
          <p:cNvSpPr>
            <a:spLocks noGrp="1"/>
          </p:cNvSpPr>
          <p:nvPr>
            <p:ph type="ctrTitle"/>
          </p:nvPr>
        </p:nvSpPr>
        <p:spPr>
          <a:xfrm>
            <a:off x="457200" y="1598613"/>
            <a:ext cx="8229600" cy="1470025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Quick Assessment of Data Interpretation Skill (QADIS) with Key</a:t>
            </a:r>
          </a:p>
        </p:txBody>
      </p:sp>
      <p:sp>
        <p:nvSpPr>
          <p:cNvPr id="6148" name="Subtitle 2"/>
          <p:cNvSpPr txBox="1">
            <a:spLocks/>
          </p:cNvSpPr>
          <p:nvPr/>
        </p:nvSpPr>
        <p:spPr bwMode="auto">
          <a:xfrm>
            <a:off x="762000" y="4868863"/>
            <a:ext cx="6858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en-GB" sz="3600" u="sng" dirty="0">
                <a:solidFill>
                  <a:srgbClr val="FF0000"/>
                </a:solidFill>
                <a:latin typeface="Perpetua" pitchFamily="18" charset="0"/>
              </a:rPr>
              <a:t>Instructions:</a:t>
            </a:r>
          </a:p>
          <a:p>
            <a:pPr eaLnBrk="1" hangingPunct="1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en-GB" sz="2400" dirty="0">
                <a:solidFill>
                  <a:srgbClr val="002060"/>
                </a:solidFill>
                <a:latin typeface="Perpetua" pitchFamily="18" charset="0"/>
              </a:rPr>
              <a:t>Please answer the questions asked by the facilitator</a:t>
            </a:r>
          </a:p>
          <a:p>
            <a:pPr eaLnBrk="1" hangingPunct="1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en-GB" sz="2400" dirty="0">
                <a:solidFill>
                  <a:srgbClr val="002060"/>
                </a:solidFill>
                <a:latin typeface="Perpetua" pitchFamily="18" charset="0"/>
              </a:rPr>
              <a:t>Feel free to clear your doubts </a:t>
            </a:r>
          </a:p>
        </p:txBody>
      </p:sp>
      <p:sp>
        <p:nvSpPr>
          <p:cNvPr id="6149" name="Subtitle 1"/>
          <p:cNvSpPr txBox="1">
            <a:spLocks/>
          </p:cNvSpPr>
          <p:nvPr/>
        </p:nvSpPr>
        <p:spPr bwMode="auto">
          <a:xfrm>
            <a:off x="293688" y="115888"/>
            <a:ext cx="89281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en-GB" altLang="en-US" sz="3200" dirty="0">
                <a:solidFill>
                  <a:schemeClr val="tx2"/>
                </a:solidFill>
                <a:latin typeface="Perpetua" pitchFamily="18" charset="0"/>
              </a:rPr>
              <a:t>Structured Assessment of Skills in Chemical Pathology</a:t>
            </a:r>
          </a:p>
          <a:p>
            <a:pPr algn="ctr" eaLnBrk="1" hangingPunct="1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en-GB" altLang="en-US" sz="3200" dirty="0">
                <a:solidFill>
                  <a:schemeClr val="tx2"/>
                </a:solidFill>
                <a:latin typeface="Perpetua" pitchFamily="18" charset="0"/>
              </a:rPr>
              <a:t>Lesson No </a:t>
            </a:r>
            <a:r>
              <a:rPr lang="en-GB" altLang="en-US" sz="3200" dirty="0" smtClean="0">
                <a:solidFill>
                  <a:schemeClr val="tx2"/>
                </a:solidFill>
                <a:latin typeface="Perpetua" pitchFamily="18" charset="0"/>
              </a:rPr>
              <a:t>4</a:t>
            </a:r>
            <a:endParaRPr lang="en-GB" altLang="en-US" sz="3200" dirty="0">
              <a:solidFill>
                <a:schemeClr val="tx2"/>
              </a:solidFill>
              <a:latin typeface="Perpetua" pitchFamily="18" charset="0"/>
            </a:endParaRPr>
          </a:p>
          <a:p>
            <a:pPr algn="ctr" eaLnBrk="1" hangingPunct="1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endParaRPr lang="en-GB" altLang="en-US" sz="3200" dirty="0">
              <a:solidFill>
                <a:schemeClr val="tx2"/>
              </a:solidFill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61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906072" cy="1143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Androgen Insensitivity Syndrome (AIS)</a:t>
            </a:r>
            <a:r>
              <a:rPr lang="en-US" sz="3600" dirty="0">
                <a:solidFill>
                  <a:srgbClr val="C00000"/>
                </a:solidFill>
              </a:rPr>
              <a:t> 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9552" y="1628800"/>
            <a:ext cx="8066856" cy="45365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5938" lvl="1" indent="-457200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AIS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is due to mutations that cause severe impairment of androgen receptor function in a 46,XY person.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515938" lvl="1" indent="-457200">
              <a:buFont typeface="+mj-lt"/>
              <a:buAutoNum type="arabicPeriod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Serum testosterone concentrations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is in normal range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but all its actions are impaired leading to a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varied phenotype depending on the severity of the disease.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515938" lvl="1" indent="-457200">
              <a:buFont typeface="+mj-lt"/>
              <a:buAutoNum type="arabicPeriod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Anti-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mullarian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Hormone (AMH) activity is normal so there is no uterus or tubes or only rudimentary.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869950" indent="-869950">
              <a:buFont typeface="+mj-lt"/>
              <a:buAutoNum type="alphaLcPeriod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788988" lvl="1" indent="-514350">
              <a:buAutoNum type="alphaLcPeriod"/>
            </a:pP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71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400" dirty="0">
                <a:solidFill>
                  <a:srgbClr val="C00000"/>
                </a:solidFill>
              </a:rPr>
              <a:t>Spectrum of AIS</a:t>
            </a:r>
            <a:endParaRPr lang="en-GB" sz="5400" dirty="0">
              <a:solidFill>
                <a:srgbClr val="C00000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83532209"/>
              </p:ext>
            </p:extLst>
          </p:nvPr>
        </p:nvGraphicFramePr>
        <p:xfrm>
          <a:off x="609600" y="1600200"/>
          <a:ext cx="7848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99792" y="5877272"/>
            <a:ext cx="504056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Infertile male </a:t>
            </a:r>
            <a:r>
              <a:rPr lang="en-US" dirty="0" err="1"/>
              <a:t>Azoospermic</a:t>
            </a:r>
            <a:r>
              <a:rPr lang="en-US" dirty="0"/>
              <a:t> </a:t>
            </a:r>
            <a:r>
              <a:rPr lang="en-US" dirty="0" smtClean="0"/>
              <a:t> (Grade 1)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9783-BC3B-4869-9280-23039094CC3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15888"/>
            <a:ext cx="8686800" cy="838200"/>
          </a:xfrm>
        </p:spPr>
        <p:txBody>
          <a:bodyPr/>
          <a:lstStyle/>
          <a:p>
            <a:pPr algn="ctr" eaLnBrk="1" hangingPunct="1"/>
            <a:r>
              <a:rPr lang="en-US" sz="4800" b="1" u="sng" dirty="0" smtClean="0">
                <a:solidFill>
                  <a:srgbClr val="8D4159"/>
                </a:solidFill>
              </a:rPr>
              <a:t>Patient no 4</a:t>
            </a:r>
            <a:endParaRPr lang="en-GB" sz="4800" b="1" u="sng" dirty="0" smtClean="0">
              <a:solidFill>
                <a:srgbClr val="8D4159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15950" y="1125538"/>
            <a:ext cx="7772400" cy="32395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A 62 years female is a known diabetic for the last 10 years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. She is feeling lethargy and has course skin and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bradycardia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. Serum Cystatin C was advised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for early detection of diabetic nephropathy. </a:t>
            </a: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Her biochemical reports showed: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Serum Cystatin C :          0.88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mg/l (0.63–1.33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Urine albumin : creatinine ratio: 23.1 mg/mmol (&lt;3.5)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latin typeface="Arial" pitchFamily="34" charset="0"/>
                <a:cs typeface="Arial" pitchFamily="34" charset="0"/>
              </a:rPr>
            </a:b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a. What is the most probable cause of this discrepancy?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Name ONE lab investigation which can be helpful to resolve this issue.</a:t>
            </a:r>
            <a:endParaRPr lang="en-US" sz="1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4998" y="4293096"/>
            <a:ext cx="87849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0070C0"/>
                </a:solidFill>
              </a:rPr>
              <a:t>Cystatin C is not a </a:t>
            </a:r>
            <a:r>
              <a:rPr lang="en-US" dirty="0" smtClean="0">
                <a:solidFill>
                  <a:srgbClr val="0070C0"/>
                </a:solidFill>
              </a:rPr>
              <a:t>good </a:t>
            </a:r>
            <a:r>
              <a:rPr lang="en-US" dirty="0" smtClean="0">
                <a:solidFill>
                  <a:srgbClr val="0070C0"/>
                </a:solidFill>
              </a:rPr>
              <a:t>marker in patients with thyroid disorders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0070C0"/>
                </a:solidFill>
              </a:rPr>
              <a:t>TSH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07007" y="5001674"/>
            <a:ext cx="727298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/>
            <a:r>
              <a:rPr lang="en-GB" sz="1400" dirty="0" smtClean="0">
                <a:solidFill>
                  <a:srgbClr val="7030A0"/>
                </a:solidFill>
              </a:rPr>
              <a:t>Ref No 4</a:t>
            </a:r>
          </a:p>
          <a:p>
            <a:pPr algn="ctr"/>
            <a:r>
              <a:rPr lang="en-GB" sz="1400" dirty="0">
                <a:solidFill>
                  <a:srgbClr val="7030A0"/>
                </a:solidFill>
              </a:rPr>
              <a:t>Cystatin C and Its Role in Patients with Type </a:t>
            </a:r>
            <a:r>
              <a:rPr lang="en-GB" sz="1400" dirty="0" smtClean="0">
                <a:solidFill>
                  <a:srgbClr val="7030A0"/>
                </a:solidFill>
              </a:rPr>
              <a:t>1 and </a:t>
            </a:r>
            <a:r>
              <a:rPr lang="en-GB" sz="1400" dirty="0">
                <a:solidFill>
                  <a:srgbClr val="7030A0"/>
                </a:solidFill>
              </a:rPr>
              <a:t>Type 2 Diabetes Mellitus</a:t>
            </a:r>
          </a:p>
          <a:p>
            <a:pPr algn="ctr"/>
            <a:r>
              <a:rPr lang="en-GB" sz="1400" dirty="0" err="1">
                <a:solidFill>
                  <a:srgbClr val="7030A0"/>
                </a:solidFill>
              </a:rPr>
              <a:t>Alaaeldin</a:t>
            </a:r>
            <a:r>
              <a:rPr lang="en-GB" sz="1400" dirty="0">
                <a:solidFill>
                  <a:srgbClr val="7030A0"/>
                </a:solidFill>
              </a:rPr>
              <a:t> M. </a:t>
            </a:r>
            <a:r>
              <a:rPr lang="en-GB" sz="1400" dirty="0" err="1">
                <a:solidFill>
                  <a:srgbClr val="7030A0"/>
                </a:solidFill>
              </a:rPr>
              <a:t>Bashier</a:t>
            </a:r>
            <a:r>
              <a:rPr lang="en-GB" sz="1400" dirty="0" smtClean="0">
                <a:solidFill>
                  <a:srgbClr val="7030A0"/>
                </a:solidFill>
              </a:rPr>
              <a:t>, Puja </a:t>
            </a:r>
            <a:r>
              <a:rPr lang="en-GB" sz="1400" dirty="0" err="1">
                <a:solidFill>
                  <a:srgbClr val="7030A0"/>
                </a:solidFill>
              </a:rPr>
              <a:t>Murli</a:t>
            </a:r>
            <a:r>
              <a:rPr lang="en-GB" sz="1400" dirty="0">
                <a:solidFill>
                  <a:srgbClr val="7030A0"/>
                </a:solidFill>
              </a:rPr>
              <a:t> </a:t>
            </a:r>
            <a:r>
              <a:rPr lang="en-GB" sz="1400" dirty="0" err="1">
                <a:solidFill>
                  <a:srgbClr val="7030A0"/>
                </a:solidFill>
              </a:rPr>
              <a:t>Thadani</a:t>
            </a:r>
            <a:r>
              <a:rPr lang="en-GB" sz="1400" dirty="0" smtClean="0">
                <a:solidFill>
                  <a:srgbClr val="7030A0"/>
                </a:solidFill>
              </a:rPr>
              <a:t>, </a:t>
            </a:r>
            <a:r>
              <a:rPr lang="en-GB" sz="1400" dirty="0" err="1" smtClean="0">
                <a:solidFill>
                  <a:srgbClr val="7030A0"/>
                </a:solidFill>
              </a:rPr>
              <a:t>Ayman</a:t>
            </a:r>
            <a:r>
              <a:rPr lang="en-GB" sz="1400" dirty="0" smtClean="0">
                <a:solidFill>
                  <a:srgbClr val="7030A0"/>
                </a:solidFill>
              </a:rPr>
              <a:t> </a:t>
            </a:r>
            <a:r>
              <a:rPr lang="en-GB" sz="1400" dirty="0" err="1">
                <a:solidFill>
                  <a:srgbClr val="7030A0"/>
                </a:solidFill>
              </a:rPr>
              <a:t>Aly</a:t>
            </a:r>
            <a:r>
              <a:rPr lang="en-GB" sz="1400" dirty="0">
                <a:solidFill>
                  <a:srgbClr val="7030A0"/>
                </a:solidFill>
              </a:rPr>
              <a:t> </a:t>
            </a:r>
            <a:r>
              <a:rPr lang="en-GB" sz="1400" dirty="0" err="1" smtClean="0">
                <a:solidFill>
                  <a:srgbClr val="7030A0"/>
                </a:solidFill>
              </a:rPr>
              <a:t>Seddik</a:t>
            </a:r>
            <a:r>
              <a:rPr lang="en-GB" sz="1400" dirty="0" smtClean="0">
                <a:solidFill>
                  <a:srgbClr val="7030A0"/>
                </a:solidFill>
              </a:rPr>
              <a:t> </a:t>
            </a:r>
            <a:r>
              <a:rPr lang="en-GB" sz="1400" dirty="0" err="1" smtClean="0">
                <a:solidFill>
                  <a:srgbClr val="7030A0"/>
                </a:solidFill>
              </a:rPr>
              <a:t>Fadlallah</a:t>
            </a:r>
            <a:r>
              <a:rPr lang="en-GB" sz="1400" dirty="0" smtClean="0">
                <a:solidFill>
                  <a:srgbClr val="7030A0"/>
                </a:solidFill>
              </a:rPr>
              <a:t>, </a:t>
            </a:r>
            <a:r>
              <a:rPr lang="en-GB" sz="1400" dirty="0" err="1" smtClean="0">
                <a:solidFill>
                  <a:srgbClr val="7030A0"/>
                </a:solidFill>
              </a:rPr>
              <a:t>Elamin</a:t>
            </a:r>
            <a:r>
              <a:rPr lang="en-GB" sz="1400" dirty="0" smtClean="0">
                <a:solidFill>
                  <a:srgbClr val="7030A0"/>
                </a:solidFill>
              </a:rPr>
              <a:t> </a:t>
            </a:r>
            <a:r>
              <a:rPr lang="en-GB" sz="1400" dirty="0" err="1">
                <a:solidFill>
                  <a:srgbClr val="7030A0"/>
                </a:solidFill>
              </a:rPr>
              <a:t>Abdelgadir</a:t>
            </a:r>
            <a:r>
              <a:rPr lang="en-GB" sz="1400" dirty="0" smtClean="0">
                <a:solidFill>
                  <a:srgbClr val="7030A0"/>
                </a:solidFill>
              </a:rPr>
              <a:t>, Nada </a:t>
            </a:r>
            <a:r>
              <a:rPr lang="en-GB" sz="1400" dirty="0" err="1">
                <a:solidFill>
                  <a:srgbClr val="7030A0"/>
                </a:solidFill>
              </a:rPr>
              <a:t>Alhashemi</a:t>
            </a:r>
            <a:r>
              <a:rPr lang="en-GB" sz="1400" dirty="0" smtClean="0">
                <a:solidFill>
                  <a:srgbClr val="7030A0"/>
                </a:solidFill>
              </a:rPr>
              <a:t>, and </a:t>
            </a:r>
            <a:r>
              <a:rPr lang="en-GB" sz="1400" dirty="0" err="1">
                <a:solidFill>
                  <a:srgbClr val="7030A0"/>
                </a:solidFill>
              </a:rPr>
              <a:t>Fauzia</a:t>
            </a:r>
            <a:r>
              <a:rPr lang="en-GB" sz="1400" dirty="0">
                <a:solidFill>
                  <a:srgbClr val="7030A0"/>
                </a:solidFill>
              </a:rPr>
              <a:t> </a:t>
            </a:r>
            <a:r>
              <a:rPr lang="en-GB" sz="1400" dirty="0" smtClean="0">
                <a:solidFill>
                  <a:srgbClr val="7030A0"/>
                </a:solidFill>
              </a:rPr>
              <a:t>Rashid</a:t>
            </a:r>
          </a:p>
          <a:p>
            <a:pPr algn="ctr"/>
            <a:r>
              <a:rPr lang="en-US" sz="1400" dirty="0">
                <a:solidFill>
                  <a:srgbClr val="7030A0"/>
                </a:solidFill>
              </a:rPr>
              <a:t>Advances in </a:t>
            </a:r>
            <a:r>
              <a:rPr lang="en-US" sz="1400" dirty="0" smtClean="0">
                <a:solidFill>
                  <a:srgbClr val="7030A0"/>
                </a:solidFill>
              </a:rPr>
              <a:t>Endocrinology Volume </a:t>
            </a:r>
            <a:r>
              <a:rPr lang="en-US" sz="1400" dirty="0">
                <a:solidFill>
                  <a:srgbClr val="7030A0"/>
                </a:solidFill>
              </a:rPr>
              <a:t>2015, Article ID </a:t>
            </a:r>
            <a:r>
              <a:rPr lang="en-US" sz="1400" dirty="0" smtClean="0">
                <a:solidFill>
                  <a:srgbClr val="7030A0"/>
                </a:solidFill>
              </a:rPr>
              <a:t>254042</a:t>
            </a:r>
            <a:endParaRPr lang="en-GB" sz="1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33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906072" cy="1143000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rgbClr val="C00000"/>
                </a:solidFill>
              </a:rPr>
              <a:t>Cystatin </a:t>
            </a:r>
            <a:r>
              <a:rPr lang="en-US" sz="4800" dirty="0" smtClean="0">
                <a:solidFill>
                  <a:srgbClr val="C00000"/>
                </a:solidFill>
              </a:rPr>
              <a:t>C</a:t>
            </a:r>
            <a:endParaRPr lang="en-GB" sz="4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9552" y="1628800"/>
            <a:ext cx="8066856" cy="453650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800" dirty="0"/>
              <a:t>Cystatin C is </a:t>
            </a:r>
            <a:r>
              <a:rPr lang="en-US" sz="2800" dirty="0" smtClean="0"/>
              <a:t>claimed to be a superior marker of </a:t>
            </a:r>
            <a:r>
              <a:rPr lang="en-US" sz="2800" dirty="0"/>
              <a:t>kidney </a:t>
            </a:r>
            <a:r>
              <a:rPr lang="en-US" sz="2800" dirty="0" smtClean="0"/>
              <a:t>function as compared to creatinine. </a:t>
            </a:r>
          </a:p>
          <a:p>
            <a:r>
              <a:rPr lang="en-US" sz="2800" dirty="0" smtClean="0"/>
              <a:t>It is </a:t>
            </a:r>
            <a:r>
              <a:rPr lang="en-GB" sz="2800" dirty="0" smtClean="0"/>
              <a:t>filtered solely by the glomerulus.</a:t>
            </a:r>
          </a:p>
          <a:p>
            <a:r>
              <a:rPr lang="en-GB" sz="2800" dirty="0" smtClean="0"/>
              <a:t>It is not handled by the </a:t>
            </a:r>
            <a:r>
              <a:rPr lang="en-US" sz="2800" dirty="0" smtClean="0"/>
              <a:t>renal </a:t>
            </a:r>
            <a:r>
              <a:rPr lang="en-US" sz="2800" dirty="0"/>
              <a:t>tubules, and is generated at a constant rate by all cells </a:t>
            </a:r>
            <a:r>
              <a:rPr lang="en-US" sz="2800" dirty="0" smtClean="0"/>
              <a:t>in </a:t>
            </a:r>
            <a:r>
              <a:rPr lang="en-GB" sz="2800" dirty="0" smtClean="0"/>
              <a:t>the </a:t>
            </a:r>
            <a:r>
              <a:rPr lang="en-GB" sz="2800" dirty="0"/>
              <a:t>body</a:t>
            </a:r>
            <a:r>
              <a:rPr lang="en-GB" sz="2800" dirty="0" smtClean="0"/>
              <a:t>.</a:t>
            </a:r>
          </a:p>
          <a:p>
            <a:r>
              <a:rPr lang="en-GB" sz="2800" dirty="0" smtClean="0"/>
              <a:t>It has been studied as part of </a:t>
            </a:r>
            <a:r>
              <a:rPr lang="en-GB" sz="2800" dirty="0" err="1" smtClean="0"/>
              <a:t>eGFR</a:t>
            </a:r>
            <a:r>
              <a:rPr lang="en-GB" sz="2800" dirty="0" smtClean="0"/>
              <a:t> formulae.</a:t>
            </a:r>
          </a:p>
          <a:p>
            <a:r>
              <a:rPr lang="en-GB" sz="2800" dirty="0"/>
              <a:t> </a:t>
            </a:r>
            <a:r>
              <a:rPr lang="en-GB" sz="2800" dirty="0" smtClean="0"/>
              <a:t>Cystatin C </a:t>
            </a:r>
            <a:r>
              <a:rPr lang="en-GB" sz="2800" dirty="0" smtClean="0"/>
              <a:t>has  two limitations :</a:t>
            </a:r>
          </a:p>
          <a:p>
            <a:pPr lvl="1"/>
            <a:r>
              <a:rPr lang="en-GB" dirty="0" smtClean="0"/>
              <a:t>Thyroid disorders (both hypo- and </a:t>
            </a:r>
            <a:r>
              <a:rPr lang="en-GB" dirty="0" smtClean="0"/>
              <a:t>hyperthyroidism</a:t>
            </a:r>
            <a:r>
              <a:rPr lang="en-GB" dirty="0" smtClean="0"/>
              <a:t>)</a:t>
            </a:r>
          </a:p>
          <a:p>
            <a:pPr lvl="1"/>
            <a:r>
              <a:rPr lang="en-GB" dirty="0"/>
              <a:t> </a:t>
            </a:r>
            <a:r>
              <a:rPr lang="en-GB" dirty="0" smtClean="0"/>
              <a:t>Glucocorticoid therapy</a:t>
            </a:r>
          </a:p>
          <a:p>
            <a:endParaRPr lang="en-US" sz="7200" dirty="0" smtClean="0">
              <a:latin typeface="Arial" pitchFamily="34" charset="0"/>
              <a:cs typeface="Arial" pitchFamily="34" charset="0"/>
            </a:endParaRPr>
          </a:p>
          <a:p>
            <a:pPr marL="788988" lvl="1" indent="-514350">
              <a:buAutoNum type="alphaLcPeriod"/>
            </a:pP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16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15888"/>
            <a:ext cx="8686800" cy="838200"/>
          </a:xfrm>
        </p:spPr>
        <p:txBody>
          <a:bodyPr/>
          <a:lstStyle/>
          <a:p>
            <a:pPr algn="ctr" eaLnBrk="1" hangingPunct="1"/>
            <a:r>
              <a:rPr lang="en-US" sz="4800" b="1" u="sng" dirty="0" smtClean="0">
                <a:solidFill>
                  <a:srgbClr val="8D4159"/>
                </a:solidFill>
              </a:rPr>
              <a:t>Patient no 5</a:t>
            </a:r>
            <a:endParaRPr lang="en-GB" sz="4800" b="1" u="sng" dirty="0" smtClean="0">
              <a:solidFill>
                <a:srgbClr val="8D4159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11560" y="1196752"/>
            <a:ext cx="7772400" cy="33123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 57 old male has BMI 31 Kg/m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His serum creatinine remains mildly elevated. Laboratory has reported following two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eGFR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reports: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eGFR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(by MDRD) :      69 ml/min</a:t>
            </a:r>
          </a:p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eGFR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(by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CKD-EPI)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78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ml/min</a:t>
            </a:r>
          </a:p>
          <a:p>
            <a:endParaRPr lang="en-US" sz="1800" dirty="0" smtClean="0"/>
          </a:p>
          <a:p>
            <a:pPr marL="457200" indent="-457200" defTabSz="115888">
              <a:buClr>
                <a:srgbClr val="FF0000"/>
              </a:buClr>
              <a:buSzPct val="100000"/>
              <a:buFont typeface="+mj-lt"/>
              <a:buAutoNum type="alphaLcPeriod"/>
            </a:pPr>
            <a:r>
              <a:rPr 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Which </a:t>
            </a:r>
            <a:r>
              <a:rPr lang="en-US" sz="1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eGFR</a:t>
            </a:r>
            <a:r>
              <a:rPr 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result you will prefer to accept ?</a:t>
            </a:r>
          </a:p>
          <a:p>
            <a:pPr marL="457200" indent="-457200" defTabSz="115888">
              <a:buClr>
                <a:srgbClr val="FF0000"/>
              </a:buClr>
              <a:buSzPct val="100000"/>
              <a:buFont typeface="+mj-lt"/>
              <a:buAutoNum type="alphaLcPeriod"/>
            </a:pPr>
            <a:r>
              <a:rPr 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Give TWO reasons for your selection.</a:t>
            </a:r>
            <a:endParaRPr lang="en-US" sz="1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4998" y="4365104"/>
            <a:ext cx="878497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marL="457200" indent="-457200">
              <a:buFont typeface="+mj-lt"/>
              <a:buAutoNum type="alphaLcPeriod"/>
            </a:pPr>
            <a:r>
              <a:rPr lang="en-US" sz="1600" dirty="0" err="1">
                <a:solidFill>
                  <a:srgbClr val="0070C0"/>
                </a:solidFill>
              </a:rPr>
              <a:t>eGFR</a:t>
            </a:r>
            <a:r>
              <a:rPr lang="en-US" sz="1600" dirty="0">
                <a:solidFill>
                  <a:srgbClr val="0070C0"/>
                </a:solidFill>
              </a:rPr>
              <a:t> (by CKD-EPI</a:t>
            </a:r>
            <a:r>
              <a:rPr lang="en-US" sz="1600" dirty="0" smtClean="0">
                <a:solidFill>
                  <a:srgbClr val="0070C0"/>
                </a:solidFill>
              </a:rPr>
              <a:t>)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600" dirty="0" smtClean="0">
                <a:solidFill>
                  <a:srgbClr val="0070C0"/>
                </a:solidFill>
              </a:rPr>
              <a:t>This </a:t>
            </a:r>
            <a:r>
              <a:rPr lang="en-US" sz="1600" dirty="0" err="1" smtClean="0">
                <a:solidFill>
                  <a:srgbClr val="0070C0"/>
                </a:solidFill>
              </a:rPr>
              <a:t>eGFR</a:t>
            </a:r>
            <a:r>
              <a:rPr lang="en-US" sz="1600" dirty="0" smtClean="0">
                <a:solidFill>
                  <a:srgbClr val="0070C0"/>
                </a:solidFill>
              </a:rPr>
              <a:t> equation is valid throughout the range of GFR, mild to moderate impairment. Secondly it is more appropriate in obese persons. 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07007" y="5217698"/>
            <a:ext cx="727298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/>
            <a:r>
              <a:rPr lang="en-GB" sz="1600" dirty="0" smtClean="0">
                <a:solidFill>
                  <a:srgbClr val="7030A0"/>
                </a:solidFill>
              </a:rPr>
              <a:t>Ref No 5</a:t>
            </a:r>
          </a:p>
          <a:p>
            <a:pPr algn="ctr"/>
            <a:r>
              <a:rPr lang="en-US" sz="1600" dirty="0">
                <a:solidFill>
                  <a:srgbClr val="7030A0"/>
                </a:solidFill>
              </a:rPr>
              <a:t>Christopher M </a:t>
            </a:r>
            <a:r>
              <a:rPr lang="en-US" sz="1600" dirty="0" err="1">
                <a:solidFill>
                  <a:srgbClr val="7030A0"/>
                </a:solidFill>
              </a:rPr>
              <a:t>Florkowski</a:t>
            </a:r>
            <a:r>
              <a:rPr lang="en-US" sz="1600" dirty="0" smtClean="0">
                <a:solidFill>
                  <a:srgbClr val="7030A0"/>
                </a:solidFill>
              </a:rPr>
              <a:t>, Janice </a:t>
            </a:r>
            <a:r>
              <a:rPr lang="en-US" sz="1600" dirty="0">
                <a:solidFill>
                  <a:srgbClr val="7030A0"/>
                </a:solidFill>
              </a:rPr>
              <a:t>SC </a:t>
            </a:r>
            <a:r>
              <a:rPr lang="en-US" sz="1600" dirty="0" smtClean="0">
                <a:solidFill>
                  <a:srgbClr val="7030A0"/>
                </a:solidFill>
              </a:rPr>
              <a:t>Chew-Harris</a:t>
            </a:r>
          </a:p>
          <a:p>
            <a:pPr algn="ctr"/>
            <a:r>
              <a:rPr lang="en-US" sz="1600" dirty="0" smtClean="0">
                <a:solidFill>
                  <a:srgbClr val="7030A0"/>
                </a:solidFill>
              </a:rPr>
              <a:t>Methods </a:t>
            </a:r>
            <a:r>
              <a:rPr lang="en-US" sz="1600" dirty="0">
                <a:solidFill>
                  <a:srgbClr val="7030A0"/>
                </a:solidFill>
              </a:rPr>
              <a:t>of Estimating GFR – Different Equations Including </a:t>
            </a:r>
            <a:r>
              <a:rPr lang="en-US" sz="1600" dirty="0" smtClean="0">
                <a:solidFill>
                  <a:srgbClr val="7030A0"/>
                </a:solidFill>
              </a:rPr>
              <a:t>CKD-EPI</a:t>
            </a:r>
          </a:p>
          <a:p>
            <a:pPr algn="ctr"/>
            <a:r>
              <a:rPr lang="en-GB" sz="1600" dirty="0" err="1">
                <a:solidFill>
                  <a:srgbClr val="7030A0"/>
                </a:solidFill>
              </a:rPr>
              <a:t>Clin</a:t>
            </a:r>
            <a:r>
              <a:rPr lang="en-GB" sz="1600" dirty="0">
                <a:solidFill>
                  <a:srgbClr val="7030A0"/>
                </a:solidFill>
              </a:rPr>
              <a:t> </a:t>
            </a:r>
            <a:r>
              <a:rPr lang="en-GB" sz="1600" dirty="0" err="1">
                <a:solidFill>
                  <a:srgbClr val="7030A0"/>
                </a:solidFill>
              </a:rPr>
              <a:t>Biochem</a:t>
            </a:r>
            <a:r>
              <a:rPr lang="en-GB" sz="1600" dirty="0">
                <a:solidFill>
                  <a:srgbClr val="7030A0"/>
                </a:solidFill>
              </a:rPr>
              <a:t> Rev </a:t>
            </a:r>
            <a:r>
              <a:rPr lang="en-GB" sz="1600" dirty="0" err="1">
                <a:solidFill>
                  <a:srgbClr val="7030A0"/>
                </a:solidFill>
              </a:rPr>
              <a:t>Vol</a:t>
            </a:r>
            <a:r>
              <a:rPr lang="en-GB" sz="1600" dirty="0">
                <a:solidFill>
                  <a:srgbClr val="7030A0"/>
                </a:solidFill>
              </a:rPr>
              <a:t> 32 May 2011</a:t>
            </a:r>
          </a:p>
        </p:txBody>
      </p:sp>
    </p:spTree>
    <p:extLst>
      <p:ext uri="{BB962C8B-B14F-4D97-AF65-F5344CB8AC3E}">
        <p14:creationId xmlns:p14="http://schemas.microsoft.com/office/powerpoint/2010/main" val="265897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906072" cy="1143000"/>
          </a:xfrm>
        </p:spPr>
        <p:txBody>
          <a:bodyPr/>
          <a:lstStyle/>
          <a:p>
            <a:pPr algn="ctr"/>
            <a:r>
              <a:rPr lang="en-US" sz="6000" dirty="0" err="1" smtClean="0">
                <a:solidFill>
                  <a:srgbClr val="C00000"/>
                </a:solidFill>
              </a:rPr>
              <a:t>eGFR</a:t>
            </a:r>
            <a:endParaRPr lang="en-GB" sz="6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9552" y="1628800"/>
            <a:ext cx="8066856" cy="453650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3200" dirty="0" err="1" smtClean="0"/>
              <a:t>eGFR</a:t>
            </a:r>
            <a:r>
              <a:rPr lang="en-US" sz="3200" dirty="0" smtClean="0"/>
              <a:t> formulae </a:t>
            </a:r>
            <a:r>
              <a:rPr lang="en-US" sz="3200" dirty="0" smtClean="0"/>
              <a:t>are based </a:t>
            </a:r>
            <a:r>
              <a:rPr lang="en-US" sz="3200" dirty="0" smtClean="0"/>
              <a:t>on serum or plasma </a:t>
            </a:r>
            <a:r>
              <a:rPr lang="en-US" sz="3200" dirty="0" smtClean="0"/>
              <a:t>creatinine. Urine sample NOT required</a:t>
            </a:r>
            <a:endParaRPr lang="en-US" sz="3200" dirty="0" smtClean="0"/>
          </a:p>
          <a:p>
            <a:r>
              <a:rPr lang="en-US" sz="3200" dirty="0" smtClean="0"/>
              <a:t>They take into account age, gender, ethnicity and BMI of the patient. </a:t>
            </a:r>
          </a:p>
          <a:p>
            <a:r>
              <a:rPr lang="en-US" sz="3200" dirty="0" smtClean="0"/>
              <a:t>Three formulae are used:</a:t>
            </a:r>
          </a:p>
          <a:p>
            <a:pPr marL="776288" lvl="1" indent="-457200">
              <a:buFont typeface="+mj-lt"/>
              <a:buAutoNum type="arabicPeriod"/>
            </a:pPr>
            <a:r>
              <a:rPr lang="en-GB" sz="2800" dirty="0" smtClean="0"/>
              <a:t> Cockcroft </a:t>
            </a:r>
            <a:r>
              <a:rPr lang="en-GB" sz="2800" dirty="0"/>
              <a:t>and </a:t>
            </a:r>
            <a:r>
              <a:rPr lang="en-GB" sz="2800" dirty="0" err="1" smtClean="0"/>
              <a:t>Gault</a:t>
            </a:r>
            <a:r>
              <a:rPr lang="en-GB" sz="2800" dirty="0" smtClean="0"/>
              <a:t>: requires BMI. </a:t>
            </a:r>
          </a:p>
          <a:p>
            <a:pPr marL="776288" lvl="1" indent="-457200">
              <a:buFont typeface="+mj-lt"/>
              <a:buAutoNum type="arabicPeriod"/>
            </a:pPr>
            <a:r>
              <a:rPr lang="en-GB" sz="2800" dirty="0"/>
              <a:t> </a:t>
            </a:r>
            <a:r>
              <a:rPr lang="en-GB" sz="2800" dirty="0" smtClean="0"/>
              <a:t>MDRD: Not suitable for mild CKD and in obese patients</a:t>
            </a:r>
          </a:p>
          <a:p>
            <a:pPr marL="776288" lvl="1" indent="-457200">
              <a:buFont typeface="+mj-lt"/>
              <a:buAutoNum type="arabicPeriod"/>
            </a:pPr>
            <a:r>
              <a:rPr lang="en-GB" sz="2800" dirty="0"/>
              <a:t> </a:t>
            </a:r>
            <a:r>
              <a:rPr lang="en-GB" sz="2800" dirty="0" smtClean="0"/>
              <a:t>CKD-EPI: Suitable throughout the CKD range.</a:t>
            </a:r>
          </a:p>
          <a:p>
            <a:endParaRPr lang="en-US" sz="8000" dirty="0" smtClean="0">
              <a:latin typeface="Arial" pitchFamily="34" charset="0"/>
              <a:cs typeface="Arial" pitchFamily="34" charset="0"/>
            </a:endParaRPr>
          </a:p>
          <a:p>
            <a:pPr marL="788988" lvl="1" indent="-514350">
              <a:buAutoNum type="alphaLcPeriod"/>
            </a:pP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52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15888"/>
            <a:ext cx="8686800" cy="838200"/>
          </a:xfrm>
        </p:spPr>
        <p:txBody>
          <a:bodyPr/>
          <a:lstStyle/>
          <a:p>
            <a:pPr algn="ctr" eaLnBrk="1" hangingPunct="1"/>
            <a:r>
              <a:rPr lang="en-US" sz="4800" b="1" u="sng" dirty="0" smtClean="0">
                <a:solidFill>
                  <a:srgbClr val="8D4159"/>
                </a:solidFill>
              </a:rPr>
              <a:t>Patient no 6</a:t>
            </a:r>
            <a:endParaRPr lang="en-GB" sz="4800" b="1" u="sng" dirty="0" smtClean="0">
              <a:solidFill>
                <a:srgbClr val="8D4159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15950" y="1125538"/>
            <a:ext cx="7772400" cy="273551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 19 year old male has strong family history of dyslipidaemia and Coronary Artery Disease. His biochemical investigations revealed:</a:t>
            </a:r>
          </a:p>
          <a:p>
            <a:pPr algn="just"/>
            <a:r>
              <a:rPr lang="en-US" sz="1600" dirty="0" smtClean="0">
                <a:latin typeface="Arial" pitchFamily="34" charset="0"/>
                <a:cs typeface="Arial" pitchFamily="34" charset="0"/>
              </a:rPr>
              <a:t>Cholesterol              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:   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5.4   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mmol/L   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(208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mg/dl)</a:t>
            </a:r>
          </a:p>
          <a:p>
            <a:pPr algn="just"/>
            <a:r>
              <a:rPr lang="en-US" sz="1600" dirty="0">
                <a:latin typeface="Arial" pitchFamily="34" charset="0"/>
                <a:cs typeface="Arial" pitchFamily="34" charset="0"/>
              </a:rPr>
              <a:t>Triglycerides             :   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3.1   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mmol/L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(279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mg/dl)</a:t>
            </a:r>
          </a:p>
          <a:p>
            <a:pPr algn="just"/>
            <a:r>
              <a:rPr lang="en-US" sz="1600" dirty="0">
                <a:latin typeface="Arial" pitchFamily="34" charset="0"/>
                <a:cs typeface="Arial" pitchFamily="34" charset="0"/>
              </a:rPr>
              <a:t>LDL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Chol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(measured): 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2.14  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mmol/L  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(83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mg/dl)</a:t>
            </a:r>
          </a:p>
          <a:p>
            <a:pPr algn="just"/>
            <a:r>
              <a:rPr lang="en-US" sz="1600" dirty="0">
                <a:latin typeface="Arial" pitchFamily="34" charset="0"/>
                <a:cs typeface="Arial" pitchFamily="34" charset="0"/>
              </a:rPr>
              <a:t>HDL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Chol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(measured): 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1.01 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mmo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/L    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(39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mg/dl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Apolipoprotein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B:              3.1   g/L             (0.7 – 1.74)</a:t>
            </a:r>
          </a:p>
          <a:p>
            <a:pPr algn="just"/>
            <a:r>
              <a:rPr lang="en-US" sz="1600" dirty="0" smtClean="0">
                <a:latin typeface="Arial" pitchFamily="34" charset="0"/>
                <a:cs typeface="Arial" pitchFamily="34" charset="0"/>
              </a:rPr>
              <a:t>LDL-C / Apo B ratio:          0.69                   (&gt;1.4)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650730" y="3645024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115888">
              <a:buClr>
                <a:srgbClr val="FF0000"/>
              </a:buClr>
              <a:buSzPct val="100000"/>
              <a:buFont typeface="+mj-lt"/>
              <a:buAutoNum type="alphaLcPeriod"/>
            </a:pP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Give TWO most important differential diagnosis</a:t>
            </a: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Name the most probable sub-type of LDL particles present in this patient in greater excess. 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4998" y="4632987"/>
            <a:ext cx="87849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0070C0"/>
                </a:solidFill>
              </a:rPr>
              <a:t>Familial Combined </a:t>
            </a:r>
            <a:r>
              <a:rPr lang="en-US" dirty="0" err="1" smtClean="0">
                <a:solidFill>
                  <a:srgbClr val="0070C0"/>
                </a:solidFill>
              </a:rPr>
              <a:t>Hyperlipidaemia</a:t>
            </a:r>
            <a:r>
              <a:rPr lang="en-US" dirty="0" smtClean="0">
                <a:solidFill>
                  <a:srgbClr val="0070C0"/>
                </a:solidFill>
              </a:rPr>
              <a:t> and </a:t>
            </a:r>
            <a:r>
              <a:rPr lang="en-US" dirty="0" err="1" smtClean="0">
                <a:solidFill>
                  <a:srgbClr val="0070C0"/>
                </a:solidFill>
              </a:rPr>
              <a:t>Hypeapobetalipoproteinaemia</a:t>
            </a:r>
            <a:endParaRPr lang="en-US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0070C0"/>
                </a:solidFill>
              </a:rPr>
              <a:t>Small dense LDL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807007" y="5341565"/>
            <a:ext cx="727298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/>
            <a:r>
              <a:rPr lang="en-GB" sz="1600" dirty="0" smtClean="0">
                <a:solidFill>
                  <a:srgbClr val="7030A0"/>
                </a:solidFill>
              </a:rPr>
              <a:t>Ref No 6</a:t>
            </a:r>
          </a:p>
          <a:p>
            <a:pPr algn="ctr"/>
            <a:r>
              <a:rPr lang="en-US" sz="1600" dirty="0">
                <a:solidFill>
                  <a:srgbClr val="7030A0"/>
                </a:solidFill>
              </a:rPr>
              <a:t>Inherited disorders of </a:t>
            </a:r>
            <a:r>
              <a:rPr lang="en-US" sz="1600" dirty="0" err="1">
                <a:solidFill>
                  <a:srgbClr val="7030A0"/>
                </a:solidFill>
              </a:rPr>
              <a:t>LDL­cholesterol</a:t>
            </a:r>
            <a:r>
              <a:rPr lang="en-US" sz="1600" dirty="0">
                <a:solidFill>
                  <a:srgbClr val="7030A0"/>
                </a:solidFill>
              </a:rPr>
              <a:t> </a:t>
            </a:r>
            <a:r>
              <a:rPr lang="en-US" sz="1600" dirty="0" smtClean="0">
                <a:solidFill>
                  <a:srgbClr val="7030A0"/>
                </a:solidFill>
              </a:rPr>
              <a:t>metabolism</a:t>
            </a:r>
          </a:p>
          <a:p>
            <a:pPr algn="ctr"/>
            <a:r>
              <a:rPr lang="en-GB" sz="1600" dirty="0" smtClean="0">
                <a:solidFill>
                  <a:srgbClr val="7030A0"/>
                </a:solidFill>
              </a:rPr>
              <a:t>www.uptodate.com ©2015</a:t>
            </a:r>
          </a:p>
          <a:p>
            <a:pPr algn="ctr"/>
            <a:endParaRPr lang="en-GB" sz="1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5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906072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Familial Combined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Hyperlipidaemia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(FCHL)</a:t>
            </a:r>
            <a:endParaRPr lang="en-GB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9552" y="1628800"/>
            <a:ext cx="8066856" cy="45365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n-US" sz="3200" dirty="0"/>
              <a:t> Metabolic disorder characterized by</a:t>
            </a:r>
          </a:p>
          <a:p>
            <a:pPr marL="347663" indent="-347663" algn="just"/>
            <a:r>
              <a:rPr lang="en-US" sz="3200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3200" i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Increased in triglycerides and / </a:t>
            </a:r>
            <a:r>
              <a:rPr lang="en-US" sz="3200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or </a:t>
            </a:r>
            <a:r>
              <a:rPr lang="en-US" sz="3200" i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cholesterol </a:t>
            </a:r>
          </a:p>
          <a:p>
            <a:pPr marL="347663" indent="-347663" algn="just">
              <a:buNone/>
            </a:pPr>
            <a:r>
              <a:rPr lang="en-US" sz="3200" i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   </a:t>
            </a:r>
            <a:r>
              <a:rPr lang="en-US" sz="32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levels  </a:t>
            </a:r>
            <a:r>
              <a:rPr lang="en-US" sz="3200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in at least two members of the same family</a:t>
            </a:r>
          </a:p>
          <a:p>
            <a:pPr marL="347663" indent="-347663" algn="just"/>
            <a:r>
              <a:rPr lang="en-US" sz="3200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Intra-individual or intra-familial  variability of  </a:t>
            </a:r>
            <a:r>
              <a:rPr lang="en-US" sz="32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lipid phenotype</a:t>
            </a:r>
            <a:endParaRPr lang="en-US" sz="3200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pPr marL="347663" indent="-347663" algn="just"/>
            <a:r>
              <a:rPr lang="en-US" sz="3200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Increased risk of  premature coronary heart disease</a:t>
            </a:r>
          </a:p>
          <a:p>
            <a:pPr algn="just"/>
            <a:endParaRPr lang="en-US" sz="8000" dirty="0" smtClean="0">
              <a:latin typeface="Arial" pitchFamily="34" charset="0"/>
              <a:cs typeface="Arial" pitchFamily="34" charset="0"/>
            </a:endParaRPr>
          </a:p>
          <a:p>
            <a:pPr marL="788988" lvl="1" indent="-514350" algn="just">
              <a:buAutoNum type="alphaLcPeriod"/>
            </a:pP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67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906072" cy="11430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Metabolism of Lipoproteins in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FCHL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9552" y="1628800"/>
            <a:ext cx="8066856" cy="453650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3200" i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Overproduction of</a:t>
            </a:r>
            <a:r>
              <a:rPr lang="en-US" sz="3200" i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 </a:t>
            </a:r>
            <a:r>
              <a:rPr lang="en-US" sz="3200" i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hepatically</a:t>
            </a:r>
            <a:r>
              <a:rPr lang="en-US" sz="3200" i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derived </a:t>
            </a:r>
            <a:r>
              <a:rPr lang="en-US" sz="3200" i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Apolipprotein</a:t>
            </a:r>
            <a:r>
              <a:rPr lang="en-US" sz="3200" i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3200" i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B­100 associated   with VLDL. </a:t>
            </a:r>
          </a:p>
          <a:p>
            <a:pPr marL="347663" indent="-347663"/>
            <a:r>
              <a:rPr lang="en-US" sz="3200" i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LDL phenotype B   </a:t>
            </a:r>
            <a:r>
              <a:rPr lang="en-US" sz="3200" i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(</a:t>
            </a:r>
            <a:r>
              <a:rPr lang="en-US" sz="3200" i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small, dense LDL particles) make it  very strongly atherogenic</a:t>
            </a:r>
          </a:p>
          <a:p>
            <a:pPr marL="347663" indent="-347663"/>
            <a:r>
              <a:rPr lang="en-US" sz="3200" i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Raised LDL-C levels and Triglyceride levels</a:t>
            </a:r>
          </a:p>
          <a:p>
            <a:pPr marL="347663" indent="-347663"/>
            <a:r>
              <a:rPr lang="en-US" sz="3200" i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Reduced HDL -C</a:t>
            </a:r>
          </a:p>
          <a:p>
            <a:pPr marL="347663" indent="-347663"/>
            <a:r>
              <a:rPr lang="en-US" sz="3200" i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LDL-C / Apo B ratio &lt; 1.2 (Normal &gt; 1.4)</a:t>
            </a:r>
          </a:p>
          <a:p>
            <a:endParaRPr lang="en-US" sz="8000" dirty="0" smtClean="0">
              <a:latin typeface="Arial" pitchFamily="34" charset="0"/>
              <a:cs typeface="Arial" pitchFamily="34" charset="0"/>
            </a:endParaRPr>
          </a:p>
          <a:p>
            <a:pPr marL="788988" lvl="1" indent="-514350">
              <a:buAutoNum type="alphaLcPeriod"/>
            </a:pP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94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906072" cy="1143000"/>
          </a:xfrm>
        </p:spPr>
        <p:txBody>
          <a:bodyPr/>
          <a:lstStyle/>
          <a:p>
            <a:pPr algn="ctr"/>
            <a:r>
              <a:rPr lang="en-US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Variants of FCHL</a:t>
            </a:r>
            <a:endParaRPr lang="en-US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9552" y="1628800"/>
            <a:ext cx="8066856" cy="45365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i="1" u="sng" dirty="0" err="1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Hyperapobetalipoproteinemia</a:t>
            </a:r>
            <a:endParaRPr lang="en-US" sz="3200" i="1" u="sng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  <a:p>
            <a:r>
              <a:rPr lang="en-US" sz="3200" i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Characterized by over production of Apo-B</a:t>
            </a:r>
          </a:p>
          <a:p>
            <a:r>
              <a:rPr lang="en-US" sz="3200" i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Normal concentration of LDL-C</a:t>
            </a:r>
          </a:p>
          <a:p>
            <a:r>
              <a:rPr lang="en-US" sz="3200" i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LDL-C/Apo-B ratio &lt; 1.2 (normal &gt;1.4)</a:t>
            </a:r>
          </a:p>
          <a:p>
            <a:pPr marL="0" indent="0">
              <a:buNone/>
            </a:pPr>
            <a:r>
              <a:rPr lang="en-US" sz="3200" i="1" u="sng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Lipoprotein Lipase (LPL) deficiency </a:t>
            </a:r>
          </a:p>
          <a:p>
            <a:r>
              <a:rPr lang="en-US" sz="3200" i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Characterized by increased triglycerides</a:t>
            </a:r>
          </a:p>
          <a:p>
            <a:r>
              <a:rPr lang="en-US" sz="3200" i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Confirmed by measuring LPL activity</a:t>
            </a:r>
          </a:p>
          <a:p>
            <a:pPr marL="0" indent="0">
              <a:buNone/>
            </a:pPr>
            <a:endParaRPr lang="en-US" sz="8000" dirty="0" smtClean="0">
              <a:latin typeface="Arial" pitchFamily="34" charset="0"/>
              <a:cs typeface="Arial" pitchFamily="34" charset="0"/>
            </a:endParaRPr>
          </a:p>
          <a:p>
            <a:pPr marL="788988" lvl="1" indent="-514350">
              <a:buAutoNum type="alphaLcPeriod"/>
            </a:pP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55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4800" b="1" dirty="0" smtClean="0">
                <a:solidFill>
                  <a:srgbClr val="8D4159"/>
                </a:solidFill>
              </a:rPr>
              <a:t>Authors of the QADIS </a:t>
            </a:r>
            <a:br>
              <a:rPr lang="en-GB" sz="4800" b="1" dirty="0" smtClean="0">
                <a:solidFill>
                  <a:srgbClr val="8D4159"/>
                </a:solidFill>
              </a:rPr>
            </a:br>
            <a:r>
              <a:rPr lang="en-GB" sz="4800" b="1" dirty="0" smtClean="0">
                <a:solidFill>
                  <a:srgbClr val="8D4159"/>
                </a:solidFill>
              </a:rPr>
              <a:t>(Lesson No 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65138" indent="-465138" eaLnBrk="1" fontAlgn="auto" hangingPunct="1">
              <a:spcAft>
                <a:spcPts val="0"/>
              </a:spcAft>
              <a:buFont typeface="Wingdings 2" pitchFamily="18" charset="2"/>
              <a:buNone/>
              <a:tabLst>
                <a:tab pos="347663" algn="l"/>
              </a:tabLst>
              <a:defRPr/>
            </a:pPr>
            <a:r>
              <a:rPr lang="en-US" sz="2400" b="1" dirty="0" smtClean="0"/>
              <a:t>1. Prof </a:t>
            </a:r>
            <a:r>
              <a:rPr lang="en-US" sz="2400" b="1" dirty="0"/>
              <a:t>(Brig) Aamir Ijaz</a:t>
            </a:r>
          </a:p>
          <a:p>
            <a:pPr marL="465138" indent="-465138" eaLnBrk="1" fontAlgn="auto" hangingPunct="1">
              <a:spcAft>
                <a:spcPts val="0"/>
              </a:spcAft>
              <a:buFont typeface="Wingdings 2" pitchFamily="18" charset="2"/>
              <a:buNone/>
              <a:tabLst>
                <a:tab pos="347663" algn="l"/>
              </a:tabLst>
              <a:defRPr/>
            </a:pPr>
            <a:r>
              <a:rPr lang="en-US" sz="2400" b="1" dirty="0"/>
              <a:t>MBBS, MCPS, FCPS, FRCP (</a:t>
            </a:r>
            <a:r>
              <a:rPr lang="en-US" sz="2400" b="1" dirty="0" err="1"/>
              <a:t>Edin</a:t>
            </a:r>
            <a:r>
              <a:rPr lang="en-US" sz="2400" b="1" dirty="0"/>
              <a:t>), MCPS-HPE </a:t>
            </a:r>
          </a:p>
          <a:p>
            <a:pPr marL="465138" indent="-465138" eaLnBrk="1" fontAlgn="auto" hangingPunct="1">
              <a:spcAft>
                <a:spcPts val="0"/>
              </a:spcAft>
              <a:buFont typeface="Wingdings 2" pitchFamily="18" charset="2"/>
              <a:buNone/>
              <a:tabLst>
                <a:tab pos="347663" algn="l"/>
              </a:tabLst>
              <a:defRPr/>
            </a:pPr>
            <a:r>
              <a:rPr lang="en-US" sz="2400" b="1" dirty="0"/>
              <a:t>AFIP Rawalpindi</a:t>
            </a:r>
          </a:p>
          <a:p>
            <a:pPr marL="465138" indent="-465138" eaLnBrk="1" fontAlgn="auto" hangingPunct="1">
              <a:spcAft>
                <a:spcPts val="0"/>
              </a:spcAft>
              <a:buNone/>
              <a:tabLst>
                <a:tab pos="347663" algn="l"/>
              </a:tabLst>
              <a:defRPr/>
            </a:pPr>
            <a:r>
              <a:rPr lang="en-US" sz="2400" b="1" dirty="0" smtClean="0"/>
              <a:t>2.  Col </a:t>
            </a:r>
            <a:r>
              <a:rPr lang="en-US" sz="2400" b="1" dirty="0" err="1" smtClean="0"/>
              <a:t>Naveed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Asif</a:t>
            </a:r>
            <a:endParaRPr lang="en-US" sz="2400" b="1" dirty="0" smtClean="0"/>
          </a:p>
          <a:p>
            <a:pPr marL="465138" indent="-465138" eaLnBrk="1" fontAlgn="auto" hangingPunct="1">
              <a:spcAft>
                <a:spcPts val="0"/>
              </a:spcAft>
              <a:buFont typeface="Wingdings 2" pitchFamily="18" charset="2"/>
              <a:buNone/>
              <a:tabLst>
                <a:tab pos="347663" algn="l"/>
              </a:tabLst>
              <a:defRPr/>
            </a:pPr>
            <a:r>
              <a:rPr lang="en-US" sz="2400" b="1" dirty="0" smtClean="0"/>
              <a:t>MBBS, FCPS (</a:t>
            </a:r>
            <a:r>
              <a:rPr lang="en-US" sz="2400" b="1" dirty="0" err="1" smtClean="0"/>
              <a:t>Chem</a:t>
            </a:r>
            <a:r>
              <a:rPr lang="en-US" sz="2400" b="1" dirty="0" smtClean="0"/>
              <a:t> Path)</a:t>
            </a:r>
          </a:p>
          <a:p>
            <a:pPr marL="465138" indent="-465138" eaLnBrk="1" fontAlgn="auto" hangingPunct="1">
              <a:spcAft>
                <a:spcPts val="0"/>
              </a:spcAft>
              <a:buFont typeface="Wingdings 2" pitchFamily="18" charset="2"/>
              <a:buNone/>
              <a:tabLst>
                <a:tab pos="347663" algn="l"/>
              </a:tabLst>
              <a:defRPr/>
            </a:pPr>
            <a:r>
              <a:rPr lang="en-US" sz="2400" b="1" dirty="0"/>
              <a:t>AFIP </a:t>
            </a:r>
            <a:r>
              <a:rPr lang="en-US" sz="2400" b="1" dirty="0" smtClean="0"/>
              <a:t>Rawalpindi</a:t>
            </a:r>
          </a:p>
          <a:p>
            <a:pPr marL="465138" indent="-465138" eaLnBrk="1" fontAlgn="auto" hangingPunct="1">
              <a:spcAft>
                <a:spcPts val="0"/>
              </a:spcAft>
              <a:buNone/>
              <a:tabLst>
                <a:tab pos="347663" algn="l"/>
              </a:tabLst>
              <a:defRPr/>
            </a:pPr>
            <a:r>
              <a:rPr lang="en-US" sz="2400" b="1" dirty="0" smtClean="0"/>
              <a:t>3. </a:t>
            </a:r>
            <a:r>
              <a:rPr lang="en-US" sz="2400" b="1" dirty="0"/>
              <a:t>Lt Col </a:t>
            </a:r>
            <a:r>
              <a:rPr lang="en-US" sz="2400" b="1" dirty="0" err="1" smtClean="0"/>
              <a:t>Nayyar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Choudhry</a:t>
            </a:r>
            <a:endParaRPr lang="en-US" sz="2400" b="1" dirty="0"/>
          </a:p>
          <a:p>
            <a:pPr marL="465138" indent="-465138" eaLnBrk="1" fontAlgn="auto" hangingPunct="1">
              <a:spcAft>
                <a:spcPts val="0"/>
              </a:spcAft>
              <a:buNone/>
              <a:tabLst>
                <a:tab pos="465138" algn="l"/>
              </a:tabLst>
              <a:defRPr/>
            </a:pPr>
            <a:r>
              <a:rPr lang="en-US" sz="2400" b="1" dirty="0"/>
              <a:t>MBBS, FCPS (</a:t>
            </a:r>
            <a:r>
              <a:rPr lang="en-US" sz="2400" b="1" dirty="0" err="1"/>
              <a:t>Chem</a:t>
            </a:r>
            <a:r>
              <a:rPr lang="en-US" sz="2400" b="1" dirty="0"/>
              <a:t> Path)</a:t>
            </a:r>
          </a:p>
          <a:p>
            <a:pPr marL="465138" indent="-465138" eaLnBrk="1" fontAlgn="auto" hangingPunct="1">
              <a:spcAft>
                <a:spcPts val="0"/>
              </a:spcAft>
              <a:buNone/>
              <a:tabLst>
                <a:tab pos="465138" algn="l"/>
              </a:tabLst>
              <a:defRPr/>
            </a:pPr>
            <a:r>
              <a:rPr lang="en-US" sz="2400" b="1" dirty="0"/>
              <a:t>AFIP Rawalpindi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400" b="1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400" b="1" dirty="0"/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400" b="1" dirty="0"/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15888"/>
            <a:ext cx="8686800" cy="838200"/>
          </a:xfrm>
        </p:spPr>
        <p:txBody>
          <a:bodyPr/>
          <a:lstStyle/>
          <a:p>
            <a:pPr algn="ctr" eaLnBrk="1" hangingPunct="1"/>
            <a:r>
              <a:rPr lang="en-US" sz="4800" b="1" u="sng" dirty="0" smtClean="0">
                <a:solidFill>
                  <a:srgbClr val="8D4159"/>
                </a:solidFill>
              </a:rPr>
              <a:t>Patient no </a:t>
            </a:r>
            <a:r>
              <a:rPr lang="en-US" sz="4800" b="1" u="sng" dirty="0">
                <a:solidFill>
                  <a:srgbClr val="8D4159"/>
                </a:solidFill>
              </a:rPr>
              <a:t>7</a:t>
            </a:r>
            <a:endParaRPr lang="en-GB" sz="4800" b="1" u="sng" dirty="0" smtClean="0">
              <a:solidFill>
                <a:srgbClr val="8D4159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15950" y="1125538"/>
            <a:ext cx="7772400" cy="280751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A 48 years female has hypertension, the cause of which is being investigated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Her pulse is 78/min and there are no episodes of tachycardia and sweating. Her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biochemical investigations revealed: </a:t>
            </a:r>
          </a:p>
          <a:p>
            <a:pPr eaLnBrk="1" hangingPunct="1"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Na                                               143   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mmol/L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(138-145)</a:t>
            </a:r>
          </a:p>
          <a:p>
            <a:pPr eaLnBrk="1" hangingPunct="1">
              <a:defRPr/>
            </a:pPr>
            <a:r>
              <a:rPr lang="en-GB" sz="1400" dirty="0">
                <a:latin typeface="Arial" pitchFamily="34" charset="0"/>
                <a:cs typeface="Arial" pitchFamily="34" charset="0"/>
              </a:rPr>
              <a:t>K                                    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            4.2    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mmol/L        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(3.5 - 5.0)</a:t>
            </a:r>
          </a:p>
          <a:p>
            <a:pPr algn="just"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Chloride	               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 101     mmol/L         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(95-105)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Plasma Aldosterone :                 339    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pmol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/L           (272-421)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Active Renin Mass </a:t>
            </a:r>
          </a:p>
          <a:p>
            <a:pPr marL="0" indent="0">
              <a:buNone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 Concentration (ARC):                 21.2 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ng/L             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(10.1 – 12.4)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Aldosterone: ARC Ratio :            38.2                         (37.6-41.2)</a:t>
            </a:r>
          </a:p>
          <a:p>
            <a:pPr marL="0" indent="0">
              <a:buNone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560" y="3933056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  <a:buFont typeface="+mj-lt"/>
              <a:buAutoNum type="alphaLcPeriod"/>
            </a:pP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Which type of hypertension she is most probably suffering from?</a:t>
            </a:r>
            <a:endParaRPr 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Clr>
                <a:srgbClr val="FF0000"/>
              </a:buClr>
              <a:buSzPct val="100000"/>
              <a:buFont typeface="+mj-lt"/>
              <a:buAutoNum type="alphaLcPeriod"/>
            </a:pP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Name the disease which is clearly ruled out as a cause of her hypertension. </a:t>
            </a:r>
            <a:endParaRPr 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4998" y="4509120"/>
            <a:ext cx="87849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0070C0"/>
                </a:solidFill>
              </a:rPr>
              <a:t>Essential Hypertension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0070C0"/>
                </a:solidFill>
              </a:rPr>
              <a:t>Primary </a:t>
            </a:r>
            <a:r>
              <a:rPr lang="en-US" dirty="0" err="1" smtClean="0">
                <a:solidFill>
                  <a:srgbClr val="0070C0"/>
                </a:solidFill>
              </a:rPr>
              <a:t>Hyperaldosterone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807007" y="5341565"/>
            <a:ext cx="7272982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/>
            <a:r>
              <a:rPr lang="en-GB" sz="1600" dirty="0" smtClean="0">
                <a:solidFill>
                  <a:srgbClr val="7030A0"/>
                </a:solidFill>
              </a:rPr>
              <a:t>Ref No 7</a:t>
            </a:r>
          </a:p>
          <a:p>
            <a:pPr algn="ctr"/>
            <a:r>
              <a:rPr lang="fr-FR" sz="1600" dirty="0">
                <a:solidFill>
                  <a:srgbClr val="7030A0"/>
                </a:solidFill>
              </a:rPr>
              <a:t>François </a:t>
            </a:r>
            <a:r>
              <a:rPr lang="fr-FR" sz="1600" dirty="0" smtClean="0">
                <a:solidFill>
                  <a:srgbClr val="7030A0"/>
                </a:solidFill>
              </a:rPr>
              <a:t>Corbin, Pierre </a:t>
            </a:r>
            <a:r>
              <a:rPr lang="fr-FR" sz="1600" dirty="0" err="1" smtClean="0">
                <a:solidFill>
                  <a:srgbClr val="7030A0"/>
                </a:solidFill>
              </a:rPr>
              <a:t>Douville</a:t>
            </a:r>
            <a:r>
              <a:rPr lang="fr-FR" sz="1600" dirty="0" smtClean="0">
                <a:solidFill>
                  <a:srgbClr val="7030A0"/>
                </a:solidFill>
              </a:rPr>
              <a:t>, Marcel Lebel</a:t>
            </a:r>
            <a:endParaRPr lang="fr-FR" sz="1600" dirty="0">
              <a:solidFill>
                <a:srgbClr val="7030A0"/>
              </a:solidFill>
            </a:endParaRPr>
          </a:p>
          <a:p>
            <a:pPr algn="ctr"/>
            <a:r>
              <a:rPr lang="fr-FR" sz="1600" dirty="0">
                <a:solidFill>
                  <a:srgbClr val="7030A0"/>
                </a:solidFill>
              </a:rPr>
              <a:t> </a:t>
            </a:r>
            <a:r>
              <a:rPr lang="en-US" sz="1600" dirty="0" smtClean="0">
                <a:solidFill>
                  <a:srgbClr val="7030A0"/>
                </a:solidFill>
              </a:rPr>
              <a:t>Active renin mass concentration to determine </a:t>
            </a:r>
            <a:r>
              <a:rPr lang="en-US" sz="1600" dirty="0">
                <a:solidFill>
                  <a:srgbClr val="7030A0"/>
                </a:solidFill>
              </a:rPr>
              <a:t>aldosterone-to-renin ratio </a:t>
            </a:r>
            <a:r>
              <a:rPr lang="en-US" sz="1600" dirty="0" smtClean="0">
                <a:solidFill>
                  <a:srgbClr val="7030A0"/>
                </a:solidFill>
              </a:rPr>
              <a:t>in </a:t>
            </a:r>
            <a:r>
              <a:rPr lang="en-US" sz="1600" dirty="0">
                <a:solidFill>
                  <a:srgbClr val="7030A0"/>
                </a:solidFill>
              </a:rPr>
              <a:t>screening for primary </a:t>
            </a:r>
            <a:r>
              <a:rPr lang="en-US" sz="1600" dirty="0" smtClean="0">
                <a:solidFill>
                  <a:srgbClr val="7030A0"/>
                </a:solidFill>
              </a:rPr>
              <a:t>aldosteronism</a:t>
            </a:r>
          </a:p>
          <a:p>
            <a:pPr algn="ctr"/>
            <a:r>
              <a:rPr lang="en-US" sz="1200" dirty="0">
                <a:solidFill>
                  <a:srgbClr val="7030A0"/>
                </a:solidFill>
              </a:rPr>
              <a:t>International Journal of Nephrology and </a:t>
            </a:r>
            <a:r>
              <a:rPr lang="en-US" sz="1200" dirty="0" err="1">
                <a:solidFill>
                  <a:srgbClr val="7030A0"/>
                </a:solidFill>
              </a:rPr>
              <a:t>Renovascular</a:t>
            </a:r>
            <a:r>
              <a:rPr lang="en-US" sz="1200" dirty="0">
                <a:solidFill>
                  <a:srgbClr val="7030A0"/>
                </a:solidFill>
              </a:rPr>
              <a:t> Disease 2011:4 115–120</a:t>
            </a:r>
            <a:endParaRPr lang="en-GB" sz="1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15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906072" cy="1143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Aldosterone-Renin Ratio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9552" y="1628800"/>
            <a:ext cx="8066856" cy="45365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7663" indent="-347663"/>
            <a:r>
              <a:rPr lang="en-US" sz="32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Active Renin Mass Concentration (ARC) is a better indicator of Renin as compared to previously used Plasma Renin Activity</a:t>
            </a:r>
          </a:p>
          <a:p>
            <a:pPr marL="347663" indent="-347663"/>
            <a:r>
              <a:rPr lang="en-US" sz="32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Aldosterone </a:t>
            </a:r>
            <a:r>
              <a:rPr lang="en-US" sz="32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to Renin (ARR) </a:t>
            </a:r>
            <a:r>
              <a:rPr lang="en-US" sz="32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ratio </a:t>
            </a:r>
            <a:r>
              <a:rPr lang="en-US" sz="32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based on ARC is now used</a:t>
            </a:r>
          </a:p>
          <a:p>
            <a:pPr marL="347663" indent="-347663"/>
            <a:r>
              <a:rPr lang="en-US" sz="32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Recommended ARR cut-off for Primary Aldosteronism :  </a:t>
            </a:r>
            <a:r>
              <a:rPr lang="en-US" sz="32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&gt; 130pmol/ng</a:t>
            </a:r>
          </a:p>
          <a:p>
            <a:pPr marL="347663" indent="-347663"/>
            <a:r>
              <a:rPr lang="en-US" sz="32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Essential </a:t>
            </a:r>
            <a:r>
              <a:rPr lang="en-US" sz="32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Hypertention</a:t>
            </a:r>
            <a:r>
              <a:rPr lang="en-US" sz="32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: &lt; 100 </a:t>
            </a:r>
            <a:r>
              <a:rPr lang="en-US" sz="32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pmol</a:t>
            </a:r>
            <a:r>
              <a:rPr lang="en-US" sz="32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/ng</a:t>
            </a:r>
          </a:p>
          <a:p>
            <a:pPr marL="0" indent="0">
              <a:buNone/>
            </a:pPr>
            <a:endParaRPr lang="en-US" sz="3200" dirty="0" smtClean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endParaRPr lang="en-US" sz="8000" dirty="0" smtClean="0">
              <a:latin typeface="Arial" pitchFamily="34" charset="0"/>
              <a:cs typeface="Arial" pitchFamily="34" charset="0"/>
            </a:endParaRPr>
          </a:p>
          <a:p>
            <a:pPr marL="788988" lvl="1" indent="-514350">
              <a:buAutoNum type="alphaLcPeriod"/>
            </a:pP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84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15888"/>
            <a:ext cx="8686800" cy="838200"/>
          </a:xfrm>
        </p:spPr>
        <p:txBody>
          <a:bodyPr/>
          <a:lstStyle/>
          <a:p>
            <a:pPr algn="ctr" eaLnBrk="1" hangingPunct="1"/>
            <a:r>
              <a:rPr lang="en-US" sz="4800" b="1" u="sng" dirty="0" smtClean="0">
                <a:solidFill>
                  <a:srgbClr val="8D4159"/>
                </a:solidFill>
              </a:rPr>
              <a:t>Patient no 8</a:t>
            </a:r>
            <a:endParaRPr lang="en-GB" sz="4800" b="1" u="sng" dirty="0" smtClean="0">
              <a:solidFill>
                <a:srgbClr val="8D4159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15950" y="1125538"/>
            <a:ext cx="7772400" cy="331157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A 47 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years old male suddenly presented in a hospital with severe headache, nausea and fainting. On admission he became hypotensive and required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inotropic 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support and fluid resuscitation. His hormonal profile revealed: 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GB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GB" sz="18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            :        1.9 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	(3.4–5.6 </a:t>
            </a:r>
            <a:r>
              <a:rPr lang="en-GB" sz="1800" dirty="0" err="1">
                <a:latin typeface="Arial" pitchFamily="34" charset="0"/>
                <a:cs typeface="Arial" pitchFamily="34" charset="0"/>
              </a:rPr>
              <a:t>pmol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/L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GB" sz="1800" dirty="0">
                <a:latin typeface="Arial" pitchFamily="34" charset="0"/>
                <a:cs typeface="Arial" pitchFamily="34" charset="0"/>
              </a:rPr>
              <a:t> Free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GB" sz="1800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       6.4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	(9–20 </a:t>
            </a:r>
            <a:r>
              <a:rPr lang="en-GB" sz="1800" dirty="0" err="1">
                <a:latin typeface="Arial" pitchFamily="34" charset="0"/>
                <a:cs typeface="Arial" pitchFamily="34" charset="0"/>
              </a:rPr>
              <a:t>pmol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/L)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GB" sz="1800" dirty="0" smtClean="0">
                <a:latin typeface="Arial" pitchFamily="34" charset="0"/>
                <a:cs typeface="Arial" pitchFamily="34" charset="0"/>
              </a:rPr>
              <a:t> TSH 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       1.0 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0.3–5.5 </a:t>
            </a:r>
            <a:r>
              <a:rPr lang="en-GB" sz="1800" dirty="0" err="1">
                <a:latin typeface="Arial" pitchFamily="34" charset="0"/>
                <a:cs typeface="Arial" pitchFamily="34" charset="0"/>
              </a:rPr>
              <a:t>mU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/L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 algn="just"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brain CT scan showed </a:t>
            </a:r>
            <a:r>
              <a:rPr lang="en-GB" sz="1800" dirty="0" err="1">
                <a:latin typeface="Arial" pitchFamily="34" charset="0"/>
                <a:cs typeface="Arial" pitchFamily="34" charset="0"/>
              </a:rPr>
              <a:t>macroadenoma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 with probable haemorrhage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ct val="0"/>
              </a:spcBef>
              <a:buClr>
                <a:srgbClr val="FF0000"/>
              </a:buClr>
              <a:buFont typeface="+mj-lt"/>
              <a:buAutoNum type="alphaLcPeriod"/>
            </a:pPr>
            <a:r>
              <a:rPr lang="en-GB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What is the </a:t>
            </a:r>
            <a:r>
              <a:rPr lang="en-GB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most probable diagnosis </a:t>
            </a:r>
            <a:r>
              <a:rPr lang="en-GB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 this case?</a:t>
            </a:r>
            <a:endParaRPr lang="en-US" sz="1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ct val="0"/>
              </a:spcBef>
              <a:buClr>
                <a:srgbClr val="FF0000"/>
              </a:buClr>
              <a:buFont typeface="+mj-lt"/>
              <a:buAutoNum type="alphaLcPeriod"/>
            </a:pPr>
            <a:r>
              <a:rPr lang="en-GB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Write </a:t>
            </a:r>
            <a:r>
              <a:rPr lang="en-GB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THREE more endocrine </a:t>
            </a:r>
            <a:r>
              <a:rPr lang="en-GB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tests that shall support the </a:t>
            </a:r>
            <a:r>
              <a:rPr lang="en-GB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diagnosis (In the order of importance)?</a:t>
            </a:r>
            <a:endParaRPr lang="en-US" sz="1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4998" y="4509120"/>
            <a:ext cx="87849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0070C0"/>
                </a:solidFill>
              </a:rPr>
              <a:t>Pituitary Apoplexy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0070C0"/>
                </a:solidFill>
              </a:rPr>
              <a:t>ACTH, GH, Prolactin, FSH and LH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07007" y="5217698"/>
            <a:ext cx="727298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/>
            <a:r>
              <a:rPr lang="en-GB" sz="1600" dirty="0" smtClean="0">
                <a:solidFill>
                  <a:srgbClr val="7030A0"/>
                </a:solidFill>
              </a:rPr>
              <a:t>Ref No 8</a:t>
            </a:r>
          </a:p>
          <a:p>
            <a:pPr algn="ctr"/>
            <a:r>
              <a:rPr lang="en-US" sz="1600" dirty="0" smtClean="0">
                <a:solidFill>
                  <a:srgbClr val="7030A0"/>
                </a:solidFill>
              </a:rPr>
              <a:t>Salam</a:t>
            </a:r>
            <a:r>
              <a:rPr lang="en-US" sz="1600" dirty="0">
                <a:solidFill>
                  <a:srgbClr val="7030A0"/>
                </a:solidFill>
              </a:rPr>
              <a:t> </a:t>
            </a:r>
            <a:r>
              <a:rPr lang="en-US" sz="1600" dirty="0" err="1">
                <a:solidFill>
                  <a:srgbClr val="7030A0"/>
                </a:solidFill>
              </a:rPr>
              <a:t>Ranabir</a:t>
            </a:r>
            <a:r>
              <a:rPr lang="en-US" sz="1600" dirty="0">
                <a:solidFill>
                  <a:srgbClr val="7030A0"/>
                </a:solidFill>
              </a:rPr>
              <a:t> and </a:t>
            </a:r>
            <a:r>
              <a:rPr lang="en-US" sz="1600" dirty="0" err="1">
                <a:solidFill>
                  <a:srgbClr val="7030A0"/>
                </a:solidFill>
              </a:rPr>
              <a:t>Manash</a:t>
            </a:r>
            <a:r>
              <a:rPr lang="en-US" sz="1600" dirty="0">
                <a:solidFill>
                  <a:srgbClr val="7030A0"/>
                </a:solidFill>
              </a:rPr>
              <a:t> P. </a:t>
            </a:r>
            <a:r>
              <a:rPr lang="en-US" sz="1600" dirty="0" err="1" smtClean="0">
                <a:solidFill>
                  <a:srgbClr val="7030A0"/>
                </a:solidFill>
              </a:rPr>
              <a:t>Baruah</a:t>
            </a:r>
            <a:endParaRPr lang="en-US" sz="1600" dirty="0" smtClean="0">
              <a:solidFill>
                <a:srgbClr val="7030A0"/>
              </a:solidFill>
            </a:endParaRPr>
          </a:p>
          <a:p>
            <a:pPr algn="ctr"/>
            <a:r>
              <a:rPr lang="en-US" sz="1600" dirty="0">
                <a:solidFill>
                  <a:srgbClr val="7030A0"/>
                </a:solidFill>
              </a:rPr>
              <a:t>Pituitary apoplexy</a:t>
            </a:r>
          </a:p>
          <a:p>
            <a:pPr algn="ctr"/>
            <a:r>
              <a:rPr lang="en-US" sz="1600" dirty="0" smtClean="0">
                <a:solidFill>
                  <a:srgbClr val="7030A0"/>
                </a:solidFill>
              </a:rPr>
              <a:t>In J</a:t>
            </a:r>
            <a:r>
              <a:rPr lang="en-US" sz="1600" dirty="0">
                <a:solidFill>
                  <a:srgbClr val="7030A0"/>
                </a:solidFill>
              </a:rPr>
              <a:t> </a:t>
            </a:r>
            <a:r>
              <a:rPr lang="en-US" sz="1600" dirty="0" err="1">
                <a:solidFill>
                  <a:srgbClr val="7030A0"/>
                </a:solidFill>
              </a:rPr>
              <a:t>Endocrinol</a:t>
            </a:r>
            <a:r>
              <a:rPr lang="en-US" sz="1600" dirty="0">
                <a:solidFill>
                  <a:srgbClr val="7030A0"/>
                </a:solidFill>
              </a:rPr>
              <a:t> </a:t>
            </a:r>
            <a:r>
              <a:rPr lang="en-US" sz="1600" dirty="0" err="1">
                <a:solidFill>
                  <a:srgbClr val="7030A0"/>
                </a:solidFill>
              </a:rPr>
              <a:t>Metab</a:t>
            </a:r>
            <a:r>
              <a:rPr lang="en-US" sz="1600" dirty="0">
                <a:solidFill>
                  <a:srgbClr val="7030A0"/>
                </a:solidFill>
              </a:rPr>
              <a:t>. 2011 Sep; 15(Suppl3): S188–S196.</a:t>
            </a:r>
          </a:p>
          <a:p>
            <a:pPr algn="ctr"/>
            <a:endParaRPr lang="en-US" sz="1600" dirty="0" smtClean="0">
              <a:solidFill>
                <a:srgbClr val="7030A0"/>
              </a:solidFill>
            </a:endParaRPr>
          </a:p>
          <a:p>
            <a:pPr algn="ctr"/>
            <a:r>
              <a:rPr lang="en-US" sz="1600" dirty="0" smtClean="0">
                <a:solidFill>
                  <a:srgbClr val="7030A0"/>
                </a:solidFill>
              </a:rPr>
              <a:t>1</a:t>
            </a:r>
            <a:endParaRPr lang="en-US" sz="1600" dirty="0">
              <a:solidFill>
                <a:srgbClr val="7030A0"/>
              </a:solidFill>
            </a:endParaRPr>
          </a:p>
          <a:p>
            <a:pPr algn="ctr"/>
            <a:endParaRPr lang="en-GB" sz="1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67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906072" cy="1143000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Pituitary Apoplexy</a:t>
            </a:r>
            <a:endParaRPr lang="en-US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9552" y="1628800"/>
            <a:ext cx="8066856" cy="45365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7663" indent="-347663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an Endocrine emergency due to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haemorrhage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or infarction in a pre-existing pituitary adenoma.</a:t>
            </a:r>
          </a:p>
          <a:p>
            <a:pPr marL="347663" indent="-347663"/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Risk Factors include hypertension,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medications, major surgeries, coagulopathies, or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infection,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head  injury and radiation or dynamic testing </a:t>
            </a:r>
          </a:p>
          <a:p>
            <a:pPr marL="347663" indent="-347663"/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life threatening problem may be acute deficiency of ACTH and cortisol</a:t>
            </a:r>
          </a:p>
          <a:p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  <a:p>
            <a:pPr marL="788988" lvl="1" indent="-514350">
              <a:buAutoNum type="alphaLcPeriod"/>
            </a:pP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90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15888"/>
            <a:ext cx="8686800" cy="838200"/>
          </a:xfrm>
        </p:spPr>
        <p:txBody>
          <a:bodyPr/>
          <a:lstStyle/>
          <a:p>
            <a:pPr algn="ctr" eaLnBrk="1" hangingPunct="1"/>
            <a:r>
              <a:rPr lang="en-US" sz="4800" b="1" u="sng" dirty="0" smtClean="0">
                <a:solidFill>
                  <a:srgbClr val="8D4159"/>
                </a:solidFill>
              </a:rPr>
              <a:t>Patient no </a:t>
            </a:r>
            <a:r>
              <a:rPr lang="en-US" sz="4800" b="1" u="sng" dirty="0">
                <a:solidFill>
                  <a:srgbClr val="8D4159"/>
                </a:solidFill>
              </a:rPr>
              <a:t>9</a:t>
            </a:r>
            <a:endParaRPr lang="en-GB" sz="4800" b="1" u="sng" dirty="0" smtClean="0">
              <a:solidFill>
                <a:srgbClr val="8D4159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15950" y="1125538"/>
            <a:ext cx="7772400" cy="25914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31years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old female is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 newly diagnosed patient of pulmonary tuberculosis. She is being evaluated for her anaemia before start of the anti-tuberculosis treatment. Her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lab investigations show: </a:t>
            </a:r>
          </a:p>
          <a:p>
            <a:pPr lvl="0"/>
            <a:r>
              <a:rPr lang="en-US" sz="2000" dirty="0" err="1">
                <a:latin typeface="Arial" pitchFamily="34" charset="0"/>
                <a:cs typeface="Arial" pitchFamily="34" charset="0"/>
              </a:rPr>
              <a:t>Hamoglobin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7.9  g/dl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dirty="0">
                <a:latin typeface="Arial" pitchFamily="34" charset="0"/>
                <a:cs typeface="Arial" pitchFamily="34" charset="0"/>
              </a:rPr>
              <a:t>Serum ferritin: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110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/ml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Hepcidin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                                  Increased</a:t>
            </a:r>
          </a:p>
          <a:p>
            <a:pPr lvl="0"/>
            <a:r>
              <a:rPr lang="en-US" sz="2000" dirty="0" smtClean="0">
                <a:latin typeface="Arial" pitchFamily="34" charset="0"/>
                <a:cs typeface="Arial" pitchFamily="34" charset="0"/>
              </a:rPr>
              <a:t>Soluble Transferrin Receptors:  Increased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Clr>
                <a:srgbClr val="FF0000"/>
              </a:buClr>
              <a:buSzPct val="100000"/>
              <a:buFont typeface="+mj-lt"/>
              <a:buAutoNum type="alphaLcPeriod"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Comment on Iron Status of the patient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Clr>
                <a:srgbClr val="FF0000"/>
              </a:buClr>
              <a:buSzPct val="100000"/>
              <a:buFont typeface="+mj-lt"/>
              <a:buAutoNum type="alphaLcPeriod"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Write ONE probable cause of raised </a:t>
            </a: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hepcidin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in this patient.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1" fontAlgn="auto" hangingPunct="1">
              <a:spcBef>
                <a:spcPts val="58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+mj-lt"/>
              <a:buAutoNum type="alphaLcPeriod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4998" y="4437112"/>
            <a:ext cx="87849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0070C0"/>
                </a:solidFill>
              </a:rPr>
              <a:t>Iron Deficiency is present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err="1" smtClean="0">
                <a:solidFill>
                  <a:srgbClr val="0070C0"/>
                </a:solidFill>
              </a:rPr>
              <a:t>Hepcidin</a:t>
            </a:r>
            <a:r>
              <a:rPr lang="en-US" dirty="0" smtClean="0">
                <a:solidFill>
                  <a:srgbClr val="0070C0"/>
                </a:solidFill>
              </a:rPr>
              <a:t> is an acute phase reactant, so it is raised in this patient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76558" y="5052781"/>
            <a:ext cx="727298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/>
            <a:r>
              <a:rPr lang="en-GB" sz="1400" dirty="0" smtClean="0">
                <a:solidFill>
                  <a:srgbClr val="7030A0"/>
                </a:solidFill>
              </a:rPr>
              <a:t>Ref No 9</a:t>
            </a:r>
          </a:p>
          <a:p>
            <a:pPr algn="ctr"/>
            <a:r>
              <a:rPr lang="en-GB" sz="1400" dirty="0" err="1">
                <a:solidFill>
                  <a:srgbClr val="7030A0"/>
                </a:solidFill>
              </a:rPr>
              <a:t>Anastasios</a:t>
            </a:r>
            <a:r>
              <a:rPr lang="en-GB" sz="1400" dirty="0">
                <a:solidFill>
                  <a:srgbClr val="7030A0"/>
                </a:solidFill>
              </a:rPr>
              <a:t> </a:t>
            </a:r>
            <a:r>
              <a:rPr lang="en-GB" sz="1400" dirty="0" err="1">
                <a:solidFill>
                  <a:srgbClr val="7030A0"/>
                </a:solidFill>
              </a:rPr>
              <a:t>Koulaouzidis</a:t>
            </a:r>
            <a:r>
              <a:rPr lang="en-GB" sz="1400" dirty="0">
                <a:solidFill>
                  <a:srgbClr val="7030A0"/>
                </a:solidFill>
              </a:rPr>
              <a:t>, </a:t>
            </a:r>
            <a:r>
              <a:rPr lang="en-GB" sz="1400" dirty="0" err="1">
                <a:solidFill>
                  <a:srgbClr val="7030A0"/>
                </a:solidFill>
              </a:rPr>
              <a:t>Elmuhtady</a:t>
            </a:r>
            <a:r>
              <a:rPr lang="en-GB" sz="1400" dirty="0">
                <a:solidFill>
                  <a:srgbClr val="7030A0"/>
                </a:solidFill>
              </a:rPr>
              <a:t> Said, Russell </a:t>
            </a:r>
            <a:r>
              <a:rPr lang="en-GB" sz="1400" dirty="0" err="1">
                <a:solidFill>
                  <a:srgbClr val="7030A0"/>
                </a:solidFill>
              </a:rPr>
              <a:t>Cottier</a:t>
            </a:r>
            <a:r>
              <a:rPr lang="en-GB" sz="1400" dirty="0">
                <a:solidFill>
                  <a:srgbClr val="7030A0"/>
                </a:solidFill>
              </a:rPr>
              <a:t>, </a:t>
            </a:r>
            <a:r>
              <a:rPr lang="en-GB" sz="1400" dirty="0" err="1">
                <a:solidFill>
                  <a:srgbClr val="7030A0"/>
                </a:solidFill>
              </a:rPr>
              <a:t>Athar</a:t>
            </a:r>
            <a:r>
              <a:rPr lang="en-GB" sz="1400" dirty="0">
                <a:solidFill>
                  <a:srgbClr val="7030A0"/>
                </a:solidFill>
              </a:rPr>
              <a:t> A </a:t>
            </a:r>
            <a:r>
              <a:rPr lang="en-GB" sz="1400" dirty="0" err="1">
                <a:solidFill>
                  <a:srgbClr val="7030A0"/>
                </a:solidFill>
              </a:rPr>
              <a:t>Saeed</a:t>
            </a:r>
            <a:endParaRPr lang="en-GB" sz="1400" dirty="0">
              <a:solidFill>
                <a:srgbClr val="7030A0"/>
              </a:solidFill>
            </a:endParaRPr>
          </a:p>
          <a:p>
            <a:pPr algn="ctr"/>
            <a:r>
              <a:rPr lang="en-GB" sz="1400" dirty="0" smtClean="0">
                <a:solidFill>
                  <a:srgbClr val="7030A0"/>
                </a:solidFill>
              </a:rPr>
              <a:t>Soluble </a:t>
            </a:r>
            <a:r>
              <a:rPr lang="en-GB" sz="1400" dirty="0">
                <a:solidFill>
                  <a:srgbClr val="7030A0"/>
                </a:solidFill>
              </a:rPr>
              <a:t>Transferrin Receptors and Iron Deficiency, a Step</a:t>
            </a:r>
          </a:p>
          <a:p>
            <a:pPr algn="ctr"/>
            <a:r>
              <a:rPr lang="en-GB" sz="1400" dirty="0">
                <a:solidFill>
                  <a:srgbClr val="7030A0"/>
                </a:solidFill>
              </a:rPr>
              <a:t>beyond Ferritin. A Systematic Review </a:t>
            </a:r>
            <a:endParaRPr lang="en-GB" sz="1400" dirty="0" smtClean="0">
              <a:solidFill>
                <a:srgbClr val="7030A0"/>
              </a:solidFill>
            </a:endParaRPr>
          </a:p>
          <a:p>
            <a:pPr algn="ctr"/>
            <a:r>
              <a:rPr lang="en-GB" sz="1400" dirty="0">
                <a:solidFill>
                  <a:srgbClr val="7030A0"/>
                </a:solidFill>
              </a:rPr>
              <a:t>J </a:t>
            </a:r>
            <a:r>
              <a:rPr lang="en-GB" sz="1400" dirty="0" err="1">
                <a:solidFill>
                  <a:srgbClr val="7030A0"/>
                </a:solidFill>
              </a:rPr>
              <a:t>Gastrointestin</a:t>
            </a:r>
            <a:r>
              <a:rPr lang="en-GB" sz="1400" dirty="0">
                <a:solidFill>
                  <a:srgbClr val="7030A0"/>
                </a:solidFill>
              </a:rPr>
              <a:t> Liver Dis</a:t>
            </a:r>
          </a:p>
          <a:p>
            <a:pPr algn="ctr"/>
            <a:r>
              <a:rPr lang="en-GB" sz="1400" dirty="0">
                <a:solidFill>
                  <a:srgbClr val="7030A0"/>
                </a:solidFill>
              </a:rPr>
              <a:t>September 2009 Vol.18 No 3, 345-352</a:t>
            </a:r>
          </a:p>
          <a:p>
            <a:pPr algn="ctr"/>
            <a:endParaRPr lang="en-GB" sz="1400" dirty="0">
              <a:solidFill>
                <a:srgbClr val="7030A0"/>
              </a:solidFill>
            </a:endParaRPr>
          </a:p>
          <a:p>
            <a:pPr algn="ctr"/>
            <a:endParaRPr lang="en-GB" sz="1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68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906072" cy="1143000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New Markers of </a:t>
            </a:r>
            <a:b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Iron Deficiency (ID)</a:t>
            </a:r>
            <a:endParaRPr lang="en-US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9552" y="1628800"/>
            <a:ext cx="8066856" cy="45365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7663" indent="-347663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Ferritin is a sensitive marker for ID but it is also a positive acute phase reactant (APR).</a:t>
            </a:r>
          </a:p>
          <a:p>
            <a:pPr marL="347663" indent="-347663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 ferritin is not a good marker of ID in patients with inflammation as it can be falsely normal</a:t>
            </a:r>
          </a:p>
          <a:p>
            <a:pPr marL="347663" indent="-347663"/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Hepcidin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also an APR and can be falsely high in spite of low iron</a:t>
            </a:r>
          </a:p>
          <a:p>
            <a:pPr marL="347663" indent="-347663"/>
            <a:endParaRPr 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8800" dirty="0" smtClean="0">
              <a:latin typeface="Times New Roman" pitchFamily="18" charset="0"/>
              <a:cs typeface="Times New Roman" pitchFamily="18" charset="0"/>
            </a:endParaRPr>
          </a:p>
          <a:p>
            <a:pPr marL="788988" lvl="1" indent="-514350">
              <a:buAutoNum type="alphaLcPeriod"/>
            </a:pPr>
            <a:endParaRPr lang="en-GB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20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906072" cy="1143000"/>
          </a:xfrm>
        </p:spPr>
        <p:txBody>
          <a:bodyPr/>
          <a:lstStyle/>
          <a:p>
            <a:pPr algn="ctr"/>
            <a:r>
              <a:rPr lang="en-US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Soluble Transferrin Receptors (</a:t>
            </a:r>
            <a:r>
              <a:rPr lang="en-US" sz="4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sTfR</a:t>
            </a: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9552" y="1628800"/>
            <a:ext cx="8066856" cy="45365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7663" indent="-347663"/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sTfR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has the advantage that it is not effected by inflammation</a:t>
            </a:r>
          </a:p>
          <a:p>
            <a:pPr marL="347663" indent="-347663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is the protein which is shed from maturing reticulocytes in the circulation</a:t>
            </a:r>
          </a:p>
          <a:p>
            <a:pPr marL="347663" indent="-347663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increased in ID</a:t>
            </a:r>
          </a:p>
          <a:p>
            <a:pPr marL="347663" indent="-347663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indicates Stage II (Iron Deficient Erythropoiesis)  and Stage III (Insufficient Iron Supply) of ID, so is a ‘dual indicator’</a:t>
            </a:r>
          </a:p>
          <a:p>
            <a:pPr marL="347663" indent="-347663"/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7663" indent="-347663"/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7663" indent="-347663"/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7663" indent="-347663"/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  <a:p>
            <a:pPr marL="788988" lvl="1" indent="-514350">
              <a:buAutoNum type="alphaLcPeriod"/>
            </a:pP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12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15888"/>
            <a:ext cx="8686800" cy="838200"/>
          </a:xfrm>
        </p:spPr>
        <p:txBody>
          <a:bodyPr/>
          <a:lstStyle/>
          <a:p>
            <a:pPr algn="ctr" eaLnBrk="1" hangingPunct="1"/>
            <a:r>
              <a:rPr lang="en-US" sz="2400" b="1" u="sng" dirty="0" smtClean="0">
                <a:solidFill>
                  <a:srgbClr val="8D4159"/>
                </a:solidFill>
              </a:rPr>
              <a:t>Patient no 10</a:t>
            </a:r>
            <a:br>
              <a:rPr lang="en-US" sz="2400" b="1" u="sng" dirty="0" smtClean="0">
                <a:solidFill>
                  <a:srgbClr val="8D4159"/>
                </a:solidFill>
              </a:rPr>
            </a:br>
            <a:r>
              <a:rPr lang="en-US" sz="2400" b="1" u="sng" dirty="0" smtClean="0">
                <a:solidFill>
                  <a:srgbClr val="8D4159"/>
                </a:solidFill>
              </a:rPr>
              <a:t>(Recent Updates)</a:t>
            </a:r>
            <a:endParaRPr lang="en-GB" sz="2400" b="1" u="sng" dirty="0" smtClean="0">
              <a:solidFill>
                <a:srgbClr val="8D4159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15950" y="1125538"/>
            <a:ext cx="7772400" cy="273551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An 52 years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old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male is admitted in an A&amp; E of a state-of-the-art hospital with chest pain of three hours duration. His cardiac markers carried out on admission showed: :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 defTabSz="290513"/>
            <a:r>
              <a:rPr lang="en-US" sz="1800" dirty="0">
                <a:latin typeface="Arial" pitchFamily="34" charset="0"/>
                <a:cs typeface="Arial" pitchFamily="34" charset="0"/>
              </a:rPr>
              <a:t>	Serum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CK-MB (Mass):           3.7 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/ml (&lt; 4.9) </a:t>
            </a:r>
          </a:p>
          <a:p>
            <a:pPr algn="just" defTabSz="290513"/>
            <a:r>
              <a:rPr lang="en-US" sz="1800" dirty="0" smtClean="0">
                <a:latin typeface="Arial" pitchFamily="34" charset="0"/>
                <a:cs typeface="Arial" pitchFamily="34" charset="0"/>
              </a:rPr>
              <a:t>Serum Troponin I (HS)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: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0.021 </a:t>
            </a:r>
            <a:r>
              <a:rPr lang="el-GR" sz="1800" dirty="0">
                <a:latin typeface="Arial" pitchFamily="34" charset="0"/>
                <a:cs typeface="Arial" pitchFamily="34" charset="0"/>
              </a:rPr>
              <a:t>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g/L   (99</a:t>
            </a:r>
            <a:r>
              <a:rPr lang="en-US" sz="18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% 0.04)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 defTabSz="290513"/>
            <a:r>
              <a:rPr lang="en-US" sz="1800" dirty="0">
                <a:latin typeface="Arial" pitchFamily="34" charset="0"/>
                <a:cs typeface="Arial" pitchFamily="34" charset="0"/>
              </a:rPr>
              <a:t>	Serum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Myoglobin:     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      149  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g/L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(0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85)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 defTabSz="290513"/>
            <a:r>
              <a:rPr lang="en-US" sz="1800" dirty="0">
                <a:latin typeface="Arial" pitchFamily="34" charset="0"/>
                <a:cs typeface="Arial" pitchFamily="34" charset="0"/>
              </a:rPr>
              <a:t>H-FABP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*:                                 18   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g/L   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(&lt;7)</a:t>
            </a:r>
          </a:p>
          <a:p>
            <a:pPr marL="0" indent="0" algn="just" defTabSz="290513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H-FABP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*: Heart-type Fatty Acid Binding Protein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</a:t>
            </a:r>
          </a:p>
          <a:p>
            <a:pPr marL="0" indent="0" algn="just" defTabSz="290513"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                                </a:t>
            </a:r>
          </a:p>
          <a:p>
            <a:pPr marL="0" indent="0" algn="just" defTabSz="290513"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                                      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0" indent="0" algn="just" defTabSz="290513"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 algn="just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560" y="3789040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most probable diagnosis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Write ONE possible role of H-FABP in the diagnosis of Coronary Artery Disease?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4998" y="4632987"/>
            <a:ext cx="87849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0070C0"/>
                </a:solidFill>
              </a:rPr>
              <a:t>Myocardial Infarction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0070C0"/>
                </a:solidFill>
              </a:rPr>
              <a:t>It is reported to be an early marker of MI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67544" y="5341565"/>
            <a:ext cx="8208911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/>
            <a:r>
              <a:rPr lang="en-GB" sz="1400" dirty="0" smtClean="0">
                <a:solidFill>
                  <a:srgbClr val="7030A0"/>
                </a:solidFill>
              </a:rPr>
              <a:t>Ref No 10</a:t>
            </a:r>
          </a:p>
          <a:p>
            <a:pPr algn="ctr"/>
            <a:r>
              <a:rPr lang="en-GB" sz="1400" dirty="0">
                <a:solidFill>
                  <a:srgbClr val="7030A0"/>
                </a:solidFill>
              </a:rPr>
              <a:t>Christopher Carroll, </a:t>
            </a:r>
            <a:r>
              <a:rPr lang="en-GB" sz="1400" dirty="0" err="1">
                <a:solidFill>
                  <a:srgbClr val="7030A0"/>
                </a:solidFill>
              </a:rPr>
              <a:t>Mohamad</a:t>
            </a:r>
            <a:r>
              <a:rPr lang="en-GB" sz="1400" dirty="0">
                <a:solidFill>
                  <a:srgbClr val="7030A0"/>
                </a:solidFill>
              </a:rPr>
              <a:t> Al </a:t>
            </a:r>
            <a:r>
              <a:rPr lang="en-GB" sz="1400" dirty="0" err="1">
                <a:solidFill>
                  <a:srgbClr val="7030A0"/>
                </a:solidFill>
              </a:rPr>
              <a:t>Khalaf</a:t>
            </a:r>
            <a:r>
              <a:rPr lang="en-GB" sz="1400" dirty="0">
                <a:solidFill>
                  <a:srgbClr val="7030A0"/>
                </a:solidFill>
              </a:rPr>
              <a:t>, John W Stevens, Joanna </a:t>
            </a:r>
            <a:r>
              <a:rPr lang="en-GB" sz="1400" dirty="0" err="1">
                <a:solidFill>
                  <a:srgbClr val="7030A0"/>
                </a:solidFill>
              </a:rPr>
              <a:t>Leaviss</a:t>
            </a:r>
            <a:r>
              <a:rPr lang="en-GB" sz="1400" dirty="0">
                <a:solidFill>
                  <a:srgbClr val="7030A0"/>
                </a:solidFill>
              </a:rPr>
              <a:t>, </a:t>
            </a:r>
            <a:endParaRPr lang="en-GB" sz="1400" dirty="0" smtClean="0">
              <a:solidFill>
                <a:srgbClr val="7030A0"/>
              </a:solidFill>
            </a:endParaRPr>
          </a:p>
          <a:p>
            <a:pPr algn="ctr"/>
            <a:r>
              <a:rPr lang="en-GB" sz="1400" dirty="0" smtClean="0">
                <a:solidFill>
                  <a:srgbClr val="7030A0"/>
                </a:solidFill>
              </a:rPr>
              <a:t>Steve</a:t>
            </a:r>
            <a:r>
              <a:rPr lang="en-GB" sz="1400" dirty="0">
                <a:solidFill>
                  <a:srgbClr val="7030A0"/>
                </a:solidFill>
              </a:rPr>
              <a:t> </a:t>
            </a:r>
            <a:r>
              <a:rPr lang="en-GB" sz="1400" dirty="0" err="1">
                <a:solidFill>
                  <a:srgbClr val="7030A0"/>
                </a:solidFill>
              </a:rPr>
              <a:t>Goodacre</a:t>
            </a:r>
            <a:r>
              <a:rPr lang="en-GB" sz="1400" dirty="0">
                <a:solidFill>
                  <a:srgbClr val="7030A0"/>
                </a:solidFill>
              </a:rPr>
              <a:t>, Paul O</a:t>
            </a:r>
          </a:p>
          <a:p>
            <a:pPr algn="ctr"/>
            <a:r>
              <a:rPr lang="en-GB" sz="1400" dirty="0" smtClean="0">
                <a:solidFill>
                  <a:srgbClr val="7030A0"/>
                </a:solidFill>
              </a:rPr>
              <a:t>Heart ­</a:t>
            </a:r>
            <a:r>
              <a:rPr lang="en-GB" sz="1400" dirty="0">
                <a:solidFill>
                  <a:srgbClr val="7030A0"/>
                </a:solidFill>
              </a:rPr>
              <a:t>type Fatty Acid Binding Protein as an </a:t>
            </a:r>
            <a:r>
              <a:rPr lang="en-GB" sz="1400" dirty="0" smtClean="0">
                <a:solidFill>
                  <a:srgbClr val="7030A0"/>
                </a:solidFill>
              </a:rPr>
              <a:t>Early Marker</a:t>
            </a:r>
            <a:r>
              <a:rPr lang="en-GB" sz="1400" dirty="0">
                <a:solidFill>
                  <a:srgbClr val="7030A0"/>
                </a:solidFill>
              </a:rPr>
              <a:t> for Myocardial Infarction</a:t>
            </a:r>
          </a:p>
          <a:p>
            <a:pPr algn="ctr"/>
            <a:r>
              <a:rPr lang="en-GB" sz="1400" dirty="0">
                <a:solidFill>
                  <a:srgbClr val="7030A0"/>
                </a:solidFill>
              </a:rPr>
              <a:t>Systematic Review and </a:t>
            </a:r>
            <a:r>
              <a:rPr lang="en-GB" sz="1400" dirty="0" err="1" smtClean="0">
                <a:solidFill>
                  <a:srgbClr val="7030A0"/>
                </a:solidFill>
              </a:rPr>
              <a:t>Meta­Analysis</a:t>
            </a:r>
            <a:endParaRPr lang="en-GB" sz="1400" dirty="0" smtClean="0">
              <a:solidFill>
                <a:srgbClr val="7030A0"/>
              </a:solidFill>
            </a:endParaRPr>
          </a:p>
          <a:p>
            <a:pPr algn="ctr"/>
            <a:r>
              <a:rPr lang="en-GB" sz="1400" dirty="0" err="1">
                <a:solidFill>
                  <a:srgbClr val="7030A0"/>
                </a:solidFill>
              </a:rPr>
              <a:t>Emerg</a:t>
            </a:r>
            <a:r>
              <a:rPr lang="en-GB" sz="1400" dirty="0">
                <a:solidFill>
                  <a:srgbClr val="7030A0"/>
                </a:solidFill>
              </a:rPr>
              <a:t> Med J. 2013;30(4):280­286. </a:t>
            </a:r>
          </a:p>
          <a:p>
            <a:pPr algn="ctr"/>
            <a:endParaRPr lang="en-GB" sz="1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34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13792"/>
            <a:ext cx="7906072" cy="1143000"/>
          </a:xfrm>
        </p:spPr>
        <p:txBody>
          <a:bodyPr/>
          <a:lstStyle/>
          <a:p>
            <a:pPr algn="ctr"/>
            <a:r>
              <a:rPr lang="en-US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Heart-type Fatty Acid Binding Protein </a:t>
            </a: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(H-FABP)</a:t>
            </a:r>
            <a:endParaRPr lang="en-US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9552" y="1628800"/>
            <a:ext cx="8066856" cy="45365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7663" indent="-347663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is dire need of a marker which can be helpful in diagnosis of MI in the first 2-3 h as Troponins typically peak after 10-12 h of the event.</a:t>
            </a:r>
          </a:p>
          <a:p>
            <a:pPr marL="347663" indent="-347663"/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H-FABP is a small protein which is released in the circulation very early in an event of myocardial ischemia.</a:t>
            </a:r>
          </a:p>
          <a:p>
            <a:pPr marL="347663" indent="-347663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 H-FABP is being evaluated as early marker of MI but results are variable.</a:t>
            </a:r>
          </a:p>
          <a:p>
            <a:pPr marL="347663" indent="-347663"/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7663" indent="-347663"/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7663" indent="-347663"/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7663" indent="-347663"/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  <a:p>
            <a:pPr marL="788988" lvl="1" indent="-514350">
              <a:buAutoNum type="alphaLcPeriod"/>
            </a:pP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38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5" name="Title 2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en-GB" smtClean="0"/>
              <a:t>Thank you and Best of Luck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15888"/>
            <a:ext cx="8686800" cy="838200"/>
          </a:xfrm>
        </p:spPr>
        <p:txBody>
          <a:bodyPr/>
          <a:lstStyle/>
          <a:p>
            <a:pPr algn="ctr" eaLnBrk="1" hangingPunct="1"/>
            <a:r>
              <a:rPr lang="en-US" sz="4800" b="1" u="sng" dirty="0" smtClean="0">
                <a:solidFill>
                  <a:srgbClr val="8D4159"/>
                </a:solidFill>
              </a:rPr>
              <a:t>Patient no 1</a:t>
            </a:r>
            <a:endParaRPr lang="en-GB" sz="4800" b="1" u="sng" dirty="0" smtClean="0">
              <a:solidFill>
                <a:srgbClr val="8D4159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11560" y="836712"/>
            <a:ext cx="7772400" cy="35283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 one month old child is failing to thrive and unwell. His biochemical profile shows: 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r>
              <a:rPr lang="sv-SE" sz="1600" dirty="0" smtClean="0">
                <a:latin typeface="Arial" pitchFamily="34" charset="0"/>
                <a:cs typeface="Arial" pitchFamily="34" charset="0"/>
              </a:rPr>
              <a:t>Serum Calcium:                                    3.21          </a:t>
            </a:r>
            <a:r>
              <a:rPr lang="sv-SE" sz="1600" dirty="0">
                <a:latin typeface="Arial" pitchFamily="34" charset="0"/>
                <a:cs typeface="Arial" pitchFamily="34" charset="0"/>
              </a:rPr>
              <a:t>mmol/L   (2.1-2.65)</a:t>
            </a:r>
          </a:p>
          <a:p>
            <a:pPr algn="just"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Serum Phosphorous:                           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0.81          </a:t>
            </a:r>
            <a:r>
              <a:rPr lang="sv-SE" sz="1600" dirty="0">
                <a:latin typeface="Arial" pitchFamily="34" charset="0"/>
                <a:cs typeface="Arial" pitchFamily="34" charset="0"/>
              </a:rPr>
              <a:t>mmol/L   </a:t>
            </a:r>
            <a:r>
              <a:rPr lang="sv-SE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v-SE" sz="1600" dirty="0">
                <a:latin typeface="Arial" pitchFamily="34" charset="0"/>
                <a:cs typeface="Arial" pitchFamily="34" charset="0"/>
              </a:rPr>
              <a:t>2.1-2.65)</a:t>
            </a:r>
          </a:p>
          <a:p>
            <a:pPr algn="just"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r>
              <a:rPr lang="sv-SE" sz="1600" dirty="0">
                <a:latin typeface="Arial" pitchFamily="34" charset="0"/>
                <a:cs typeface="Arial" pitchFamily="34" charset="0"/>
              </a:rPr>
              <a:t>Alkaline Phosphatase:       </a:t>
            </a:r>
            <a:r>
              <a:rPr lang="sv-SE" sz="1600" dirty="0" smtClean="0">
                <a:latin typeface="Arial" pitchFamily="34" charset="0"/>
                <a:cs typeface="Arial" pitchFamily="34" charset="0"/>
              </a:rPr>
              <a:t>                   118            U/L         </a:t>
            </a:r>
            <a:r>
              <a:rPr lang="sv-SE" sz="1600" dirty="0">
                <a:latin typeface="Arial" pitchFamily="34" charset="0"/>
                <a:cs typeface="Arial" pitchFamily="34" charset="0"/>
              </a:rPr>
              <a:t>(24-125</a:t>
            </a:r>
            <a:r>
              <a:rPr lang="sv-SE" sz="1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Serum 1,25(OH)2D3 :  	      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     55         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ng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/ml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(30 – 150 )</a:t>
            </a:r>
          </a:p>
          <a:p>
            <a:pPr marL="273050" lvl="3" indent="-273050" algn="just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PTH :		                   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     125        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pg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/ml  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(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15 – 65)</a:t>
            </a:r>
          </a:p>
          <a:p>
            <a:pPr algn="just"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Urea                    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                      3.9        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mmol/L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(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3.1-6.4)</a:t>
            </a:r>
          </a:p>
          <a:p>
            <a:pPr algn="just"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Creatinine           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                      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47  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µ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mol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/L     (56-82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Urine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Ca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/ Creatinine Clearance Ratio:   0.008  (Normal &gt; 0.01)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457200" indent="-457200" defTabSz="115888">
              <a:buClr>
                <a:srgbClr val="FF0000"/>
              </a:buClr>
              <a:buSzPct val="100000"/>
              <a:buFont typeface="+mj-lt"/>
              <a:buAutoNum type="alphaLcPeriod"/>
            </a:pP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What is the most probable diagnosis?</a:t>
            </a:r>
            <a:endParaRPr 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lphaLcPeriod"/>
            </a:pP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Name the genetic abnormality present in this condition.</a:t>
            </a:r>
            <a:endParaRPr 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4998" y="4632987"/>
            <a:ext cx="87849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0070C0"/>
                </a:solidFill>
              </a:rPr>
              <a:t>Neonatal Severe Primary Hyperparathyroidism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0070C0"/>
                </a:solidFill>
              </a:rPr>
              <a:t>Calcium Sensing Receptor (</a:t>
            </a:r>
            <a:r>
              <a:rPr lang="en-US" dirty="0" err="1" smtClean="0">
                <a:solidFill>
                  <a:srgbClr val="0070C0"/>
                </a:solidFill>
              </a:rPr>
              <a:t>CaSR</a:t>
            </a:r>
            <a:r>
              <a:rPr lang="en-US" dirty="0" smtClean="0">
                <a:solidFill>
                  <a:srgbClr val="0070C0"/>
                </a:solidFill>
              </a:rPr>
              <a:t>) gene defect (homozygous variety)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07007" y="5341565"/>
            <a:ext cx="727298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/>
            <a:r>
              <a:rPr lang="en-GB" sz="1600" dirty="0" smtClean="0">
                <a:solidFill>
                  <a:srgbClr val="7030A0"/>
                </a:solidFill>
              </a:rPr>
              <a:t>Ref No 1</a:t>
            </a:r>
          </a:p>
          <a:p>
            <a:pPr algn="ctr"/>
            <a:r>
              <a:rPr lang="en-GB" sz="1600" dirty="0">
                <a:solidFill>
                  <a:srgbClr val="7030A0"/>
                </a:solidFill>
              </a:rPr>
              <a:t>Disorders of the </a:t>
            </a:r>
            <a:r>
              <a:rPr lang="en-GB" sz="1600" dirty="0" smtClean="0">
                <a:solidFill>
                  <a:srgbClr val="7030A0"/>
                </a:solidFill>
              </a:rPr>
              <a:t>calcium ­sensing</a:t>
            </a:r>
            <a:r>
              <a:rPr lang="en-GB" sz="1600" dirty="0">
                <a:solidFill>
                  <a:srgbClr val="7030A0"/>
                </a:solidFill>
              </a:rPr>
              <a:t> receptor: </a:t>
            </a:r>
            <a:endParaRPr lang="en-GB" sz="1600" dirty="0" smtClean="0">
              <a:solidFill>
                <a:srgbClr val="7030A0"/>
              </a:solidFill>
            </a:endParaRPr>
          </a:p>
          <a:p>
            <a:pPr algn="ctr"/>
            <a:r>
              <a:rPr lang="en-GB" sz="1600" dirty="0" smtClean="0">
                <a:solidFill>
                  <a:srgbClr val="7030A0"/>
                </a:solidFill>
              </a:rPr>
              <a:t>Familial hypocalciureic</a:t>
            </a:r>
            <a:r>
              <a:rPr lang="en-GB" sz="1600" dirty="0">
                <a:solidFill>
                  <a:srgbClr val="7030A0"/>
                </a:solidFill>
              </a:rPr>
              <a:t> </a:t>
            </a:r>
            <a:r>
              <a:rPr lang="en-GB" sz="1600" dirty="0" smtClean="0">
                <a:solidFill>
                  <a:srgbClr val="7030A0"/>
                </a:solidFill>
              </a:rPr>
              <a:t>hypercalcaemia</a:t>
            </a:r>
            <a:r>
              <a:rPr lang="en-GB" sz="1600" dirty="0">
                <a:solidFill>
                  <a:srgbClr val="7030A0"/>
                </a:solidFill>
              </a:rPr>
              <a:t> and autosomal dominant</a:t>
            </a:r>
          </a:p>
          <a:p>
            <a:pPr algn="ctr"/>
            <a:r>
              <a:rPr lang="en-GB" sz="1600" dirty="0" smtClean="0">
                <a:solidFill>
                  <a:srgbClr val="7030A0"/>
                </a:solidFill>
              </a:rPr>
              <a:t>Hypocalcaemia</a:t>
            </a:r>
          </a:p>
          <a:p>
            <a:pPr algn="ctr"/>
            <a:r>
              <a:rPr lang="en-GB" sz="1600" dirty="0" smtClean="0">
                <a:solidFill>
                  <a:srgbClr val="7030A0"/>
                </a:solidFill>
              </a:rPr>
              <a:t>www.uptodate.com</a:t>
            </a:r>
            <a:r>
              <a:rPr lang="en-GB" sz="1600" dirty="0">
                <a:solidFill>
                  <a:srgbClr val="7030A0"/>
                </a:solidFill>
              </a:rPr>
              <a:t> ©2015</a:t>
            </a:r>
          </a:p>
          <a:p>
            <a:pPr algn="ctr"/>
            <a:endParaRPr lang="en-GB" sz="1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55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906072" cy="1143000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C00000"/>
                </a:solidFill>
              </a:rPr>
              <a:t>Disorders of the </a:t>
            </a:r>
            <a:r>
              <a:rPr lang="en-US" sz="3200" dirty="0" smtClean="0">
                <a:solidFill>
                  <a:srgbClr val="C00000"/>
                </a:solidFill>
              </a:rPr>
              <a:t>Calcium Sensing</a:t>
            </a:r>
            <a:r>
              <a:rPr lang="en-US" sz="3200" dirty="0">
                <a:solidFill>
                  <a:srgbClr val="C00000"/>
                </a:solidFill>
              </a:rPr>
              <a:t> </a:t>
            </a:r>
            <a:r>
              <a:rPr lang="en-US" sz="3200" dirty="0" smtClean="0">
                <a:solidFill>
                  <a:srgbClr val="C00000"/>
                </a:solidFill>
              </a:rPr>
              <a:t>Receptors</a:t>
            </a:r>
            <a:r>
              <a:rPr lang="en-US" sz="3200" dirty="0">
                <a:solidFill>
                  <a:srgbClr val="C00000"/>
                </a:solidFill>
              </a:rPr>
              <a:t> 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9552" y="1628800"/>
            <a:ext cx="8066856" cy="4114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Loss of Function Mutation: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The inactivating mutations of the 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CaSR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in FHH make the parathyroid glands less sensitive to calcium. A higher than normal serum calcium concentration is required to reduce PTH release</a:t>
            </a:r>
          </a:p>
          <a:p>
            <a:pPr marL="0" indent="0">
              <a:buNone/>
            </a:pPr>
            <a:r>
              <a:rPr lang="en-US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Familial Hypocalciureic Hypercalcaemia (FHH):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This is a heterozygous variety with following biochemical features:</a:t>
            </a:r>
          </a:p>
          <a:p>
            <a:pPr marL="1146175" lvl="1" indent="-463550">
              <a:buFont typeface="+mj-lt"/>
              <a:buAutoNum type="romanL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Mild Hypocalcaemia in childhood</a:t>
            </a:r>
          </a:p>
          <a:p>
            <a:pPr marL="1146175" lvl="1" indent="-463550">
              <a:buFont typeface="+mj-lt"/>
              <a:buAutoNum type="romanL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Normal PTH</a:t>
            </a:r>
          </a:p>
          <a:p>
            <a:pPr marL="1146175" lvl="1" indent="-463550">
              <a:buFont typeface="+mj-lt"/>
              <a:buAutoNum type="romanL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High Mg</a:t>
            </a:r>
          </a:p>
          <a:p>
            <a:pPr marL="1146175" lvl="1" indent="-463550">
              <a:buFont typeface="+mj-lt"/>
              <a:buAutoNum type="romanL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Urine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Creatinine Clearance &lt; 0.01</a:t>
            </a:r>
          </a:p>
          <a:p>
            <a:pPr marL="682625" lvl="1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682625" lvl="1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                            (cont..)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682625" lvl="1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869950" indent="-869950">
              <a:buFont typeface="+mj-lt"/>
              <a:buAutoNum type="alphaLcPeriod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788988" lvl="1" indent="-514350">
              <a:buAutoNum type="alphaLcPeriod"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73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906072" cy="1143000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C00000"/>
                </a:solidFill>
              </a:rPr>
              <a:t>Disorders of the </a:t>
            </a:r>
            <a:r>
              <a:rPr lang="en-US" sz="3200" dirty="0" smtClean="0">
                <a:solidFill>
                  <a:srgbClr val="C00000"/>
                </a:solidFill>
              </a:rPr>
              <a:t>Calcium Sensing</a:t>
            </a:r>
            <a:r>
              <a:rPr lang="en-US" sz="3200" dirty="0">
                <a:solidFill>
                  <a:srgbClr val="C00000"/>
                </a:solidFill>
              </a:rPr>
              <a:t> </a:t>
            </a:r>
            <a:r>
              <a:rPr lang="en-US" sz="3200" dirty="0" smtClean="0">
                <a:solidFill>
                  <a:srgbClr val="C00000"/>
                </a:solidFill>
              </a:rPr>
              <a:t>Receptors</a:t>
            </a:r>
            <a:r>
              <a:rPr lang="en-US" sz="3200" dirty="0">
                <a:solidFill>
                  <a:srgbClr val="C00000"/>
                </a:solidFill>
              </a:rPr>
              <a:t> 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600200"/>
            <a:ext cx="8066856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Loss of Function Mutation: </a:t>
            </a:r>
          </a:p>
          <a:p>
            <a:pPr marL="0" indent="0">
              <a:buNone/>
            </a:pPr>
            <a:r>
              <a:rPr lang="en-US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Neonatal </a:t>
            </a:r>
            <a:r>
              <a:rPr lang="en-US" sz="24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Severe Primary Hyperparathyroidism (NSPH):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This is the homozygous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variety with following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biocehmical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features:</a:t>
            </a:r>
          </a:p>
          <a:p>
            <a:pPr marL="1146175" lvl="1" indent="-463550">
              <a:buFont typeface="+mj-lt"/>
              <a:buAutoNum type="romanL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Severe Hypercalcaemia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in childhood</a:t>
            </a:r>
          </a:p>
          <a:p>
            <a:pPr marL="1146175" lvl="1" indent="-463550">
              <a:buFont typeface="+mj-lt"/>
              <a:buAutoNum type="romanL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High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PTH</a:t>
            </a:r>
          </a:p>
          <a:p>
            <a:pPr marL="1146175" lvl="1" indent="-463550">
              <a:buFont typeface="+mj-lt"/>
              <a:buAutoNum type="romanLcPeriod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High Mg</a:t>
            </a:r>
          </a:p>
          <a:p>
            <a:pPr marL="1146175" lvl="1" indent="-463550">
              <a:buFont typeface="+mj-lt"/>
              <a:buAutoNum type="romanLcPeriod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Urine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: Creatinine Clearance &lt; 0.01</a:t>
            </a:r>
          </a:p>
          <a:p>
            <a:pPr marL="682625" lvl="1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682625" lvl="1" indent="0"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869950" indent="-869950">
              <a:buFont typeface="+mj-lt"/>
              <a:buAutoNum type="alphaLcPeriod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788988" lvl="1" indent="-514350">
              <a:buAutoNum type="alphaLcPeriod"/>
            </a:pPr>
            <a:endParaRPr lang="en-GB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82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906072" cy="1143000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C00000"/>
                </a:solidFill>
              </a:rPr>
              <a:t>Disorders of the </a:t>
            </a:r>
            <a:r>
              <a:rPr lang="en-US" sz="3200" dirty="0" smtClean="0">
                <a:solidFill>
                  <a:srgbClr val="C00000"/>
                </a:solidFill>
              </a:rPr>
              <a:t>Calcium Sensing</a:t>
            </a:r>
            <a:r>
              <a:rPr lang="en-US" sz="3200" dirty="0">
                <a:solidFill>
                  <a:srgbClr val="C00000"/>
                </a:solidFill>
              </a:rPr>
              <a:t> </a:t>
            </a:r>
            <a:r>
              <a:rPr lang="en-US" sz="3200" dirty="0" smtClean="0">
                <a:solidFill>
                  <a:srgbClr val="C00000"/>
                </a:solidFill>
              </a:rPr>
              <a:t>Receptors</a:t>
            </a:r>
            <a:r>
              <a:rPr lang="en-US" sz="3200" dirty="0">
                <a:solidFill>
                  <a:srgbClr val="C00000"/>
                </a:solidFill>
              </a:rPr>
              <a:t> 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600200"/>
            <a:ext cx="8066856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Gain </a:t>
            </a:r>
            <a:r>
              <a:rPr lang="en-US" sz="32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of Function Mutation: </a:t>
            </a:r>
          </a:p>
          <a:p>
            <a:pPr marL="0" indent="0">
              <a:buNone/>
            </a:pPr>
            <a:r>
              <a:rPr lang="en-US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Autosomal </a:t>
            </a:r>
            <a:r>
              <a:rPr lang="en-US" sz="2400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Dominent</a:t>
            </a:r>
            <a:r>
              <a:rPr lang="en-US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Hypoparathyroism</a:t>
            </a:r>
            <a:endParaRPr lang="en-US" sz="2400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This is due to shifting of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-PTH curve to the left, so the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level goes very low before a PTH response can ensue.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1146175" lvl="1" indent="-463550">
              <a:buFont typeface="+mj-lt"/>
              <a:buAutoNum type="romanL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Hypocalcaemia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1146175" lvl="1" indent="-463550">
              <a:buFont typeface="+mj-lt"/>
              <a:buAutoNum type="romanL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Inappropriately normal PTH</a:t>
            </a:r>
          </a:p>
          <a:p>
            <a:pPr marL="1146175" lvl="1" indent="-463550">
              <a:buFont typeface="+mj-lt"/>
              <a:buAutoNum type="romanL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High Phosphorous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682625" lvl="1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682625" lvl="1" indent="0"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869950" indent="-869950">
              <a:buFont typeface="+mj-lt"/>
              <a:buAutoNum type="alphaLcPeriod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788988" lvl="1" indent="-514350">
              <a:buAutoNum type="alphaLcPeriod"/>
            </a:pPr>
            <a:endParaRPr lang="en-GB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69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15888"/>
            <a:ext cx="8686800" cy="838200"/>
          </a:xfrm>
        </p:spPr>
        <p:txBody>
          <a:bodyPr/>
          <a:lstStyle/>
          <a:p>
            <a:pPr algn="ctr" eaLnBrk="1" hangingPunct="1"/>
            <a:r>
              <a:rPr lang="en-US" sz="4800" b="1" u="sng" dirty="0" smtClean="0">
                <a:solidFill>
                  <a:srgbClr val="8D4159"/>
                </a:solidFill>
              </a:rPr>
              <a:t>Patient no 2</a:t>
            </a:r>
            <a:endParaRPr lang="en-GB" sz="4800" b="1" u="sng" dirty="0" smtClean="0">
              <a:solidFill>
                <a:srgbClr val="8D4159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11560" y="1196752"/>
            <a:ext cx="7772400" cy="3744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20 days newborn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presented with lethargy, poor feeding and seizures few hours after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his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birth. Child was brought to pediatrician who advised different lab tests. His laboratory investigations revealed: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Fasting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plasma Glucose:          2.2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mmol/L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Plasma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Lactate:                       1.5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mmol/L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             (&lt;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2.0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Serum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ALT:                             	  65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U/L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Fasting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Insulin:                        &gt;36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pmol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/L                 (&lt;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20)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C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peptide:	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             &gt;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0.6 ng/ml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             (&lt;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0.3)</a:t>
            </a: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Urine for glucose:		Negative</a:t>
            </a: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Urine for ketone bodies	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Negative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 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SzPct val="102000"/>
              <a:buFont typeface="+mj-lt"/>
              <a:buAutoNum type="alphaLcPeriod"/>
            </a:pP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What is most likely diagnosis?</a:t>
            </a:r>
          </a:p>
          <a:p>
            <a:pPr marL="342900" lvl="0" indent="-342900">
              <a:buSzPct val="102000"/>
              <a:buFont typeface="+mj-lt"/>
              <a:buAutoNum type="alphaLcPeriod"/>
            </a:pP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Name </a:t>
            </a:r>
            <a:r>
              <a: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one biochemical test which may be helpful in the diagnosis</a:t>
            </a:r>
          </a:p>
          <a:p>
            <a:pPr marL="342900" indent="-342900">
              <a:buFont typeface="+mj-lt"/>
              <a:buAutoNum type="alphaLcPeriod"/>
            </a:pPr>
            <a:endParaRPr lang="en-US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4998" y="5004465"/>
            <a:ext cx="87849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marL="457200" indent="-457200">
              <a:buFont typeface="+mj-lt"/>
              <a:buAutoNum type="alphaLcPeriod"/>
            </a:pPr>
            <a:r>
              <a:rPr lang="en-US" sz="1600" dirty="0" smtClean="0">
                <a:solidFill>
                  <a:srgbClr val="0070C0"/>
                </a:solidFill>
              </a:rPr>
              <a:t>Persistent Hyperinsulinaemic Hypoglycaemia of Infants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600" dirty="0" smtClean="0">
                <a:solidFill>
                  <a:srgbClr val="0070C0"/>
                </a:solidFill>
              </a:rPr>
              <a:t>Inappropriate </a:t>
            </a:r>
            <a:r>
              <a:rPr lang="en-US" sz="1600" dirty="0">
                <a:solidFill>
                  <a:srgbClr val="0070C0"/>
                </a:solidFill>
              </a:rPr>
              <a:t>glycemic response to glucagon at the time of hypoglycemia.</a:t>
            </a:r>
            <a:endParaRPr lang="en-US" sz="1600" dirty="0" smtClean="0">
              <a:solidFill>
                <a:srgbClr val="0070C0"/>
              </a:solidFill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07007" y="5603756"/>
            <a:ext cx="727298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/>
            <a:r>
              <a:rPr lang="en-GB" sz="1400" dirty="0" smtClean="0">
                <a:solidFill>
                  <a:srgbClr val="7030A0"/>
                </a:solidFill>
              </a:rPr>
              <a:t>Ref No 2</a:t>
            </a:r>
          </a:p>
          <a:p>
            <a:pPr algn="ctr"/>
            <a:r>
              <a:rPr lang="en-US" sz="1400" dirty="0">
                <a:solidFill>
                  <a:srgbClr val="7030A0"/>
                </a:solidFill>
              </a:rPr>
              <a:t>Pathogenesis, clinical features, and diagnosis of </a:t>
            </a:r>
            <a:r>
              <a:rPr lang="en-US" sz="1400" dirty="0" smtClean="0">
                <a:solidFill>
                  <a:srgbClr val="7030A0"/>
                </a:solidFill>
              </a:rPr>
              <a:t>Persistent</a:t>
            </a:r>
            <a:r>
              <a:rPr lang="en-US" sz="1400" dirty="0">
                <a:solidFill>
                  <a:srgbClr val="7030A0"/>
                </a:solidFill>
              </a:rPr>
              <a:t> </a:t>
            </a:r>
            <a:r>
              <a:rPr lang="en-US" sz="1400" dirty="0" smtClean="0">
                <a:solidFill>
                  <a:srgbClr val="7030A0"/>
                </a:solidFill>
              </a:rPr>
              <a:t>Hyperinsulinaemic</a:t>
            </a:r>
            <a:r>
              <a:rPr lang="en-US" sz="1400" dirty="0">
                <a:solidFill>
                  <a:srgbClr val="7030A0"/>
                </a:solidFill>
              </a:rPr>
              <a:t> </a:t>
            </a:r>
            <a:endParaRPr lang="en-US" sz="1400" dirty="0" smtClean="0">
              <a:solidFill>
                <a:srgbClr val="7030A0"/>
              </a:solidFill>
            </a:endParaRPr>
          </a:p>
          <a:p>
            <a:pPr algn="ctr"/>
            <a:r>
              <a:rPr lang="en-US" sz="1400" dirty="0" smtClean="0">
                <a:solidFill>
                  <a:srgbClr val="7030A0"/>
                </a:solidFill>
              </a:rPr>
              <a:t>Hypoglycemia</a:t>
            </a:r>
            <a:r>
              <a:rPr lang="en-US" sz="1400" dirty="0">
                <a:solidFill>
                  <a:srgbClr val="7030A0"/>
                </a:solidFill>
              </a:rPr>
              <a:t> of infancy</a:t>
            </a:r>
            <a:endParaRPr lang="en-GB" sz="1400" dirty="0" smtClean="0">
              <a:solidFill>
                <a:srgbClr val="7030A0"/>
              </a:solidFill>
            </a:endParaRPr>
          </a:p>
          <a:p>
            <a:pPr algn="ctr"/>
            <a:r>
              <a:rPr lang="en-GB" sz="1400" dirty="0" smtClean="0">
                <a:solidFill>
                  <a:srgbClr val="7030A0"/>
                </a:solidFill>
              </a:rPr>
              <a:t>www.uptodate.com</a:t>
            </a:r>
            <a:r>
              <a:rPr lang="en-GB" sz="1400" dirty="0">
                <a:solidFill>
                  <a:srgbClr val="7030A0"/>
                </a:solidFill>
              </a:rPr>
              <a:t> ©2015</a:t>
            </a:r>
          </a:p>
          <a:p>
            <a:pPr algn="ctr"/>
            <a:endParaRPr lang="en-GB" sz="1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37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89856"/>
            <a:ext cx="7906072" cy="11430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C00000"/>
                </a:solidFill>
              </a:rPr>
              <a:t>Persistent Hyperinsulinaemic Hypoglycaemia of </a:t>
            </a:r>
            <a:r>
              <a:rPr lang="en-US" sz="3600" dirty="0" smtClean="0">
                <a:solidFill>
                  <a:srgbClr val="C00000"/>
                </a:solidFill>
              </a:rPr>
              <a:t>Infants (PHHI)</a:t>
            </a:r>
            <a:r>
              <a:rPr lang="en-US" sz="3600" dirty="0">
                <a:solidFill>
                  <a:srgbClr val="C00000"/>
                </a:solidFill>
              </a:rPr>
              <a:t/>
            </a:r>
            <a:br>
              <a:rPr lang="en-US" sz="3600" dirty="0">
                <a:solidFill>
                  <a:srgbClr val="C00000"/>
                </a:solidFill>
              </a:rPr>
            </a:br>
            <a:r>
              <a:rPr lang="en-US" sz="3600" dirty="0">
                <a:solidFill>
                  <a:srgbClr val="C00000"/>
                </a:solidFill>
              </a:rPr>
              <a:t> 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9552" y="1628800"/>
            <a:ext cx="8066856" cy="45365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5938" lvl="1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Most common cause of persistent hypoglycaemia of the neonates </a:t>
            </a:r>
          </a:p>
          <a:p>
            <a:pPr marL="515938" lvl="1" indent="-457200">
              <a:buFont typeface="+mj-lt"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It’s a genetic dysregulation of insulin secretion with sporadic or familial presentation </a:t>
            </a:r>
          </a:p>
          <a:p>
            <a:pPr marL="515938" lvl="1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Biochemical Features:</a:t>
            </a:r>
          </a:p>
          <a:p>
            <a:pPr marL="973138" lvl="2" indent="-406400">
              <a:buClr>
                <a:srgbClr val="C00000"/>
              </a:buClr>
              <a:buFont typeface="+mj-lt"/>
              <a:buAutoNum type="alphaL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Blood Glucose &lt;  2.2 mmol/L in response to short fasting</a:t>
            </a:r>
          </a:p>
          <a:p>
            <a:pPr marL="973138" lvl="2" indent="-406400">
              <a:buClr>
                <a:srgbClr val="C00000"/>
              </a:buClr>
              <a:buFont typeface="+mj-lt"/>
              <a:buAutoNum type="alphaL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Inappropriately high or normal insulin in the face of hypoglycaemia</a:t>
            </a:r>
          </a:p>
          <a:p>
            <a:pPr marL="973138" lvl="2" indent="-406400">
              <a:buClr>
                <a:srgbClr val="C00000"/>
              </a:buClr>
              <a:buFont typeface="+mj-lt"/>
              <a:buAutoNum type="alphaL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Low FFA and ketone in spite of hypoglycaemia</a:t>
            </a:r>
          </a:p>
          <a:p>
            <a:pPr marL="973138" lvl="2" indent="-406400">
              <a:buClr>
                <a:srgbClr val="C00000"/>
              </a:buClr>
              <a:buFont typeface="+mj-lt"/>
              <a:buAutoNum type="alphaL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Inappropriate  glycaemic response  to glucagon i.e. increase of glucose by 1.7mmol/L indicates retention of hepatic glycogen 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hyperinsulinaemia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                        </a:t>
            </a:r>
          </a:p>
          <a:p>
            <a:pPr marL="869950" indent="-869950">
              <a:buFont typeface="+mj-lt"/>
              <a:buAutoNum type="alphaLcPeriod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788988" lvl="1" indent="-514350">
              <a:buAutoNum type="alphaLcPeriod"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76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15888"/>
            <a:ext cx="8686800" cy="838200"/>
          </a:xfrm>
        </p:spPr>
        <p:txBody>
          <a:bodyPr/>
          <a:lstStyle/>
          <a:p>
            <a:pPr algn="ctr" eaLnBrk="1" hangingPunct="1"/>
            <a:r>
              <a:rPr lang="en-US" sz="4800" b="1" u="sng" dirty="0" smtClean="0">
                <a:solidFill>
                  <a:srgbClr val="8D4159"/>
                </a:solidFill>
              </a:rPr>
              <a:t>Patient no 3</a:t>
            </a:r>
            <a:endParaRPr lang="en-GB" sz="4800" b="1" u="sng" dirty="0" smtClean="0">
              <a:solidFill>
                <a:srgbClr val="8D4159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11560" y="1196752"/>
            <a:ext cx="7772400" cy="33123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 26 years old male is being investigated for infertility along with his female partner. He has azoospermia on semen analysis. His hormonal profile shows:</a:t>
            </a:r>
          </a:p>
          <a:p>
            <a:pPr lvl="0"/>
            <a:r>
              <a:rPr lang="en-GB" sz="1600" dirty="0">
                <a:latin typeface="Arial" pitchFamily="34" charset="0"/>
                <a:cs typeface="Arial" pitchFamily="34" charset="0"/>
              </a:rPr>
              <a:t>Serum Testosterone: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               987   ng/dl           (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260-1000)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1600" dirty="0">
                <a:latin typeface="Arial" pitchFamily="34" charset="0"/>
                <a:cs typeface="Arial" pitchFamily="34" charset="0"/>
              </a:rPr>
              <a:t>Serum LH:                  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               14  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mIU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/ml       (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1-8)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1600" dirty="0" smtClean="0">
                <a:latin typeface="Arial" pitchFamily="34" charset="0"/>
                <a:cs typeface="Arial" pitchFamily="34" charset="0"/>
              </a:rPr>
              <a:t>Androgen Insensitivity Index:      13,818               (&lt;2000)</a:t>
            </a:r>
          </a:p>
          <a:p>
            <a:pPr lvl="0"/>
            <a:r>
              <a:rPr lang="en-GB" sz="1600" dirty="0" smtClean="0">
                <a:latin typeface="Arial" pitchFamily="34" charset="0"/>
                <a:cs typeface="Arial" pitchFamily="34" charset="0"/>
              </a:rPr>
              <a:t>Serum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FSH:                 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              5.2 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mIU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/ml        (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1-6)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1600" dirty="0">
                <a:latin typeface="Arial" pitchFamily="34" charset="0"/>
                <a:cs typeface="Arial" pitchFamily="34" charset="0"/>
              </a:rPr>
              <a:t>Prolactin:                     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               9.7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/ml           (5-20)</a:t>
            </a:r>
          </a:p>
          <a:p>
            <a:pPr marL="0" lv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457200" indent="-457200" defTabSz="115888">
              <a:buClr>
                <a:srgbClr val="FF0000"/>
              </a:buClr>
              <a:buSzPct val="100000"/>
              <a:buFont typeface="+mj-lt"/>
              <a:buAutoNum type="alphaLcPeriod"/>
            </a:pP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What is the most probable diagnosis</a:t>
            </a:r>
            <a:endParaRPr 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lphaLcPeriod"/>
            </a:pPr>
            <a:r>
              <a: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Name ONE 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genetic </a:t>
            </a:r>
            <a:r>
              <a: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test which can be very helpful in 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confirming the diagnosis.</a:t>
            </a:r>
            <a:endParaRPr 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4998" y="4632987"/>
            <a:ext cx="87849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0070C0"/>
                </a:solidFill>
              </a:rPr>
              <a:t>Mild Androgen Insensitivity Syndrome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0070C0"/>
                </a:solidFill>
              </a:rPr>
              <a:t>Androgen receptor gene defect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07007" y="5341565"/>
            <a:ext cx="7272982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/>
            <a:r>
              <a:rPr lang="en-GB" sz="1600" dirty="0" smtClean="0">
                <a:solidFill>
                  <a:srgbClr val="7030A0"/>
                </a:solidFill>
              </a:rPr>
              <a:t>Ref No 3</a:t>
            </a:r>
          </a:p>
          <a:p>
            <a:pPr algn="ctr"/>
            <a:r>
              <a:rPr lang="en-GB" sz="1400" dirty="0" err="1">
                <a:solidFill>
                  <a:srgbClr val="7030A0"/>
                </a:solidFill>
              </a:rPr>
              <a:t>Angeliki</a:t>
            </a:r>
            <a:r>
              <a:rPr lang="en-GB" sz="1400" dirty="0">
                <a:solidFill>
                  <a:srgbClr val="7030A0"/>
                </a:solidFill>
              </a:rPr>
              <a:t> </a:t>
            </a:r>
            <a:r>
              <a:rPr lang="en-GB" sz="1400" dirty="0" err="1">
                <a:solidFill>
                  <a:srgbClr val="7030A0"/>
                </a:solidFill>
              </a:rPr>
              <a:t>Galani</a:t>
            </a:r>
            <a:r>
              <a:rPr lang="en-GB" sz="1400" dirty="0">
                <a:solidFill>
                  <a:srgbClr val="7030A0"/>
                </a:solidFill>
              </a:rPr>
              <a:t>, Sophia </a:t>
            </a:r>
            <a:r>
              <a:rPr lang="en-GB" sz="1400" dirty="0" err="1">
                <a:solidFill>
                  <a:srgbClr val="7030A0"/>
                </a:solidFill>
              </a:rPr>
              <a:t>Kitsiou-Tzeli</a:t>
            </a:r>
            <a:r>
              <a:rPr lang="en-GB" sz="1400" dirty="0">
                <a:solidFill>
                  <a:srgbClr val="7030A0"/>
                </a:solidFill>
              </a:rPr>
              <a:t>, </a:t>
            </a:r>
            <a:r>
              <a:rPr lang="en-GB" sz="1400" dirty="0" err="1">
                <a:solidFill>
                  <a:srgbClr val="7030A0"/>
                </a:solidFill>
              </a:rPr>
              <a:t>Christalena</a:t>
            </a:r>
            <a:r>
              <a:rPr lang="en-GB" sz="1400" dirty="0">
                <a:solidFill>
                  <a:srgbClr val="7030A0"/>
                </a:solidFill>
              </a:rPr>
              <a:t> </a:t>
            </a:r>
            <a:r>
              <a:rPr lang="en-GB" sz="1400" dirty="0" err="1">
                <a:solidFill>
                  <a:srgbClr val="7030A0"/>
                </a:solidFill>
              </a:rPr>
              <a:t>Sofokleous</a:t>
            </a:r>
            <a:r>
              <a:rPr lang="en-GB" sz="1400" dirty="0" smtClean="0">
                <a:solidFill>
                  <a:srgbClr val="7030A0"/>
                </a:solidFill>
              </a:rPr>
              <a:t>, Emmanuel </a:t>
            </a:r>
            <a:r>
              <a:rPr lang="en-GB" sz="1400" dirty="0" err="1">
                <a:solidFill>
                  <a:srgbClr val="7030A0"/>
                </a:solidFill>
              </a:rPr>
              <a:t>Kanavakis</a:t>
            </a:r>
            <a:r>
              <a:rPr lang="en-GB" sz="1400" dirty="0">
                <a:solidFill>
                  <a:srgbClr val="7030A0"/>
                </a:solidFill>
              </a:rPr>
              <a:t>, </a:t>
            </a:r>
            <a:r>
              <a:rPr lang="en-GB" sz="1400" dirty="0" err="1">
                <a:solidFill>
                  <a:srgbClr val="7030A0"/>
                </a:solidFill>
              </a:rPr>
              <a:t>Ariadni</a:t>
            </a:r>
            <a:r>
              <a:rPr lang="en-GB" sz="1400" dirty="0">
                <a:solidFill>
                  <a:srgbClr val="7030A0"/>
                </a:solidFill>
              </a:rPr>
              <a:t> </a:t>
            </a:r>
            <a:r>
              <a:rPr lang="en-GB" sz="1400" dirty="0" err="1">
                <a:solidFill>
                  <a:srgbClr val="7030A0"/>
                </a:solidFill>
              </a:rPr>
              <a:t>Kalpini-Mavrou</a:t>
            </a:r>
            <a:endParaRPr lang="en-GB" sz="1400" dirty="0">
              <a:solidFill>
                <a:srgbClr val="7030A0"/>
              </a:solidFill>
            </a:endParaRPr>
          </a:p>
          <a:p>
            <a:pPr algn="ctr"/>
            <a:r>
              <a:rPr lang="en-GB" sz="1400" dirty="0" smtClean="0">
                <a:solidFill>
                  <a:srgbClr val="7030A0"/>
                </a:solidFill>
              </a:rPr>
              <a:t>Androgen </a:t>
            </a:r>
            <a:r>
              <a:rPr lang="en-GB" sz="1400" dirty="0">
                <a:solidFill>
                  <a:srgbClr val="7030A0"/>
                </a:solidFill>
              </a:rPr>
              <a:t>insensitivity syndrome: clinical features </a:t>
            </a:r>
            <a:r>
              <a:rPr lang="en-GB" sz="1400" dirty="0" smtClean="0">
                <a:solidFill>
                  <a:srgbClr val="7030A0"/>
                </a:solidFill>
              </a:rPr>
              <a:t>and </a:t>
            </a:r>
            <a:r>
              <a:rPr lang="en-GB" sz="1400" dirty="0">
                <a:solidFill>
                  <a:srgbClr val="7030A0"/>
                </a:solidFill>
              </a:rPr>
              <a:t>molecular </a:t>
            </a:r>
            <a:r>
              <a:rPr lang="en-GB" sz="1400" dirty="0" smtClean="0">
                <a:solidFill>
                  <a:srgbClr val="7030A0"/>
                </a:solidFill>
              </a:rPr>
              <a:t>defects</a:t>
            </a:r>
          </a:p>
          <a:p>
            <a:pPr algn="ctr"/>
            <a:r>
              <a:rPr lang="en-GB" sz="1400" dirty="0">
                <a:solidFill>
                  <a:srgbClr val="7030A0"/>
                </a:solidFill>
              </a:rPr>
              <a:t>HORMONES 2008, 7(3):217-229</a:t>
            </a:r>
          </a:p>
          <a:p>
            <a:pPr algn="ctr"/>
            <a:endParaRPr lang="en-GB" sz="1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16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15056</TotalTime>
  <Words>1894</Words>
  <Application>Microsoft Office PowerPoint</Application>
  <PresentationFormat>On-screen Show (4:3)</PresentationFormat>
  <Paragraphs>329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Equity</vt:lpstr>
      <vt:lpstr>Quick Assessment of Data Interpretation Skill (QADIS) with Key</vt:lpstr>
      <vt:lpstr>Authors of the QADIS  (Lesson No 4)</vt:lpstr>
      <vt:lpstr>Patient no 1</vt:lpstr>
      <vt:lpstr>Disorders of the Calcium Sensing Receptors </vt:lpstr>
      <vt:lpstr>Disorders of the Calcium Sensing Receptors </vt:lpstr>
      <vt:lpstr>Disorders of the Calcium Sensing Receptors </vt:lpstr>
      <vt:lpstr>Patient no 2</vt:lpstr>
      <vt:lpstr>Persistent Hyperinsulinaemic Hypoglycaemia of Infants (PHHI)  </vt:lpstr>
      <vt:lpstr>Patient no 3</vt:lpstr>
      <vt:lpstr>Androgen Insensitivity Syndrome (AIS) </vt:lpstr>
      <vt:lpstr>Spectrum of AIS</vt:lpstr>
      <vt:lpstr>Patient no 4</vt:lpstr>
      <vt:lpstr>Cystatin C</vt:lpstr>
      <vt:lpstr>Patient no 5</vt:lpstr>
      <vt:lpstr>eGFR</vt:lpstr>
      <vt:lpstr>Patient no 6</vt:lpstr>
      <vt:lpstr>Familial Combined Hyperlipidaemia  (FCHL)</vt:lpstr>
      <vt:lpstr>Metabolism of Lipoproteins in FCHL</vt:lpstr>
      <vt:lpstr>Variants of FCHL</vt:lpstr>
      <vt:lpstr>Patient no 7</vt:lpstr>
      <vt:lpstr>Aldosterone-Renin Ratio</vt:lpstr>
      <vt:lpstr>Patient no 8</vt:lpstr>
      <vt:lpstr>Pituitary Apoplexy</vt:lpstr>
      <vt:lpstr>Patient no 9</vt:lpstr>
      <vt:lpstr>New Markers of  Iron Deficiency (ID)</vt:lpstr>
      <vt:lpstr>Soluble Transferrin Receptors (sTfR)</vt:lpstr>
      <vt:lpstr>Patient no 10 (Recent Updates)</vt:lpstr>
      <vt:lpstr>Heart-type Fatty Acid Binding Protein (H-FABP)</vt:lpstr>
      <vt:lpstr>Thank you and Best of Luck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COMPAQ</dc:creator>
  <cp:lastModifiedBy>AAMIR IJAZ</cp:lastModifiedBy>
  <cp:revision>920</cp:revision>
  <dcterms:created xsi:type="dcterms:W3CDTF">2010-04-16T10:19:10Z</dcterms:created>
  <dcterms:modified xsi:type="dcterms:W3CDTF">2015-05-04T17:42:49Z</dcterms:modified>
</cp:coreProperties>
</file>