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103"/>
  </p:notesMasterIdLst>
  <p:sldIdLst>
    <p:sldId id="1184" r:id="rId2"/>
    <p:sldId id="1487" r:id="rId3"/>
    <p:sldId id="1472" r:id="rId4"/>
    <p:sldId id="1473" r:id="rId5"/>
    <p:sldId id="1554" r:id="rId6"/>
    <p:sldId id="1555" r:id="rId7"/>
    <p:sldId id="1557" r:id="rId8"/>
    <p:sldId id="1474" r:id="rId9"/>
    <p:sldId id="1460" r:id="rId10"/>
    <p:sldId id="1558" r:id="rId11"/>
    <p:sldId id="1560" r:id="rId12"/>
    <p:sldId id="1562" r:id="rId13"/>
    <p:sldId id="1466" r:id="rId14"/>
    <p:sldId id="1467" r:id="rId15"/>
    <p:sldId id="1468" r:id="rId16"/>
    <p:sldId id="1469" r:id="rId17"/>
    <p:sldId id="1491" r:id="rId18"/>
    <p:sldId id="1493" r:id="rId19"/>
    <p:sldId id="1561" r:id="rId20"/>
    <p:sldId id="1495" r:id="rId21"/>
    <p:sldId id="1488" r:id="rId22"/>
    <p:sldId id="1547" r:id="rId23"/>
    <p:sldId id="1489" r:id="rId24"/>
    <p:sldId id="1549" r:id="rId25"/>
    <p:sldId id="1407" r:id="rId26"/>
    <p:sldId id="1564" r:id="rId27"/>
    <p:sldId id="1565" r:id="rId28"/>
    <p:sldId id="1572" r:id="rId29"/>
    <p:sldId id="1566" r:id="rId30"/>
    <p:sldId id="1567" r:id="rId31"/>
    <p:sldId id="1568" r:id="rId32"/>
    <p:sldId id="1570" r:id="rId33"/>
    <p:sldId id="1476" r:id="rId34"/>
    <p:sldId id="1189" r:id="rId35"/>
    <p:sldId id="1497" r:id="rId36"/>
    <p:sldId id="1190" r:id="rId37"/>
    <p:sldId id="1498" r:id="rId38"/>
    <p:sldId id="1191" r:id="rId39"/>
    <p:sldId id="1499" r:id="rId40"/>
    <p:sldId id="1192" r:id="rId41"/>
    <p:sldId id="1585" r:id="rId42"/>
    <p:sldId id="1193" r:id="rId43"/>
    <p:sldId id="1490" r:id="rId44"/>
    <p:sldId id="1587" r:id="rId45"/>
    <p:sldId id="1194" r:id="rId46"/>
    <p:sldId id="1286" r:id="rId47"/>
    <p:sldId id="1486" r:id="rId48"/>
    <p:sldId id="1584" r:id="rId49"/>
    <p:sldId id="1449" r:id="rId50"/>
    <p:sldId id="1450" r:id="rId51"/>
    <p:sldId id="1573" r:id="rId52"/>
    <p:sldId id="1451" r:id="rId53"/>
    <p:sldId id="1500" r:id="rId54"/>
    <p:sldId id="1501" r:id="rId55"/>
    <p:sldId id="1548" r:id="rId56"/>
    <p:sldId id="1586" r:id="rId57"/>
    <p:sldId id="1479" r:id="rId58"/>
    <p:sldId id="1480" r:id="rId59"/>
    <p:sldId id="1481" r:id="rId60"/>
    <p:sldId id="1551" r:id="rId61"/>
    <p:sldId id="1552" r:id="rId62"/>
    <p:sldId id="1553" r:id="rId63"/>
    <p:sldId id="1452" r:id="rId64"/>
    <p:sldId id="1453" r:id="rId65"/>
    <p:sldId id="1484" r:id="rId66"/>
    <p:sldId id="1485" r:id="rId67"/>
    <p:sldId id="1454" r:id="rId68"/>
    <p:sldId id="1455" r:id="rId69"/>
    <p:sldId id="1202" r:id="rId70"/>
    <p:sldId id="1456" r:id="rId71"/>
    <p:sldId id="1457" r:id="rId72"/>
    <p:sldId id="1458" r:id="rId73"/>
    <p:sldId id="1459" r:id="rId74"/>
    <p:sldId id="1507" r:id="rId75"/>
    <p:sldId id="1508" r:id="rId76"/>
    <p:sldId id="1509" r:id="rId77"/>
    <p:sldId id="1583" r:id="rId78"/>
    <p:sldId id="1510" r:id="rId79"/>
    <p:sldId id="1511" r:id="rId80"/>
    <p:sldId id="1513" r:id="rId81"/>
    <p:sldId id="1514" r:id="rId82"/>
    <p:sldId id="1517" r:id="rId83"/>
    <p:sldId id="1519" r:id="rId84"/>
    <p:sldId id="1520" r:id="rId85"/>
    <p:sldId id="1521" r:id="rId86"/>
    <p:sldId id="1523" r:id="rId87"/>
    <p:sldId id="1524" r:id="rId88"/>
    <p:sldId id="1528" r:id="rId89"/>
    <p:sldId id="1533" r:id="rId90"/>
    <p:sldId id="1550" r:id="rId91"/>
    <p:sldId id="1574" r:id="rId92"/>
    <p:sldId id="1575" r:id="rId93"/>
    <p:sldId id="1580" r:id="rId94"/>
    <p:sldId id="1577" r:id="rId95"/>
    <p:sldId id="1582" r:id="rId96"/>
    <p:sldId id="1579" r:id="rId97"/>
    <p:sldId id="1544" r:id="rId98"/>
    <p:sldId id="1545" r:id="rId99"/>
    <p:sldId id="1546" r:id="rId100"/>
    <p:sldId id="1581" r:id="rId101"/>
    <p:sldId id="407" r:id="rId10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F3556-407B-4C95-A644-30D16EA6020F}" type="doc">
      <dgm:prSet loTypeId="urn:microsoft.com/office/officeart/2005/8/layout/bProcess4" loCatId="process" qsTypeId="urn:microsoft.com/office/officeart/2005/8/quickstyle/simple3" qsCatId="simple" csTypeId="urn:microsoft.com/office/officeart/2005/8/colors/colorful2" csCatId="colorful" phldr="1"/>
      <dgm:spPr/>
      <dgm:t>
        <a:bodyPr/>
        <a:lstStyle/>
        <a:p>
          <a:endParaRPr lang="en-US"/>
        </a:p>
      </dgm:t>
    </dgm:pt>
    <dgm:pt modelId="{60158F88-933E-4122-A8ED-68F8D9971FE4}">
      <dgm:prSet custT="1"/>
      <dgm:spPr/>
      <dgm:t>
        <a:bodyPr/>
        <a:lstStyle/>
        <a:p>
          <a:pPr rtl="0"/>
          <a:r>
            <a:rPr lang="en-US" sz="1600" dirty="0" smtClean="0">
              <a:solidFill>
                <a:srgbClr val="002060"/>
              </a:solidFill>
            </a:rPr>
            <a:t>Nucleic acid fractionation</a:t>
          </a:r>
          <a:endParaRPr lang="en-US" sz="1600" dirty="0">
            <a:solidFill>
              <a:srgbClr val="002060"/>
            </a:solidFill>
          </a:endParaRPr>
        </a:p>
      </dgm:t>
    </dgm:pt>
    <dgm:pt modelId="{3762F5FD-739C-4862-A52B-F8A5966306F8}" type="parTrans" cxnId="{57482F53-9B94-4A39-8594-8C782C2E603F}">
      <dgm:prSet/>
      <dgm:spPr/>
      <dgm:t>
        <a:bodyPr/>
        <a:lstStyle/>
        <a:p>
          <a:endParaRPr lang="en-US"/>
        </a:p>
      </dgm:t>
    </dgm:pt>
    <dgm:pt modelId="{A1847062-1590-4716-9420-DE9235151912}" type="sibTrans" cxnId="{57482F53-9B94-4A39-8594-8C782C2E603F}">
      <dgm:prSet/>
      <dgm:spPr/>
      <dgm:t>
        <a:bodyPr/>
        <a:lstStyle/>
        <a:p>
          <a:endParaRPr lang="en-US" sz="2400">
            <a:solidFill>
              <a:srgbClr val="002060"/>
            </a:solidFill>
          </a:endParaRPr>
        </a:p>
      </dgm:t>
    </dgm:pt>
    <dgm:pt modelId="{7D0EDF74-131F-43F7-BFE4-B45CAA9313EA}">
      <dgm:prSet custT="1"/>
      <dgm:spPr/>
      <dgm:t>
        <a:bodyPr/>
        <a:lstStyle/>
        <a:p>
          <a:pPr rtl="0"/>
          <a:r>
            <a:rPr lang="en-US" sz="1600" dirty="0" smtClean="0">
              <a:solidFill>
                <a:srgbClr val="002060"/>
              </a:solidFill>
            </a:rPr>
            <a:t>Polymerase chain reaction</a:t>
          </a:r>
          <a:endParaRPr lang="en-US" sz="1600" dirty="0">
            <a:solidFill>
              <a:srgbClr val="002060"/>
            </a:solidFill>
          </a:endParaRPr>
        </a:p>
      </dgm:t>
    </dgm:pt>
    <dgm:pt modelId="{637BDC7A-6CD7-4908-88DF-7A76E9CC9E4E}" type="parTrans" cxnId="{54991914-C67B-45F1-B8E2-CF760A52E23B}">
      <dgm:prSet/>
      <dgm:spPr/>
      <dgm:t>
        <a:bodyPr/>
        <a:lstStyle/>
        <a:p>
          <a:endParaRPr lang="en-US"/>
        </a:p>
      </dgm:t>
    </dgm:pt>
    <dgm:pt modelId="{3C82DEF8-1B3D-4F54-93A5-8E77183FA566}" type="sibTrans" cxnId="{54991914-C67B-45F1-B8E2-CF760A52E23B}">
      <dgm:prSet/>
      <dgm:spPr/>
      <dgm:t>
        <a:bodyPr/>
        <a:lstStyle/>
        <a:p>
          <a:endParaRPr lang="en-US" sz="2400">
            <a:solidFill>
              <a:srgbClr val="002060"/>
            </a:solidFill>
          </a:endParaRPr>
        </a:p>
      </dgm:t>
    </dgm:pt>
    <dgm:pt modelId="{CB0ADFFC-10F5-4653-8C0E-3C6A2E089545}">
      <dgm:prSet custT="1"/>
      <dgm:spPr/>
      <dgm:t>
        <a:bodyPr/>
        <a:lstStyle/>
        <a:p>
          <a:pPr rtl="0"/>
          <a:r>
            <a:rPr lang="en-US" sz="1600" dirty="0" smtClean="0">
              <a:solidFill>
                <a:srgbClr val="002060"/>
              </a:solidFill>
            </a:rPr>
            <a:t>Probes, Hybridization </a:t>
          </a:r>
          <a:endParaRPr lang="en-US" sz="1600" dirty="0">
            <a:solidFill>
              <a:srgbClr val="002060"/>
            </a:solidFill>
          </a:endParaRPr>
        </a:p>
      </dgm:t>
    </dgm:pt>
    <dgm:pt modelId="{D205AF97-1D53-4DB1-ADA8-B9FA78A76084}" type="parTrans" cxnId="{AF2C2B94-079D-4EB0-A59D-FF4F854B8041}">
      <dgm:prSet/>
      <dgm:spPr/>
      <dgm:t>
        <a:bodyPr/>
        <a:lstStyle/>
        <a:p>
          <a:endParaRPr lang="en-US"/>
        </a:p>
      </dgm:t>
    </dgm:pt>
    <dgm:pt modelId="{B2899C7D-CC18-41F3-A328-54DB4937C887}" type="sibTrans" cxnId="{AF2C2B94-079D-4EB0-A59D-FF4F854B8041}">
      <dgm:prSet/>
      <dgm:spPr/>
      <dgm:t>
        <a:bodyPr/>
        <a:lstStyle/>
        <a:p>
          <a:endParaRPr lang="en-US" sz="2400">
            <a:solidFill>
              <a:srgbClr val="002060"/>
            </a:solidFill>
          </a:endParaRPr>
        </a:p>
      </dgm:t>
    </dgm:pt>
    <dgm:pt modelId="{F81EB148-F434-4681-A384-BD84021D7BB7}">
      <dgm:prSet custT="1"/>
      <dgm:spPr/>
      <dgm:t>
        <a:bodyPr/>
        <a:lstStyle/>
        <a:p>
          <a:pPr rtl="0"/>
          <a:r>
            <a:rPr lang="en-US" sz="1600" dirty="0" smtClean="0">
              <a:solidFill>
                <a:srgbClr val="002060"/>
              </a:solidFill>
            </a:rPr>
            <a:t>Vector, Molecular cloning</a:t>
          </a:r>
          <a:endParaRPr lang="en-US" sz="1600" dirty="0">
            <a:solidFill>
              <a:srgbClr val="002060"/>
            </a:solidFill>
          </a:endParaRPr>
        </a:p>
      </dgm:t>
    </dgm:pt>
    <dgm:pt modelId="{59134919-E6D4-410C-B696-4C78A44DFE6A}" type="parTrans" cxnId="{F5F93BF1-D723-4D55-9DDD-3C7E047BC20E}">
      <dgm:prSet/>
      <dgm:spPr/>
      <dgm:t>
        <a:bodyPr/>
        <a:lstStyle/>
        <a:p>
          <a:endParaRPr lang="en-US"/>
        </a:p>
      </dgm:t>
    </dgm:pt>
    <dgm:pt modelId="{568FC95C-4F6D-4D0D-B15F-A18040035E9A}" type="sibTrans" cxnId="{F5F93BF1-D723-4D55-9DDD-3C7E047BC20E}">
      <dgm:prSet/>
      <dgm:spPr/>
      <dgm:t>
        <a:bodyPr/>
        <a:lstStyle/>
        <a:p>
          <a:endParaRPr lang="en-US" sz="2400">
            <a:solidFill>
              <a:srgbClr val="002060"/>
            </a:solidFill>
          </a:endParaRPr>
        </a:p>
      </dgm:t>
    </dgm:pt>
    <dgm:pt modelId="{EC4C291A-D73E-4E30-86E0-9B68FB7CD8BC}">
      <dgm:prSet custT="1"/>
      <dgm:spPr/>
      <dgm:t>
        <a:bodyPr/>
        <a:lstStyle/>
        <a:p>
          <a:pPr rtl="0"/>
          <a:r>
            <a:rPr lang="en-US" sz="1600" dirty="0" smtClean="0">
              <a:solidFill>
                <a:srgbClr val="002060"/>
              </a:solidFill>
            </a:rPr>
            <a:t>Nucleic acid enzymes</a:t>
          </a:r>
          <a:endParaRPr lang="en-US" sz="1600" dirty="0">
            <a:solidFill>
              <a:srgbClr val="002060"/>
            </a:solidFill>
          </a:endParaRPr>
        </a:p>
      </dgm:t>
    </dgm:pt>
    <dgm:pt modelId="{954ADF46-E1A0-4CAB-A08D-0BA7F18FF2CD}" type="parTrans" cxnId="{3118D280-AE39-4796-A6B5-9721D3AF77BA}">
      <dgm:prSet/>
      <dgm:spPr/>
      <dgm:t>
        <a:bodyPr/>
        <a:lstStyle/>
        <a:p>
          <a:endParaRPr lang="en-US"/>
        </a:p>
      </dgm:t>
    </dgm:pt>
    <dgm:pt modelId="{7D2B41D6-0C28-4822-B030-05D27B316238}" type="sibTrans" cxnId="{3118D280-AE39-4796-A6B5-9721D3AF77BA}">
      <dgm:prSet/>
      <dgm:spPr/>
      <dgm:t>
        <a:bodyPr/>
        <a:lstStyle/>
        <a:p>
          <a:endParaRPr lang="en-US" sz="2400">
            <a:solidFill>
              <a:srgbClr val="002060"/>
            </a:solidFill>
          </a:endParaRPr>
        </a:p>
      </dgm:t>
    </dgm:pt>
    <dgm:pt modelId="{AA3A2FA1-5FF7-4789-A12C-6078AADB98DB}">
      <dgm:prSet custT="1"/>
      <dgm:spPr/>
      <dgm:t>
        <a:bodyPr/>
        <a:lstStyle/>
        <a:p>
          <a:pPr rtl="0"/>
          <a:r>
            <a:rPr lang="en-US" sz="1600" dirty="0" smtClean="0">
              <a:solidFill>
                <a:srgbClr val="002060"/>
              </a:solidFill>
            </a:rPr>
            <a:t>Microarray</a:t>
          </a:r>
          <a:endParaRPr lang="en-US" sz="1600" dirty="0">
            <a:solidFill>
              <a:srgbClr val="002060"/>
            </a:solidFill>
          </a:endParaRPr>
        </a:p>
      </dgm:t>
    </dgm:pt>
    <dgm:pt modelId="{DCB086B6-C9D0-49AC-8B6F-54099F792D89}" type="parTrans" cxnId="{1FE4057A-E0AA-4755-9CB6-13D42A6DDBFA}">
      <dgm:prSet/>
      <dgm:spPr/>
      <dgm:t>
        <a:bodyPr/>
        <a:lstStyle/>
        <a:p>
          <a:endParaRPr lang="en-US"/>
        </a:p>
      </dgm:t>
    </dgm:pt>
    <dgm:pt modelId="{66A53A7D-BA4C-4AFE-9CD3-5A0BC08EF852}" type="sibTrans" cxnId="{1FE4057A-E0AA-4755-9CB6-13D42A6DDBFA}">
      <dgm:prSet/>
      <dgm:spPr/>
      <dgm:t>
        <a:bodyPr/>
        <a:lstStyle/>
        <a:p>
          <a:endParaRPr lang="en-US" sz="2400">
            <a:solidFill>
              <a:srgbClr val="002060"/>
            </a:solidFill>
          </a:endParaRPr>
        </a:p>
      </dgm:t>
    </dgm:pt>
    <dgm:pt modelId="{736655F3-E720-470F-9E19-43CED9EBB702}">
      <dgm:prSet custT="1"/>
      <dgm:spPr/>
      <dgm:t>
        <a:bodyPr/>
        <a:lstStyle/>
        <a:p>
          <a:pPr rtl="0"/>
          <a:r>
            <a:rPr lang="en-US" sz="1600" dirty="0" smtClean="0">
              <a:solidFill>
                <a:srgbClr val="002060"/>
              </a:solidFill>
            </a:rPr>
            <a:t>DNA sequencing</a:t>
          </a:r>
          <a:endParaRPr lang="en-US" sz="1600" dirty="0">
            <a:solidFill>
              <a:srgbClr val="002060"/>
            </a:solidFill>
          </a:endParaRPr>
        </a:p>
      </dgm:t>
    </dgm:pt>
    <dgm:pt modelId="{993D1592-976F-49B2-A5D5-D1F67D29D667}" type="parTrans" cxnId="{D6C3343A-AA9A-4EE0-942D-CF424EA2C30A}">
      <dgm:prSet/>
      <dgm:spPr/>
      <dgm:t>
        <a:bodyPr/>
        <a:lstStyle/>
        <a:p>
          <a:endParaRPr lang="en-US"/>
        </a:p>
      </dgm:t>
    </dgm:pt>
    <dgm:pt modelId="{90B92192-13D9-4265-B235-AA8CCC8B72AC}" type="sibTrans" cxnId="{D6C3343A-AA9A-4EE0-942D-CF424EA2C30A}">
      <dgm:prSet/>
      <dgm:spPr/>
      <dgm:t>
        <a:bodyPr/>
        <a:lstStyle/>
        <a:p>
          <a:endParaRPr lang="en-US" sz="2400">
            <a:solidFill>
              <a:srgbClr val="002060"/>
            </a:solidFill>
          </a:endParaRPr>
        </a:p>
      </dgm:t>
    </dgm:pt>
    <dgm:pt modelId="{3D1FC243-1ADF-41D5-940D-5BA5988A16D9}">
      <dgm:prSet custT="1"/>
      <dgm:spPr/>
      <dgm:t>
        <a:bodyPr/>
        <a:lstStyle/>
        <a:p>
          <a:pPr rtl="0"/>
          <a:r>
            <a:rPr lang="en-US" sz="1400" dirty="0" smtClean="0">
              <a:solidFill>
                <a:srgbClr val="002060"/>
              </a:solidFill>
            </a:rPr>
            <a:t>Electrophoretic separation of nucleic acid</a:t>
          </a:r>
          <a:endParaRPr lang="en-US" sz="1400" dirty="0">
            <a:solidFill>
              <a:srgbClr val="002060"/>
            </a:solidFill>
          </a:endParaRPr>
        </a:p>
      </dgm:t>
    </dgm:pt>
    <dgm:pt modelId="{1DDB527D-B43B-4DF4-A32A-D786D80308D4}" type="parTrans" cxnId="{0F573C80-3553-4ED8-9748-871E05D21D33}">
      <dgm:prSet/>
      <dgm:spPr/>
      <dgm:t>
        <a:bodyPr/>
        <a:lstStyle/>
        <a:p>
          <a:endParaRPr lang="en-US"/>
        </a:p>
      </dgm:t>
    </dgm:pt>
    <dgm:pt modelId="{EBA83612-31EA-4571-8F92-181B5552B8A3}" type="sibTrans" cxnId="{0F573C80-3553-4ED8-9748-871E05D21D33}">
      <dgm:prSet/>
      <dgm:spPr/>
      <dgm:t>
        <a:bodyPr/>
        <a:lstStyle/>
        <a:p>
          <a:endParaRPr lang="en-US" sz="2400">
            <a:solidFill>
              <a:srgbClr val="002060"/>
            </a:solidFill>
          </a:endParaRPr>
        </a:p>
      </dgm:t>
    </dgm:pt>
    <dgm:pt modelId="{5DA319BD-E07C-473C-9636-8A1E7C5EEA76}">
      <dgm:prSet custT="1"/>
      <dgm:spPr/>
      <dgm:t>
        <a:bodyPr/>
        <a:lstStyle/>
        <a:p>
          <a:pPr rtl="0"/>
          <a:r>
            <a:rPr lang="en-US" sz="1600" b="1" u="none" dirty="0" smtClean="0">
              <a:solidFill>
                <a:srgbClr val="002060"/>
              </a:solidFill>
            </a:rPr>
            <a:t>Detection of genes:</a:t>
          </a:r>
          <a:endParaRPr lang="en-US" sz="1600" u="none" dirty="0">
            <a:solidFill>
              <a:srgbClr val="002060"/>
            </a:solidFill>
          </a:endParaRPr>
        </a:p>
      </dgm:t>
    </dgm:pt>
    <dgm:pt modelId="{1ABBF5AF-75AF-4993-AD09-E2F3BC323544}" type="parTrans" cxnId="{7F02725A-915A-4E25-A98D-D5D2BDCFE314}">
      <dgm:prSet/>
      <dgm:spPr/>
      <dgm:t>
        <a:bodyPr/>
        <a:lstStyle/>
        <a:p>
          <a:endParaRPr lang="en-US"/>
        </a:p>
      </dgm:t>
    </dgm:pt>
    <dgm:pt modelId="{F889309E-BB70-478B-844C-48AF04663DFA}" type="sibTrans" cxnId="{7F02725A-915A-4E25-A98D-D5D2BDCFE314}">
      <dgm:prSet/>
      <dgm:spPr/>
      <dgm:t>
        <a:bodyPr/>
        <a:lstStyle/>
        <a:p>
          <a:endParaRPr lang="en-US" sz="2400">
            <a:solidFill>
              <a:srgbClr val="002060"/>
            </a:solidFill>
          </a:endParaRPr>
        </a:p>
      </dgm:t>
    </dgm:pt>
    <dgm:pt modelId="{CE08012B-264C-4C61-9D20-BAEF02C99A42}">
      <dgm:prSet custT="1"/>
      <dgm:spPr/>
      <dgm:t>
        <a:bodyPr/>
        <a:lstStyle/>
        <a:p>
          <a:pPr rtl="0"/>
          <a:r>
            <a:rPr lang="en-US" sz="1600" b="1" dirty="0" smtClean="0">
              <a:solidFill>
                <a:srgbClr val="002060"/>
              </a:solidFill>
            </a:rPr>
            <a:t>DNA: </a:t>
          </a:r>
          <a:r>
            <a:rPr lang="en-US" sz="1600" dirty="0" smtClean="0">
              <a:solidFill>
                <a:srgbClr val="002060"/>
              </a:solidFill>
            </a:rPr>
            <a:t>Southern blotting   </a:t>
          </a:r>
          <a:endParaRPr lang="en-US" sz="1600" dirty="0">
            <a:solidFill>
              <a:srgbClr val="002060"/>
            </a:solidFill>
          </a:endParaRPr>
        </a:p>
      </dgm:t>
    </dgm:pt>
    <dgm:pt modelId="{67EC7498-AE04-4844-A00A-4692F8CF0520}" type="parTrans" cxnId="{EA2CD52E-B973-46E5-B8DA-06A896DD452A}">
      <dgm:prSet/>
      <dgm:spPr/>
      <dgm:t>
        <a:bodyPr/>
        <a:lstStyle/>
        <a:p>
          <a:endParaRPr lang="en-US"/>
        </a:p>
      </dgm:t>
    </dgm:pt>
    <dgm:pt modelId="{2101098B-026A-4EDE-A4A4-F5A828CDFAE2}" type="sibTrans" cxnId="{EA2CD52E-B973-46E5-B8DA-06A896DD452A}">
      <dgm:prSet/>
      <dgm:spPr/>
      <dgm:t>
        <a:bodyPr/>
        <a:lstStyle/>
        <a:p>
          <a:endParaRPr lang="en-US" sz="2400">
            <a:solidFill>
              <a:srgbClr val="002060"/>
            </a:solidFill>
          </a:endParaRPr>
        </a:p>
      </dgm:t>
    </dgm:pt>
    <dgm:pt modelId="{8DD339E4-8F14-4AC5-A6A6-6B0617BC6B16}">
      <dgm:prSet custT="1"/>
      <dgm:spPr/>
      <dgm:t>
        <a:bodyPr/>
        <a:lstStyle/>
        <a:p>
          <a:pPr rtl="0"/>
          <a:r>
            <a:rPr lang="en-US" sz="1600" b="1" dirty="0" smtClean="0">
              <a:solidFill>
                <a:srgbClr val="002060"/>
              </a:solidFill>
            </a:rPr>
            <a:t>RNA: </a:t>
          </a:r>
          <a:r>
            <a:rPr lang="en-US" sz="1600" dirty="0" smtClean="0">
              <a:solidFill>
                <a:srgbClr val="002060"/>
              </a:solidFill>
            </a:rPr>
            <a:t>Northern blotting</a:t>
          </a:r>
          <a:endParaRPr lang="en-US" sz="1600" dirty="0">
            <a:solidFill>
              <a:srgbClr val="002060"/>
            </a:solidFill>
          </a:endParaRPr>
        </a:p>
      </dgm:t>
    </dgm:pt>
    <dgm:pt modelId="{B8A4E2D6-E6E7-45E9-A508-3B59AA378B5A}" type="parTrans" cxnId="{19B1B1E5-89FA-42D3-B465-82BE7CEA849D}">
      <dgm:prSet/>
      <dgm:spPr/>
      <dgm:t>
        <a:bodyPr/>
        <a:lstStyle/>
        <a:p>
          <a:endParaRPr lang="en-US"/>
        </a:p>
      </dgm:t>
    </dgm:pt>
    <dgm:pt modelId="{22296BEB-5A71-436D-BB12-75CA6008D5EF}" type="sibTrans" cxnId="{19B1B1E5-89FA-42D3-B465-82BE7CEA849D}">
      <dgm:prSet/>
      <dgm:spPr/>
      <dgm:t>
        <a:bodyPr/>
        <a:lstStyle/>
        <a:p>
          <a:endParaRPr lang="en-US" sz="2400">
            <a:solidFill>
              <a:srgbClr val="002060"/>
            </a:solidFill>
          </a:endParaRPr>
        </a:p>
      </dgm:t>
    </dgm:pt>
    <dgm:pt modelId="{0921D2EB-FC33-4B61-A4A3-77B725166C0D}">
      <dgm:prSet custT="1"/>
      <dgm:spPr/>
      <dgm:t>
        <a:bodyPr/>
        <a:lstStyle/>
        <a:p>
          <a:pPr rtl="0"/>
          <a:r>
            <a:rPr lang="en-US" sz="1600" b="1" dirty="0" smtClean="0">
              <a:solidFill>
                <a:srgbClr val="002060"/>
              </a:solidFill>
            </a:rPr>
            <a:t>Protein: </a:t>
          </a:r>
          <a:r>
            <a:rPr lang="en-US" sz="1600" dirty="0" smtClean="0">
              <a:solidFill>
                <a:srgbClr val="002060"/>
              </a:solidFill>
            </a:rPr>
            <a:t>Western blotting </a:t>
          </a:r>
          <a:endParaRPr lang="en-US" sz="1600" dirty="0">
            <a:solidFill>
              <a:srgbClr val="002060"/>
            </a:solidFill>
          </a:endParaRPr>
        </a:p>
      </dgm:t>
    </dgm:pt>
    <dgm:pt modelId="{A6DEF21A-F4C4-43BD-AA24-2DA9A4C91EF1}" type="parTrans" cxnId="{7A5F2266-DA80-48D6-9FAE-5CDDC43493C2}">
      <dgm:prSet/>
      <dgm:spPr/>
      <dgm:t>
        <a:bodyPr/>
        <a:lstStyle/>
        <a:p>
          <a:endParaRPr lang="en-US"/>
        </a:p>
      </dgm:t>
    </dgm:pt>
    <dgm:pt modelId="{5C3DE5FE-F4A7-4E2B-8851-649EAAB53038}" type="sibTrans" cxnId="{7A5F2266-DA80-48D6-9FAE-5CDDC43493C2}">
      <dgm:prSet/>
      <dgm:spPr/>
      <dgm:t>
        <a:bodyPr/>
        <a:lstStyle/>
        <a:p>
          <a:endParaRPr lang="en-US"/>
        </a:p>
      </dgm:t>
    </dgm:pt>
    <dgm:pt modelId="{1D8AABE3-1A0B-4A2D-BFE4-67641A3937BC}" type="pres">
      <dgm:prSet presAssocID="{21DF3556-407B-4C95-A644-30D16EA6020F}" presName="Name0" presStyleCnt="0">
        <dgm:presLayoutVars>
          <dgm:dir/>
          <dgm:resizeHandles/>
        </dgm:presLayoutVars>
      </dgm:prSet>
      <dgm:spPr/>
      <dgm:t>
        <a:bodyPr/>
        <a:lstStyle/>
        <a:p>
          <a:endParaRPr lang="en-US"/>
        </a:p>
      </dgm:t>
    </dgm:pt>
    <dgm:pt modelId="{69865749-86B5-464A-8498-84386C5B0A65}" type="pres">
      <dgm:prSet presAssocID="{60158F88-933E-4122-A8ED-68F8D9971FE4}" presName="compNode" presStyleCnt="0"/>
      <dgm:spPr/>
    </dgm:pt>
    <dgm:pt modelId="{EF9A44F2-EAA8-4509-8E48-D4B6F4E5C7A7}" type="pres">
      <dgm:prSet presAssocID="{60158F88-933E-4122-A8ED-68F8D9971FE4}" presName="dummyConnPt" presStyleCnt="0"/>
      <dgm:spPr/>
    </dgm:pt>
    <dgm:pt modelId="{B86B9710-2BA4-4734-B60B-4CF4BAE07EE5}" type="pres">
      <dgm:prSet presAssocID="{60158F88-933E-4122-A8ED-68F8D9971FE4}" presName="node" presStyleLbl="node1" presStyleIdx="0" presStyleCnt="12">
        <dgm:presLayoutVars>
          <dgm:bulletEnabled val="1"/>
        </dgm:presLayoutVars>
      </dgm:prSet>
      <dgm:spPr/>
      <dgm:t>
        <a:bodyPr/>
        <a:lstStyle/>
        <a:p>
          <a:endParaRPr lang="en-US"/>
        </a:p>
      </dgm:t>
    </dgm:pt>
    <dgm:pt modelId="{55512F34-2ACF-4178-B8D0-98AA750E3F53}" type="pres">
      <dgm:prSet presAssocID="{A1847062-1590-4716-9420-DE9235151912}" presName="sibTrans" presStyleLbl="bgSibTrans2D1" presStyleIdx="0" presStyleCnt="11"/>
      <dgm:spPr/>
      <dgm:t>
        <a:bodyPr/>
        <a:lstStyle/>
        <a:p>
          <a:endParaRPr lang="en-US"/>
        </a:p>
      </dgm:t>
    </dgm:pt>
    <dgm:pt modelId="{B88FAE29-F919-403B-B085-FC20ADD26A20}" type="pres">
      <dgm:prSet presAssocID="{7D0EDF74-131F-43F7-BFE4-B45CAA9313EA}" presName="compNode" presStyleCnt="0"/>
      <dgm:spPr/>
    </dgm:pt>
    <dgm:pt modelId="{0E2C1173-1E45-4318-9A1E-86E4BEAFAF99}" type="pres">
      <dgm:prSet presAssocID="{7D0EDF74-131F-43F7-BFE4-B45CAA9313EA}" presName="dummyConnPt" presStyleCnt="0"/>
      <dgm:spPr/>
    </dgm:pt>
    <dgm:pt modelId="{95E64591-7C93-449E-9AB3-CD3722662272}" type="pres">
      <dgm:prSet presAssocID="{7D0EDF74-131F-43F7-BFE4-B45CAA9313EA}" presName="node" presStyleLbl="node1" presStyleIdx="1" presStyleCnt="12">
        <dgm:presLayoutVars>
          <dgm:bulletEnabled val="1"/>
        </dgm:presLayoutVars>
      </dgm:prSet>
      <dgm:spPr/>
      <dgm:t>
        <a:bodyPr/>
        <a:lstStyle/>
        <a:p>
          <a:endParaRPr lang="en-US"/>
        </a:p>
      </dgm:t>
    </dgm:pt>
    <dgm:pt modelId="{F415C0EE-A54E-4FFF-966D-319B81D9BFBA}" type="pres">
      <dgm:prSet presAssocID="{3C82DEF8-1B3D-4F54-93A5-8E77183FA566}" presName="sibTrans" presStyleLbl="bgSibTrans2D1" presStyleIdx="1" presStyleCnt="11"/>
      <dgm:spPr/>
      <dgm:t>
        <a:bodyPr/>
        <a:lstStyle/>
        <a:p>
          <a:endParaRPr lang="en-US"/>
        </a:p>
      </dgm:t>
    </dgm:pt>
    <dgm:pt modelId="{36F17A9B-23C4-4F0D-8496-1EF065457AF8}" type="pres">
      <dgm:prSet presAssocID="{CB0ADFFC-10F5-4653-8C0E-3C6A2E089545}" presName="compNode" presStyleCnt="0"/>
      <dgm:spPr/>
    </dgm:pt>
    <dgm:pt modelId="{5C9B84C0-8278-4FE5-B822-BBA0F98075E4}" type="pres">
      <dgm:prSet presAssocID="{CB0ADFFC-10F5-4653-8C0E-3C6A2E089545}" presName="dummyConnPt" presStyleCnt="0"/>
      <dgm:spPr/>
    </dgm:pt>
    <dgm:pt modelId="{C9E58091-2A75-48D9-AD6E-F0A71460936B}" type="pres">
      <dgm:prSet presAssocID="{CB0ADFFC-10F5-4653-8C0E-3C6A2E089545}" presName="node" presStyleLbl="node1" presStyleIdx="2" presStyleCnt="12">
        <dgm:presLayoutVars>
          <dgm:bulletEnabled val="1"/>
        </dgm:presLayoutVars>
      </dgm:prSet>
      <dgm:spPr/>
      <dgm:t>
        <a:bodyPr/>
        <a:lstStyle/>
        <a:p>
          <a:endParaRPr lang="en-US"/>
        </a:p>
      </dgm:t>
    </dgm:pt>
    <dgm:pt modelId="{4F63E5BE-7A14-4A6D-8C52-CB5743CBAC14}" type="pres">
      <dgm:prSet presAssocID="{B2899C7D-CC18-41F3-A328-54DB4937C887}" presName="sibTrans" presStyleLbl="bgSibTrans2D1" presStyleIdx="2" presStyleCnt="11"/>
      <dgm:spPr/>
      <dgm:t>
        <a:bodyPr/>
        <a:lstStyle/>
        <a:p>
          <a:endParaRPr lang="en-US"/>
        </a:p>
      </dgm:t>
    </dgm:pt>
    <dgm:pt modelId="{38A49638-D2A8-4C28-9811-A366CE7CE41B}" type="pres">
      <dgm:prSet presAssocID="{F81EB148-F434-4681-A384-BD84021D7BB7}" presName="compNode" presStyleCnt="0"/>
      <dgm:spPr/>
    </dgm:pt>
    <dgm:pt modelId="{AF6DAC6B-0C3F-4E73-BD1C-2F1CD8EE6979}" type="pres">
      <dgm:prSet presAssocID="{F81EB148-F434-4681-A384-BD84021D7BB7}" presName="dummyConnPt" presStyleCnt="0"/>
      <dgm:spPr/>
    </dgm:pt>
    <dgm:pt modelId="{1E0D57C5-BDCA-4193-A004-78FFF9DDB675}" type="pres">
      <dgm:prSet presAssocID="{F81EB148-F434-4681-A384-BD84021D7BB7}" presName="node" presStyleLbl="node1" presStyleIdx="3" presStyleCnt="12">
        <dgm:presLayoutVars>
          <dgm:bulletEnabled val="1"/>
        </dgm:presLayoutVars>
      </dgm:prSet>
      <dgm:spPr/>
      <dgm:t>
        <a:bodyPr/>
        <a:lstStyle/>
        <a:p>
          <a:endParaRPr lang="en-US"/>
        </a:p>
      </dgm:t>
    </dgm:pt>
    <dgm:pt modelId="{2E9D095F-6ECB-4EC5-8CE9-8C659DA5D242}" type="pres">
      <dgm:prSet presAssocID="{568FC95C-4F6D-4D0D-B15F-A18040035E9A}" presName="sibTrans" presStyleLbl="bgSibTrans2D1" presStyleIdx="3" presStyleCnt="11"/>
      <dgm:spPr/>
      <dgm:t>
        <a:bodyPr/>
        <a:lstStyle/>
        <a:p>
          <a:endParaRPr lang="en-US"/>
        </a:p>
      </dgm:t>
    </dgm:pt>
    <dgm:pt modelId="{86349D32-FDB3-4ADB-A5E6-E11F4CDF36EE}" type="pres">
      <dgm:prSet presAssocID="{EC4C291A-D73E-4E30-86E0-9B68FB7CD8BC}" presName="compNode" presStyleCnt="0"/>
      <dgm:spPr/>
    </dgm:pt>
    <dgm:pt modelId="{3B3820D2-1FB1-4F9F-A745-1F31CF23847C}" type="pres">
      <dgm:prSet presAssocID="{EC4C291A-D73E-4E30-86E0-9B68FB7CD8BC}" presName="dummyConnPt" presStyleCnt="0"/>
      <dgm:spPr/>
    </dgm:pt>
    <dgm:pt modelId="{615478E7-AC11-4AB2-ABDD-F520ECC4476D}" type="pres">
      <dgm:prSet presAssocID="{EC4C291A-D73E-4E30-86E0-9B68FB7CD8BC}" presName="node" presStyleLbl="node1" presStyleIdx="4" presStyleCnt="12">
        <dgm:presLayoutVars>
          <dgm:bulletEnabled val="1"/>
        </dgm:presLayoutVars>
      </dgm:prSet>
      <dgm:spPr/>
      <dgm:t>
        <a:bodyPr/>
        <a:lstStyle/>
        <a:p>
          <a:endParaRPr lang="en-US"/>
        </a:p>
      </dgm:t>
    </dgm:pt>
    <dgm:pt modelId="{14912179-F975-4223-96BA-66C3D26D0DBF}" type="pres">
      <dgm:prSet presAssocID="{7D2B41D6-0C28-4822-B030-05D27B316238}" presName="sibTrans" presStyleLbl="bgSibTrans2D1" presStyleIdx="4" presStyleCnt="11"/>
      <dgm:spPr/>
      <dgm:t>
        <a:bodyPr/>
        <a:lstStyle/>
        <a:p>
          <a:endParaRPr lang="en-US"/>
        </a:p>
      </dgm:t>
    </dgm:pt>
    <dgm:pt modelId="{20F66117-E3E3-4DA6-B383-18AED60C09D3}" type="pres">
      <dgm:prSet presAssocID="{AA3A2FA1-5FF7-4789-A12C-6078AADB98DB}" presName="compNode" presStyleCnt="0"/>
      <dgm:spPr/>
    </dgm:pt>
    <dgm:pt modelId="{F66DB39D-32B2-48EA-8324-DA20D90D6D90}" type="pres">
      <dgm:prSet presAssocID="{AA3A2FA1-5FF7-4789-A12C-6078AADB98DB}" presName="dummyConnPt" presStyleCnt="0"/>
      <dgm:spPr/>
    </dgm:pt>
    <dgm:pt modelId="{B95358AA-BD98-4CCA-B928-E2061C8D07BA}" type="pres">
      <dgm:prSet presAssocID="{AA3A2FA1-5FF7-4789-A12C-6078AADB98DB}" presName="node" presStyleLbl="node1" presStyleIdx="5" presStyleCnt="12">
        <dgm:presLayoutVars>
          <dgm:bulletEnabled val="1"/>
        </dgm:presLayoutVars>
      </dgm:prSet>
      <dgm:spPr/>
      <dgm:t>
        <a:bodyPr/>
        <a:lstStyle/>
        <a:p>
          <a:endParaRPr lang="en-US"/>
        </a:p>
      </dgm:t>
    </dgm:pt>
    <dgm:pt modelId="{16776A01-81A8-442A-8A17-90FAB864AFA7}" type="pres">
      <dgm:prSet presAssocID="{66A53A7D-BA4C-4AFE-9CD3-5A0BC08EF852}" presName="sibTrans" presStyleLbl="bgSibTrans2D1" presStyleIdx="5" presStyleCnt="11"/>
      <dgm:spPr/>
      <dgm:t>
        <a:bodyPr/>
        <a:lstStyle/>
        <a:p>
          <a:endParaRPr lang="en-US"/>
        </a:p>
      </dgm:t>
    </dgm:pt>
    <dgm:pt modelId="{812A98CB-13FD-4534-8ABD-38274BC6ECA1}" type="pres">
      <dgm:prSet presAssocID="{736655F3-E720-470F-9E19-43CED9EBB702}" presName="compNode" presStyleCnt="0"/>
      <dgm:spPr/>
    </dgm:pt>
    <dgm:pt modelId="{F5F21D86-A62B-4C4A-A717-ECA620189813}" type="pres">
      <dgm:prSet presAssocID="{736655F3-E720-470F-9E19-43CED9EBB702}" presName="dummyConnPt" presStyleCnt="0"/>
      <dgm:spPr/>
    </dgm:pt>
    <dgm:pt modelId="{71E422A9-5ED3-4B8F-8C50-3F18B0D93EB0}" type="pres">
      <dgm:prSet presAssocID="{736655F3-E720-470F-9E19-43CED9EBB702}" presName="node" presStyleLbl="node1" presStyleIdx="6" presStyleCnt="12">
        <dgm:presLayoutVars>
          <dgm:bulletEnabled val="1"/>
        </dgm:presLayoutVars>
      </dgm:prSet>
      <dgm:spPr/>
      <dgm:t>
        <a:bodyPr/>
        <a:lstStyle/>
        <a:p>
          <a:endParaRPr lang="en-US"/>
        </a:p>
      </dgm:t>
    </dgm:pt>
    <dgm:pt modelId="{64E23243-98EA-4910-8D69-4C30463635A2}" type="pres">
      <dgm:prSet presAssocID="{90B92192-13D9-4265-B235-AA8CCC8B72AC}" presName="sibTrans" presStyleLbl="bgSibTrans2D1" presStyleIdx="6" presStyleCnt="11"/>
      <dgm:spPr/>
      <dgm:t>
        <a:bodyPr/>
        <a:lstStyle/>
        <a:p>
          <a:endParaRPr lang="en-US"/>
        </a:p>
      </dgm:t>
    </dgm:pt>
    <dgm:pt modelId="{AA1640A8-733A-4308-B7DA-434D248E4408}" type="pres">
      <dgm:prSet presAssocID="{3D1FC243-1ADF-41D5-940D-5BA5988A16D9}" presName="compNode" presStyleCnt="0"/>
      <dgm:spPr/>
    </dgm:pt>
    <dgm:pt modelId="{7A5DFFCC-9731-4696-AFC0-E2C3D63050F3}" type="pres">
      <dgm:prSet presAssocID="{3D1FC243-1ADF-41D5-940D-5BA5988A16D9}" presName="dummyConnPt" presStyleCnt="0"/>
      <dgm:spPr/>
    </dgm:pt>
    <dgm:pt modelId="{0E7FDF72-E6DE-4AB8-BA7A-2253667073C2}" type="pres">
      <dgm:prSet presAssocID="{3D1FC243-1ADF-41D5-940D-5BA5988A16D9}" presName="node" presStyleLbl="node1" presStyleIdx="7" presStyleCnt="12">
        <dgm:presLayoutVars>
          <dgm:bulletEnabled val="1"/>
        </dgm:presLayoutVars>
      </dgm:prSet>
      <dgm:spPr/>
      <dgm:t>
        <a:bodyPr/>
        <a:lstStyle/>
        <a:p>
          <a:endParaRPr lang="en-US"/>
        </a:p>
      </dgm:t>
    </dgm:pt>
    <dgm:pt modelId="{0254330B-A700-403A-9D5F-F2540F4BDAD9}" type="pres">
      <dgm:prSet presAssocID="{EBA83612-31EA-4571-8F92-181B5552B8A3}" presName="sibTrans" presStyleLbl="bgSibTrans2D1" presStyleIdx="7" presStyleCnt="11"/>
      <dgm:spPr/>
      <dgm:t>
        <a:bodyPr/>
        <a:lstStyle/>
        <a:p>
          <a:endParaRPr lang="en-US"/>
        </a:p>
      </dgm:t>
    </dgm:pt>
    <dgm:pt modelId="{27EA8E8B-93C8-4859-8CDA-A5B9B928E0D6}" type="pres">
      <dgm:prSet presAssocID="{5DA319BD-E07C-473C-9636-8A1E7C5EEA76}" presName="compNode" presStyleCnt="0"/>
      <dgm:spPr/>
    </dgm:pt>
    <dgm:pt modelId="{AFE7BC9E-29EA-4A9D-A1C8-5E42A744FDE3}" type="pres">
      <dgm:prSet presAssocID="{5DA319BD-E07C-473C-9636-8A1E7C5EEA76}" presName="dummyConnPt" presStyleCnt="0"/>
      <dgm:spPr/>
    </dgm:pt>
    <dgm:pt modelId="{A27B3F4F-450C-4350-90B2-A69EA5D60AC2}" type="pres">
      <dgm:prSet presAssocID="{5DA319BD-E07C-473C-9636-8A1E7C5EEA76}" presName="node" presStyleLbl="node1" presStyleIdx="8" presStyleCnt="12">
        <dgm:presLayoutVars>
          <dgm:bulletEnabled val="1"/>
        </dgm:presLayoutVars>
      </dgm:prSet>
      <dgm:spPr/>
      <dgm:t>
        <a:bodyPr/>
        <a:lstStyle/>
        <a:p>
          <a:endParaRPr lang="en-US"/>
        </a:p>
      </dgm:t>
    </dgm:pt>
    <dgm:pt modelId="{4E8911E5-B596-41C6-8D5D-CA189753BC03}" type="pres">
      <dgm:prSet presAssocID="{F889309E-BB70-478B-844C-48AF04663DFA}" presName="sibTrans" presStyleLbl="bgSibTrans2D1" presStyleIdx="8" presStyleCnt="11"/>
      <dgm:spPr/>
      <dgm:t>
        <a:bodyPr/>
        <a:lstStyle/>
        <a:p>
          <a:endParaRPr lang="en-US"/>
        </a:p>
      </dgm:t>
    </dgm:pt>
    <dgm:pt modelId="{3D7142E0-2D4E-4D9F-B753-E45AE494D197}" type="pres">
      <dgm:prSet presAssocID="{CE08012B-264C-4C61-9D20-BAEF02C99A42}" presName="compNode" presStyleCnt="0"/>
      <dgm:spPr/>
    </dgm:pt>
    <dgm:pt modelId="{3086E8C5-16FD-4989-B45D-15BDC629DDEB}" type="pres">
      <dgm:prSet presAssocID="{CE08012B-264C-4C61-9D20-BAEF02C99A42}" presName="dummyConnPt" presStyleCnt="0"/>
      <dgm:spPr/>
    </dgm:pt>
    <dgm:pt modelId="{53E29CC5-E2C4-4DCA-A807-B450BAFC4916}" type="pres">
      <dgm:prSet presAssocID="{CE08012B-264C-4C61-9D20-BAEF02C99A42}" presName="node" presStyleLbl="node1" presStyleIdx="9" presStyleCnt="12">
        <dgm:presLayoutVars>
          <dgm:bulletEnabled val="1"/>
        </dgm:presLayoutVars>
      </dgm:prSet>
      <dgm:spPr/>
      <dgm:t>
        <a:bodyPr/>
        <a:lstStyle/>
        <a:p>
          <a:endParaRPr lang="en-US"/>
        </a:p>
      </dgm:t>
    </dgm:pt>
    <dgm:pt modelId="{B1FF804F-040E-4F42-99A6-64C73829115F}" type="pres">
      <dgm:prSet presAssocID="{2101098B-026A-4EDE-A4A4-F5A828CDFAE2}" presName="sibTrans" presStyleLbl="bgSibTrans2D1" presStyleIdx="9" presStyleCnt="11"/>
      <dgm:spPr/>
      <dgm:t>
        <a:bodyPr/>
        <a:lstStyle/>
        <a:p>
          <a:endParaRPr lang="en-US"/>
        </a:p>
      </dgm:t>
    </dgm:pt>
    <dgm:pt modelId="{020A8076-6795-468B-87A9-48F6CC9ACC41}" type="pres">
      <dgm:prSet presAssocID="{8DD339E4-8F14-4AC5-A6A6-6B0617BC6B16}" presName="compNode" presStyleCnt="0"/>
      <dgm:spPr/>
    </dgm:pt>
    <dgm:pt modelId="{CA4F9E08-C3B8-40D8-BC69-28310DADF128}" type="pres">
      <dgm:prSet presAssocID="{8DD339E4-8F14-4AC5-A6A6-6B0617BC6B16}" presName="dummyConnPt" presStyleCnt="0"/>
      <dgm:spPr/>
    </dgm:pt>
    <dgm:pt modelId="{382E91BF-C8C7-4F9D-88C1-75AF241095C9}" type="pres">
      <dgm:prSet presAssocID="{8DD339E4-8F14-4AC5-A6A6-6B0617BC6B16}" presName="node" presStyleLbl="node1" presStyleIdx="10" presStyleCnt="12">
        <dgm:presLayoutVars>
          <dgm:bulletEnabled val="1"/>
        </dgm:presLayoutVars>
      </dgm:prSet>
      <dgm:spPr/>
      <dgm:t>
        <a:bodyPr/>
        <a:lstStyle/>
        <a:p>
          <a:endParaRPr lang="en-US"/>
        </a:p>
      </dgm:t>
    </dgm:pt>
    <dgm:pt modelId="{1438BC86-1D36-4B9E-908F-F1F67824F4A8}" type="pres">
      <dgm:prSet presAssocID="{22296BEB-5A71-436D-BB12-75CA6008D5EF}" presName="sibTrans" presStyleLbl="bgSibTrans2D1" presStyleIdx="10" presStyleCnt="11"/>
      <dgm:spPr/>
      <dgm:t>
        <a:bodyPr/>
        <a:lstStyle/>
        <a:p>
          <a:endParaRPr lang="en-US"/>
        </a:p>
      </dgm:t>
    </dgm:pt>
    <dgm:pt modelId="{ABC4EE77-787A-4764-8006-A79F862FFF96}" type="pres">
      <dgm:prSet presAssocID="{0921D2EB-FC33-4B61-A4A3-77B725166C0D}" presName="compNode" presStyleCnt="0"/>
      <dgm:spPr/>
    </dgm:pt>
    <dgm:pt modelId="{1FA98C80-61E8-4B17-9A61-6C9EC7745763}" type="pres">
      <dgm:prSet presAssocID="{0921D2EB-FC33-4B61-A4A3-77B725166C0D}" presName="dummyConnPt" presStyleCnt="0"/>
      <dgm:spPr/>
    </dgm:pt>
    <dgm:pt modelId="{403DB3D1-7290-4D4A-AC28-62B7A1B07A93}" type="pres">
      <dgm:prSet presAssocID="{0921D2EB-FC33-4B61-A4A3-77B725166C0D}" presName="node" presStyleLbl="node1" presStyleIdx="11" presStyleCnt="12" custScaleX="125566">
        <dgm:presLayoutVars>
          <dgm:bulletEnabled val="1"/>
        </dgm:presLayoutVars>
      </dgm:prSet>
      <dgm:spPr/>
      <dgm:t>
        <a:bodyPr/>
        <a:lstStyle/>
        <a:p>
          <a:endParaRPr lang="en-US"/>
        </a:p>
      </dgm:t>
    </dgm:pt>
  </dgm:ptLst>
  <dgm:cxnLst>
    <dgm:cxn modelId="{3118D280-AE39-4796-A6B5-9721D3AF77BA}" srcId="{21DF3556-407B-4C95-A644-30D16EA6020F}" destId="{EC4C291A-D73E-4E30-86E0-9B68FB7CD8BC}" srcOrd="4" destOrd="0" parTransId="{954ADF46-E1A0-4CAB-A08D-0BA7F18FF2CD}" sibTransId="{7D2B41D6-0C28-4822-B030-05D27B316238}"/>
    <dgm:cxn modelId="{BC40022C-BA46-4096-9342-7D98FC32A33B}" type="presOf" srcId="{F889309E-BB70-478B-844C-48AF04663DFA}" destId="{4E8911E5-B596-41C6-8D5D-CA189753BC03}" srcOrd="0" destOrd="0" presId="urn:microsoft.com/office/officeart/2005/8/layout/bProcess4"/>
    <dgm:cxn modelId="{7A5F2266-DA80-48D6-9FAE-5CDDC43493C2}" srcId="{21DF3556-407B-4C95-A644-30D16EA6020F}" destId="{0921D2EB-FC33-4B61-A4A3-77B725166C0D}" srcOrd="11" destOrd="0" parTransId="{A6DEF21A-F4C4-43BD-AA24-2DA9A4C91EF1}" sibTransId="{5C3DE5FE-F4A7-4E2B-8851-649EAAB53038}"/>
    <dgm:cxn modelId="{5CE6F55F-934F-4881-884A-FEBA865745BE}" type="presOf" srcId="{60158F88-933E-4122-A8ED-68F8D9971FE4}" destId="{B86B9710-2BA4-4734-B60B-4CF4BAE07EE5}" srcOrd="0" destOrd="0" presId="urn:microsoft.com/office/officeart/2005/8/layout/bProcess4"/>
    <dgm:cxn modelId="{0F573C80-3553-4ED8-9748-871E05D21D33}" srcId="{21DF3556-407B-4C95-A644-30D16EA6020F}" destId="{3D1FC243-1ADF-41D5-940D-5BA5988A16D9}" srcOrd="7" destOrd="0" parTransId="{1DDB527D-B43B-4DF4-A32A-D786D80308D4}" sibTransId="{EBA83612-31EA-4571-8F92-181B5552B8A3}"/>
    <dgm:cxn modelId="{7F02725A-915A-4E25-A98D-D5D2BDCFE314}" srcId="{21DF3556-407B-4C95-A644-30D16EA6020F}" destId="{5DA319BD-E07C-473C-9636-8A1E7C5EEA76}" srcOrd="8" destOrd="0" parTransId="{1ABBF5AF-75AF-4993-AD09-E2F3BC323544}" sibTransId="{F889309E-BB70-478B-844C-48AF04663DFA}"/>
    <dgm:cxn modelId="{D6C3343A-AA9A-4EE0-942D-CF424EA2C30A}" srcId="{21DF3556-407B-4C95-A644-30D16EA6020F}" destId="{736655F3-E720-470F-9E19-43CED9EBB702}" srcOrd="6" destOrd="0" parTransId="{993D1592-976F-49B2-A5D5-D1F67D29D667}" sibTransId="{90B92192-13D9-4265-B235-AA8CCC8B72AC}"/>
    <dgm:cxn modelId="{54991914-C67B-45F1-B8E2-CF760A52E23B}" srcId="{21DF3556-407B-4C95-A644-30D16EA6020F}" destId="{7D0EDF74-131F-43F7-BFE4-B45CAA9313EA}" srcOrd="1" destOrd="0" parTransId="{637BDC7A-6CD7-4908-88DF-7A76E9CC9E4E}" sibTransId="{3C82DEF8-1B3D-4F54-93A5-8E77183FA566}"/>
    <dgm:cxn modelId="{19B1B1E5-89FA-42D3-B465-82BE7CEA849D}" srcId="{21DF3556-407B-4C95-A644-30D16EA6020F}" destId="{8DD339E4-8F14-4AC5-A6A6-6B0617BC6B16}" srcOrd="10" destOrd="0" parTransId="{B8A4E2D6-E6E7-45E9-A508-3B59AA378B5A}" sibTransId="{22296BEB-5A71-436D-BB12-75CA6008D5EF}"/>
    <dgm:cxn modelId="{7F13731B-E3E6-459D-B52B-01217E9514A6}" type="presOf" srcId="{90B92192-13D9-4265-B235-AA8CCC8B72AC}" destId="{64E23243-98EA-4910-8D69-4C30463635A2}" srcOrd="0" destOrd="0" presId="urn:microsoft.com/office/officeart/2005/8/layout/bProcess4"/>
    <dgm:cxn modelId="{57482F53-9B94-4A39-8594-8C782C2E603F}" srcId="{21DF3556-407B-4C95-A644-30D16EA6020F}" destId="{60158F88-933E-4122-A8ED-68F8D9971FE4}" srcOrd="0" destOrd="0" parTransId="{3762F5FD-739C-4862-A52B-F8A5966306F8}" sibTransId="{A1847062-1590-4716-9420-DE9235151912}"/>
    <dgm:cxn modelId="{CB3619F2-584F-4805-8103-FFF4193A3992}" type="presOf" srcId="{3D1FC243-1ADF-41D5-940D-5BA5988A16D9}" destId="{0E7FDF72-E6DE-4AB8-BA7A-2253667073C2}" srcOrd="0" destOrd="0" presId="urn:microsoft.com/office/officeart/2005/8/layout/bProcess4"/>
    <dgm:cxn modelId="{825E5905-5DE7-4809-9DD0-A2C5BBAD67E6}" type="presOf" srcId="{0921D2EB-FC33-4B61-A4A3-77B725166C0D}" destId="{403DB3D1-7290-4D4A-AC28-62B7A1B07A93}" srcOrd="0" destOrd="0" presId="urn:microsoft.com/office/officeart/2005/8/layout/bProcess4"/>
    <dgm:cxn modelId="{AF2C2B94-079D-4EB0-A59D-FF4F854B8041}" srcId="{21DF3556-407B-4C95-A644-30D16EA6020F}" destId="{CB0ADFFC-10F5-4653-8C0E-3C6A2E089545}" srcOrd="2" destOrd="0" parTransId="{D205AF97-1D53-4DB1-ADA8-B9FA78A76084}" sibTransId="{B2899C7D-CC18-41F3-A328-54DB4937C887}"/>
    <dgm:cxn modelId="{68E19356-33D3-44E1-9683-37FF80A88AB2}" type="presOf" srcId="{AA3A2FA1-5FF7-4789-A12C-6078AADB98DB}" destId="{B95358AA-BD98-4CCA-B928-E2061C8D07BA}" srcOrd="0" destOrd="0" presId="urn:microsoft.com/office/officeart/2005/8/layout/bProcess4"/>
    <dgm:cxn modelId="{9201901B-25B8-416D-AC78-8E8EF3C3DADA}" type="presOf" srcId="{736655F3-E720-470F-9E19-43CED9EBB702}" destId="{71E422A9-5ED3-4B8F-8C50-3F18B0D93EB0}" srcOrd="0" destOrd="0" presId="urn:microsoft.com/office/officeart/2005/8/layout/bProcess4"/>
    <dgm:cxn modelId="{1FE4057A-E0AA-4755-9CB6-13D42A6DDBFA}" srcId="{21DF3556-407B-4C95-A644-30D16EA6020F}" destId="{AA3A2FA1-5FF7-4789-A12C-6078AADB98DB}" srcOrd="5" destOrd="0" parTransId="{DCB086B6-C9D0-49AC-8B6F-54099F792D89}" sibTransId="{66A53A7D-BA4C-4AFE-9CD3-5A0BC08EF852}"/>
    <dgm:cxn modelId="{50D7E2E0-91F3-4873-BC75-444E6FD1170A}" type="presOf" srcId="{7D0EDF74-131F-43F7-BFE4-B45CAA9313EA}" destId="{95E64591-7C93-449E-9AB3-CD3722662272}" srcOrd="0" destOrd="0" presId="urn:microsoft.com/office/officeart/2005/8/layout/bProcess4"/>
    <dgm:cxn modelId="{0E5859CA-C117-41FC-B680-C6FDF2141524}" type="presOf" srcId="{A1847062-1590-4716-9420-DE9235151912}" destId="{55512F34-2ACF-4178-B8D0-98AA750E3F53}" srcOrd="0" destOrd="0" presId="urn:microsoft.com/office/officeart/2005/8/layout/bProcess4"/>
    <dgm:cxn modelId="{D4A6916F-0C60-4410-9148-336D0A2EC40D}" type="presOf" srcId="{EBA83612-31EA-4571-8F92-181B5552B8A3}" destId="{0254330B-A700-403A-9D5F-F2540F4BDAD9}" srcOrd="0" destOrd="0" presId="urn:microsoft.com/office/officeart/2005/8/layout/bProcess4"/>
    <dgm:cxn modelId="{26FF527A-55E2-4020-A809-FAF82FF719CC}" type="presOf" srcId="{EC4C291A-D73E-4E30-86E0-9B68FB7CD8BC}" destId="{615478E7-AC11-4AB2-ABDD-F520ECC4476D}" srcOrd="0" destOrd="0" presId="urn:microsoft.com/office/officeart/2005/8/layout/bProcess4"/>
    <dgm:cxn modelId="{8F15A04B-64AB-478F-9543-F996B39E054D}" type="presOf" srcId="{22296BEB-5A71-436D-BB12-75CA6008D5EF}" destId="{1438BC86-1D36-4B9E-908F-F1F67824F4A8}" srcOrd="0" destOrd="0" presId="urn:microsoft.com/office/officeart/2005/8/layout/bProcess4"/>
    <dgm:cxn modelId="{05211FCA-E390-418F-9344-B5374361674E}" type="presOf" srcId="{5DA319BD-E07C-473C-9636-8A1E7C5EEA76}" destId="{A27B3F4F-450C-4350-90B2-A69EA5D60AC2}" srcOrd="0" destOrd="0" presId="urn:microsoft.com/office/officeart/2005/8/layout/bProcess4"/>
    <dgm:cxn modelId="{3C08EFF0-9FCF-43C1-855F-5619CEF187B7}" type="presOf" srcId="{66A53A7D-BA4C-4AFE-9CD3-5A0BC08EF852}" destId="{16776A01-81A8-442A-8A17-90FAB864AFA7}" srcOrd="0" destOrd="0" presId="urn:microsoft.com/office/officeart/2005/8/layout/bProcess4"/>
    <dgm:cxn modelId="{3ECEBCCC-DECD-41F5-86C4-43AD5D963F5A}" type="presOf" srcId="{568FC95C-4F6D-4D0D-B15F-A18040035E9A}" destId="{2E9D095F-6ECB-4EC5-8CE9-8C659DA5D242}" srcOrd="0" destOrd="0" presId="urn:microsoft.com/office/officeart/2005/8/layout/bProcess4"/>
    <dgm:cxn modelId="{CE252A42-7E47-412C-A891-8697774AAE99}" type="presOf" srcId="{2101098B-026A-4EDE-A4A4-F5A828CDFAE2}" destId="{B1FF804F-040E-4F42-99A6-64C73829115F}" srcOrd="0" destOrd="0" presId="urn:microsoft.com/office/officeart/2005/8/layout/bProcess4"/>
    <dgm:cxn modelId="{F5F93BF1-D723-4D55-9DDD-3C7E047BC20E}" srcId="{21DF3556-407B-4C95-A644-30D16EA6020F}" destId="{F81EB148-F434-4681-A384-BD84021D7BB7}" srcOrd="3" destOrd="0" parTransId="{59134919-E6D4-410C-B696-4C78A44DFE6A}" sibTransId="{568FC95C-4F6D-4D0D-B15F-A18040035E9A}"/>
    <dgm:cxn modelId="{79A47347-DBBE-4852-86A7-5E1D9F8D6059}" type="presOf" srcId="{CE08012B-264C-4C61-9D20-BAEF02C99A42}" destId="{53E29CC5-E2C4-4DCA-A807-B450BAFC4916}" srcOrd="0" destOrd="0" presId="urn:microsoft.com/office/officeart/2005/8/layout/bProcess4"/>
    <dgm:cxn modelId="{73B4850A-C65D-4A7C-AE14-632CDFAA26F8}" type="presOf" srcId="{B2899C7D-CC18-41F3-A328-54DB4937C887}" destId="{4F63E5BE-7A14-4A6D-8C52-CB5743CBAC14}" srcOrd="0" destOrd="0" presId="urn:microsoft.com/office/officeart/2005/8/layout/bProcess4"/>
    <dgm:cxn modelId="{EA2CD52E-B973-46E5-B8DA-06A896DD452A}" srcId="{21DF3556-407B-4C95-A644-30D16EA6020F}" destId="{CE08012B-264C-4C61-9D20-BAEF02C99A42}" srcOrd="9" destOrd="0" parTransId="{67EC7498-AE04-4844-A00A-4692F8CF0520}" sibTransId="{2101098B-026A-4EDE-A4A4-F5A828CDFAE2}"/>
    <dgm:cxn modelId="{EEBB4020-D641-4930-8FEE-EF9411791E65}" type="presOf" srcId="{3C82DEF8-1B3D-4F54-93A5-8E77183FA566}" destId="{F415C0EE-A54E-4FFF-966D-319B81D9BFBA}" srcOrd="0" destOrd="0" presId="urn:microsoft.com/office/officeart/2005/8/layout/bProcess4"/>
    <dgm:cxn modelId="{745A9B11-2B58-45C5-9406-022DE7E141E5}" type="presOf" srcId="{21DF3556-407B-4C95-A644-30D16EA6020F}" destId="{1D8AABE3-1A0B-4A2D-BFE4-67641A3937BC}" srcOrd="0" destOrd="0" presId="urn:microsoft.com/office/officeart/2005/8/layout/bProcess4"/>
    <dgm:cxn modelId="{19E19A3F-BB6B-4D86-82D5-02069F71310F}" type="presOf" srcId="{8DD339E4-8F14-4AC5-A6A6-6B0617BC6B16}" destId="{382E91BF-C8C7-4F9D-88C1-75AF241095C9}" srcOrd="0" destOrd="0" presId="urn:microsoft.com/office/officeart/2005/8/layout/bProcess4"/>
    <dgm:cxn modelId="{445564B7-89C0-4582-AFEB-C5117EF81A2B}" type="presOf" srcId="{CB0ADFFC-10F5-4653-8C0E-3C6A2E089545}" destId="{C9E58091-2A75-48D9-AD6E-F0A71460936B}" srcOrd="0" destOrd="0" presId="urn:microsoft.com/office/officeart/2005/8/layout/bProcess4"/>
    <dgm:cxn modelId="{DA42FCD6-AA86-4FE3-87E2-6373A74E2C8C}" type="presOf" srcId="{7D2B41D6-0C28-4822-B030-05D27B316238}" destId="{14912179-F975-4223-96BA-66C3D26D0DBF}" srcOrd="0" destOrd="0" presId="urn:microsoft.com/office/officeart/2005/8/layout/bProcess4"/>
    <dgm:cxn modelId="{3776E402-3C14-4DD8-99AC-0E0631F57A39}" type="presOf" srcId="{F81EB148-F434-4681-A384-BD84021D7BB7}" destId="{1E0D57C5-BDCA-4193-A004-78FFF9DDB675}" srcOrd="0" destOrd="0" presId="urn:microsoft.com/office/officeart/2005/8/layout/bProcess4"/>
    <dgm:cxn modelId="{F1344F05-6276-41FA-9CDF-018AFE5DA021}" type="presParOf" srcId="{1D8AABE3-1A0B-4A2D-BFE4-67641A3937BC}" destId="{69865749-86B5-464A-8498-84386C5B0A65}" srcOrd="0" destOrd="0" presId="urn:microsoft.com/office/officeart/2005/8/layout/bProcess4"/>
    <dgm:cxn modelId="{994AF626-ECAD-469F-A5FD-77811DB4B943}" type="presParOf" srcId="{69865749-86B5-464A-8498-84386C5B0A65}" destId="{EF9A44F2-EAA8-4509-8E48-D4B6F4E5C7A7}" srcOrd="0" destOrd="0" presId="urn:microsoft.com/office/officeart/2005/8/layout/bProcess4"/>
    <dgm:cxn modelId="{1B88DAA5-DF2D-42A9-B2E6-18A681813109}" type="presParOf" srcId="{69865749-86B5-464A-8498-84386C5B0A65}" destId="{B86B9710-2BA4-4734-B60B-4CF4BAE07EE5}" srcOrd="1" destOrd="0" presId="urn:microsoft.com/office/officeart/2005/8/layout/bProcess4"/>
    <dgm:cxn modelId="{514D7673-569D-4C4D-9006-A0D5F7F024B8}" type="presParOf" srcId="{1D8AABE3-1A0B-4A2D-BFE4-67641A3937BC}" destId="{55512F34-2ACF-4178-B8D0-98AA750E3F53}" srcOrd="1" destOrd="0" presId="urn:microsoft.com/office/officeart/2005/8/layout/bProcess4"/>
    <dgm:cxn modelId="{8BDD7AED-0995-4802-9E65-0602F49FEE65}" type="presParOf" srcId="{1D8AABE3-1A0B-4A2D-BFE4-67641A3937BC}" destId="{B88FAE29-F919-403B-B085-FC20ADD26A20}" srcOrd="2" destOrd="0" presId="urn:microsoft.com/office/officeart/2005/8/layout/bProcess4"/>
    <dgm:cxn modelId="{317989F8-BA9B-469F-8733-536AE82A7DF5}" type="presParOf" srcId="{B88FAE29-F919-403B-B085-FC20ADD26A20}" destId="{0E2C1173-1E45-4318-9A1E-86E4BEAFAF99}" srcOrd="0" destOrd="0" presId="urn:microsoft.com/office/officeart/2005/8/layout/bProcess4"/>
    <dgm:cxn modelId="{DA327503-A817-4D6F-990C-0BF91D2014AD}" type="presParOf" srcId="{B88FAE29-F919-403B-B085-FC20ADD26A20}" destId="{95E64591-7C93-449E-9AB3-CD3722662272}" srcOrd="1" destOrd="0" presId="urn:microsoft.com/office/officeart/2005/8/layout/bProcess4"/>
    <dgm:cxn modelId="{88EDA669-5766-4656-B0C9-447941BD9EC6}" type="presParOf" srcId="{1D8AABE3-1A0B-4A2D-BFE4-67641A3937BC}" destId="{F415C0EE-A54E-4FFF-966D-319B81D9BFBA}" srcOrd="3" destOrd="0" presId="urn:microsoft.com/office/officeart/2005/8/layout/bProcess4"/>
    <dgm:cxn modelId="{88BFFCF1-8B90-498B-B9A3-E0FEB3F191A3}" type="presParOf" srcId="{1D8AABE3-1A0B-4A2D-BFE4-67641A3937BC}" destId="{36F17A9B-23C4-4F0D-8496-1EF065457AF8}" srcOrd="4" destOrd="0" presId="urn:microsoft.com/office/officeart/2005/8/layout/bProcess4"/>
    <dgm:cxn modelId="{59D6AA3C-BBEB-4098-A33F-7EE1F25EE25F}" type="presParOf" srcId="{36F17A9B-23C4-4F0D-8496-1EF065457AF8}" destId="{5C9B84C0-8278-4FE5-B822-BBA0F98075E4}" srcOrd="0" destOrd="0" presId="urn:microsoft.com/office/officeart/2005/8/layout/bProcess4"/>
    <dgm:cxn modelId="{E1F9D00F-E1A0-4C97-95F0-EA122C18ADEB}" type="presParOf" srcId="{36F17A9B-23C4-4F0D-8496-1EF065457AF8}" destId="{C9E58091-2A75-48D9-AD6E-F0A71460936B}" srcOrd="1" destOrd="0" presId="urn:microsoft.com/office/officeart/2005/8/layout/bProcess4"/>
    <dgm:cxn modelId="{AC6C264B-4A33-4D12-B96F-54E194C413C1}" type="presParOf" srcId="{1D8AABE3-1A0B-4A2D-BFE4-67641A3937BC}" destId="{4F63E5BE-7A14-4A6D-8C52-CB5743CBAC14}" srcOrd="5" destOrd="0" presId="urn:microsoft.com/office/officeart/2005/8/layout/bProcess4"/>
    <dgm:cxn modelId="{006FCEE4-34B1-4FBE-ADF8-5B4BA7CC1BDA}" type="presParOf" srcId="{1D8AABE3-1A0B-4A2D-BFE4-67641A3937BC}" destId="{38A49638-D2A8-4C28-9811-A366CE7CE41B}" srcOrd="6" destOrd="0" presId="urn:microsoft.com/office/officeart/2005/8/layout/bProcess4"/>
    <dgm:cxn modelId="{C4405F5F-4229-4BC3-A833-35ACD9518B9E}" type="presParOf" srcId="{38A49638-D2A8-4C28-9811-A366CE7CE41B}" destId="{AF6DAC6B-0C3F-4E73-BD1C-2F1CD8EE6979}" srcOrd="0" destOrd="0" presId="urn:microsoft.com/office/officeart/2005/8/layout/bProcess4"/>
    <dgm:cxn modelId="{0216AF11-EDD9-4E25-9363-C7646D0A6A8E}" type="presParOf" srcId="{38A49638-D2A8-4C28-9811-A366CE7CE41B}" destId="{1E0D57C5-BDCA-4193-A004-78FFF9DDB675}" srcOrd="1" destOrd="0" presId="urn:microsoft.com/office/officeart/2005/8/layout/bProcess4"/>
    <dgm:cxn modelId="{9D357AA4-1970-483B-8439-519CC98AFF59}" type="presParOf" srcId="{1D8AABE3-1A0B-4A2D-BFE4-67641A3937BC}" destId="{2E9D095F-6ECB-4EC5-8CE9-8C659DA5D242}" srcOrd="7" destOrd="0" presId="urn:microsoft.com/office/officeart/2005/8/layout/bProcess4"/>
    <dgm:cxn modelId="{8F2FC39B-55F9-495D-9DC5-6CD8967BBC72}" type="presParOf" srcId="{1D8AABE3-1A0B-4A2D-BFE4-67641A3937BC}" destId="{86349D32-FDB3-4ADB-A5E6-E11F4CDF36EE}" srcOrd="8" destOrd="0" presId="urn:microsoft.com/office/officeart/2005/8/layout/bProcess4"/>
    <dgm:cxn modelId="{459C7E39-1E8C-49B0-A0E0-DA4D7FFFC039}" type="presParOf" srcId="{86349D32-FDB3-4ADB-A5E6-E11F4CDF36EE}" destId="{3B3820D2-1FB1-4F9F-A745-1F31CF23847C}" srcOrd="0" destOrd="0" presId="urn:microsoft.com/office/officeart/2005/8/layout/bProcess4"/>
    <dgm:cxn modelId="{1C2926CD-4A74-49A4-97D0-D3011190E31B}" type="presParOf" srcId="{86349D32-FDB3-4ADB-A5E6-E11F4CDF36EE}" destId="{615478E7-AC11-4AB2-ABDD-F520ECC4476D}" srcOrd="1" destOrd="0" presId="urn:microsoft.com/office/officeart/2005/8/layout/bProcess4"/>
    <dgm:cxn modelId="{833D48A6-15C6-462D-9DE3-45FD398E6E33}" type="presParOf" srcId="{1D8AABE3-1A0B-4A2D-BFE4-67641A3937BC}" destId="{14912179-F975-4223-96BA-66C3D26D0DBF}" srcOrd="9" destOrd="0" presId="urn:microsoft.com/office/officeart/2005/8/layout/bProcess4"/>
    <dgm:cxn modelId="{B87606FC-38C5-4425-A89A-3FA53A997428}" type="presParOf" srcId="{1D8AABE3-1A0B-4A2D-BFE4-67641A3937BC}" destId="{20F66117-E3E3-4DA6-B383-18AED60C09D3}" srcOrd="10" destOrd="0" presId="urn:microsoft.com/office/officeart/2005/8/layout/bProcess4"/>
    <dgm:cxn modelId="{E013C149-F941-4577-848C-C34AFDD4ABBF}" type="presParOf" srcId="{20F66117-E3E3-4DA6-B383-18AED60C09D3}" destId="{F66DB39D-32B2-48EA-8324-DA20D90D6D90}" srcOrd="0" destOrd="0" presId="urn:microsoft.com/office/officeart/2005/8/layout/bProcess4"/>
    <dgm:cxn modelId="{572AE829-F9FB-4365-AE48-CA1DE9E5B7B7}" type="presParOf" srcId="{20F66117-E3E3-4DA6-B383-18AED60C09D3}" destId="{B95358AA-BD98-4CCA-B928-E2061C8D07BA}" srcOrd="1" destOrd="0" presId="urn:microsoft.com/office/officeart/2005/8/layout/bProcess4"/>
    <dgm:cxn modelId="{A1FA2AD0-DBF3-4241-A97C-EE67FE5581FC}" type="presParOf" srcId="{1D8AABE3-1A0B-4A2D-BFE4-67641A3937BC}" destId="{16776A01-81A8-442A-8A17-90FAB864AFA7}" srcOrd="11" destOrd="0" presId="urn:microsoft.com/office/officeart/2005/8/layout/bProcess4"/>
    <dgm:cxn modelId="{FB7F3C18-3115-4987-A12A-071CE67FAF48}" type="presParOf" srcId="{1D8AABE3-1A0B-4A2D-BFE4-67641A3937BC}" destId="{812A98CB-13FD-4534-8ABD-38274BC6ECA1}" srcOrd="12" destOrd="0" presId="urn:microsoft.com/office/officeart/2005/8/layout/bProcess4"/>
    <dgm:cxn modelId="{5F7B693C-02EC-4E1B-8026-4A43BCC75E06}" type="presParOf" srcId="{812A98CB-13FD-4534-8ABD-38274BC6ECA1}" destId="{F5F21D86-A62B-4C4A-A717-ECA620189813}" srcOrd="0" destOrd="0" presId="urn:microsoft.com/office/officeart/2005/8/layout/bProcess4"/>
    <dgm:cxn modelId="{AFA165DD-50C6-4368-BF22-CEF8878EE871}" type="presParOf" srcId="{812A98CB-13FD-4534-8ABD-38274BC6ECA1}" destId="{71E422A9-5ED3-4B8F-8C50-3F18B0D93EB0}" srcOrd="1" destOrd="0" presId="urn:microsoft.com/office/officeart/2005/8/layout/bProcess4"/>
    <dgm:cxn modelId="{C13E770D-79B6-4CAD-A81B-6BD97DFBD5BD}" type="presParOf" srcId="{1D8AABE3-1A0B-4A2D-BFE4-67641A3937BC}" destId="{64E23243-98EA-4910-8D69-4C30463635A2}" srcOrd="13" destOrd="0" presId="urn:microsoft.com/office/officeart/2005/8/layout/bProcess4"/>
    <dgm:cxn modelId="{40D1D810-416A-4499-B57B-3690E15212AE}" type="presParOf" srcId="{1D8AABE3-1A0B-4A2D-BFE4-67641A3937BC}" destId="{AA1640A8-733A-4308-B7DA-434D248E4408}" srcOrd="14" destOrd="0" presId="urn:microsoft.com/office/officeart/2005/8/layout/bProcess4"/>
    <dgm:cxn modelId="{F641D8E3-43EA-434D-919B-EB8C89FB164C}" type="presParOf" srcId="{AA1640A8-733A-4308-B7DA-434D248E4408}" destId="{7A5DFFCC-9731-4696-AFC0-E2C3D63050F3}" srcOrd="0" destOrd="0" presId="urn:microsoft.com/office/officeart/2005/8/layout/bProcess4"/>
    <dgm:cxn modelId="{E8669638-81BC-48C5-B068-B31D840713D2}" type="presParOf" srcId="{AA1640A8-733A-4308-B7DA-434D248E4408}" destId="{0E7FDF72-E6DE-4AB8-BA7A-2253667073C2}" srcOrd="1" destOrd="0" presId="urn:microsoft.com/office/officeart/2005/8/layout/bProcess4"/>
    <dgm:cxn modelId="{89341639-49E6-498A-BEF0-4A349D8083D4}" type="presParOf" srcId="{1D8AABE3-1A0B-4A2D-BFE4-67641A3937BC}" destId="{0254330B-A700-403A-9D5F-F2540F4BDAD9}" srcOrd="15" destOrd="0" presId="urn:microsoft.com/office/officeart/2005/8/layout/bProcess4"/>
    <dgm:cxn modelId="{8D81F519-7EF2-4498-A61B-B2D30D673F02}" type="presParOf" srcId="{1D8AABE3-1A0B-4A2D-BFE4-67641A3937BC}" destId="{27EA8E8B-93C8-4859-8CDA-A5B9B928E0D6}" srcOrd="16" destOrd="0" presId="urn:microsoft.com/office/officeart/2005/8/layout/bProcess4"/>
    <dgm:cxn modelId="{CDDB1C49-1F6C-46AF-9867-A9B5DCE03F9D}" type="presParOf" srcId="{27EA8E8B-93C8-4859-8CDA-A5B9B928E0D6}" destId="{AFE7BC9E-29EA-4A9D-A1C8-5E42A744FDE3}" srcOrd="0" destOrd="0" presId="urn:microsoft.com/office/officeart/2005/8/layout/bProcess4"/>
    <dgm:cxn modelId="{FD741B4F-7140-4D9B-B9C1-A46B60353241}" type="presParOf" srcId="{27EA8E8B-93C8-4859-8CDA-A5B9B928E0D6}" destId="{A27B3F4F-450C-4350-90B2-A69EA5D60AC2}" srcOrd="1" destOrd="0" presId="urn:microsoft.com/office/officeart/2005/8/layout/bProcess4"/>
    <dgm:cxn modelId="{428BEFB4-7EA4-4899-B3FC-E56659AD73AE}" type="presParOf" srcId="{1D8AABE3-1A0B-4A2D-BFE4-67641A3937BC}" destId="{4E8911E5-B596-41C6-8D5D-CA189753BC03}" srcOrd="17" destOrd="0" presId="urn:microsoft.com/office/officeart/2005/8/layout/bProcess4"/>
    <dgm:cxn modelId="{C98A3BD6-6D88-4FA7-9F96-04E411F9A43D}" type="presParOf" srcId="{1D8AABE3-1A0B-4A2D-BFE4-67641A3937BC}" destId="{3D7142E0-2D4E-4D9F-B753-E45AE494D197}" srcOrd="18" destOrd="0" presId="urn:microsoft.com/office/officeart/2005/8/layout/bProcess4"/>
    <dgm:cxn modelId="{B11C527B-49CB-4157-8143-06DA945D73D9}" type="presParOf" srcId="{3D7142E0-2D4E-4D9F-B753-E45AE494D197}" destId="{3086E8C5-16FD-4989-B45D-15BDC629DDEB}" srcOrd="0" destOrd="0" presId="urn:microsoft.com/office/officeart/2005/8/layout/bProcess4"/>
    <dgm:cxn modelId="{104CA3D4-E475-462A-B7E8-0D0ADAA4C2EC}" type="presParOf" srcId="{3D7142E0-2D4E-4D9F-B753-E45AE494D197}" destId="{53E29CC5-E2C4-4DCA-A807-B450BAFC4916}" srcOrd="1" destOrd="0" presId="urn:microsoft.com/office/officeart/2005/8/layout/bProcess4"/>
    <dgm:cxn modelId="{B732735F-30BF-4013-AD01-C7BB8A2E26E8}" type="presParOf" srcId="{1D8AABE3-1A0B-4A2D-BFE4-67641A3937BC}" destId="{B1FF804F-040E-4F42-99A6-64C73829115F}" srcOrd="19" destOrd="0" presId="urn:microsoft.com/office/officeart/2005/8/layout/bProcess4"/>
    <dgm:cxn modelId="{4BE427E4-1144-409B-AF96-007D8E5F34C0}" type="presParOf" srcId="{1D8AABE3-1A0B-4A2D-BFE4-67641A3937BC}" destId="{020A8076-6795-468B-87A9-48F6CC9ACC41}" srcOrd="20" destOrd="0" presId="urn:microsoft.com/office/officeart/2005/8/layout/bProcess4"/>
    <dgm:cxn modelId="{7F4068C9-B27F-4EA3-953D-07D6DD2AD649}" type="presParOf" srcId="{020A8076-6795-468B-87A9-48F6CC9ACC41}" destId="{CA4F9E08-C3B8-40D8-BC69-28310DADF128}" srcOrd="0" destOrd="0" presId="urn:microsoft.com/office/officeart/2005/8/layout/bProcess4"/>
    <dgm:cxn modelId="{464C8BA5-4C89-4433-8F62-7CFCA1C39458}" type="presParOf" srcId="{020A8076-6795-468B-87A9-48F6CC9ACC41}" destId="{382E91BF-C8C7-4F9D-88C1-75AF241095C9}" srcOrd="1" destOrd="0" presId="urn:microsoft.com/office/officeart/2005/8/layout/bProcess4"/>
    <dgm:cxn modelId="{7AC41ED9-B617-4BB8-83EB-A55ADF09BFF5}" type="presParOf" srcId="{1D8AABE3-1A0B-4A2D-BFE4-67641A3937BC}" destId="{1438BC86-1D36-4B9E-908F-F1F67824F4A8}" srcOrd="21" destOrd="0" presId="urn:microsoft.com/office/officeart/2005/8/layout/bProcess4"/>
    <dgm:cxn modelId="{D4B1FEBD-FB50-4CCA-88E0-513C1C243B9E}" type="presParOf" srcId="{1D8AABE3-1A0B-4A2D-BFE4-67641A3937BC}" destId="{ABC4EE77-787A-4764-8006-A79F862FFF96}" srcOrd="22" destOrd="0" presId="urn:microsoft.com/office/officeart/2005/8/layout/bProcess4"/>
    <dgm:cxn modelId="{FA30DA3E-F5F5-4DAF-BE88-C048DA7B6DC8}" type="presParOf" srcId="{ABC4EE77-787A-4764-8006-A79F862FFF96}" destId="{1FA98C80-61E8-4B17-9A61-6C9EC7745763}" srcOrd="0" destOrd="0" presId="urn:microsoft.com/office/officeart/2005/8/layout/bProcess4"/>
    <dgm:cxn modelId="{10DC4F1E-167E-4566-8167-41C5BCCDE955}" type="presParOf" srcId="{ABC4EE77-787A-4764-8006-A79F862FFF96}" destId="{403DB3D1-7290-4D4A-AC28-62B7A1B07A9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27/10/2014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26C11B-FC8D-4AD9-977A-A90F913C2CDB}" type="slidenum">
              <a:rPr lang="en-US" smtClean="0"/>
              <a:pPr/>
              <a:t>23</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2970B1-CADC-4945-85D9-4D9545E2F6DB}" type="slidenum">
              <a:rPr lang="en-US" smtClean="0"/>
              <a:pPr/>
              <a:t>85</a:t>
            </a:fld>
            <a:endParaRPr lang="en-US" smtClean="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 http://www.freezingblue.com/iphone/flashcards/printPreview.cgi?cardsetID=233181</a:t>
            </a:r>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91</a:t>
            </a:fld>
            <a:endParaRPr lang="en-CA"/>
          </a:p>
        </p:txBody>
      </p:sp>
    </p:spTree>
    <p:extLst>
      <p:ext uri="{BB962C8B-B14F-4D97-AF65-F5344CB8AC3E}">
        <p14:creationId xmlns:p14="http://schemas.microsoft.com/office/powerpoint/2010/main" val="55614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 http://www.freezingblue.com/iphone/flashcards/printPreview.cgi?cardsetID=233181</a:t>
            </a:r>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92</a:t>
            </a:fld>
            <a:endParaRPr lang="en-CA"/>
          </a:p>
        </p:txBody>
      </p:sp>
    </p:spTree>
    <p:extLst>
      <p:ext uri="{BB962C8B-B14F-4D97-AF65-F5344CB8AC3E}">
        <p14:creationId xmlns:p14="http://schemas.microsoft.com/office/powerpoint/2010/main" val="204301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 http://www.freezingblue.com/iphone/flashcards/printPreview.cgi?cardsetID=233181</a:t>
            </a:r>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93</a:t>
            </a:fld>
            <a:endParaRPr lang="en-CA"/>
          </a:p>
        </p:txBody>
      </p:sp>
    </p:spTree>
    <p:extLst>
      <p:ext uri="{BB962C8B-B14F-4D97-AF65-F5344CB8AC3E}">
        <p14:creationId xmlns:p14="http://schemas.microsoft.com/office/powerpoint/2010/main" val="204301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 http://www.freezingblue.com/iphone/flashcards/printPreview.cgi?cardsetID=233181</a:t>
            </a:r>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94</a:t>
            </a:fld>
            <a:endParaRPr lang="en-CA"/>
          </a:p>
        </p:txBody>
      </p:sp>
    </p:spTree>
    <p:extLst>
      <p:ext uri="{BB962C8B-B14F-4D97-AF65-F5344CB8AC3E}">
        <p14:creationId xmlns:p14="http://schemas.microsoft.com/office/powerpoint/2010/main" val="415482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 http://www.freezingblue.com/iphone/flashcards/printPreview.cgi?cardsetID=233181</a:t>
            </a:r>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95</a:t>
            </a:fld>
            <a:endParaRPr lang="en-CA"/>
          </a:p>
        </p:txBody>
      </p:sp>
    </p:spTree>
    <p:extLst>
      <p:ext uri="{BB962C8B-B14F-4D97-AF65-F5344CB8AC3E}">
        <p14:creationId xmlns:p14="http://schemas.microsoft.com/office/powerpoint/2010/main" val="415482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http://www.freezingblue.com/iphone/flashcards/printPreview.cgi?cardsetID=233181</a:t>
            </a:r>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96</a:t>
            </a:fld>
            <a:endParaRPr lang="en-CA"/>
          </a:p>
        </p:txBody>
      </p:sp>
    </p:spTree>
    <p:extLst>
      <p:ext uri="{BB962C8B-B14F-4D97-AF65-F5344CB8AC3E}">
        <p14:creationId xmlns:p14="http://schemas.microsoft.com/office/powerpoint/2010/main" val="29901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 http://www.freezingblue.com/iphone/flashcards/printPreview.cgi?cardsetID=233181</a:t>
            </a:r>
            <a:endParaRPr lang="en-CA" dirty="0" smtClean="0"/>
          </a:p>
          <a:p>
            <a:endParaRPr lang="en-CA" dirty="0"/>
          </a:p>
        </p:txBody>
      </p:sp>
      <p:sp>
        <p:nvSpPr>
          <p:cNvPr id="4" name="Slide Number Placeholder 3"/>
          <p:cNvSpPr>
            <a:spLocks noGrp="1"/>
          </p:cNvSpPr>
          <p:nvPr>
            <p:ph type="sldNum" sz="quarter" idx="10"/>
          </p:nvPr>
        </p:nvSpPr>
        <p:spPr/>
        <p:txBody>
          <a:bodyPr/>
          <a:lstStyle/>
          <a:p>
            <a:fld id="{43309D36-C58A-440F-AF76-922D8565EF0C}" type="slidenum">
              <a:rPr lang="en-CA" smtClean="0"/>
              <a:t>100</a:t>
            </a:fld>
            <a:endParaRPr lang="en-CA"/>
          </a:p>
        </p:txBody>
      </p:sp>
    </p:spTree>
    <p:extLst>
      <p:ext uri="{BB962C8B-B14F-4D97-AF65-F5344CB8AC3E}">
        <p14:creationId xmlns:p14="http://schemas.microsoft.com/office/powerpoint/2010/main" val="363224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22162-7951-4F47-B55A-0B3BA08408A5}" type="slidenum">
              <a:rPr lang="en-US" altLang="en-US"/>
              <a:pPr/>
              <a:t>51</a:t>
            </a:fld>
            <a:endParaRPr lang="en-US" altLang="en-US"/>
          </a:p>
        </p:txBody>
      </p:sp>
      <p:sp>
        <p:nvSpPr>
          <p:cNvPr id="1336322" name="Rectangle 2"/>
          <p:cNvSpPr>
            <a:spLocks noGrp="1" noRot="1" noChangeAspect="1" noChangeArrowheads="1" noTextEdit="1"/>
          </p:cNvSpPr>
          <p:nvPr>
            <p:ph type="sldImg"/>
          </p:nvPr>
        </p:nvSpPr>
        <p:spPr>
          <a:ln/>
        </p:spPr>
      </p:sp>
      <p:sp>
        <p:nvSpPr>
          <p:cNvPr id="133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54</a:t>
            </a:fld>
            <a:endParaRPr lang="en-GB"/>
          </a:p>
        </p:txBody>
      </p:sp>
    </p:spTree>
    <p:extLst>
      <p:ext uri="{BB962C8B-B14F-4D97-AF65-F5344CB8AC3E}">
        <p14:creationId xmlns:p14="http://schemas.microsoft.com/office/powerpoint/2010/main" val="131582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E7902C8-437C-4E5D-A696-8A7F83D5CA98}" type="slidenum">
              <a:rPr lang="en-US" smtClean="0"/>
              <a:pPr/>
              <a:t>55</a:t>
            </a:fld>
            <a:endParaRPr lang="en-US" smtClean="0"/>
          </a:p>
        </p:txBody>
      </p:sp>
      <p:sp>
        <p:nvSpPr>
          <p:cNvPr id="102403" name="Rectangle 1026"/>
          <p:cNvSpPr>
            <a:spLocks noGrp="1" noRot="1" noChangeAspect="1" noChangeArrowheads="1" noTextEdit="1"/>
          </p:cNvSpPr>
          <p:nvPr>
            <p:ph type="sldImg"/>
          </p:nvPr>
        </p:nvSpPr>
        <p:spPr bwMode="auto">
          <a:xfrm>
            <a:off x="1146175" y="687388"/>
            <a:ext cx="4568825" cy="3427412"/>
          </a:xfrm>
          <a:solidFill>
            <a:srgbClr val="FFFFFF"/>
          </a:solidFill>
          <a:ln>
            <a:solidFill>
              <a:srgbClr val="000000"/>
            </a:solidFill>
            <a:miter lim="800000"/>
            <a:headEnd/>
            <a:tailEnd/>
          </a:ln>
        </p:spPr>
      </p:sp>
      <p:sp>
        <p:nvSpPr>
          <p:cNvPr id="102404" name="Rectangle 1027"/>
          <p:cNvSpPr>
            <a:spLocks noGrp="1" noChangeArrowheads="1"/>
          </p:cNvSpPr>
          <p:nvPr>
            <p:ph type="body" idx="1"/>
          </p:nvPr>
        </p:nvSpPr>
        <p:spPr bwMode="auto">
          <a:xfrm>
            <a:off x="685800" y="4343400"/>
            <a:ext cx="5486400" cy="4113213"/>
          </a:xfrm>
          <a:solidFill>
            <a:srgbClr val="FFFFFF"/>
          </a:solidFill>
          <a:ln>
            <a:solidFill>
              <a:srgbClr val="000000"/>
            </a:solidFill>
            <a:miter lim="800000"/>
            <a:headEnd/>
            <a:tailEnd/>
          </a:ln>
        </p:spPr>
        <p:txBody>
          <a:bodyPr wrap="square" lIns="88486" tIns="44243" rIns="88486" bIns="44243"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98AAF-9F7C-47DA-AB34-461C8CB06ADD}" type="slidenum">
              <a:rPr lang="en-US"/>
              <a:pPr/>
              <a:t>57</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164E8-131A-44E3-9F57-8AFD914F3BD5}" type="slidenum">
              <a:rPr lang="en-US"/>
              <a:pPr/>
              <a:t>58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86EC87E-F9DB-4C42-94D3-5E43E7517A27}" type="slidenum">
              <a:rPr lang="en-US" smtClean="0"/>
              <a:pPr/>
              <a:t>77</a:t>
            </a:fld>
            <a:endParaRPr 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83534D6-64E3-4744-BC66-EF44CD4EB35F}" type="slidenum">
              <a:rPr lang="en-US" smtClean="0"/>
              <a:pPr/>
              <a:t>83</a:t>
            </a:fld>
            <a:endParaRPr lang="en-US"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1128741-F065-4E7A-BA7D-0C769FE3CEB3}" type="slidenum">
              <a:rPr lang="en-US" smtClean="0"/>
              <a:pPr/>
              <a:t>84</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C3B13-DBF4-4615-9228-014B3105144E}" type="datetime1">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06E7-BE9F-421C-8C45-0867D2BEA5E3}" type="datetime1">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B18E-35CF-4CCA-862E-B149B90EFF3F}" type="datetime1">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Tree>
    <p:extLst>
      <p:ext uri="{BB962C8B-B14F-4D97-AF65-F5344CB8AC3E}">
        <p14:creationId xmlns:p14="http://schemas.microsoft.com/office/powerpoint/2010/main" val="419896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93B0AC29-D8B5-49CA-BBE7-21EF0587717F}" type="slidenum">
              <a:rPr lang="en-US" altLang="zh-CN"/>
              <a:pPr>
                <a:defRPr/>
              </a:pPr>
              <a:t>‹#›</a:t>
            </a:fld>
            <a:endParaRPr lang="en-US" altLang="zh-CN"/>
          </a:p>
        </p:txBody>
      </p:sp>
    </p:spTree>
    <p:extLst>
      <p:ext uri="{BB962C8B-B14F-4D97-AF65-F5344CB8AC3E}">
        <p14:creationId xmlns:p14="http://schemas.microsoft.com/office/powerpoint/2010/main" val="262980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6435" y="389965"/>
            <a:ext cx="6781800" cy="1600200"/>
          </a:xfrm>
        </p:spPr>
        <p:txBody>
          <a:bodyPr/>
          <a:lstStyle>
            <a:lvl1pPr>
              <a:defRPr>
                <a:solidFill>
                  <a:srgbClr val="FF000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2362200"/>
            <a:ext cx="7543800" cy="3886200"/>
          </a:xfr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E42A-FCBE-472E-B4EF-AE0A3CE883F3}" type="datetime1">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21CD7-D2E7-4B4D-AD7A-A7836F6D0C78}" type="datetime1">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D20F0-80A6-4881-A77D-4B5DBC0306C2}" type="datetime1">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21289-C174-44D4-A11A-36E4BF6B2B4C}" type="datetime1">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2D3BBD-5418-4A5E-9EE3-41EC972D4216}" type="datetime1">
              <a:rPr lang="en-US" smtClean="0"/>
              <a:t>10/27/2014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iming>
    <p:tnLst>
      <p:par>
        <p:cTn id="1" dur="indefinite" restart="never" nodeType="tmRoot"/>
      </p:par>
    </p:tnLst>
  </p:timing>
  <p:hf hdr="0" ftr="0"/>
  <p:txStyles>
    <p:titleStyle>
      <a:lvl1pPr algn="ctr" defTabSz="914400" rtl="0" eaLnBrk="1" latinLnBrk="0" hangingPunct="1">
        <a:spcBef>
          <a:spcPct val="0"/>
        </a:spcBef>
        <a:buNone/>
        <a:defRPr sz="5400" b="0" kern="1200">
          <a:solidFill>
            <a:srgbClr val="FF0000"/>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rgbClr val="00206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rgbClr val="002060"/>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rgbClr val="002060"/>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rgbClr val="002060"/>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tv2t.com/watch/3m7sraBh9z4/exons-and-introns-melissa-moore-u-masshhmi.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www.tv2t.com/watch/ru7Wyt778QQ/chromosome-24-mtdna-lynn-margulis-and-the-mitochondrial-dna.html"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tv2t.com/watch/dupzE66J8u4/david-bartel-whitehead-institutemithhmi-part-1-micrornas-intro-.html" TargetMode="External"/><Relationship Id="rId2" Type="http://schemas.openxmlformats.org/officeDocument/2006/relationships/hyperlink" Target="http://www.tv2t.com/watch/7Kvgoa32y3g/introduction-to-microrna-anna-m-krichevsky.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tv2t.com/watch/DbR9xMXuK7c/dna-fingerprinting.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uk/imgres?imgurl=http://www.cambridge.edu.au/education/PracticeITBook2/Microscope.jpg&amp;imgrefurl=http://www.cambridge.edu.au/education/PracticeITBook2/index.html&amp;h=188&amp;w=150&amp;sz=36&amp;hl=en&amp;start=22&amp;tbnid=vTGOAeP6u_RoPM:&amp;tbnh=102&amp;tbnw=81&amp;prev=/images?q=MICROSCOPE&amp;start=20&amp;gbv=2&amp;ndsp=20&amp;svnum=10&amp;hl=en&amp;s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209800"/>
            <a:ext cx="7772400" cy="3413125"/>
          </a:xfrm>
        </p:spPr>
        <p:txBody>
          <a:bodyPr>
            <a:noAutofit/>
          </a:bodyPr>
          <a:lstStyle/>
          <a:p>
            <a:r>
              <a:rPr lang="en-US" sz="1400" cap="none" dirty="0" smtClean="0">
                <a:solidFill>
                  <a:schemeClr val="tx1"/>
                </a:solidFill>
                <a:latin typeface="+mn-lt"/>
              </a:rPr>
              <a:t>Pakistan Society Of Chemical Pathologists</a:t>
            </a:r>
            <a:br>
              <a:rPr lang="en-US" sz="1400" cap="none" dirty="0" smtClean="0">
                <a:solidFill>
                  <a:schemeClr val="tx1"/>
                </a:solidFill>
                <a:latin typeface="+mn-lt"/>
              </a:rPr>
            </a:br>
            <a:r>
              <a:rPr lang="en-US" sz="1200" cap="none" dirty="0" smtClean="0">
                <a:solidFill>
                  <a:schemeClr val="tx1"/>
                </a:solidFill>
                <a:latin typeface="+mn-lt"/>
              </a:rPr>
              <a:t>Distance Learning </a:t>
            </a:r>
            <a:r>
              <a:rPr lang="en-US" sz="1200" cap="none" dirty="0" err="1" smtClean="0">
                <a:solidFill>
                  <a:schemeClr val="tx1"/>
                </a:solidFill>
                <a:latin typeface="+mn-lt"/>
              </a:rPr>
              <a:t>Programme</a:t>
            </a:r>
            <a:r>
              <a:rPr lang="en-US" sz="1200" cap="none" dirty="0" smtClean="0">
                <a:solidFill>
                  <a:schemeClr val="tx1"/>
                </a:solidFill>
                <a:latin typeface="+mn-lt"/>
              </a:rPr>
              <a:t> In Chemical Pathology</a:t>
            </a:r>
            <a:br>
              <a:rPr lang="en-US" sz="1200" cap="none" dirty="0" smtClean="0">
                <a:solidFill>
                  <a:schemeClr val="tx1"/>
                </a:solidFill>
                <a:latin typeface="+mn-lt"/>
              </a:rPr>
            </a:br>
            <a:r>
              <a:rPr lang="en-US" sz="1600" cap="none" dirty="0" smtClean="0">
                <a:solidFill>
                  <a:schemeClr val="tx1"/>
                </a:solidFill>
                <a:latin typeface="+mn-lt"/>
              </a:rPr>
              <a:t>(DLP-2)</a:t>
            </a:r>
            <a:br>
              <a:rPr lang="en-US" sz="1600" cap="none" dirty="0" smtClean="0">
                <a:solidFill>
                  <a:schemeClr val="tx1"/>
                </a:solidFill>
                <a:latin typeface="+mn-lt"/>
              </a:rPr>
            </a:br>
            <a:r>
              <a:rPr lang="en-US" sz="1400" cap="none" dirty="0" smtClean="0">
                <a:solidFill>
                  <a:schemeClr val="tx1"/>
                </a:solidFill>
                <a:latin typeface="+mn-lt"/>
              </a:rPr>
              <a:t/>
            </a:r>
            <a:br>
              <a:rPr lang="en-US" sz="1400" cap="none" dirty="0" smtClean="0">
                <a:solidFill>
                  <a:schemeClr val="tx1"/>
                </a:solidFill>
                <a:latin typeface="+mn-lt"/>
              </a:rPr>
            </a:br>
            <a:r>
              <a:rPr lang="en-US" sz="4800" u="sng" dirty="0" smtClean="0">
                <a:solidFill>
                  <a:srgbClr val="FF0000"/>
                </a:solidFill>
                <a:latin typeface="+mn-lt"/>
              </a:rPr>
              <a:t>Lesson No </a:t>
            </a:r>
            <a:r>
              <a:rPr lang="en-US" sz="4800" u="sng" dirty="0" smtClean="0"/>
              <a:t>20</a:t>
            </a:r>
            <a:r>
              <a:rPr lang="en-US" sz="4800" u="sng" dirty="0" smtClean="0">
                <a:solidFill>
                  <a:srgbClr val="FF0000"/>
                </a:solidFill>
                <a:latin typeface="+mn-lt"/>
              </a:rPr>
              <a:t/>
            </a:r>
            <a:br>
              <a:rPr lang="en-US" sz="4800" u="sng" dirty="0" smtClean="0">
                <a:solidFill>
                  <a:srgbClr val="FF0000"/>
                </a:solidFill>
                <a:latin typeface="+mn-lt"/>
              </a:rPr>
            </a:br>
            <a:r>
              <a:rPr lang="en-US" sz="4800" u="sng" dirty="0" smtClean="0">
                <a:latin typeface="+mn-lt"/>
              </a:rPr>
              <a:t>Biochemical </a:t>
            </a:r>
            <a:r>
              <a:rPr lang="en-US" sz="4800" u="sng" dirty="0" err="1" smtClean="0">
                <a:latin typeface="+mn-lt"/>
              </a:rPr>
              <a:t>Genetics</a:t>
            </a:r>
            <a:r>
              <a:rPr lang="en-US" sz="1200" dirty="0" err="1" smtClean="0">
                <a:solidFill>
                  <a:srgbClr val="FF0000"/>
                </a:solidFill>
                <a:latin typeface="+mn-lt"/>
              </a:rPr>
              <a:t>By</a:t>
            </a:r>
            <a:r>
              <a:rPr lang="en-US" sz="1200" dirty="0" smtClean="0">
                <a:solidFill>
                  <a:srgbClr val="FF0000"/>
                </a:solidFill>
                <a:latin typeface="+mn-lt"/>
              </a:rPr>
              <a:t> </a:t>
            </a:r>
            <a:r>
              <a:rPr lang="en-GB" sz="1200" dirty="0" smtClean="0">
                <a:solidFill>
                  <a:srgbClr val="FF0000"/>
                </a:solidFill>
                <a:latin typeface="+mn-lt"/>
              </a:rPr>
              <a:t/>
            </a:r>
            <a:br>
              <a:rPr lang="en-GB" sz="1200" dirty="0" smtClean="0">
                <a:solidFill>
                  <a:srgbClr val="FF0000"/>
                </a:solidFill>
                <a:latin typeface="+mn-lt"/>
              </a:rPr>
            </a:br>
            <a:r>
              <a:rPr lang="en-US" sz="1800" dirty="0" smtClean="0">
                <a:solidFill>
                  <a:srgbClr val="FF0000"/>
                </a:solidFill>
                <a:latin typeface="+mn-lt"/>
              </a:rPr>
              <a:t> </a:t>
            </a:r>
            <a:r>
              <a:rPr lang="en-GB" sz="1800" dirty="0" smtClean="0">
                <a:solidFill>
                  <a:srgbClr val="FF0000"/>
                </a:solidFill>
                <a:latin typeface="+mn-lt"/>
              </a:rPr>
              <a:t/>
            </a:r>
            <a:br>
              <a:rPr lang="en-GB" sz="1800" dirty="0" smtClean="0">
                <a:solidFill>
                  <a:srgbClr val="FF0000"/>
                </a:solidFill>
                <a:latin typeface="+mn-lt"/>
              </a:rPr>
            </a:br>
            <a:r>
              <a:rPr lang="en-US" sz="2000" dirty="0" smtClean="0">
                <a:solidFill>
                  <a:srgbClr val="0070C0"/>
                </a:solidFill>
                <a:latin typeface="+mn-lt"/>
              </a:rPr>
              <a:t> By</a:t>
            </a:r>
            <a:br>
              <a:rPr lang="en-US" sz="2000" dirty="0" smtClean="0">
                <a:solidFill>
                  <a:srgbClr val="0070C0"/>
                </a:solidFill>
                <a:latin typeface="+mn-lt"/>
              </a:rPr>
            </a:br>
            <a:r>
              <a:rPr lang="en-US" sz="2000" dirty="0">
                <a:solidFill>
                  <a:srgbClr val="0070C0"/>
                </a:solidFill>
              </a:rPr>
              <a:t/>
            </a:r>
            <a:br>
              <a:rPr lang="en-US" sz="2000" dirty="0">
                <a:solidFill>
                  <a:srgbClr val="0070C0"/>
                </a:solidFill>
              </a:rPr>
            </a:br>
            <a:r>
              <a:rPr lang="en-US" sz="2000" dirty="0">
                <a:solidFill>
                  <a:srgbClr val="0070C0"/>
                </a:solidFill>
              </a:rPr>
              <a:t>Prof (Brig) Aamir Ijaz</a:t>
            </a:r>
            <a:br>
              <a:rPr lang="en-US" sz="2000" dirty="0">
                <a:solidFill>
                  <a:srgbClr val="0070C0"/>
                </a:solidFill>
              </a:rPr>
            </a:br>
            <a:r>
              <a:rPr lang="en-US" sz="2000" dirty="0">
                <a:solidFill>
                  <a:srgbClr val="0070C0"/>
                </a:solidFill>
              </a:rPr>
              <a:t>Consultant Chemical Pathologist / Prof of Pathology, </a:t>
            </a:r>
            <a:br>
              <a:rPr lang="en-US" sz="2000" dirty="0">
                <a:solidFill>
                  <a:srgbClr val="0070C0"/>
                </a:solidFill>
              </a:rPr>
            </a:br>
            <a:r>
              <a:rPr lang="en-US" sz="2000" dirty="0">
                <a:solidFill>
                  <a:srgbClr val="0070C0"/>
                </a:solidFill>
              </a:rPr>
              <a:t>AFIP Rawalpindi</a:t>
            </a:r>
            <a:br>
              <a:rPr lang="en-US" sz="2000" dirty="0">
                <a:solidFill>
                  <a:srgbClr val="0070C0"/>
                </a:solidFill>
              </a:rPr>
            </a:br>
            <a:r>
              <a:rPr lang="en-US" sz="1000" baseline="30000" dirty="0" smtClean="0">
                <a:solidFill>
                  <a:schemeClr val="tx1"/>
                </a:solidFill>
                <a:latin typeface="+mn-lt"/>
              </a:rPr>
              <a:t/>
            </a:r>
            <a:br>
              <a:rPr lang="en-US" sz="1000" baseline="30000" dirty="0" smtClean="0">
                <a:solidFill>
                  <a:schemeClr val="tx1"/>
                </a:solidFill>
                <a:latin typeface="+mn-lt"/>
              </a:rPr>
            </a:br>
            <a:endParaRPr lang="en-US" sz="5400" dirty="0" smtClean="0">
              <a:solidFill>
                <a:schemeClr val="tx1"/>
              </a:solidFill>
              <a:latin typeface="+mn-lt"/>
            </a:endParaRPr>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449383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DNA</a:t>
            </a:r>
          </a:p>
        </p:txBody>
      </p:sp>
      <p:sp>
        <p:nvSpPr>
          <p:cNvPr id="13315" name="Rectangle 3"/>
          <p:cNvSpPr>
            <a:spLocks noGrp="1" noChangeArrowheads="1"/>
          </p:cNvSpPr>
          <p:nvPr>
            <p:ph type="body" sz="half" idx="1"/>
          </p:nvPr>
        </p:nvSpPr>
        <p:spPr>
          <a:xfrm>
            <a:off x="4419600" y="1295400"/>
            <a:ext cx="4038600" cy="4876800"/>
          </a:xfrm>
        </p:spPr>
        <p:txBody>
          <a:bodyPr>
            <a:normAutofit lnSpcReduction="10000"/>
          </a:bodyPr>
          <a:lstStyle/>
          <a:p>
            <a:pPr>
              <a:lnSpc>
                <a:spcPct val="90000"/>
              </a:lnSpc>
            </a:pPr>
            <a:r>
              <a:rPr lang="en-US" sz="2600" dirty="0" smtClean="0"/>
              <a:t>DNA has a double helix structure which composed of  </a:t>
            </a:r>
          </a:p>
          <a:p>
            <a:pPr lvl="1">
              <a:lnSpc>
                <a:spcPct val="90000"/>
              </a:lnSpc>
            </a:pPr>
            <a:r>
              <a:rPr lang="en-US" sz="2200" dirty="0" smtClean="0"/>
              <a:t>sugar molecule</a:t>
            </a:r>
          </a:p>
          <a:p>
            <a:pPr lvl="1">
              <a:lnSpc>
                <a:spcPct val="90000"/>
              </a:lnSpc>
            </a:pPr>
            <a:r>
              <a:rPr lang="en-US" sz="2200" dirty="0" smtClean="0"/>
              <a:t>phosphate group</a:t>
            </a:r>
          </a:p>
          <a:p>
            <a:pPr lvl="1">
              <a:lnSpc>
                <a:spcPct val="90000"/>
              </a:lnSpc>
            </a:pPr>
            <a:r>
              <a:rPr lang="en-US" sz="2200" dirty="0" smtClean="0"/>
              <a:t>and a base (A,C,G,T)</a:t>
            </a:r>
          </a:p>
          <a:p>
            <a:pPr>
              <a:lnSpc>
                <a:spcPct val="90000"/>
              </a:lnSpc>
              <a:buFontTx/>
              <a:buNone/>
            </a:pPr>
            <a:endParaRPr lang="en-US" sz="2600" dirty="0" smtClean="0"/>
          </a:p>
          <a:p>
            <a:pPr>
              <a:lnSpc>
                <a:spcPct val="90000"/>
              </a:lnSpc>
            </a:pPr>
            <a:r>
              <a:rPr lang="en-US" sz="2600" dirty="0" smtClean="0"/>
              <a:t>DNA always reads from 5’ end to 3’ end for </a:t>
            </a:r>
            <a:r>
              <a:rPr lang="en-US" sz="2600" smtClean="0"/>
              <a:t>transcription </a:t>
            </a:r>
            <a:r>
              <a:rPr lang="en-US" sz="2600" smtClean="0"/>
              <a:t>and replication </a:t>
            </a:r>
            <a:endParaRPr lang="en-US" sz="2600" dirty="0" smtClean="0"/>
          </a:p>
          <a:p>
            <a:pPr lvl="1">
              <a:lnSpc>
                <a:spcPct val="90000"/>
              </a:lnSpc>
              <a:buFontTx/>
              <a:buNone/>
            </a:pPr>
            <a:r>
              <a:rPr lang="en-US" sz="2200" dirty="0" smtClean="0"/>
              <a:t>5’ ATTTAGGCC 3’</a:t>
            </a:r>
          </a:p>
          <a:p>
            <a:pPr lvl="1">
              <a:lnSpc>
                <a:spcPct val="90000"/>
              </a:lnSpc>
              <a:buFontTx/>
              <a:buNone/>
            </a:pPr>
            <a:r>
              <a:rPr lang="en-US" sz="2200" dirty="0" smtClean="0"/>
              <a:t>3’ TAAATCCGG 5’</a:t>
            </a:r>
          </a:p>
        </p:txBody>
      </p:sp>
      <p:pic>
        <p:nvPicPr>
          <p:cNvPr id="13316" name="Picture 4" descr="DNA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1371600"/>
            <a:ext cx="3427413" cy="4530725"/>
          </a:xfrm>
          <a:noFill/>
        </p:spPr>
      </p:pic>
      <p:sp>
        <p:nvSpPr>
          <p:cNvPr id="13317" name="Line 5"/>
          <p:cNvSpPr>
            <a:spLocks noChangeShapeType="1"/>
          </p:cNvSpPr>
          <p:nvPr/>
        </p:nvSpPr>
        <p:spPr bwMode="auto">
          <a:xfrm flipH="1">
            <a:off x="3733800" y="2819400"/>
            <a:ext cx="1143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8" name="Line 6"/>
          <p:cNvSpPr>
            <a:spLocks noChangeShapeType="1"/>
          </p:cNvSpPr>
          <p:nvPr/>
        </p:nvSpPr>
        <p:spPr bwMode="auto">
          <a:xfrm flipH="1">
            <a:off x="4038600" y="32004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9" name="Line 7"/>
          <p:cNvSpPr>
            <a:spLocks noChangeShapeType="1"/>
          </p:cNvSpPr>
          <p:nvPr/>
        </p:nvSpPr>
        <p:spPr bwMode="auto">
          <a:xfrm flipH="1">
            <a:off x="3048000" y="3581400"/>
            <a:ext cx="1828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2640243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24744"/>
          </a:xfrm>
          <a:noFill/>
        </p:spPr>
        <p:txBody>
          <a:bodyPr>
            <a:noAutofit/>
          </a:bodyPr>
          <a:lstStyle/>
          <a:p>
            <a:r>
              <a:rPr lang="en-US" sz="4000" dirty="0" smtClean="0"/>
              <a:t>FISH</a:t>
            </a:r>
            <a:r>
              <a:rPr lang="en-US" sz="4000" dirty="0"/>
              <a:t> </a:t>
            </a:r>
            <a:r>
              <a:rPr lang="en-US" sz="4000" dirty="0" smtClean="0"/>
              <a:t>(Fluorescence </a:t>
            </a:r>
            <a:r>
              <a:rPr lang="en-US" sz="4000" dirty="0"/>
              <a:t>in situ hybridization</a:t>
            </a:r>
            <a:r>
              <a:rPr lang="en-US" sz="4000" dirty="0" smtClean="0"/>
              <a:t>)</a:t>
            </a:r>
            <a:endParaRPr lang="en-CA" sz="4000" dirty="0"/>
          </a:p>
        </p:txBody>
      </p:sp>
      <p:sp>
        <p:nvSpPr>
          <p:cNvPr id="3" name="Content Placeholder 2"/>
          <p:cNvSpPr>
            <a:spLocks noGrp="1"/>
          </p:cNvSpPr>
          <p:nvPr>
            <p:ph idx="1"/>
          </p:nvPr>
        </p:nvSpPr>
        <p:spPr>
          <a:xfrm>
            <a:off x="0" y="1962944"/>
            <a:ext cx="9144000" cy="5733256"/>
          </a:xfrm>
          <a:noFill/>
        </p:spPr>
        <p:txBody>
          <a:bodyPr>
            <a:normAutofit/>
          </a:bodyPr>
          <a:lstStyle/>
          <a:p>
            <a:r>
              <a:rPr lang="en-CA" sz="3200" dirty="0"/>
              <a:t>FISH can be done in </a:t>
            </a:r>
            <a:r>
              <a:rPr lang="en-CA" sz="3200" dirty="0" smtClean="0"/>
              <a:t> metaphase </a:t>
            </a:r>
            <a:r>
              <a:rPr lang="en-CA" sz="3200" dirty="0"/>
              <a:t>chromosomes or interphase </a:t>
            </a:r>
            <a:r>
              <a:rPr lang="en-CA" sz="3200" dirty="0" smtClean="0"/>
              <a:t>nuclei </a:t>
            </a:r>
            <a:r>
              <a:rPr lang="en-CA" sz="3200" dirty="0"/>
              <a:t>phases of cell </a:t>
            </a:r>
            <a:r>
              <a:rPr lang="en-CA" sz="3200" dirty="0" smtClean="0"/>
              <a:t>cycle</a:t>
            </a:r>
            <a:endParaRPr lang="en-CA" sz="3200" dirty="0"/>
          </a:p>
          <a:p>
            <a:r>
              <a:rPr lang="en-CA" sz="3200" dirty="0"/>
              <a:t>Metaphase FISH can be used </a:t>
            </a:r>
            <a:r>
              <a:rPr lang="en-CA" sz="3200" dirty="0" smtClean="0"/>
              <a:t>for identification </a:t>
            </a:r>
            <a:r>
              <a:rPr lang="en-CA" sz="3200" dirty="0"/>
              <a:t>of large chromosomal abnormalities, including deletions, duplications, and translocations, as well as smaller chromosomal </a:t>
            </a:r>
            <a:r>
              <a:rPr lang="en-CA" sz="3200" dirty="0" err="1"/>
              <a:t>microdeletions</a:t>
            </a:r>
            <a:r>
              <a:rPr lang="en-CA" sz="3200" dirty="0"/>
              <a:t> and duplications</a:t>
            </a:r>
          </a:p>
          <a:p>
            <a:endParaRPr lang="en-CA" sz="3200" dirty="0"/>
          </a:p>
          <a:p>
            <a:endParaRPr lang="en-CA" sz="3200" dirty="0"/>
          </a:p>
          <a:p>
            <a:endParaRPr lang="en-CA" sz="3200" dirty="0"/>
          </a:p>
          <a:p>
            <a:endParaRPr lang="en-CA" sz="3200" dirty="0"/>
          </a:p>
        </p:txBody>
      </p:sp>
    </p:spTree>
    <p:extLst>
      <p:ext uri="{BB962C8B-B14F-4D97-AF65-F5344CB8AC3E}">
        <p14:creationId xmlns:p14="http://schemas.microsoft.com/office/powerpoint/2010/main" val="15151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t>Thank You and Best Of Luck</a:t>
            </a:r>
            <a:endParaRPr lang="en-GB" sz="4800" cap="none"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3589338" y="1992313"/>
            <a:ext cx="1287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nucleoside</a:t>
            </a:r>
            <a:endParaRPr lang="en-IN"/>
          </a:p>
        </p:txBody>
      </p:sp>
      <p:pic>
        <p:nvPicPr>
          <p:cNvPr id="1536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668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2"/>
          <p:cNvSpPr>
            <a:spLocks noChangeArrowheads="1"/>
          </p:cNvSpPr>
          <p:nvPr/>
        </p:nvSpPr>
        <p:spPr bwMode="auto">
          <a:xfrm>
            <a:off x="1600200" y="381000"/>
            <a:ext cx="5724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Sugar +Base = nucleoside </a:t>
            </a:r>
            <a:endParaRPr lang="en-IN" sz="3600"/>
          </a:p>
        </p:txBody>
      </p:sp>
      <p:sp>
        <p:nvSpPr>
          <p:cNvPr id="14" name="Content Placeholder 2"/>
          <p:cNvSpPr txBox="1">
            <a:spLocks/>
          </p:cNvSpPr>
          <p:nvPr/>
        </p:nvSpPr>
        <p:spPr bwMode="auto">
          <a:xfrm>
            <a:off x="457200" y="2667000"/>
            <a:ext cx="8305800" cy="1524000"/>
          </a:xfrm>
          <a:prstGeom prst="rect">
            <a:avLst/>
          </a:prstGeom>
          <a:noFill/>
          <a:ln w="9525">
            <a:noFill/>
            <a:miter lim="800000"/>
            <a:headEnd/>
            <a:tailEnd/>
          </a:ln>
        </p:spPr>
        <p:txBody>
          <a:bodyPr/>
          <a:lstStyle/>
          <a:p>
            <a:pPr marL="342900" indent="-342900">
              <a:spcBef>
                <a:spcPct val="20000"/>
              </a:spcBef>
              <a:defRPr/>
            </a:pPr>
            <a:r>
              <a:rPr lang="en-US" sz="3200" kern="0" dirty="0">
                <a:latin typeface="+mn-lt"/>
              </a:rPr>
              <a:t>Phosphate+ sugar + Base  = nucleotide</a:t>
            </a:r>
          </a:p>
        </p:txBody>
      </p:sp>
      <p:pic>
        <p:nvPicPr>
          <p:cNvPr id="15366" name="Picture 3" descr="D:\garima\pic\neu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657600"/>
            <a:ext cx="4876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38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9" name="Rectangle 3"/>
          <p:cNvSpPr>
            <a:spLocks noChangeArrowheads="1"/>
          </p:cNvSpPr>
          <p:nvPr/>
        </p:nvSpPr>
        <p:spPr bwMode="auto">
          <a:xfrm>
            <a:off x="914400" y="1600200"/>
            <a:ext cx="731520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0" fontAlgn="base" hangingPunct="0">
              <a:spcBef>
                <a:spcPct val="20000"/>
              </a:spcBef>
              <a:spcAft>
                <a:spcPct val="0"/>
              </a:spcAft>
              <a:tabLst>
                <a:tab pos="342900" algn="l"/>
              </a:tabLst>
            </a:pPr>
            <a:r>
              <a:rPr lang="en-US" sz="3000" dirty="0">
                <a:solidFill>
                  <a:srgbClr val="000000"/>
                </a:solidFill>
                <a:cs typeface="Times New Roman" charset="0"/>
              </a:rPr>
              <a:t>•	</a:t>
            </a:r>
            <a:r>
              <a:rPr lang="en-US" sz="3000" dirty="0">
                <a:solidFill>
                  <a:srgbClr val="000000"/>
                </a:solidFill>
              </a:rPr>
              <a:t>Consists of a pair of antiparallel strands </a:t>
            </a:r>
          </a:p>
          <a:p>
            <a:pPr marL="342900" indent="-342900" eaLnBrk="0" fontAlgn="base" hangingPunct="0">
              <a:spcBef>
                <a:spcPct val="20000"/>
              </a:spcBef>
              <a:spcAft>
                <a:spcPct val="0"/>
              </a:spcAft>
              <a:tabLst>
                <a:tab pos="342900" algn="l"/>
              </a:tabLst>
            </a:pPr>
            <a:r>
              <a:rPr lang="en-US" sz="3000" dirty="0">
                <a:solidFill>
                  <a:srgbClr val="000000"/>
                </a:solidFill>
              </a:rPr>
              <a:t>  	(5</a:t>
            </a:r>
            <a:r>
              <a:rPr lang="en-US" sz="3000" dirty="0">
                <a:solidFill>
                  <a:srgbClr val="000000"/>
                </a:solidFill>
                <a:latin typeface="MathematicalPi 1" pitchFamily="82" charset="0"/>
              </a:rPr>
              <a:t>´</a:t>
            </a:r>
            <a:r>
              <a:rPr lang="en-US" sz="3000" dirty="0">
                <a:solidFill>
                  <a:srgbClr val="000000"/>
                </a:solidFill>
              </a:rPr>
              <a:t> </a:t>
            </a:r>
            <a:r>
              <a:rPr lang="en-US" sz="3000" dirty="0">
                <a:solidFill>
                  <a:srgbClr val="000000"/>
                </a:solidFill>
                <a:sym typeface="Symbol" pitchFamily="18" charset="2"/>
              </a:rPr>
              <a:t> 3</a:t>
            </a:r>
            <a:r>
              <a:rPr lang="en-US" sz="3000" dirty="0">
                <a:solidFill>
                  <a:srgbClr val="000000"/>
                </a:solidFill>
                <a:latin typeface="MathematicalPi 1" pitchFamily="82" charset="0"/>
              </a:rPr>
              <a:t>´</a:t>
            </a:r>
            <a:r>
              <a:rPr lang="en-US" sz="3000" dirty="0">
                <a:solidFill>
                  <a:srgbClr val="000000"/>
                </a:solidFill>
                <a:sym typeface="Symbol" pitchFamily="18" charset="2"/>
              </a:rPr>
              <a:t> and 3</a:t>
            </a:r>
            <a:r>
              <a:rPr lang="en-US" sz="3000" dirty="0">
                <a:solidFill>
                  <a:srgbClr val="000000"/>
                </a:solidFill>
                <a:latin typeface="MathematicalPi 1" pitchFamily="82" charset="0"/>
              </a:rPr>
              <a:t>´</a:t>
            </a:r>
            <a:r>
              <a:rPr lang="en-US" sz="3000" dirty="0">
                <a:solidFill>
                  <a:srgbClr val="000000"/>
                </a:solidFill>
                <a:sym typeface="Symbol" pitchFamily="18" charset="2"/>
              </a:rPr>
              <a:t>  5</a:t>
            </a:r>
            <a:r>
              <a:rPr lang="en-US" sz="3000" dirty="0">
                <a:solidFill>
                  <a:srgbClr val="000000"/>
                </a:solidFill>
                <a:latin typeface="MathematicalPi 1" pitchFamily="82" charset="0"/>
              </a:rPr>
              <a:t>´</a:t>
            </a:r>
            <a:r>
              <a:rPr lang="en-US" sz="3000" dirty="0">
                <a:solidFill>
                  <a:srgbClr val="000000"/>
                </a:solidFill>
                <a:sym typeface="Symbol" pitchFamily="18" charset="2"/>
              </a:rPr>
              <a:t>)</a:t>
            </a:r>
          </a:p>
          <a:p>
            <a:pPr marL="342900" indent="-342900" eaLnBrk="0" fontAlgn="base" hangingPunct="0">
              <a:spcBef>
                <a:spcPct val="20000"/>
              </a:spcBef>
              <a:spcAft>
                <a:spcPct val="0"/>
              </a:spcAft>
              <a:tabLst>
                <a:tab pos="342900" algn="l"/>
              </a:tabLst>
            </a:pPr>
            <a:r>
              <a:rPr lang="en-US" sz="3000" dirty="0">
                <a:solidFill>
                  <a:srgbClr val="000000"/>
                </a:solidFill>
                <a:cs typeface="Times New Roman" charset="0"/>
              </a:rPr>
              <a:t>•	</a:t>
            </a:r>
            <a:r>
              <a:rPr lang="en-US" sz="3000" dirty="0">
                <a:solidFill>
                  <a:srgbClr val="000000"/>
                </a:solidFill>
                <a:sym typeface="Symbol" pitchFamily="18" charset="2"/>
              </a:rPr>
              <a:t>Alternating </a:t>
            </a:r>
            <a:r>
              <a:rPr lang="en-US" sz="3000" dirty="0" err="1">
                <a:solidFill>
                  <a:srgbClr val="000000"/>
                </a:solidFill>
                <a:sym typeface="Symbol" pitchFamily="18" charset="2"/>
              </a:rPr>
              <a:t>deoxyribose</a:t>
            </a:r>
            <a:r>
              <a:rPr lang="en-US" sz="3000" dirty="0">
                <a:solidFill>
                  <a:srgbClr val="000000"/>
                </a:solidFill>
                <a:sym typeface="Symbol" pitchFamily="18" charset="2"/>
              </a:rPr>
              <a:t> and phosphate groups</a:t>
            </a:r>
          </a:p>
          <a:p>
            <a:pPr marL="342900" indent="-342900" eaLnBrk="0" fontAlgn="base" hangingPunct="0">
              <a:spcBef>
                <a:spcPct val="20000"/>
              </a:spcBef>
              <a:spcAft>
                <a:spcPct val="0"/>
              </a:spcAft>
              <a:tabLst>
                <a:tab pos="342900" algn="l"/>
              </a:tabLst>
            </a:pPr>
            <a:r>
              <a:rPr lang="en-US" sz="3000" dirty="0">
                <a:solidFill>
                  <a:srgbClr val="000000"/>
                </a:solidFill>
                <a:cs typeface="Times New Roman" charset="0"/>
              </a:rPr>
              <a:t>•	</a:t>
            </a:r>
            <a:r>
              <a:rPr lang="en-US" sz="3000" dirty="0">
                <a:solidFill>
                  <a:srgbClr val="000000"/>
                </a:solidFill>
                <a:sym typeface="Symbol" pitchFamily="18" charset="2"/>
              </a:rPr>
              <a:t>Covalent linkage by </a:t>
            </a:r>
            <a:r>
              <a:rPr lang="en-US" sz="3000" dirty="0" err="1">
                <a:solidFill>
                  <a:srgbClr val="000000"/>
                </a:solidFill>
                <a:sym typeface="Symbol" pitchFamily="18" charset="2"/>
              </a:rPr>
              <a:t>phosphodiester</a:t>
            </a:r>
            <a:r>
              <a:rPr lang="en-US" sz="3000" dirty="0">
                <a:solidFill>
                  <a:srgbClr val="000000"/>
                </a:solidFill>
                <a:sym typeface="Symbol" pitchFamily="18" charset="2"/>
              </a:rPr>
              <a:t> bonds</a:t>
            </a:r>
          </a:p>
          <a:p>
            <a:pPr marL="342900" indent="-342900" eaLnBrk="0" fontAlgn="base" hangingPunct="0">
              <a:spcBef>
                <a:spcPct val="20000"/>
              </a:spcBef>
              <a:spcAft>
                <a:spcPct val="0"/>
              </a:spcAft>
              <a:tabLst>
                <a:tab pos="342900" algn="l"/>
              </a:tabLst>
            </a:pPr>
            <a:r>
              <a:rPr lang="en-US" sz="3000" dirty="0">
                <a:solidFill>
                  <a:srgbClr val="000000"/>
                </a:solidFill>
                <a:cs typeface="Times New Roman" charset="0"/>
              </a:rPr>
              <a:t>•	</a:t>
            </a:r>
            <a:r>
              <a:rPr lang="en-US" sz="3000" dirty="0">
                <a:solidFill>
                  <a:srgbClr val="000000"/>
                </a:solidFill>
                <a:sym typeface="Symbol" pitchFamily="18" charset="2"/>
              </a:rPr>
              <a:t>Strands held together by hydrogen bonds</a:t>
            </a:r>
          </a:p>
        </p:txBody>
      </p:sp>
      <p:sp>
        <p:nvSpPr>
          <p:cNvPr id="1529860" name="Text Box 4"/>
          <p:cNvSpPr txBox="1">
            <a:spLocks noChangeArrowheads="1"/>
          </p:cNvSpPr>
          <p:nvPr/>
        </p:nvSpPr>
        <p:spPr bwMode="auto">
          <a:xfrm>
            <a:off x="914400" y="609600"/>
            <a:ext cx="7315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4000" dirty="0">
                <a:solidFill>
                  <a:srgbClr val="FF0000"/>
                </a:solidFill>
                <a:latin typeface="Arial" charset="0"/>
                <a:cs typeface="Arial" charset="0"/>
              </a:rPr>
              <a:t>DNA Structure</a:t>
            </a:r>
          </a:p>
        </p:txBody>
      </p:sp>
    </p:spTree>
    <p:extLst>
      <p:ext uri="{BB962C8B-B14F-4D97-AF65-F5344CB8AC3E}">
        <p14:creationId xmlns:p14="http://schemas.microsoft.com/office/powerpoint/2010/main" val="13545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9859"/>
                                        </p:tgtEl>
                                        <p:attrNameLst>
                                          <p:attrName>style.visibility</p:attrName>
                                        </p:attrNameLst>
                                      </p:cBhvr>
                                      <p:to>
                                        <p:strVal val="visible"/>
                                      </p:to>
                                    </p:set>
                                    <p:animEffect transition="in" filter="barn(inVertical)">
                                      <p:cBhvr>
                                        <p:cTn id="7" dur="500"/>
                                        <p:tgtEl>
                                          <p:spTgt spid="15298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29859">
                                            <p:txEl>
                                              <p:pRg st="2" end="2"/>
                                            </p:txEl>
                                          </p:spTgt>
                                        </p:tgtEl>
                                        <p:attrNameLst>
                                          <p:attrName>style.visibility</p:attrName>
                                        </p:attrNameLst>
                                      </p:cBhvr>
                                      <p:to>
                                        <p:strVal val="visible"/>
                                      </p:to>
                                    </p:set>
                                    <p:animEffect transition="in" filter="barn(inVertical)">
                                      <p:cBhvr>
                                        <p:cTn id="12" dur="500"/>
                                        <p:tgtEl>
                                          <p:spTgt spid="15298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29859">
                                            <p:txEl>
                                              <p:pRg st="3" end="3"/>
                                            </p:txEl>
                                          </p:spTgt>
                                        </p:tgtEl>
                                        <p:attrNameLst>
                                          <p:attrName>style.visibility</p:attrName>
                                        </p:attrNameLst>
                                      </p:cBhvr>
                                      <p:to>
                                        <p:strVal val="visible"/>
                                      </p:to>
                                    </p:set>
                                    <p:animEffect transition="in" filter="barn(inVertical)">
                                      <p:cBhvr>
                                        <p:cTn id="17" dur="500"/>
                                        <p:tgtEl>
                                          <p:spTgt spid="1529859">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529859">
                                            <p:txEl>
                                              <p:pRg st="4" end="4"/>
                                            </p:txEl>
                                          </p:spTgt>
                                        </p:tgtEl>
                                        <p:attrNameLst>
                                          <p:attrName>style.visibility</p:attrName>
                                        </p:attrNameLst>
                                      </p:cBhvr>
                                      <p:to>
                                        <p:strVal val="visible"/>
                                      </p:to>
                                    </p:set>
                                    <p:animEffect transition="in" filter="barn(inVertical)">
                                      <p:cBhvr>
                                        <p:cTn id="20" dur="500"/>
                                        <p:tgtEl>
                                          <p:spTgt spid="1529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98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914400" y="2057400"/>
            <a:ext cx="4267200" cy="4114800"/>
          </a:xfrm>
        </p:spPr>
        <p:txBody>
          <a:bodyPr/>
          <a:lstStyle/>
          <a:p>
            <a:pPr>
              <a:spcBef>
                <a:spcPct val="50000"/>
              </a:spcBef>
            </a:pPr>
            <a:r>
              <a:rPr lang="en-US" sz="2400" b="1"/>
              <a:t>Pyrimidines</a:t>
            </a:r>
          </a:p>
          <a:p>
            <a:pPr lvl="1">
              <a:spcBef>
                <a:spcPct val="50000"/>
              </a:spcBef>
              <a:buFontTx/>
              <a:buNone/>
            </a:pPr>
            <a:r>
              <a:rPr lang="en-US" sz="2400"/>
              <a:t>– 6-member ring</a:t>
            </a:r>
          </a:p>
          <a:p>
            <a:pPr lvl="1">
              <a:spcBef>
                <a:spcPct val="50000"/>
              </a:spcBef>
              <a:buFontTx/>
              <a:buNone/>
            </a:pPr>
            <a:r>
              <a:rPr lang="en-US" sz="2400"/>
              <a:t>– cytosine, thymine, uracil</a:t>
            </a:r>
          </a:p>
          <a:p>
            <a:pPr>
              <a:spcBef>
                <a:spcPct val="50000"/>
              </a:spcBef>
            </a:pPr>
            <a:r>
              <a:rPr lang="en-US" sz="2400" b="1"/>
              <a:t>Purines</a:t>
            </a:r>
          </a:p>
          <a:p>
            <a:pPr lvl="1">
              <a:spcBef>
                <a:spcPct val="50000"/>
              </a:spcBef>
              <a:buFontTx/>
              <a:buNone/>
            </a:pPr>
            <a:r>
              <a:rPr lang="en-US" sz="2400"/>
              <a:t>– fused 5- and 6-member rings</a:t>
            </a:r>
          </a:p>
          <a:p>
            <a:pPr lvl="1">
              <a:spcBef>
                <a:spcPct val="50000"/>
              </a:spcBef>
              <a:buFontTx/>
              <a:buNone/>
            </a:pPr>
            <a:r>
              <a:rPr lang="en-US" sz="2400"/>
              <a:t>– adenine, guanine</a:t>
            </a:r>
          </a:p>
        </p:txBody>
      </p:sp>
      <p:sp>
        <p:nvSpPr>
          <p:cNvPr id="44037" name="Line 5"/>
          <p:cNvSpPr>
            <a:spLocks noChangeShapeType="1"/>
          </p:cNvSpPr>
          <p:nvPr/>
        </p:nvSpPr>
        <p:spPr bwMode="auto">
          <a:xfrm flipH="1">
            <a:off x="6248400" y="1981200"/>
            <a:ext cx="6096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38" name="Text Box 6"/>
          <p:cNvSpPr txBox="1">
            <a:spLocks noChangeArrowheads="1"/>
          </p:cNvSpPr>
          <p:nvPr/>
        </p:nvSpPr>
        <p:spPr bwMode="auto">
          <a:xfrm>
            <a:off x="6019800" y="2286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4039" name="Line 7"/>
          <p:cNvSpPr>
            <a:spLocks noChangeShapeType="1"/>
          </p:cNvSpPr>
          <p:nvPr/>
        </p:nvSpPr>
        <p:spPr bwMode="auto">
          <a:xfrm>
            <a:off x="6172200" y="2667000"/>
            <a:ext cx="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42" name="Line 10"/>
          <p:cNvSpPr>
            <a:spLocks noChangeShapeType="1"/>
          </p:cNvSpPr>
          <p:nvPr/>
        </p:nvSpPr>
        <p:spPr bwMode="auto">
          <a:xfrm>
            <a:off x="6248400" y="3352800"/>
            <a:ext cx="53340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43" name="Text Box 11"/>
          <p:cNvSpPr txBox="1">
            <a:spLocks noChangeArrowheads="1"/>
          </p:cNvSpPr>
          <p:nvPr/>
        </p:nvSpPr>
        <p:spPr bwMode="auto">
          <a:xfrm>
            <a:off x="6705600" y="3352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4044" name="Line 12"/>
          <p:cNvSpPr>
            <a:spLocks noChangeShapeType="1"/>
          </p:cNvSpPr>
          <p:nvPr/>
        </p:nvSpPr>
        <p:spPr bwMode="auto">
          <a:xfrm flipV="1">
            <a:off x="7010400" y="3200400"/>
            <a:ext cx="5334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4090" name="Group 58"/>
          <p:cNvGrpSpPr>
            <a:grpSpLocks/>
          </p:cNvGrpSpPr>
          <p:nvPr/>
        </p:nvGrpSpPr>
        <p:grpSpPr bwMode="auto">
          <a:xfrm>
            <a:off x="7467600" y="2362200"/>
            <a:ext cx="76200" cy="838200"/>
            <a:chOff x="4704" y="1488"/>
            <a:chExt cx="48" cy="528"/>
          </a:xfrm>
        </p:grpSpPr>
        <p:sp>
          <p:nvSpPr>
            <p:cNvPr id="44045" name="Line 13"/>
            <p:cNvSpPr>
              <a:spLocks noChangeShapeType="1"/>
            </p:cNvSpPr>
            <p:nvPr/>
          </p:nvSpPr>
          <p:spPr bwMode="auto">
            <a:xfrm>
              <a:off x="470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46" name="Line 14"/>
            <p:cNvSpPr>
              <a:spLocks noChangeShapeType="1"/>
            </p:cNvSpPr>
            <p:nvPr/>
          </p:nvSpPr>
          <p:spPr bwMode="auto">
            <a:xfrm>
              <a:off x="475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4047" name="Line 15"/>
          <p:cNvSpPr>
            <a:spLocks noChangeShapeType="1"/>
          </p:cNvSpPr>
          <p:nvPr/>
        </p:nvSpPr>
        <p:spPr bwMode="auto">
          <a:xfrm>
            <a:off x="6934200" y="1981200"/>
            <a:ext cx="6096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49" name="Line 17"/>
          <p:cNvSpPr>
            <a:spLocks noChangeShapeType="1"/>
          </p:cNvSpPr>
          <p:nvPr/>
        </p:nvSpPr>
        <p:spPr bwMode="auto">
          <a:xfrm flipH="1">
            <a:off x="6324600" y="2057400"/>
            <a:ext cx="6096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50" name="Text Box 18"/>
          <p:cNvSpPr txBox="1">
            <a:spLocks noChangeArrowheads="1"/>
          </p:cNvSpPr>
          <p:nvPr/>
        </p:nvSpPr>
        <p:spPr bwMode="auto">
          <a:xfrm>
            <a:off x="6781800" y="3733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1</a:t>
            </a:r>
          </a:p>
        </p:txBody>
      </p:sp>
      <p:sp>
        <p:nvSpPr>
          <p:cNvPr id="44051" name="Text Box 19"/>
          <p:cNvSpPr txBox="1">
            <a:spLocks noChangeArrowheads="1"/>
          </p:cNvSpPr>
          <p:nvPr/>
        </p:nvSpPr>
        <p:spPr bwMode="auto">
          <a:xfrm>
            <a:off x="7543800" y="2971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4052" name="Text Box 20"/>
          <p:cNvSpPr txBox="1">
            <a:spLocks noChangeArrowheads="1"/>
          </p:cNvSpPr>
          <p:nvPr/>
        </p:nvSpPr>
        <p:spPr bwMode="auto">
          <a:xfrm>
            <a:off x="7543800" y="2209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4053" name="Text Box 21"/>
          <p:cNvSpPr txBox="1">
            <a:spLocks noChangeArrowheads="1"/>
          </p:cNvSpPr>
          <p:nvPr/>
        </p:nvSpPr>
        <p:spPr bwMode="auto">
          <a:xfrm>
            <a:off x="6705600" y="16764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4054" name="Text Box 22"/>
          <p:cNvSpPr txBox="1">
            <a:spLocks noChangeArrowheads="1"/>
          </p:cNvSpPr>
          <p:nvPr/>
        </p:nvSpPr>
        <p:spPr bwMode="auto">
          <a:xfrm>
            <a:off x="5791200" y="22860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4055" name="Text Box 23"/>
          <p:cNvSpPr txBox="1">
            <a:spLocks noChangeArrowheads="1"/>
          </p:cNvSpPr>
          <p:nvPr/>
        </p:nvSpPr>
        <p:spPr bwMode="auto">
          <a:xfrm>
            <a:off x="5943600" y="32004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4058" name="Line 26"/>
          <p:cNvSpPr>
            <a:spLocks noChangeShapeType="1"/>
          </p:cNvSpPr>
          <p:nvPr/>
        </p:nvSpPr>
        <p:spPr bwMode="auto">
          <a:xfrm flipH="1">
            <a:off x="5410200" y="4343400"/>
            <a:ext cx="6096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59" name="Text Box 27"/>
          <p:cNvSpPr txBox="1">
            <a:spLocks noChangeArrowheads="1"/>
          </p:cNvSpPr>
          <p:nvPr/>
        </p:nvSpPr>
        <p:spPr bwMode="auto">
          <a:xfrm>
            <a:off x="5181600" y="46482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4060" name="Line 28"/>
          <p:cNvSpPr>
            <a:spLocks noChangeShapeType="1"/>
          </p:cNvSpPr>
          <p:nvPr/>
        </p:nvSpPr>
        <p:spPr bwMode="auto">
          <a:xfrm>
            <a:off x="5334000" y="5029200"/>
            <a:ext cx="0" cy="533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1" name="Line 29"/>
          <p:cNvSpPr>
            <a:spLocks noChangeShapeType="1"/>
          </p:cNvSpPr>
          <p:nvPr/>
        </p:nvSpPr>
        <p:spPr bwMode="auto">
          <a:xfrm>
            <a:off x="5410200" y="5715000"/>
            <a:ext cx="53340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2" name="Text Box 30"/>
          <p:cNvSpPr txBox="1">
            <a:spLocks noChangeArrowheads="1"/>
          </p:cNvSpPr>
          <p:nvPr/>
        </p:nvSpPr>
        <p:spPr bwMode="auto">
          <a:xfrm>
            <a:off x="5867400" y="5715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4063" name="Line 31"/>
          <p:cNvSpPr>
            <a:spLocks noChangeShapeType="1"/>
          </p:cNvSpPr>
          <p:nvPr/>
        </p:nvSpPr>
        <p:spPr bwMode="auto">
          <a:xfrm flipV="1">
            <a:off x="6172200" y="5562600"/>
            <a:ext cx="5334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5" name="Line 33"/>
          <p:cNvSpPr>
            <a:spLocks noChangeShapeType="1"/>
          </p:cNvSpPr>
          <p:nvPr/>
        </p:nvSpPr>
        <p:spPr bwMode="auto">
          <a:xfrm>
            <a:off x="6629400" y="4724400"/>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6" name="Line 34"/>
          <p:cNvSpPr>
            <a:spLocks noChangeShapeType="1"/>
          </p:cNvSpPr>
          <p:nvPr/>
        </p:nvSpPr>
        <p:spPr bwMode="auto">
          <a:xfrm>
            <a:off x="6705600" y="4724400"/>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7" name="Line 35"/>
          <p:cNvSpPr>
            <a:spLocks noChangeShapeType="1"/>
          </p:cNvSpPr>
          <p:nvPr/>
        </p:nvSpPr>
        <p:spPr bwMode="auto">
          <a:xfrm>
            <a:off x="6096000" y="4343400"/>
            <a:ext cx="6096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8" name="Line 36"/>
          <p:cNvSpPr>
            <a:spLocks noChangeShapeType="1"/>
          </p:cNvSpPr>
          <p:nvPr/>
        </p:nvSpPr>
        <p:spPr bwMode="auto">
          <a:xfrm flipH="1">
            <a:off x="5486400" y="4419600"/>
            <a:ext cx="6096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69" name="Text Box 37"/>
          <p:cNvSpPr txBox="1">
            <a:spLocks noChangeArrowheads="1"/>
          </p:cNvSpPr>
          <p:nvPr/>
        </p:nvSpPr>
        <p:spPr bwMode="auto">
          <a:xfrm>
            <a:off x="5943600" y="60960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4070" name="Text Box 38"/>
          <p:cNvSpPr txBox="1">
            <a:spLocks noChangeArrowheads="1"/>
          </p:cNvSpPr>
          <p:nvPr/>
        </p:nvSpPr>
        <p:spPr bwMode="auto">
          <a:xfrm>
            <a:off x="6248400" y="5257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4071" name="Text Box 39"/>
          <p:cNvSpPr txBox="1">
            <a:spLocks noChangeArrowheads="1"/>
          </p:cNvSpPr>
          <p:nvPr/>
        </p:nvSpPr>
        <p:spPr bwMode="auto">
          <a:xfrm>
            <a:off x="6324600" y="45720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4072" name="Text Box 40"/>
          <p:cNvSpPr txBox="1">
            <a:spLocks noChangeArrowheads="1"/>
          </p:cNvSpPr>
          <p:nvPr/>
        </p:nvSpPr>
        <p:spPr bwMode="auto">
          <a:xfrm>
            <a:off x="5867400" y="4038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4073" name="Text Box 41"/>
          <p:cNvSpPr txBox="1">
            <a:spLocks noChangeArrowheads="1"/>
          </p:cNvSpPr>
          <p:nvPr/>
        </p:nvSpPr>
        <p:spPr bwMode="auto">
          <a:xfrm>
            <a:off x="5029200" y="4648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1</a:t>
            </a:r>
          </a:p>
        </p:txBody>
      </p:sp>
      <p:sp>
        <p:nvSpPr>
          <p:cNvPr id="44074" name="Text Box 42"/>
          <p:cNvSpPr txBox="1">
            <a:spLocks noChangeArrowheads="1"/>
          </p:cNvSpPr>
          <p:nvPr/>
        </p:nvSpPr>
        <p:spPr bwMode="auto">
          <a:xfrm>
            <a:off x="5105400" y="556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4075" name="Line 43"/>
          <p:cNvSpPr>
            <a:spLocks noChangeShapeType="1"/>
          </p:cNvSpPr>
          <p:nvPr/>
        </p:nvSpPr>
        <p:spPr bwMode="auto">
          <a:xfrm flipV="1">
            <a:off x="6705600" y="4419600"/>
            <a:ext cx="83820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76" name="Text Box 44"/>
          <p:cNvSpPr txBox="1">
            <a:spLocks noChangeArrowheads="1"/>
          </p:cNvSpPr>
          <p:nvPr/>
        </p:nvSpPr>
        <p:spPr bwMode="auto">
          <a:xfrm>
            <a:off x="7467600" y="4191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4077" name="Line 45"/>
          <p:cNvSpPr>
            <a:spLocks noChangeShapeType="1"/>
          </p:cNvSpPr>
          <p:nvPr/>
        </p:nvSpPr>
        <p:spPr bwMode="auto">
          <a:xfrm>
            <a:off x="7772400" y="4495800"/>
            <a:ext cx="3048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78" name="Line 46"/>
          <p:cNvSpPr>
            <a:spLocks noChangeShapeType="1"/>
          </p:cNvSpPr>
          <p:nvPr/>
        </p:nvSpPr>
        <p:spPr bwMode="auto">
          <a:xfrm flipH="1">
            <a:off x="7696200" y="49530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79" name="Text Box 47"/>
          <p:cNvSpPr txBox="1">
            <a:spLocks noChangeArrowheads="1"/>
          </p:cNvSpPr>
          <p:nvPr/>
        </p:nvSpPr>
        <p:spPr bwMode="auto">
          <a:xfrm>
            <a:off x="7391400" y="5181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4080" name="Line 48"/>
          <p:cNvSpPr>
            <a:spLocks noChangeShapeType="1"/>
          </p:cNvSpPr>
          <p:nvPr/>
        </p:nvSpPr>
        <p:spPr bwMode="auto">
          <a:xfrm>
            <a:off x="6705600" y="5486400"/>
            <a:ext cx="685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81" name="Line 49"/>
          <p:cNvSpPr>
            <a:spLocks noChangeShapeType="1"/>
          </p:cNvSpPr>
          <p:nvPr/>
        </p:nvSpPr>
        <p:spPr bwMode="auto">
          <a:xfrm>
            <a:off x="7696200" y="4572000"/>
            <a:ext cx="3048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82" name="Text Box 50"/>
          <p:cNvSpPr txBox="1">
            <a:spLocks noChangeArrowheads="1"/>
          </p:cNvSpPr>
          <p:nvPr/>
        </p:nvSpPr>
        <p:spPr bwMode="auto">
          <a:xfrm>
            <a:off x="7620000" y="4038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400" b="1">
                <a:solidFill>
                  <a:srgbClr val="000000"/>
                </a:solidFill>
              </a:rPr>
              <a:t>7</a:t>
            </a:r>
          </a:p>
        </p:txBody>
      </p:sp>
      <p:sp>
        <p:nvSpPr>
          <p:cNvPr id="44083" name="Text Box 51"/>
          <p:cNvSpPr txBox="1">
            <a:spLocks noChangeArrowheads="1"/>
          </p:cNvSpPr>
          <p:nvPr/>
        </p:nvSpPr>
        <p:spPr bwMode="auto">
          <a:xfrm>
            <a:off x="8077200" y="4800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8</a:t>
            </a:r>
          </a:p>
        </p:txBody>
      </p:sp>
      <p:sp>
        <p:nvSpPr>
          <p:cNvPr id="44084" name="Text Box 52"/>
          <p:cNvSpPr txBox="1">
            <a:spLocks noChangeArrowheads="1"/>
          </p:cNvSpPr>
          <p:nvPr/>
        </p:nvSpPr>
        <p:spPr bwMode="auto">
          <a:xfrm>
            <a:off x="7467600" y="556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9</a:t>
            </a:r>
          </a:p>
        </p:txBody>
      </p:sp>
      <p:sp>
        <p:nvSpPr>
          <p:cNvPr id="44086" name="Line 54"/>
          <p:cNvSpPr>
            <a:spLocks noChangeShapeType="1"/>
          </p:cNvSpPr>
          <p:nvPr/>
        </p:nvSpPr>
        <p:spPr bwMode="auto">
          <a:xfrm>
            <a:off x="5410200" y="5791200"/>
            <a:ext cx="53340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4088" name="Text Box 56"/>
          <p:cNvSpPr txBox="1">
            <a:spLocks noChangeArrowheads="1"/>
          </p:cNvSpPr>
          <p:nvPr/>
        </p:nvSpPr>
        <p:spPr bwMode="auto">
          <a:xfrm>
            <a:off x="914400" y="685800"/>
            <a:ext cx="7315200"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200" b="1" dirty="0">
                <a:solidFill>
                  <a:srgbClr val="FF0000"/>
                </a:solidFill>
                <a:latin typeface="+mn-lt"/>
                <a:cs typeface="Arial" charset="0"/>
              </a:rPr>
              <a:t>Components of DNA Structure</a:t>
            </a:r>
          </a:p>
          <a:p>
            <a:pPr algn="ctr" eaLnBrk="0" fontAlgn="base" hangingPunct="0">
              <a:spcBef>
                <a:spcPct val="30000"/>
              </a:spcBef>
              <a:spcAft>
                <a:spcPct val="0"/>
              </a:spcAft>
            </a:pPr>
            <a:r>
              <a:rPr lang="en-US" sz="3000" dirty="0">
                <a:solidFill>
                  <a:srgbClr val="FF0000"/>
                </a:solidFill>
                <a:latin typeface="+mn-lt"/>
                <a:cs typeface="Arial" charset="0"/>
              </a:rPr>
              <a:t>Nitrogenous Bases</a:t>
            </a:r>
          </a:p>
        </p:txBody>
      </p:sp>
    </p:spTree>
    <p:extLst>
      <p:ext uri="{BB962C8B-B14F-4D97-AF65-F5344CB8AC3E}">
        <p14:creationId xmlns:p14="http://schemas.microsoft.com/office/powerpoint/2010/main" val="129919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914400" y="533400"/>
            <a:ext cx="7315200" cy="685800"/>
          </a:xfrm>
          <a:noFill/>
          <a:ln/>
        </p:spPr>
        <p:txBody>
          <a:bodyPr/>
          <a:lstStyle/>
          <a:p>
            <a:r>
              <a:rPr lang="en-US" sz="3200" dirty="0">
                <a:cs typeface="Arial" charset="0"/>
              </a:rPr>
              <a:t>Nitrogenous Bases</a:t>
            </a:r>
          </a:p>
        </p:txBody>
      </p:sp>
      <p:grpSp>
        <p:nvGrpSpPr>
          <p:cNvPr id="46274" name="Group 194"/>
          <p:cNvGrpSpPr>
            <a:grpSpLocks/>
          </p:cNvGrpSpPr>
          <p:nvPr/>
        </p:nvGrpSpPr>
        <p:grpSpPr bwMode="auto">
          <a:xfrm>
            <a:off x="914400" y="838200"/>
            <a:ext cx="7391400" cy="5791200"/>
            <a:chOff x="576" y="528"/>
            <a:chExt cx="4656" cy="3648"/>
          </a:xfrm>
        </p:grpSpPr>
        <p:sp>
          <p:nvSpPr>
            <p:cNvPr id="46129" name="Line 49"/>
            <p:cNvSpPr>
              <a:spLocks noChangeShapeType="1"/>
            </p:cNvSpPr>
            <p:nvPr/>
          </p:nvSpPr>
          <p:spPr bwMode="auto">
            <a:xfrm flipH="1">
              <a:off x="2544" y="1366"/>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30" name="Text Box 50"/>
            <p:cNvSpPr txBox="1">
              <a:spLocks noChangeArrowheads="1"/>
            </p:cNvSpPr>
            <p:nvPr/>
          </p:nvSpPr>
          <p:spPr bwMode="auto">
            <a:xfrm>
              <a:off x="2400" y="155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131" name="Line 51"/>
            <p:cNvSpPr>
              <a:spLocks noChangeShapeType="1"/>
            </p:cNvSpPr>
            <p:nvPr/>
          </p:nvSpPr>
          <p:spPr bwMode="auto">
            <a:xfrm>
              <a:off x="2496" y="1798"/>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32" name="Line 52"/>
            <p:cNvSpPr>
              <a:spLocks noChangeShapeType="1"/>
            </p:cNvSpPr>
            <p:nvPr/>
          </p:nvSpPr>
          <p:spPr bwMode="auto">
            <a:xfrm>
              <a:off x="2544" y="2230"/>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33" name="Text Box 53"/>
            <p:cNvSpPr txBox="1">
              <a:spLocks noChangeArrowheads="1"/>
            </p:cNvSpPr>
            <p:nvPr/>
          </p:nvSpPr>
          <p:spPr bwMode="auto">
            <a:xfrm>
              <a:off x="2832" y="223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134" name="Line 54"/>
            <p:cNvSpPr>
              <a:spLocks noChangeShapeType="1"/>
            </p:cNvSpPr>
            <p:nvPr/>
          </p:nvSpPr>
          <p:spPr bwMode="auto">
            <a:xfrm flipV="1">
              <a:off x="3024" y="2134"/>
              <a:ext cx="336"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6135" name="Group 55"/>
            <p:cNvGrpSpPr>
              <a:grpSpLocks/>
            </p:cNvGrpSpPr>
            <p:nvPr/>
          </p:nvGrpSpPr>
          <p:grpSpPr bwMode="auto">
            <a:xfrm>
              <a:off x="3312" y="1606"/>
              <a:ext cx="48" cy="528"/>
              <a:chOff x="4464" y="1488"/>
              <a:chExt cx="48" cy="528"/>
            </a:xfrm>
          </p:grpSpPr>
          <p:sp>
            <p:nvSpPr>
              <p:cNvPr id="46136" name="Line 56"/>
              <p:cNvSpPr>
                <a:spLocks noChangeShapeType="1"/>
              </p:cNvSpPr>
              <p:nvPr/>
            </p:nvSpPr>
            <p:spPr bwMode="auto">
              <a:xfrm>
                <a:off x="446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37" name="Line 57"/>
              <p:cNvSpPr>
                <a:spLocks noChangeShapeType="1"/>
              </p:cNvSpPr>
              <p:nvPr/>
            </p:nvSpPr>
            <p:spPr bwMode="auto">
              <a:xfrm>
                <a:off x="451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6138" name="Line 58"/>
            <p:cNvSpPr>
              <a:spLocks noChangeShapeType="1"/>
            </p:cNvSpPr>
            <p:nvPr/>
          </p:nvSpPr>
          <p:spPr bwMode="auto">
            <a:xfrm>
              <a:off x="2976" y="1366"/>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39" name="Line 59"/>
            <p:cNvSpPr>
              <a:spLocks noChangeShapeType="1"/>
            </p:cNvSpPr>
            <p:nvPr/>
          </p:nvSpPr>
          <p:spPr bwMode="auto">
            <a:xfrm flipH="1">
              <a:off x="2592" y="1414"/>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40" name="Text Box 60"/>
            <p:cNvSpPr txBox="1">
              <a:spLocks noChangeArrowheads="1"/>
            </p:cNvSpPr>
            <p:nvPr/>
          </p:nvSpPr>
          <p:spPr bwMode="auto">
            <a:xfrm>
              <a:off x="2870" y="211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FC0128"/>
                  </a:solidFill>
                </a:rPr>
                <a:t>1</a:t>
              </a:r>
            </a:p>
          </p:txBody>
        </p:sp>
        <p:sp>
          <p:nvSpPr>
            <p:cNvPr id="46141" name="Text Box 61"/>
            <p:cNvSpPr txBox="1">
              <a:spLocks noChangeArrowheads="1"/>
            </p:cNvSpPr>
            <p:nvPr/>
          </p:nvSpPr>
          <p:spPr bwMode="auto">
            <a:xfrm>
              <a:off x="3110" y="201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6142" name="Text Box 62"/>
            <p:cNvSpPr txBox="1">
              <a:spLocks noChangeArrowheads="1"/>
            </p:cNvSpPr>
            <p:nvPr/>
          </p:nvSpPr>
          <p:spPr bwMode="auto">
            <a:xfrm>
              <a:off x="3158" y="153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6143" name="Text Box 63"/>
            <p:cNvSpPr txBox="1">
              <a:spLocks noChangeArrowheads="1"/>
            </p:cNvSpPr>
            <p:nvPr/>
          </p:nvSpPr>
          <p:spPr bwMode="auto">
            <a:xfrm>
              <a:off x="2880" y="146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6144" name="Text Box 64"/>
            <p:cNvSpPr txBox="1">
              <a:spLocks noChangeArrowheads="1"/>
            </p:cNvSpPr>
            <p:nvPr/>
          </p:nvSpPr>
          <p:spPr bwMode="auto">
            <a:xfrm>
              <a:off x="2582" y="168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6145" name="Text Box 65"/>
            <p:cNvSpPr txBox="1">
              <a:spLocks noChangeArrowheads="1"/>
            </p:cNvSpPr>
            <p:nvPr/>
          </p:nvSpPr>
          <p:spPr bwMode="auto">
            <a:xfrm>
              <a:off x="2496" y="203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6146" name="Line 66"/>
            <p:cNvSpPr>
              <a:spLocks noChangeShapeType="1"/>
            </p:cNvSpPr>
            <p:nvPr/>
          </p:nvSpPr>
          <p:spPr bwMode="auto">
            <a:xfrm flipV="1">
              <a:off x="2928" y="1078"/>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47" name="Line 67"/>
            <p:cNvSpPr>
              <a:spLocks noChangeShapeType="1"/>
            </p:cNvSpPr>
            <p:nvPr/>
          </p:nvSpPr>
          <p:spPr bwMode="auto">
            <a:xfrm flipH="1">
              <a:off x="2160" y="2230"/>
              <a:ext cx="336"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48" name="Line 68"/>
            <p:cNvSpPr>
              <a:spLocks noChangeShapeType="1"/>
            </p:cNvSpPr>
            <p:nvPr/>
          </p:nvSpPr>
          <p:spPr bwMode="auto">
            <a:xfrm flipH="1">
              <a:off x="2160" y="2278"/>
              <a:ext cx="336"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49" name="Text Box 69"/>
            <p:cNvSpPr txBox="1">
              <a:spLocks noChangeArrowheads="1"/>
            </p:cNvSpPr>
            <p:nvPr/>
          </p:nvSpPr>
          <p:spPr bwMode="auto">
            <a:xfrm>
              <a:off x="2006" y="230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O</a:t>
              </a:r>
            </a:p>
          </p:txBody>
        </p:sp>
        <p:sp>
          <p:nvSpPr>
            <p:cNvPr id="46150" name="Text Box 70"/>
            <p:cNvSpPr txBox="1">
              <a:spLocks noChangeArrowheads="1"/>
            </p:cNvSpPr>
            <p:nvPr/>
          </p:nvSpPr>
          <p:spPr bwMode="auto">
            <a:xfrm>
              <a:off x="2822" y="86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O</a:t>
              </a:r>
            </a:p>
          </p:txBody>
        </p:sp>
        <p:sp>
          <p:nvSpPr>
            <p:cNvPr id="46152" name="Line 72"/>
            <p:cNvSpPr>
              <a:spLocks noChangeShapeType="1"/>
            </p:cNvSpPr>
            <p:nvPr/>
          </p:nvSpPr>
          <p:spPr bwMode="auto">
            <a:xfrm flipV="1">
              <a:off x="2966" y="1056"/>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53" name="Line 73"/>
            <p:cNvSpPr>
              <a:spLocks noChangeShapeType="1"/>
            </p:cNvSpPr>
            <p:nvPr/>
          </p:nvSpPr>
          <p:spPr bwMode="auto">
            <a:xfrm flipV="1">
              <a:off x="3350" y="1440"/>
              <a:ext cx="144"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54" name="Text Box 74"/>
            <p:cNvSpPr txBox="1">
              <a:spLocks noChangeArrowheads="1"/>
            </p:cNvSpPr>
            <p:nvPr/>
          </p:nvSpPr>
          <p:spPr bwMode="auto">
            <a:xfrm>
              <a:off x="3446" y="1248"/>
              <a:ext cx="4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CH</a:t>
              </a:r>
              <a:r>
                <a:rPr lang="en-US" sz="2400" baseline="-25000">
                  <a:solidFill>
                    <a:srgbClr val="000000"/>
                  </a:solidFill>
                </a:rPr>
                <a:t>3</a:t>
              </a:r>
              <a:endParaRPr lang="en-US" sz="2400">
                <a:solidFill>
                  <a:srgbClr val="000000"/>
                </a:solidFill>
              </a:endParaRPr>
            </a:p>
          </p:txBody>
        </p:sp>
        <p:sp>
          <p:nvSpPr>
            <p:cNvPr id="46175" name="Line 95"/>
            <p:cNvSpPr>
              <a:spLocks noChangeShapeType="1"/>
            </p:cNvSpPr>
            <p:nvPr/>
          </p:nvSpPr>
          <p:spPr bwMode="auto">
            <a:xfrm flipH="1">
              <a:off x="4416" y="1030"/>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76" name="Text Box 96"/>
            <p:cNvSpPr txBox="1">
              <a:spLocks noChangeArrowheads="1"/>
            </p:cNvSpPr>
            <p:nvPr/>
          </p:nvSpPr>
          <p:spPr bwMode="auto">
            <a:xfrm>
              <a:off x="4272" y="122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177" name="Line 97"/>
            <p:cNvSpPr>
              <a:spLocks noChangeShapeType="1"/>
            </p:cNvSpPr>
            <p:nvPr/>
          </p:nvSpPr>
          <p:spPr bwMode="auto">
            <a:xfrm>
              <a:off x="4368" y="1462"/>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78" name="Line 98"/>
            <p:cNvSpPr>
              <a:spLocks noChangeShapeType="1"/>
            </p:cNvSpPr>
            <p:nvPr/>
          </p:nvSpPr>
          <p:spPr bwMode="auto">
            <a:xfrm>
              <a:off x="4416" y="1894"/>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79" name="Text Box 99"/>
            <p:cNvSpPr txBox="1">
              <a:spLocks noChangeArrowheads="1"/>
            </p:cNvSpPr>
            <p:nvPr/>
          </p:nvSpPr>
          <p:spPr bwMode="auto">
            <a:xfrm>
              <a:off x="4704" y="189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180" name="Line 100"/>
            <p:cNvSpPr>
              <a:spLocks noChangeShapeType="1"/>
            </p:cNvSpPr>
            <p:nvPr/>
          </p:nvSpPr>
          <p:spPr bwMode="auto">
            <a:xfrm flipV="1">
              <a:off x="4896" y="1798"/>
              <a:ext cx="336"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6181" name="Group 101"/>
            <p:cNvGrpSpPr>
              <a:grpSpLocks/>
            </p:cNvGrpSpPr>
            <p:nvPr/>
          </p:nvGrpSpPr>
          <p:grpSpPr bwMode="auto">
            <a:xfrm>
              <a:off x="5184" y="1270"/>
              <a:ext cx="48" cy="528"/>
              <a:chOff x="4464" y="1488"/>
              <a:chExt cx="48" cy="528"/>
            </a:xfrm>
          </p:grpSpPr>
          <p:sp>
            <p:nvSpPr>
              <p:cNvPr id="46182" name="Line 102"/>
              <p:cNvSpPr>
                <a:spLocks noChangeShapeType="1"/>
              </p:cNvSpPr>
              <p:nvPr/>
            </p:nvSpPr>
            <p:spPr bwMode="auto">
              <a:xfrm>
                <a:off x="446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83" name="Line 103"/>
              <p:cNvSpPr>
                <a:spLocks noChangeShapeType="1"/>
              </p:cNvSpPr>
              <p:nvPr/>
            </p:nvSpPr>
            <p:spPr bwMode="auto">
              <a:xfrm>
                <a:off x="451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6184" name="Line 104"/>
            <p:cNvSpPr>
              <a:spLocks noChangeShapeType="1"/>
            </p:cNvSpPr>
            <p:nvPr/>
          </p:nvSpPr>
          <p:spPr bwMode="auto">
            <a:xfrm>
              <a:off x="4848" y="1030"/>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85" name="Line 105"/>
            <p:cNvSpPr>
              <a:spLocks noChangeShapeType="1"/>
            </p:cNvSpPr>
            <p:nvPr/>
          </p:nvSpPr>
          <p:spPr bwMode="auto">
            <a:xfrm flipH="1">
              <a:off x="4464" y="1078"/>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86" name="Text Box 106"/>
            <p:cNvSpPr txBox="1">
              <a:spLocks noChangeArrowheads="1"/>
            </p:cNvSpPr>
            <p:nvPr/>
          </p:nvSpPr>
          <p:spPr bwMode="auto">
            <a:xfrm>
              <a:off x="4742" y="177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FC0128"/>
                  </a:solidFill>
                </a:rPr>
                <a:t>1</a:t>
              </a:r>
            </a:p>
          </p:txBody>
        </p:sp>
        <p:sp>
          <p:nvSpPr>
            <p:cNvPr id="46187" name="Text Box 107"/>
            <p:cNvSpPr txBox="1">
              <a:spLocks noChangeArrowheads="1"/>
            </p:cNvSpPr>
            <p:nvPr/>
          </p:nvSpPr>
          <p:spPr bwMode="auto">
            <a:xfrm>
              <a:off x="4982" y="168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6188" name="Text Box 108"/>
            <p:cNvSpPr txBox="1">
              <a:spLocks noChangeArrowheads="1"/>
            </p:cNvSpPr>
            <p:nvPr/>
          </p:nvSpPr>
          <p:spPr bwMode="auto">
            <a:xfrm>
              <a:off x="5030" y="120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6189" name="Text Box 109"/>
            <p:cNvSpPr txBox="1">
              <a:spLocks noChangeArrowheads="1"/>
            </p:cNvSpPr>
            <p:nvPr/>
          </p:nvSpPr>
          <p:spPr bwMode="auto">
            <a:xfrm>
              <a:off x="4752" y="112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6190" name="Text Box 110"/>
            <p:cNvSpPr txBox="1">
              <a:spLocks noChangeArrowheads="1"/>
            </p:cNvSpPr>
            <p:nvPr/>
          </p:nvSpPr>
          <p:spPr bwMode="auto">
            <a:xfrm>
              <a:off x="4454" y="134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6191" name="Text Box 111"/>
            <p:cNvSpPr txBox="1">
              <a:spLocks noChangeArrowheads="1"/>
            </p:cNvSpPr>
            <p:nvPr/>
          </p:nvSpPr>
          <p:spPr bwMode="auto">
            <a:xfrm>
              <a:off x="4368" y="170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6192" name="Line 112"/>
            <p:cNvSpPr>
              <a:spLocks noChangeShapeType="1"/>
            </p:cNvSpPr>
            <p:nvPr/>
          </p:nvSpPr>
          <p:spPr bwMode="auto">
            <a:xfrm flipV="1">
              <a:off x="4800" y="742"/>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93" name="Line 113"/>
            <p:cNvSpPr>
              <a:spLocks noChangeShapeType="1"/>
            </p:cNvSpPr>
            <p:nvPr/>
          </p:nvSpPr>
          <p:spPr bwMode="auto">
            <a:xfrm flipH="1">
              <a:off x="4032" y="1894"/>
              <a:ext cx="336"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94" name="Line 114"/>
            <p:cNvSpPr>
              <a:spLocks noChangeShapeType="1"/>
            </p:cNvSpPr>
            <p:nvPr/>
          </p:nvSpPr>
          <p:spPr bwMode="auto">
            <a:xfrm flipH="1">
              <a:off x="4032" y="1942"/>
              <a:ext cx="336"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95" name="Text Box 115"/>
            <p:cNvSpPr txBox="1">
              <a:spLocks noChangeArrowheads="1"/>
            </p:cNvSpPr>
            <p:nvPr/>
          </p:nvSpPr>
          <p:spPr bwMode="auto">
            <a:xfrm>
              <a:off x="3878" y="1968"/>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O</a:t>
              </a:r>
            </a:p>
          </p:txBody>
        </p:sp>
        <p:sp>
          <p:nvSpPr>
            <p:cNvPr id="46196" name="Text Box 116"/>
            <p:cNvSpPr txBox="1">
              <a:spLocks noChangeArrowheads="1"/>
            </p:cNvSpPr>
            <p:nvPr/>
          </p:nvSpPr>
          <p:spPr bwMode="auto">
            <a:xfrm>
              <a:off x="4694" y="528"/>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O</a:t>
              </a:r>
            </a:p>
          </p:txBody>
        </p:sp>
        <p:sp>
          <p:nvSpPr>
            <p:cNvPr id="46197" name="Line 117"/>
            <p:cNvSpPr>
              <a:spLocks noChangeShapeType="1"/>
            </p:cNvSpPr>
            <p:nvPr/>
          </p:nvSpPr>
          <p:spPr bwMode="auto">
            <a:xfrm flipV="1">
              <a:off x="4838" y="72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01" name="Line 121"/>
            <p:cNvSpPr>
              <a:spLocks noChangeShapeType="1"/>
            </p:cNvSpPr>
            <p:nvPr/>
          </p:nvSpPr>
          <p:spPr bwMode="auto">
            <a:xfrm flipH="1">
              <a:off x="902" y="3024"/>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02" name="Text Box 122"/>
            <p:cNvSpPr txBox="1">
              <a:spLocks noChangeArrowheads="1"/>
            </p:cNvSpPr>
            <p:nvPr/>
          </p:nvSpPr>
          <p:spPr bwMode="auto">
            <a:xfrm>
              <a:off x="758" y="321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03" name="Line 123"/>
            <p:cNvSpPr>
              <a:spLocks noChangeShapeType="1"/>
            </p:cNvSpPr>
            <p:nvPr/>
          </p:nvSpPr>
          <p:spPr bwMode="auto">
            <a:xfrm>
              <a:off x="854" y="3456"/>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04" name="Line 124"/>
            <p:cNvSpPr>
              <a:spLocks noChangeShapeType="1"/>
            </p:cNvSpPr>
            <p:nvPr/>
          </p:nvSpPr>
          <p:spPr bwMode="auto">
            <a:xfrm>
              <a:off x="902" y="3888"/>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05" name="Text Box 125"/>
            <p:cNvSpPr txBox="1">
              <a:spLocks noChangeArrowheads="1"/>
            </p:cNvSpPr>
            <p:nvPr/>
          </p:nvSpPr>
          <p:spPr bwMode="auto">
            <a:xfrm>
              <a:off x="1190" y="388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06" name="Line 126"/>
            <p:cNvSpPr>
              <a:spLocks noChangeShapeType="1"/>
            </p:cNvSpPr>
            <p:nvPr/>
          </p:nvSpPr>
          <p:spPr bwMode="auto">
            <a:xfrm flipV="1">
              <a:off x="1382" y="3792"/>
              <a:ext cx="336"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6207" name="Group 127"/>
            <p:cNvGrpSpPr>
              <a:grpSpLocks/>
            </p:cNvGrpSpPr>
            <p:nvPr/>
          </p:nvGrpSpPr>
          <p:grpSpPr bwMode="auto">
            <a:xfrm>
              <a:off x="1670" y="3264"/>
              <a:ext cx="48" cy="528"/>
              <a:chOff x="4464" y="1488"/>
              <a:chExt cx="48" cy="528"/>
            </a:xfrm>
          </p:grpSpPr>
          <p:sp>
            <p:nvSpPr>
              <p:cNvPr id="46208" name="Line 128"/>
              <p:cNvSpPr>
                <a:spLocks noChangeShapeType="1"/>
              </p:cNvSpPr>
              <p:nvPr/>
            </p:nvSpPr>
            <p:spPr bwMode="auto">
              <a:xfrm>
                <a:off x="446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09" name="Line 129"/>
              <p:cNvSpPr>
                <a:spLocks noChangeShapeType="1"/>
              </p:cNvSpPr>
              <p:nvPr/>
            </p:nvSpPr>
            <p:spPr bwMode="auto">
              <a:xfrm>
                <a:off x="451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6210" name="Line 130"/>
            <p:cNvSpPr>
              <a:spLocks noChangeShapeType="1"/>
            </p:cNvSpPr>
            <p:nvPr/>
          </p:nvSpPr>
          <p:spPr bwMode="auto">
            <a:xfrm>
              <a:off x="1334" y="3024"/>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11" name="Line 131"/>
            <p:cNvSpPr>
              <a:spLocks noChangeShapeType="1"/>
            </p:cNvSpPr>
            <p:nvPr/>
          </p:nvSpPr>
          <p:spPr bwMode="auto">
            <a:xfrm flipH="1">
              <a:off x="950" y="3072"/>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12" name="Text Box 132"/>
            <p:cNvSpPr txBox="1">
              <a:spLocks noChangeArrowheads="1"/>
            </p:cNvSpPr>
            <p:nvPr/>
          </p:nvSpPr>
          <p:spPr bwMode="auto">
            <a:xfrm>
              <a:off x="1190" y="374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6213" name="Text Box 133"/>
            <p:cNvSpPr txBox="1">
              <a:spLocks noChangeArrowheads="1"/>
            </p:cNvSpPr>
            <p:nvPr/>
          </p:nvSpPr>
          <p:spPr bwMode="auto">
            <a:xfrm>
              <a:off x="1430" y="360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6214" name="Text Box 134"/>
            <p:cNvSpPr txBox="1">
              <a:spLocks noChangeArrowheads="1"/>
            </p:cNvSpPr>
            <p:nvPr/>
          </p:nvSpPr>
          <p:spPr bwMode="auto">
            <a:xfrm>
              <a:off x="1478" y="316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6215" name="Text Box 135"/>
            <p:cNvSpPr txBox="1">
              <a:spLocks noChangeArrowheads="1"/>
            </p:cNvSpPr>
            <p:nvPr/>
          </p:nvSpPr>
          <p:spPr bwMode="auto">
            <a:xfrm>
              <a:off x="1238" y="312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6216" name="Text Box 136"/>
            <p:cNvSpPr txBox="1">
              <a:spLocks noChangeArrowheads="1"/>
            </p:cNvSpPr>
            <p:nvPr/>
          </p:nvSpPr>
          <p:spPr bwMode="auto">
            <a:xfrm>
              <a:off x="902" y="336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1</a:t>
              </a:r>
            </a:p>
          </p:txBody>
        </p:sp>
        <p:sp>
          <p:nvSpPr>
            <p:cNvPr id="46217" name="Text Box 137"/>
            <p:cNvSpPr txBox="1">
              <a:spLocks noChangeArrowheads="1"/>
            </p:cNvSpPr>
            <p:nvPr/>
          </p:nvSpPr>
          <p:spPr bwMode="auto">
            <a:xfrm>
              <a:off x="854" y="364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6218" name="Line 138"/>
            <p:cNvSpPr>
              <a:spLocks noChangeShapeType="1"/>
            </p:cNvSpPr>
            <p:nvPr/>
          </p:nvSpPr>
          <p:spPr bwMode="auto">
            <a:xfrm flipV="1">
              <a:off x="1718" y="3072"/>
              <a:ext cx="528"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19" name="Text Box 139"/>
            <p:cNvSpPr txBox="1">
              <a:spLocks noChangeArrowheads="1"/>
            </p:cNvSpPr>
            <p:nvPr/>
          </p:nvSpPr>
          <p:spPr bwMode="auto">
            <a:xfrm>
              <a:off x="2198" y="292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20" name="Line 140"/>
            <p:cNvSpPr>
              <a:spLocks noChangeShapeType="1"/>
            </p:cNvSpPr>
            <p:nvPr/>
          </p:nvSpPr>
          <p:spPr bwMode="auto">
            <a:xfrm>
              <a:off x="2390" y="3120"/>
              <a:ext cx="192"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21" name="Line 141"/>
            <p:cNvSpPr>
              <a:spLocks noChangeShapeType="1"/>
            </p:cNvSpPr>
            <p:nvPr/>
          </p:nvSpPr>
          <p:spPr bwMode="auto">
            <a:xfrm flipH="1">
              <a:off x="2342" y="3408"/>
              <a:ext cx="24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22" name="Text Box 142"/>
            <p:cNvSpPr txBox="1">
              <a:spLocks noChangeArrowheads="1"/>
            </p:cNvSpPr>
            <p:nvPr/>
          </p:nvSpPr>
          <p:spPr bwMode="auto">
            <a:xfrm>
              <a:off x="2150" y="35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23" name="Line 143"/>
            <p:cNvSpPr>
              <a:spLocks noChangeShapeType="1"/>
            </p:cNvSpPr>
            <p:nvPr/>
          </p:nvSpPr>
          <p:spPr bwMode="auto">
            <a:xfrm>
              <a:off x="1718" y="3744"/>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24" name="Line 144"/>
            <p:cNvSpPr>
              <a:spLocks noChangeShapeType="1"/>
            </p:cNvSpPr>
            <p:nvPr/>
          </p:nvSpPr>
          <p:spPr bwMode="auto">
            <a:xfrm>
              <a:off x="2342" y="3168"/>
              <a:ext cx="192"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25" name="Text Box 145"/>
            <p:cNvSpPr txBox="1">
              <a:spLocks noChangeArrowheads="1"/>
            </p:cNvSpPr>
            <p:nvPr/>
          </p:nvSpPr>
          <p:spPr bwMode="auto">
            <a:xfrm>
              <a:off x="2150" y="3120"/>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400" b="1">
                  <a:solidFill>
                    <a:srgbClr val="000000"/>
                  </a:solidFill>
                </a:rPr>
                <a:t>7</a:t>
              </a:r>
            </a:p>
          </p:txBody>
        </p:sp>
        <p:sp>
          <p:nvSpPr>
            <p:cNvPr id="46226" name="Text Box 146"/>
            <p:cNvSpPr txBox="1">
              <a:spLocks noChangeArrowheads="1"/>
            </p:cNvSpPr>
            <p:nvPr/>
          </p:nvSpPr>
          <p:spPr bwMode="auto">
            <a:xfrm>
              <a:off x="2342" y="336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8</a:t>
              </a:r>
            </a:p>
          </p:txBody>
        </p:sp>
        <p:sp>
          <p:nvSpPr>
            <p:cNvPr id="46227" name="Text Box 147"/>
            <p:cNvSpPr txBox="1">
              <a:spLocks noChangeArrowheads="1"/>
            </p:cNvSpPr>
            <p:nvPr/>
          </p:nvSpPr>
          <p:spPr bwMode="auto">
            <a:xfrm>
              <a:off x="2102" y="350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FC0128"/>
                  </a:solidFill>
                </a:rPr>
                <a:t>9</a:t>
              </a:r>
            </a:p>
          </p:txBody>
        </p:sp>
        <p:sp>
          <p:nvSpPr>
            <p:cNvPr id="46228" name="Line 148"/>
            <p:cNvSpPr>
              <a:spLocks noChangeShapeType="1"/>
            </p:cNvSpPr>
            <p:nvPr/>
          </p:nvSpPr>
          <p:spPr bwMode="auto">
            <a:xfrm>
              <a:off x="950" y="3840"/>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29" name="Line 149"/>
            <p:cNvSpPr>
              <a:spLocks noChangeShapeType="1"/>
            </p:cNvSpPr>
            <p:nvPr/>
          </p:nvSpPr>
          <p:spPr bwMode="auto">
            <a:xfrm flipV="1">
              <a:off x="128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30" name="Text Box 150"/>
            <p:cNvSpPr txBox="1">
              <a:spLocks noChangeArrowheads="1"/>
            </p:cNvSpPr>
            <p:nvPr/>
          </p:nvSpPr>
          <p:spPr bwMode="auto">
            <a:xfrm>
              <a:off x="1132" y="2570"/>
              <a:ext cx="45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NH</a:t>
              </a:r>
              <a:r>
                <a:rPr lang="en-US" sz="2400" baseline="-25000">
                  <a:solidFill>
                    <a:srgbClr val="000000"/>
                  </a:solidFill>
                </a:rPr>
                <a:t>2</a:t>
              </a:r>
              <a:endParaRPr lang="en-US" sz="2400">
                <a:solidFill>
                  <a:srgbClr val="000000"/>
                </a:solidFill>
              </a:endParaRPr>
            </a:p>
          </p:txBody>
        </p:sp>
        <p:sp>
          <p:nvSpPr>
            <p:cNvPr id="46232" name="Line 152"/>
            <p:cNvSpPr>
              <a:spLocks noChangeShapeType="1"/>
            </p:cNvSpPr>
            <p:nvPr/>
          </p:nvSpPr>
          <p:spPr bwMode="auto">
            <a:xfrm flipH="1">
              <a:off x="3494" y="2880"/>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33" name="Text Box 153"/>
            <p:cNvSpPr txBox="1">
              <a:spLocks noChangeArrowheads="1"/>
            </p:cNvSpPr>
            <p:nvPr/>
          </p:nvSpPr>
          <p:spPr bwMode="auto">
            <a:xfrm>
              <a:off x="3350" y="307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34" name="Line 154"/>
            <p:cNvSpPr>
              <a:spLocks noChangeShapeType="1"/>
            </p:cNvSpPr>
            <p:nvPr/>
          </p:nvSpPr>
          <p:spPr bwMode="auto">
            <a:xfrm>
              <a:off x="3446" y="3312"/>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35" name="Line 155"/>
            <p:cNvSpPr>
              <a:spLocks noChangeShapeType="1"/>
            </p:cNvSpPr>
            <p:nvPr/>
          </p:nvSpPr>
          <p:spPr bwMode="auto">
            <a:xfrm>
              <a:off x="3494" y="3744"/>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36" name="Text Box 156"/>
            <p:cNvSpPr txBox="1">
              <a:spLocks noChangeArrowheads="1"/>
            </p:cNvSpPr>
            <p:nvPr/>
          </p:nvSpPr>
          <p:spPr bwMode="auto">
            <a:xfrm>
              <a:off x="3782" y="374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37" name="Line 157"/>
            <p:cNvSpPr>
              <a:spLocks noChangeShapeType="1"/>
            </p:cNvSpPr>
            <p:nvPr/>
          </p:nvSpPr>
          <p:spPr bwMode="auto">
            <a:xfrm flipV="1">
              <a:off x="3974" y="3648"/>
              <a:ext cx="336"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6238" name="Group 158"/>
            <p:cNvGrpSpPr>
              <a:grpSpLocks/>
            </p:cNvGrpSpPr>
            <p:nvPr/>
          </p:nvGrpSpPr>
          <p:grpSpPr bwMode="auto">
            <a:xfrm>
              <a:off x="4262" y="3120"/>
              <a:ext cx="48" cy="528"/>
              <a:chOff x="4464" y="1488"/>
              <a:chExt cx="48" cy="528"/>
            </a:xfrm>
          </p:grpSpPr>
          <p:sp>
            <p:nvSpPr>
              <p:cNvPr id="46239" name="Line 159"/>
              <p:cNvSpPr>
                <a:spLocks noChangeShapeType="1"/>
              </p:cNvSpPr>
              <p:nvPr/>
            </p:nvSpPr>
            <p:spPr bwMode="auto">
              <a:xfrm>
                <a:off x="446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40" name="Line 160"/>
              <p:cNvSpPr>
                <a:spLocks noChangeShapeType="1"/>
              </p:cNvSpPr>
              <p:nvPr/>
            </p:nvSpPr>
            <p:spPr bwMode="auto">
              <a:xfrm>
                <a:off x="451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6241" name="Line 161"/>
            <p:cNvSpPr>
              <a:spLocks noChangeShapeType="1"/>
            </p:cNvSpPr>
            <p:nvPr/>
          </p:nvSpPr>
          <p:spPr bwMode="auto">
            <a:xfrm>
              <a:off x="3926" y="2880"/>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43" name="Text Box 163"/>
            <p:cNvSpPr txBox="1">
              <a:spLocks noChangeArrowheads="1"/>
            </p:cNvSpPr>
            <p:nvPr/>
          </p:nvSpPr>
          <p:spPr bwMode="auto">
            <a:xfrm>
              <a:off x="3830" y="364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6244" name="Text Box 164"/>
            <p:cNvSpPr txBox="1">
              <a:spLocks noChangeArrowheads="1"/>
            </p:cNvSpPr>
            <p:nvPr/>
          </p:nvSpPr>
          <p:spPr bwMode="auto">
            <a:xfrm>
              <a:off x="4022" y="345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6245" name="Text Box 165"/>
            <p:cNvSpPr txBox="1">
              <a:spLocks noChangeArrowheads="1"/>
            </p:cNvSpPr>
            <p:nvPr/>
          </p:nvSpPr>
          <p:spPr bwMode="auto">
            <a:xfrm>
              <a:off x="4070" y="302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6246" name="Text Box 166"/>
            <p:cNvSpPr txBox="1">
              <a:spLocks noChangeArrowheads="1"/>
            </p:cNvSpPr>
            <p:nvPr/>
          </p:nvSpPr>
          <p:spPr bwMode="auto">
            <a:xfrm>
              <a:off x="3830" y="292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6247" name="Text Box 167"/>
            <p:cNvSpPr txBox="1">
              <a:spLocks noChangeArrowheads="1"/>
            </p:cNvSpPr>
            <p:nvPr/>
          </p:nvSpPr>
          <p:spPr bwMode="auto">
            <a:xfrm>
              <a:off x="3494" y="316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1</a:t>
              </a:r>
            </a:p>
          </p:txBody>
        </p:sp>
        <p:sp>
          <p:nvSpPr>
            <p:cNvPr id="46248" name="Text Box 168"/>
            <p:cNvSpPr txBox="1">
              <a:spLocks noChangeArrowheads="1"/>
            </p:cNvSpPr>
            <p:nvPr/>
          </p:nvSpPr>
          <p:spPr bwMode="auto">
            <a:xfrm>
              <a:off x="3446" y="350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6249" name="Line 169"/>
            <p:cNvSpPr>
              <a:spLocks noChangeShapeType="1"/>
            </p:cNvSpPr>
            <p:nvPr/>
          </p:nvSpPr>
          <p:spPr bwMode="auto">
            <a:xfrm flipV="1">
              <a:off x="4310" y="2928"/>
              <a:ext cx="528"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50" name="Text Box 170"/>
            <p:cNvSpPr txBox="1">
              <a:spLocks noChangeArrowheads="1"/>
            </p:cNvSpPr>
            <p:nvPr/>
          </p:nvSpPr>
          <p:spPr bwMode="auto">
            <a:xfrm>
              <a:off x="4790" y="278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51" name="Line 171"/>
            <p:cNvSpPr>
              <a:spLocks noChangeShapeType="1"/>
            </p:cNvSpPr>
            <p:nvPr/>
          </p:nvSpPr>
          <p:spPr bwMode="auto">
            <a:xfrm>
              <a:off x="4982" y="2976"/>
              <a:ext cx="192"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52" name="Line 172"/>
            <p:cNvSpPr>
              <a:spLocks noChangeShapeType="1"/>
            </p:cNvSpPr>
            <p:nvPr/>
          </p:nvSpPr>
          <p:spPr bwMode="auto">
            <a:xfrm flipH="1">
              <a:off x="4934" y="3264"/>
              <a:ext cx="24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53" name="Text Box 173"/>
            <p:cNvSpPr txBox="1">
              <a:spLocks noChangeArrowheads="1"/>
            </p:cNvSpPr>
            <p:nvPr/>
          </p:nvSpPr>
          <p:spPr bwMode="auto">
            <a:xfrm>
              <a:off x="4742" y="340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254" name="Line 174"/>
            <p:cNvSpPr>
              <a:spLocks noChangeShapeType="1"/>
            </p:cNvSpPr>
            <p:nvPr/>
          </p:nvSpPr>
          <p:spPr bwMode="auto">
            <a:xfrm>
              <a:off x="4310" y="360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55" name="Line 175"/>
            <p:cNvSpPr>
              <a:spLocks noChangeShapeType="1"/>
            </p:cNvSpPr>
            <p:nvPr/>
          </p:nvSpPr>
          <p:spPr bwMode="auto">
            <a:xfrm>
              <a:off x="4934" y="3024"/>
              <a:ext cx="192"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56" name="Text Box 176"/>
            <p:cNvSpPr txBox="1">
              <a:spLocks noChangeArrowheads="1"/>
            </p:cNvSpPr>
            <p:nvPr/>
          </p:nvSpPr>
          <p:spPr bwMode="auto">
            <a:xfrm>
              <a:off x="4742" y="2976"/>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400" b="1">
                  <a:solidFill>
                    <a:srgbClr val="000000"/>
                  </a:solidFill>
                </a:rPr>
                <a:t>7</a:t>
              </a:r>
            </a:p>
          </p:txBody>
        </p:sp>
        <p:sp>
          <p:nvSpPr>
            <p:cNvPr id="46257" name="Text Box 177"/>
            <p:cNvSpPr txBox="1">
              <a:spLocks noChangeArrowheads="1"/>
            </p:cNvSpPr>
            <p:nvPr/>
          </p:nvSpPr>
          <p:spPr bwMode="auto">
            <a:xfrm>
              <a:off x="4934" y="321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8</a:t>
              </a:r>
            </a:p>
          </p:txBody>
        </p:sp>
        <p:sp>
          <p:nvSpPr>
            <p:cNvPr id="46258" name="Text Box 178"/>
            <p:cNvSpPr txBox="1">
              <a:spLocks noChangeArrowheads="1"/>
            </p:cNvSpPr>
            <p:nvPr/>
          </p:nvSpPr>
          <p:spPr bwMode="auto">
            <a:xfrm>
              <a:off x="4694" y="331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FC0128"/>
                  </a:solidFill>
                </a:rPr>
                <a:t>9</a:t>
              </a:r>
            </a:p>
          </p:txBody>
        </p:sp>
        <p:sp>
          <p:nvSpPr>
            <p:cNvPr id="46259" name="Line 179"/>
            <p:cNvSpPr>
              <a:spLocks noChangeShapeType="1"/>
            </p:cNvSpPr>
            <p:nvPr/>
          </p:nvSpPr>
          <p:spPr bwMode="auto">
            <a:xfrm flipV="1">
              <a:off x="3878" y="27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60" name="Line 180"/>
            <p:cNvSpPr>
              <a:spLocks noChangeShapeType="1"/>
            </p:cNvSpPr>
            <p:nvPr/>
          </p:nvSpPr>
          <p:spPr bwMode="auto">
            <a:xfrm flipV="1">
              <a:off x="3926" y="27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61" name="Text Box 181"/>
            <p:cNvSpPr txBox="1">
              <a:spLocks noChangeArrowheads="1"/>
            </p:cNvSpPr>
            <p:nvPr/>
          </p:nvSpPr>
          <p:spPr bwMode="auto">
            <a:xfrm>
              <a:off x="3782" y="2544"/>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6262" name="Line 182"/>
            <p:cNvSpPr>
              <a:spLocks noChangeShapeType="1"/>
            </p:cNvSpPr>
            <p:nvPr/>
          </p:nvSpPr>
          <p:spPr bwMode="auto">
            <a:xfrm>
              <a:off x="3446" y="3792"/>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63" name="Line 183"/>
            <p:cNvSpPr>
              <a:spLocks noChangeShapeType="1"/>
            </p:cNvSpPr>
            <p:nvPr/>
          </p:nvSpPr>
          <p:spPr bwMode="auto">
            <a:xfrm flipH="1">
              <a:off x="3254" y="3696"/>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264" name="Text Box 184"/>
            <p:cNvSpPr txBox="1">
              <a:spLocks noChangeArrowheads="1"/>
            </p:cNvSpPr>
            <p:nvPr/>
          </p:nvSpPr>
          <p:spPr bwMode="auto">
            <a:xfrm>
              <a:off x="3014" y="3840"/>
              <a:ext cx="45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NH</a:t>
              </a:r>
              <a:r>
                <a:rPr lang="en-US" sz="2400" baseline="-25000">
                  <a:solidFill>
                    <a:srgbClr val="000000"/>
                  </a:solidFill>
                </a:rPr>
                <a:t>2</a:t>
              </a:r>
              <a:endParaRPr lang="en-US" sz="2400">
                <a:solidFill>
                  <a:srgbClr val="000000"/>
                </a:solidFill>
              </a:endParaRPr>
            </a:p>
          </p:txBody>
        </p:sp>
        <p:sp>
          <p:nvSpPr>
            <p:cNvPr id="46265" name="Text Box 185"/>
            <p:cNvSpPr txBox="1">
              <a:spLocks noChangeArrowheads="1"/>
            </p:cNvSpPr>
            <p:nvPr/>
          </p:nvSpPr>
          <p:spPr bwMode="auto">
            <a:xfrm>
              <a:off x="1814" y="3298"/>
              <a:ext cx="301"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200" b="1">
                  <a:solidFill>
                    <a:srgbClr val="0000CC"/>
                  </a:solidFill>
                </a:rPr>
                <a:t>A</a:t>
              </a:r>
            </a:p>
          </p:txBody>
        </p:sp>
        <p:sp>
          <p:nvSpPr>
            <p:cNvPr id="46266" name="Text Box 186"/>
            <p:cNvSpPr txBox="1">
              <a:spLocks noChangeArrowheads="1"/>
            </p:cNvSpPr>
            <p:nvPr/>
          </p:nvSpPr>
          <p:spPr bwMode="auto">
            <a:xfrm>
              <a:off x="2822" y="1728"/>
              <a:ext cx="287"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200" b="1">
                  <a:solidFill>
                    <a:srgbClr val="FC0128"/>
                  </a:solidFill>
                </a:rPr>
                <a:t>T</a:t>
              </a:r>
            </a:p>
          </p:txBody>
        </p:sp>
        <p:sp>
          <p:nvSpPr>
            <p:cNvPr id="46268" name="Text Box 188"/>
            <p:cNvSpPr txBox="1">
              <a:spLocks noChangeArrowheads="1"/>
            </p:cNvSpPr>
            <p:nvPr/>
          </p:nvSpPr>
          <p:spPr bwMode="auto">
            <a:xfrm>
              <a:off x="4646" y="1392"/>
              <a:ext cx="301"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200" b="1">
                  <a:solidFill>
                    <a:srgbClr val="FC0128"/>
                  </a:solidFill>
                </a:rPr>
                <a:t>U</a:t>
              </a:r>
            </a:p>
          </p:txBody>
        </p:sp>
        <p:sp>
          <p:nvSpPr>
            <p:cNvPr id="46269" name="Text Box 189"/>
            <p:cNvSpPr txBox="1">
              <a:spLocks noChangeArrowheads="1"/>
            </p:cNvSpPr>
            <p:nvPr/>
          </p:nvSpPr>
          <p:spPr bwMode="auto">
            <a:xfrm>
              <a:off x="3686" y="3216"/>
              <a:ext cx="31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200" b="1">
                  <a:solidFill>
                    <a:srgbClr val="0000CC"/>
                  </a:solidFill>
                </a:rPr>
                <a:t>G</a:t>
              </a:r>
            </a:p>
          </p:txBody>
        </p:sp>
        <p:sp>
          <p:nvSpPr>
            <p:cNvPr id="46085" name="Line 5"/>
            <p:cNvSpPr>
              <a:spLocks noChangeShapeType="1"/>
            </p:cNvSpPr>
            <p:nvPr/>
          </p:nvSpPr>
          <p:spPr bwMode="auto">
            <a:xfrm flipH="1">
              <a:off x="1114" y="1078"/>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086" name="Text Box 6"/>
            <p:cNvSpPr txBox="1">
              <a:spLocks noChangeArrowheads="1"/>
            </p:cNvSpPr>
            <p:nvPr/>
          </p:nvSpPr>
          <p:spPr bwMode="auto">
            <a:xfrm>
              <a:off x="970" y="127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087" name="Line 7"/>
            <p:cNvSpPr>
              <a:spLocks noChangeShapeType="1"/>
            </p:cNvSpPr>
            <p:nvPr/>
          </p:nvSpPr>
          <p:spPr bwMode="auto">
            <a:xfrm>
              <a:off x="1066" y="1510"/>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088" name="Line 8"/>
            <p:cNvSpPr>
              <a:spLocks noChangeShapeType="1"/>
            </p:cNvSpPr>
            <p:nvPr/>
          </p:nvSpPr>
          <p:spPr bwMode="auto">
            <a:xfrm>
              <a:off x="1114" y="1942"/>
              <a:ext cx="336"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089" name="Text Box 9"/>
            <p:cNvSpPr txBox="1">
              <a:spLocks noChangeArrowheads="1"/>
            </p:cNvSpPr>
            <p:nvPr/>
          </p:nvSpPr>
          <p:spPr bwMode="auto">
            <a:xfrm>
              <a:off x="1402" y="194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6090" name="Line 10"/>
            <p:cNvSpPr>
              <a:spLocks noChangeShapeType="1"/>
            </p:cNvSpPr>
            <p:nvPr/>
          </p:nvSpPr>
          <p:spPr bwMode="auto">
            <a:xfrm flipV="1">
              <a:off x="1594" y="1846"/>
              <a:ext cx="336"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6091" name="Group 11"/>
            <p:cNvGrpSpPr>
              <a:grpSpLocks/>
            </p:cNvGrpSpPr>
            <p:nvPr/>
          </p:nvGrpSpPr>
          <p:grpSpPr bwMode="auto">
            <a:xfrm>
              <a:off x="1882" y="1318"/>
              <a:ext cx="48" cy="528"/>
              <a:chOff x="4464" y="1488"/>
              <a:chExt cx="48" cy="528"/>
            </a:xfrm>
          </p:grpSpPr>
          <p:sp>
            <p:nvSpPr>
              <p:cNvPr id="46092" name="Line 12"/>
              <p:cNvSpPr>
                <a:spLocks noChangeShapeType="1"/>
              </p:cNvSpPr>
              <p:nvPr/>
            </p:nvSpPr>
            <p:spPr bwMode="auto">
              <a:xfrm>
                <a:off x="446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093" name="Line 13"/>
              <p:cNvSpPr>
                <a:spLocks noChangeShapeType="1"/>
              </p:cNvSpPr>
              <p:nvPr/>
            </p:nvSpPr>
            <p:spPr bwMode="auto">
              <a:xfrm>
                <a:off x="451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6094" name="Line 14"/>
            <p:cNvSpPr>
              <a:spLocks noChangeShapeType="1"/>
            </p:cNvSpPr>
            <p:nvPr/>
          </p:nvSpPr>
          <p:spPr bwMode="auto">
            <a:xfrm>
              <a:off x="1546" y="1078"/>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095" name="Line 15"/>
            <p:cNvSpPr>
              <a:spLocks noChangeShapeType="1"/>
            </p:cNvSpPr>
            <p:nvPr/>
          </p:nvSpPr>
          <p:spPr bwMode="auto">
            <a:xfrm flipH="1">
              <a:off x="1162" y="1126"/>
              <a:ext cx="384"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096" name="Text Box 16"/>
            <p:cNvSpPr txBox="1">
              <a:spLocks noChangeArrowheads="1"/>
            </p:cNvSpPr>
            <p:nvPr/>
          </p:nvSpPr>
          <p:spPr bwMode="auto">
            <a:xfrm>
              <a:off x="1450" y="179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FC0128"/>
                  </a:solidFill>
                </a:rPr>
                <a:t>1</a:t>
              </a:r>
            </a:p>
          </p:txBody>
        </p:sp>
        <p:sp>
          <p:nvSpPr>
            <p:cNvPr id="46097" name="Text Box 17"/>
            <p:cNvSpPr txBox="1">
              <a:spLocks noChangeArrowheads="1"/>
            </p:cNvSpPr>
            <p:nvPr/>
          </p:nvSpPr>
          <p:spPr bwMode="auto">
            <a:xfrm>
              <a:off x="1690" y="170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6098" name="Text Box 18"/>
            <p:cNvSpPr txBox="1">
              <a:spLocks noChangeArrowheads="1"/>
            </p:cNvSpPr>
            <p:nvPr/>
          </p:nvSpPr>
          <p:spPr bwMode="auto">
            <a:xfrm>
              <a:off x="1738" y="122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6099" name="Text Box 19"/>
            <p:cNvSpPr txBox="1">
              <a:spLocks noChangeArrowheads="1"/>
            </p:cNvSpPr>
            <p:nvPr/>
          </p:nvSpPr>
          <p:spPr bwMode="auto">
            <a:xfrm>
              <a:off x="1450" y="117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6100" name="Text Box 20"/>
            <p:cNvSpPr txBox="1">
              <a:spLocks noChangeArrowheads="1"/>
            </p:cNvSpPr>
            <p:nvPr/>
          </p:nvSpPr>
          <p:spPr bwMode="auto">
            <a:xfrm>
              <a:off x="1114" y="136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6101" name="Text Box 21"/>
            <p:cNvSpPr txBox="1">
              <a:spLocks noChangeArrowheads="1"/>
            </p:cNvSpPr>
            <p:nvPr/>
          </p:nvSpPr>
          <p:spPr bwMode="auto">
            <a:xfrm>
              <a:off x="1066" y="175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6102" name="Line 22"/>
            <p:cNvSpPr>
              <a:spLocks noChangeShapeType="1"/>
            </p:cNvSpPr>
            <p:nvPr/>
          </p:nvSpPr>
          <p:spPr bwMode="auto">
            <a:xfrm flipV="1">
              <a:off x="1498" y="79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03" name="Line 23"/>
            <p:cNvSpPr>
              <a:spLocks noChangeShapeType="1"/>
            </p:cNvSpPr>
            <p:nvPr/>
          </p:nvSpPr>
          <p:spPr bwMode="auto">
            <a:xfrm flipH="1">
              <a:off x="730" y="1942"/>
              <a:ext cx="336"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04" name="Line 24"/>
            <p:cNvSpPr>
              <a:spLocks noChangeShapeType="1"/>
            </p:cNvSpPr>
            <p:nvPr/>
          </p:nvSpPr>
          <p:spPr bwMode="auto">
            <a:xfrm flipH="1">
              <a:off x="730" y="1990"/>
              <a:ext cx="336"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6105" name="Text Box 25"/>
            <p:cNvSpPr txBox="1">
              <a:spLocks noChangeArrowheads="1"/>
            </p:cNvSpPr>
            <p:nvPr/>
          </p:nvSpPr>
          <p:spPr bwMode="auto">
            <a:xfrm>
              <a:off x="576" y="2016"/>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O</a:t>
              </a:r>
            </a:p>
          </p:txBody>
        </p:sp>
        <p:sp>
          <p:nvSpPr>
            <p:cNvPr id="46106" name="Text Box 26"/>
            <p:cNvSpPr txBox="1">
              <a:spLocks noChangeArrowheads="1"/>
            </p:cNvSpPr>
            <p:nvPr/>
          </p:nvSpPr>
          <p:spPr bwMode="auto">
            <a:xfrm>
              <a:off x="1344" y="576"/>
              <a:ext cx="4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NH</a:t>
              </a:r>
              <a:r>
                <a:rPr lang="en-US" sz="2400" baseline="-25000">
                  <a:solidFill>
                    <a:srgbClr val="000000"/>
                  </a:solidFill>
                </a:rPr>
                <a:t>2</a:t>
              </a:r>
              <a:endParaRPr lang="en-US" sz="2400">
                <a:solidFill>
                  <a:srgbClr val="000000"/>
                </a:solidFill>
              </a:endParaRPr>
            </a:p>
          </p:txBody>
        </p:sp>
        <p:sp>
          <p:nvSpPr>
            <p:cNvPr id="46270" name="Text Box 190"/>
            <p:cNvSpPr txBox="1">
              <a:spLocks noChangeArrowheads="1"/>
            </p:cNvSpPr>
            <p:nvPr/>
          </p:nvSpPr>
          <p:spPr bwMode="auto">
            <a:xfrm>
              <a:off x="1354" y="1462"/>
              <a:ext cx="287"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3200" b="1">
                  <a:solidFill>
                    <a:srgbClr val="FC0128"/>
                  </a:solidFill>
                </a:rPr>
                <a:t>C</a:t>
              </a:r>
            </a:p>
          </p:txBody>
        </p:sp>
      </p:grpSp>
    </p:spTree>
    <p:extLst>
      <p:ext uri="{BB962C8B-B14F-4D97-AF65-F5344CB8AC3E}">
        <p14:creationId xmlns:p14="http://schemas.microsoft.com/office/powerpoint/2010/main" val="152947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533400"/>
            <a:ext cx="7315200" cy="838200"/>
          </a:xfrm>
          <a:noFill/>
          <a:ln/>
        </p:spPr>
        <p:txBody>
          <a:bodyPr vert="horz" lIns="91440" tIns="45720" rIns="91440" bIns="45720" rtlCol="0" anchor="b" anchorCtr="0">
            <a:normAutofit/>
          </a:bodyPr>
          <a:lstStyle/>
          <a:p>
            <a:r>
              <a:rPr lang="en-US" sz="4400">
                <a:cs typeface="Arial" charset="0"/>
              </a:rPr>
              <a:t>Pentose Sugars</a:t>
            </a:r>
          </a:p>
        </p:txBody>
      </p:sp>
      <p:sp>
        <p:nvSpPr>
          <p:cNvPr id="47144" name="Text Box 40"/>
          <p:cNvSpPr txBox="1">
            <a:spLocks noChangeArrowheads="1"/>
          </p:cNvSpPr>
          <p:nvPr/>
        </p:nvSpPr>
        <p:spPr bwMode="auto">
          <a:xfrm>
            <a:off x="1219200" y="1806575"/>
            <a:ext cx="25130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000" b="1">
                <a:solidFill>
                  <a:srgbClr val="00CC00"/>
                </a:solidFill>
              </a:rPr>
              <a:t>2-Deoxyribose</a:t>
            </a:r>
          </a:p>
        </p:txBody>
      </p:sp>
      <p:grpSp>
        <p:nvGrpSpPr>
          <p:cNvPr id="47182" name="Group 78"/>
          <p:cNvGrpSpPr>
            <a:grpSpLocks/>
          </p:cNvGrpSpPr>
          <p:nvPr/>
        </p:nvGrpSpPr>
        <p:grpSpPr bwMode="auto">
          <a:xfrm>
            <a:off x="941388" y="2438400"/>
            <a:ext cx="2868612" cy="2667000"/>
            <a:chOff x="593" y="1536"/>
            <a:chExt cx="1807" cy="1680"/>
          </a:xfrm>
        </p:grpSpPr>
        <p:sp>
          <p:nvSpPr>
            <p:cNvPr id="47107" name="Text Box 3"/>
            <p:cNvSpPr txBox="1">
              <a:spLocks noChangeArrowheads="1"/>
            </p:cNvSpPr>
            <p:nvPr/>
          </p:nvSpPr>
          <p:spPr bwMode="auto">
            <a:xfrm>
              <a:off x="1399" y="1632"/>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7108" name="Line 4"/>
            <p:cNvSpPr>
              <a:spLocks noChangeShapeType="1"/>
            </p:cNvSpPr>
            <p:nvPr/>
          </p:nvSpPr>
          <p:spPr bwMode="auto">
            <a:xfrm flipH="1">
              <a:off x="929" y="1846"/>
              <a:ext cx="52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09" name="Line 5"/>
            <p:cNvSpPr>
              <a:spLocks noChangeShapeType="1"/>
            </p:cNvSpPr>
            <p:nvPr/>
          </p:nvSpPr>
          <p:spPr bwMode="auto">
            <a:xfrm>
              <a:off x="1601" y="1846"/>
              <a:ext cx="38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10" name="Text Box 6"/>
            <p:cNvSpPr txBox="1">
              <a:spLocks noChangeArrowheads="1"/>
            </p:cNvSpPr>
            <p:nvPr/>
          </p:nvSpPr>
          <p:spPr bwMode="auto">
            <a:xfrm>
              <a:off x="737" y="1990"/>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11" name="Text Box 7"/>
            <p:cNvSpPr txBox="1">
              <a:spLocks noChangeArrowheads="1"/>
            </p:cNvSpPr>
            <p:nvPr/>
          </p:nvSpPr>
          <p:spPr bwMode="auto">
            <a:xfrm>
              <a:off x="1927" y="1872"/>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20" name="Line 16"/>
            <p:cNvSpPr>
              <a:spLocks noChangeShapeType="1"/>
            </p:cNvSpPr>
            <p:nvPr/>
          </p:nvSpPr>
          <p:spPr bwMode="auto">
            <a:xfrm>
              <a:off x="881" y="2230"/>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1" name="Line 17"/>
            <p:cNvSpPr>
              <a:spLocks noChangeShapeType="1"/>
            </p:cNvSpPr>
            <p:nvPr/>
          </p:nvSpPr>
          <p:spPr bwMode="auto">
            <a:xfrm flipH="1">
              <a:off x="1889" y="2134"/>
              <a:ext cx="144"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2" name="Text Box 18"/>
            <p:cNvSpPr txBox="1">
              <a:spLocks noChangeArrowheads="1"/>
            </p:cNvSpPr>
            <p:nvPr/>
          </p:nvSpPr>
          <p:spPr bwMode="auto">
            <a:xfrm>
              <a:off x="1111" y="2448"/>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23" name="Text Box 19"/>
            <p:cNvSpPr txBox="1">
              <a:spLocks noChangeArrowheads="1"/>
            </p:cNvSpPr>
            <p:nvPr/>
          </p:nvSpPr>
          <p:spPr bwMode="auto">
            <a:xfrm>
              <a:off x="1649" y="2448"/>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24" name="Line 20"/>
            <p:cNvSpPr>
              <a:spLocks noChangeShapeType="1"/>
            </p:cNvSpPr>
            <p:nvPr/>
          </p:nvSpPr>
          <p:spPr bwMode="auto">
            <a:xfrm>
              <a:off x="1313" y="261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5" name="Line 21"/>
            <p:cNvSpPr>
              <a:spLocks noChangeShapeType="1"/>
            </p:cNvSpPr>
            <p:nvPr/>
          </p:nvSpPr>
          <p:spPr bwMode="auto">
            <a:xfrm flipV="1">
              <a:off x="2081" y="175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6" name="Line 22"/>
            <p:cNvSpPr>
              <a:spLocks noChangeShapeType="1"/>
            </p:cNvSpPr>
            <p:nvPr/>
          </p:nvSpPr>
          <p:spPr bwMode="auto">
            <a:xfrm flipV="1">
              <a:off x="1217" y="266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7" name="Line 23"/>
            <p:cNvSpPr>
              <a:spLocks noChangeShapeType="1"/>
            </p:cNvSpPr>
            <p:nvPr/>
          </p:nvSpPr>
          <p:spPr bwMode="auto">
            <a:xfrm flipV="1">
              <a:off x="1769" y="266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8" name="Line 24"/>
            <p:cNvSpPr>
              <a:spLocks noChangeShapeType="1"/>
            </p:cNvSpPr>
            <p:nvPr/>
          </p:nvSpPr>
          <p:spPr bwMode="auto">
            <a:xfrm flipV="1">
              <a:off x="1217" y="237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29" name="Line 25"/>
            <p:cNvSpPr>
              <a:spLocks noChangeShapeType="1"/>
            </p:cNvSpPr>
            <p:nvPr/>
          </p:nvSpPr>
          <p:spPr bwMode="auto">
            <a:xfrm flipV="1">
              <a:off x="1769" y="237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30" name="Line 26"/>
            <p:cNvSpPr>
              <a:spLocks noChangeShapeType="1"/>
            </p:cNvSpPr>
            <p:nvPr/>
          </p:nvSpPr>
          <p:spPr bwMode="auto">
            <a:xfrm flipV="1">
              <a:off x="2081" y="208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31" name="Line 27"/>
            <p:cNvSpPr>
              <a:spLocks noChangeShapeType="1"/>
            </p:cNvSpPr>
            <p:nvPr/>
          </p:nvSpPr>
          <p:spPr bwMode="auto">
            <a:xfrm flipV="1">
              <a:off x="833" y="22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32" name="Line 28"/>
            <p:cNvSpPr>
              <a:spLocks noChangeShapeType="1"/>
            </p:cNvSpPr>
            <p:nvPr/>
          </p:nvSpPr>
          <p:spPr bwMode="auto">
            <a:xfrm flipV="1">
              <a:off x="833" y="179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33" name="Text Box 29"/>
            <p:cNvSpPr txBox="1">
              <a:spLocks noChangeArrowheads="1"/>
            </p:cNvSpPr>
            <p:nvPr/>
          </p:nvSpPr>
          <p:spPr bwMode="auto">
            <a:xfrm>
              <a:off x="679" y="1536"/>
              <a:ext cx="7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CH</a:t>
              </a:r>
              <a:r>
                <a:rPr lang="en-US" sz="2400" baseline="-25000">
                  <a:solidFill>
                    <a:srgbClr val="000000"/>
                  </a:solidFill>
                </a:rPr>
                <a:t>2</a:t>
              </a:r>
              <a:r>
                <a:rPr lang="en-US" sz="2400">
                  <a:solidFill>
                    <a:srgbClr val="000000"/>
                  </a:solidFill>
                </a:rPr>
                <a:t>OH</a:t>
              </a:r>
            </a:p>
          </p:txBody>
        </p:sp>
        <p:sp>
          <p:nvSpPr>
            <p:cNvPr id="47134" name="Text Box 30"/>
            <p:cNvSpPr txBox="1">
              <a:spLocks noChangeArrowheads="1"/>
            </p:cNvSpPr>
            <p:nvPr/>
          </p:nvSpPr>
          <p:spPr bwMode="auto">
            <a:xfrm>
              <a:off x="1975" y="1536"/>
              <a:ext cx="39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OH</a:t>
              </a:r>
            </a:p>
          </p:txBody>
        </p:sp>
        <p:sp>
          <p:nvSpPr>
            <p:cNvPr id="47135" name="Text Box 31"/>
            <p:cNvSpPr txBox="1">
              <a:spLocks noChangeArrowheads="1"/>
            </p:cNvSpPr>
            <p:nvPr/>
          </p:nvSpPr>
          <p:spPr bwMode="auto">
            <a:xfrm>
              <a:off x="2023" y="2208"/>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7136" name="Text Box 32"/>
            <p:cNvSpPr txBox="1">
              <a:spLocks noChangeArrowheads="1"/>
            </p:cNvSpPr>
            <p:nvPr/>
          </p:nvSpPr>
          <p:spPr bwMode="auto">
            <a:xfrm>
              <a:off x="1649" y="2758"/>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7137" name="Text Box 33"/>
            <p:cNvSpPr txBox="1">
              <a:spLocks noChangeArrowheads="1"/>
            </p:cNvSpPr>
            <p:nvPr/>
          </p:nvSpPr>
          <p:spPr bwMode="auto">
            <a:xfrm>
              <a:off x="737" y="2374"/>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7138" name="Text Box 34"/>
            <p:cNvSpPr txBox="1">
              <a:spLocks noChangeArrowheads="1"/>
            </p:cNvSpPr>
            <p:nvPr/>
          </p:nvSpPr>
          <p:spPr bwMode="auto">
            <a:xfrm>
              <a:off x="1025" y="2806"/>
              <a:ext cx="39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OH</a:t>
              </a:r>
            </a:p>
          </p:txBody>
        </p:sp>
        <p:sp>
          <p:nvSpPr>
            <p:cNvPr id="47139" name="Text Box 35"/>
            <p:cNvSpPr txBox="1">
              <a:spLocks noChangeArrowheads="1"/>
            </p:cNvSpPr>
            <p:nvPr/>
          </p:nvSpPr>
          <p:spPr bwMode="auto">
            <a:xfrm>
              <a:off x="2081" y="1942"/>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1</a:t>
              </a:r>
            </a:p>
          </p:txBody>
        </p:sp>
        <p:sp>
          <p:nvSpPr>
            <p:cNvPr id="47140" name="Text Box 36"/>
            <p:cNvSpPr txBox="1">
              <a:spLocks noChangeArrowheads="1"/>
            </p:cNvSpPr>
            <p:nvPr/>
          </p:nvSpPr>
          <p:spPr bwMode="auto">
            <a:xfrm>
              <a:off x="593" y="1558"/>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5</a:t>
              </a:r>
            </a:p>
          </p:txBody>
        </p:sp>
        <p:sp>
          <p:nvSpPr>
            <p:cNvPr id="47141" name="Text Box 37"/>
            <p:cNvSpPr txBox="1">
              <a:spLocks noChangeArrowheads="1"/>
            </p:cNvSpPr>
            <p:nvPr/>
          </p:nvSpPr>
          <p:spPr bwMode="auto">
            <a:xfrm>
              <a:off x="593" y="2038"/>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4</a:t>
              </a:r>
            </a:p>
          </p:txBody>
        </p:sp>
        <p:sp>
          <p:nvSpPr>
            <p:cNvPr id="47142" name="Text Box 38"/>
            <p:cNvSpPr txBox="1">
              <a:spLocks noChangeArrowheads="1"/>
            </p:cNvSpPr>
            <p:nvPr/>
          </p:nvSpPr>
          <p:spPr bwMode="auto">
            <a:xfrm>
              <a:off x="1025" y="2566"/>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3</a:t>
              </a:r>
            </a:p>
          </p:txBody>
        </p:sp>
        <p:sp>
          <p:nvSpPr>
            <p:cNvPr id="47143" name="Text Box 39"/>
            <p:cNvSpPr txBox="1">
              <a:spLocks noChangeArrowheads="1"/>
            </p:cNvSpPr>
            <p:nvPr/>
          </p:nvSpPr>
          <p:spPr bwMode="auto">
            <a:xfrm>
              <a:off x="1841" y="2470"/>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2</a:t>
              </a:r>
            </a:p>
          </p:txBody>
        </p:sp>
        <p:sp>
          <p:nvSpPr>
            <p:cNvPr id="47145" name="Line 41"/>
            <p:cNvSpPr>
              <a:spLocks noChangeShapeType="1"/>
            </p:cNvSpPr>
            <p:nvPr/>
          </p:nvSpPr>
          <p:spPr bwMode="auto">
            <a:xfrm>
              <a:off x="1872" y="2928"/>
              <a:ext cx="528" cy="288"/>
            </a:xfrm>
            <a:prstGeom prst="line">
              <a:avLst/>
            </a:prstGeom>
            <a:noFill/>
            <a:ln w="3175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7146" name="Text Box 42"/>
          <p:cNvSpPr txBox="1">
            <a:spLocks noChangeArrowheads="1"/>
          </p:cNvSpPr>
          <p:nvPr/>
        </p:nvSpPr>
        <p:spPr bwMode="auto">
          <a:xfrm>
            <a:off x="3429000" y="5105400"/>
            <a:ext cx="18018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CC00"/>
                </a:solidFill>
              </a:rPr>
              <a:t>No hydroxyl</a:t>
            </a:r>
          </a:p>
        </p:txBody>
      </p:sp>
      <p:grpSp>
        <p:nvGrpSpPr>
          <p:cNvPr id="47184" name="Group 80"/>
          <p:cNvGrpSpPr>
            <a:grpSpLocks/>
          </p:cNvGrpSpPr>
          <p:nvPr/>
        </p:nvGrpSpPr>
        <p:grpSpPr bwMode="auto">
          <a:xfrm>
            <a:off x="5105400" y="2438400"/>
            <a:ext cx="2819400" cy="2473325"/>
            <a:chOff x="3216" y="1536"/>
            <a:chExt cx="1776" cy="1558"/>
          </a:xfrm>
        </p:grpSpPr>
        <p:sp>
          <p:nvSpPr>
            <p:cNvPr id="47149" name="Text Box 45"/>
            <p:cNvSpPr txBox="1">
              <a:spLocks noChangeArrowheads="1"/>
            </p:cNvSpPr>
            <p:nvPr/>
          </p:nvSpPr>
          <p:spPr bwMode="auto">
            <a:xfrm>
              <a:off x="4022" y="1632"/>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7150" name="Line 46"/>
            <p:cNvSpPr>
              <a:spLocks noChangeShapeType="1"/>
            </p:cNvSpPr>
            <p:nvPr/>
          </p:nvSpPr>
          <p:spPr bwMode="auto">
            <a:xfrm flipH="1">
              <a:off x="3552" y="1846"/>
              <a:ext cx="52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51" name="Line 47"/>
            <p:cNvSpPr>
              <a:spLocks noChangeShapeType="1"/>
            </p:cNvSpPr>
            <p:nvPr/>
          </p:nvSpPr>
          <p:spPr bwMode="auto">
            <a:xfrm>
              <a:off x="4224" y="1846"/>
              <a:ext cx="38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52" name="Text Box 48"/>
            <p:cNvSpPr txBox="1">
              <a:spLocks noChangeArrowheads="1"/>
            </p:cNvSpPr>
            <p:nvPr/>
          </p:nvSpPr>
          <p:spPr bwMode="auto">
            <a:xfrm>
              <a:off x="3360" y="1990"/>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53" name="Text Box 49"/>
            <p:cNvSpPr txBox="1">
              <a:spLocks noChangeArrowheads="1"/>
            </p:cNvSpPr>
            <p:nvPr/>
          </p:nvSpPr>
          <p:spPr bwMode="auto">
            <a:xfrm>
              <a:off x="4550" y="1872"/>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54" name="Line 50"/>
            <p:cNvSpPr>
              <a:spLocks noChangeShapeType="1"/>
            </p:cNvSpPr>
            <p:nvPr/>
          </p:nvSpPr>
          <p:spPr bwMode="auto">
            <a:xfrm>
              <a:off x="3504" y="2230"/>
              <a:ext cx="24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55" name="Line 51"/>
            <p:cNvSpPr>
              <a:spLocks noChangeShapeType="1"/>
            </p:cNvSpPr>
            <p:nvPr/>
          </p:nvSpPr>
          <p:spPr bwMode="auto">
            <a:xfrm flipH="1">
              <a:off x="4512" y="2134"/>
              <a:ext cx="144"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56" name="Text Box 52"/>
            <p:cNvSpPr txBox="1">
              <a:spLocks noChangeArrowheads="1"/>
            </p:cNvSpPr>
            <p:nvPr/>
          </p:nvSpPr>
          <p:spPr bwMode="auto">
            <a:xfrm>
              <a:off x="3734" y="2448"/>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57" name="Text Box 53"/>
            <p:cNvSpPr txBox="1">
              <a:spLocks noChangeArrowheads="1"/>
            </p:cNvSpPr>
            <p:nvPr/>
          </p:nvSpPr>
          <p:spPr bwMode="auto">
            <a:xfrm>
              <a:off x="4272" y="2448"/>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7158" name="Line 54"/>
            <p:cNvSpPr>
              <a:spLocks noChangeShapeType="1"/>
            </p:cNvSpPr>
            <p:nvPr/>
          </p:nvSpPr>
          <p:spPr bwMode="auto">
            <a:xfrm>
              <a:off x="3936" y="261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59" name="Line 55"/>
            <p:cNvSpPr>
              <a:spLocks noChangeShapeType="1"/>
            </p:cNvSpPr>
            <p:nvPr/>
          </p:nvSpPr>
          <p:spPr bwMode="auto">
            <a:xfrm flipV="1">
              <a:off x="4704" y="175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0" name="Line 56"/>
            <p:cNvSpPr>
              <a:spLocks noChangeShapeType="1"/>
            </p:cNvSpPr>
            <p:nvPr/>
          </p:nvSpPr>
          <p:spPr bwMode="auto">
            <a:xfrm flipV="1">
              <a:off x="3840" y="266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1" name="Line 57"/>
            <p:cNvSpPr>
              <a:spLocks noChangeShapeType="1"/>
            </p:cNvSpPr>
            <p:nvPr/>
          </p:nvSpPr>
          <p:spPr bwMode="auto">
            <a:xfrm flipV="1">
              <a:off x="4392" y="266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2" name="Line 58"/>
            <p:cNvSpPr>
              <a:spLocks noChangeShapeType="1"/>
            </p:cNvSpPr>
            <p:nvPr/>
          </p:nvSpPr>
          <p:spPr bwMode="auto">
            <a:xfrm flipV="1">
              <a:off x="3840" y="237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3" name="Line 59"/>
            <p:cNvSpPr>
              <a:spLocks noChangeShapeType="1"/>
            </p:cNvSpPr>
            <p:nvPr/>
          </p:nvSpPr>
          <p:spPr bwMode="auto">
            <a:xfrm flipV="1">
              <a:off x="4392" y="237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4" name="Line 60"/>
            <p:cNvSpPr>
              <a:spLocks noChangeShapeType="1"/>
            </p:cNvSpPr>
            <p:nvPr/>
          </p:nvSpPr>
          <p:spPr bwMode="auto">
            <a:xfrm flipV="1">
              <a:off x="4704" y="208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5" name="Line 61"/>
            <p:cNvSpPr>
              <a:spLocks noChangeShapeType="1"/>
            </p:cNvSpPr>
            <p:nvPr/>
          </p:nvSpPr>
          <p:spPr bwMode="auto">
            <a:xfrm flipV="1">
              <a:off x="3456" y="22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6" name="Line 62"/>
            <p:cNvSpPr>
              <a:spLocks noChangeShapeType="1"/>
            </p:cNvSpPr>
            <p:nvPr/>
          </p:nvSpPr>
          <p:spPr bwMode="auto">
            <a:xfrm flipV="1">
              <a:off x="3456" y="179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7167" name="Text Box 63"/>
            <p:cNvSpPr txBox="1">
              <a:spLocks noChangeArrowheads="1"/>
            </p:cNvSpPr>
            <p:nvPr/>
          </p:nvSpPr>
          <p:spPr bwMode="auto">
            <a:xfrm>
              <a:off x="3302" y="1536"/>
              <a:ext cx="7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CH</a:t>
              </a:r>
              <a:r>
                <a:rPr lang="en-US" sz="2400" baseline="-25000">
                  <a:solidFill>
                    <a:srgbClr val="000000"/>
                  </a:solidFill>
                </a:rPr>
                <a:t>2</a:t>
              </a:r>
              <a:r>
                <a:rPr lang="en-US" sz="2400">
                  <a:solidFill>
                    <a:srgbClr val="000000"/>
                  </a:solidFill>
                </a:rPr>
                <a:t>OH</a:t>
              </a:r>
            </a:p>
          </p:txBody>
        </p:sp>
        <p:sp>
          <p:nvSpPr>
            <p:cNvPr id="47168" name="Text Box 64"/>
            <p:cNvSpPr txBox="1">
              <a:spLocks noChangeArrowheads="1"/>
            </p:cNvSpPr>
            <p:nvPr/>
          </p:nvSpPr>
          <p:spPr bwMode="auto">
            <a:xfrm>
              <a:off x="4598" y="1536"/>
              <a:ext cx="39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OH</a:t>
              </a:r>
            </a:p>
          </p:txBody>
        </p:sp>
        <p:sp>
          <p:nvSpPr>
            <p:cNvPr id="47169" name="Text Box 65"/>
            <p:cNvSpPr txBox="1">
              <a:spLocks noChangeArrowheads="1"/>
            </p:cNvSpPr>
            <p:nvPr/>
          </p:nvSpPr>
          <p:spPr bwMode="auto">
            <a:xfrm>
              <a:off x="4646" y="2208"/>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7170" name="Text Box 66"/>
            <p:cNvSpPr txBox="1">
              <a:spLocks noChangeArrowheads="1"/>
            </p:cNvSpPr>
            <p:nvPr/>
          </p:nvSpPr>
          <p:spPr bwMode="auto">
            <a:xfrm>
              <a:off x="4272" y="2758"/>
              <a:ext cx="39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OH</a:t>
              </a:r>
            </a:p>
          </p:txBody>
        </p:sp>
        <p:sp>
          <p:nvSpPr>
            <p:cNvPr id="47171" name="Text Box 67"/>
            <p:cNvSpPr txBox="1">
              <a:spLocks noChangeArrowheads="1"/>
            </p:cNvSpPr>
            <p:nvPr/>
          </p:nvSpPr>
          <p:spPr bwMode="auto">
            <a:xfrm>
              <a:off x="3360" y="2374"/>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7172" name="Text Box 68"/>
            <p:cNvSpPr txBox="1">
              <a:spLocks noChangeArrowheads="1"/>
            </p:cNvSpPr>
            <p:nvPr/>
          </p:nvSpPr>
          <p:spPr bwMode="auto">
            <a:xfrm>
              <a:off x="3648" y="2806"/>
              <a:ext cx="39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OH</a:t>
              </a:r>
            </a:p>
          </p:txBody>
        </p:sp>
        <p:sp>
          <p:nvSpPr>
            <p:cNvPr id="47173" name="Text Box 69"/>
            <p:cNvSpPr txBox="1">
              <a:spLocks noChangeArrowheads="1"/>
            </p:cNvSpPr>
            <p:nvPr/>
          </p:nvSpPr>
          <p:spPr bwMode="auto">
            <a:xfrm>
              <a:off x="4704" y="1942"/>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1</a:t>
              </a:r>
            </a:p>
          </p:txBody>
        </p:sp>
        <p:sp>
          <p:nvSpPr>
            <p:cNvPr id="47174" name="Text Box 70"/>
            <p:cNvSpPr txBox="1">
              <a:spLocks noChangeArrowheads="1"/>
            </p:cNvSpPr>
            <p:nvPr/>
          </p:nvSpPr>
          <p:spPr bwMode="auto">
            <a:xfrm>
              <a:off x="3216" y="1558"/>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5</a:t>
              </a:r>
            </a:p>
          </p:txBody>
        </p:sp>
        <p:sp>
          <p:nvSpPr>
            <p:cNvPr id="47175" name="Text Box 71"/>
            <p:cNvSpPr txBox="1">
              <a:spLocks noChangeArrowheads="1"/>
            </p:cNvSpPr>
            <p:nvPr/>
          </p:nvSpPr>
          <p:spPr bwMode="auto">
            <a:xfrm>
              <a:off x="3216" y="2038"/>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4</a:t>
              </a:r>
            </a:p>
          </p:txBody>
        </p:sp>
        <p:sp>
          <p:nvSpPr>
            <p:cNvPr id="47176" name="Text Box 72"/>
            <p:cNvSpPr txBox="1">
              <a:spLocks noChangeArrowheads="1"/>
            </p:cNvSpPr>
            <p:nvPr/>
          </p:nvSpPr>
          <p:spPr bwMode="auto">
            <a:xfrm>
              <a:off x="3648" y="2566"/>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3</a:t>
              </a:r>
            </a:p>
          </p:txBody>
        </p:sp>
        <p:sp>
          <p:nvSpPr>
            <p:cNvPr id="47177" name="Text Box 73"/>
            <p:cNvSpPr txBox="1">
              <a:spLocks noChangeArrowheads="1"/>
            </p:cNvSpPr>
            <p:nvPr/>
          </p:nvSpPr>
          <p:spPr bwMode="auto">
            <a:xfrm>
              <a:off x="4464" y="2470"/>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2</a:t>
              </a:r>
            </a:p>
          </p:txBody>
        </p:sp>
      </p:grpSp>
      <p:sp>
        <p:nvSpPr>
          <p:cNvPr id="47179" name="Text Box 75"/>
          <p:cNvSpPr txBox="1">
            <a:spLocks noChangeArrowheads="1"/>
          </p:cNvSpPr>
          <p:nvPr/>
        </p:nvSpPr>
        <p:spPr bwMode="auto">
          <a:xfrm>
            <a:off x="6078538" y="1806575"/>
            <a:ext cx="128428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000" b="1">
                <a:solidFill>
                  <a:srgbClr val="00CC00"/>
                </a:solidFill>
              </a:rPr>
              <a:t>Ribose</a:t>
            </a:r>
          </a:p>
        </p:txBody>
      </p:sp>
      <p:sp>
        <p:nvSpPr>
          <p:cNvPr id="47180" name="Text Box 76"/>
          <p:cNvSpPr txBox="1">
            <a:spLocks noChangeArrowheads="1"/>
          </p:cNvSpPr>
          <p:nvPr/>
        </p:nvSpPr>
        <p:spPr bwMode="auto">
          <a:xfrm>
            <a:off x="1905000" y="5029200"/>
            <a:ext cx="100806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000" b="1">
                <a:solidFill>
                  <a:srgbClr val="00CC00"/>
                </a:solidFill>
              </a:rPr>
              <a:t>DNA</a:t>
            </a:r>
          </a:p>
        </p:txBody>
      </p:sp>
      <p:sp>
        <p:nvSpPr>
          <p:cNvPr id="47181" name="Text Box 77"/>
          <p:cNvSpPr txBox="1">
            <a:spLocks noChangeArrowheads="1"/>
          </p:cNvSpPr>
          <p:nvPr/>
        </p:nvSpPr>
        <p:spPr bwMode="auto">
          <a:xfrm>
            <a:off x="6111875" y="5029200"/>
            <a:ext cx="100806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000" b="1">
                <a:solidFill>
                  <a:srgbClr val="00CC00"/>
                </a:solidFill>
              </a:rPr>
              <a:t>RNA</a:t>
            </a:r>
          </a:p>
        </p:txBody>
      </p:sp>
    </p:spTree>
    <p:extLst>
      <p:ext uri="{BB962C8B-B14F-4D97-AF65-F5344CB8AC3E}">
        <p14:creationId xmlns:p14="http://schemas.microsoft.com/office/powerpoint/2010/main" val="1045573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914400" y="457200"/>
            <a:ext cx="7315200" cy="838200"/>
          </a:xfrm>
          <a:noFill/>
          <a:ln/>
        </p:spPr>
        <p:txBody>
          <a:bodyPr vert="horz" lIns="91440" tIns="45720" rIns="91440" bIns="45720" rtlCol="0" anchor="b" anchorCtr="0">
            <a:normAutofit/>
          </a:bodyPr>
          <a:lstStyle/>
          <a:p>
            <a:r>
              <a:rPr lang="en-US" sz="4400">
                <a:cs typeface="Arial" charset="0"/>
              </a:rPr>
              <a:t>Polynucleotide Chain</a:t>
            </a:r>
          </a:p>
        </p:txBody>
      </p:sp>
      <p:sp>
        <p:nvSpPr>
          <p:cNvPr id="48186" name="Text Box 1082"/>
          <p:cNvSpPr txBox="1">
            <a:spLocks noChangeArrowheads="1"/>
          </p:cNvSpPr>
          <p:nvPr/>
        </p:nvSpPr>
        <p:spPr bwMode="auto">
          <a:xfrm>
            <a:off x="4846638" y="990600"/>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NH</a:t>
            </a:r>
            <a:r>
              <a:rPr lang="en-US" sz="2400" baseline="-25000">
                <a:solidFill>
                  <a:srgbClr val="000000"/>
                </a:solidFill>
              </a:rPr>
              <a:t>2</a:t>
            </a:r>
            <a:endParaRPr lang="en-US" sz="2400">
              <a:solidFill>
                <a:srgbClr val="000000"/>
              </a:solidFill>
            </a:endParaRPr>
          </a:p>
        </p:txBody>
      </p:sp>
      <p:grpSp>
        <p:nvGrpSpPr>
          <p:cNvPr id="48224" name="Group 1120"/>
          <p:cNvGrpSpPr>
            <a:grpSpLocks/>
          </p:cNvGrpSpPr>
          <p:nvPr/>
        </p:nvGrpSpPr>
        <p:grpSpPr bwMode="auto">
          <a:xfrm>
            <a:off x="828675" y="1355725"/>
            <a:ext cx="7378700" cy="5349875"/>
            <a:chOff x="522" y="854"/>
            <a:chExt cx="4648" cy="3370"/>
          </a:xfrm>
        </p:grpSpPr>
        <p:sp>
          <p:nvSpPr>
            <p:cNvPr id="48132" name="Text Box 1028"/>
            <p:cNvSpPr txBox="1">
              <a:spLocks noChangeArrowheads="1"/>
            </p:cNvSpPr>
            <p:nvPr/>
          </p:nvSpPr>
          <p:spPr bwMode="auto">
            <a:xfrm>
              <a:off x="2688" y="2292"/>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133" name="Line 1029"/>
            <p:cNvSpPr>
              <a:spLocks noChangeShapeType="1"/>
            </p:cNvSpPr>
            <p:nvPr/>
          </p:nvSpPr>
          <p:spPr bwMode="auto">
            <a:xfrm flipH="1">
              <a:off x="2289" y="2479"/>
              <a:ext cx="448"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34" name="Line 1030"/>
            <p:cNvSpPr>
              <a:spLocks noChangeShapeType="1"/>
            </p:cNvSpPr>
            <p:nvPr/>
          </p:nvSpPr>
          <p:spPr bwMode="auto">
            <a:xfrm>
              <a:off x="2860" y="2479"/>
              <a:ext cx="326"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35" name="Text Box 1031"/>
            <p:cNvSpPr txBox="1">
              <a:spLocks noChangeArrowheads="1"/>
            </p:cNvSpPr>
            <p:nvPr/>
          </p:nvSpPr>
          <p:spPr bwMode="auto">
            <a:xfrm>
              <a:off x="2125" y="2605"/>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8136" name="Text Box 1032"/>
            <p:cNvSpPr txBox="1">
              <a:spLocks noChangeArrowheads="1"/>
            </p:cNvSpPr>
            <p:nvPr/>
          </p:nvSpPr>
          <p:spPr bwMode="auto">
            <a:xfrm>
              <a:off x="3137" y="2502"/>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8137" name="Line 1033"/>
            <p:cNvSpPr>
              <a:spLocks noChangeShapeType="1"/>
            </p:cNvSpPr>
            <p:nvPr/>
          </p:nvSpPr>
          <p:spPr bwMode="auto">
            <a:xfrm>
              <a:off x="2248" y="2815"/>
              <a:ext cx="204" cy="2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38" name="Line 1034"/>
            <p:cNvSpPr>
              <a:spLocks noChangeShapeType="1"/>
            </p:cNvSpPr>
            <p:nvPr/>
          </p:nvSpPr>
          <p:spPr bwMode="auto">
            <a:xfrm flipH="1">
              <a:off x="3105" y="2731"/>
              <a:ext cx="122"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39" name="Text Box 1035"/>
            <p:cNvSpPr txBox="1">
              <a:spLocks noChangeArrowheads="1"/>
            </p:cNvSpPr>
            <p:nvPr/>
          </p:nvSpPr>
          <p:spPr bwMode="auto">
            <a:xfrm>
              <a:off x="2443" y="3004"/>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8140" name="Text Box 1036"/>
            <p:cNvSpPr txBox="1">
              <a:spLocks noChangeArrowheads="1"/>
            </p:cNvSpPr>
            <p:nvPr/>
          </p:nvSpPr>
          <p:spPr bwMode="auto">
            <a:xfrm>
              <a:off x="2901" y="3004"/>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48141" name="Line 1037"/>
            <p:cNvSpPr>
              <a:spLocks noChangeShapeType="1"/>
            </p:cNvSpPr>
            <p:nvPr/>
          </p:nvSpPr>
          <p:spPr bwMode="auto">
            <a:xfrm>
              <a:off x="2615" y="3150"/>
              <a:ext cx="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3" name="Line 1039"/>
            <p:cNvSpPr>
              <a:spLocks noChangeShapeType="1"/>
            </p:cNvSpPr>
            <p:nvPr/>
          </p:nvSpPr>
          <p:spPr bwMode="auto">
            <a:xfrm flipV="1">
              <a:off x="2533" y="3234"/>
              <a:ext cx="0" cy="1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4" name="Line 1040"/>
            <p:cNvSpPr>
              <a:spLocks noChangeShapeType="1"/>
            </p:cNvSpPr>
            <p:nvPr/>
          </p:nvSpPr>
          <p:spPr bwMode="auto">
            <a:xfrm flipV="1">
              <a:off x="3003" y="3234"/>
              <a:ext cx="0" cy="1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5" name="Line 1041"/>
            <p:cNvSpPr>
              <a:spLocks noChangeShapeType="1"/>
            </p:cNvSpPr>
            <p:nvPr/>
          </p:nvSpPr>
          <p:spPr bwMode="auto">
            <a:xfrm flipV="1">
              <a:off x="2533" y="2941"/>
              <a:ext cx="0" cy="1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6" name="Line 1042"/>
            <p:cNvSpPr>
              <a:spLocks noChangeShapeType="1"/>
            </p:cNvSpPr>
            <p:nvPr/>
          </p:nvSpPr>
          <p:spPr bwMode="auto">
            <a:xfrm flipV="1">
              <a:off x="3003" y="2941"/>
              <a:ext cx="0" cy="1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7" name="Line 1043"/>
            <p:cNvSpPr>
              <a:spLocks noChangeShapeType="1"/>
            </p:cNvSpPr>
            <p:nvPr/>
          </p:nvSpPr>
          <p:spPr bwMode="auto">
            <a:xfrm flipV="1">
              <a:off x="3268" y="2736"/>
              <a:ext cx="0" cy="1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8" name="Line 1044"/>
            <p:cNvSpPr>
              <a:spLocks noChangeShapeType="1"/>
            </p:cNvSpPr>
            <p:nvPr/>
          </p:nvSpPr>
          <p:spPr bwMode="auto">
            <a:xfrm flipV="1">
              <a:off x="2207" y="2815"/>
              <a:ext cx="0" cy="1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49" name="Line 1045"/>
            <p:cNvSpPr>
              <a:spLocks noChangeShapeType="1"/>
            </p:cNvSpPr>
            <p:nvPr/>
          </p:nvSpPr>
          <p:spPr bwMode="auto">
            <a:xfrm flipV="1">
              <a:off x="2207" y="2437"/>
              <a:ext cx="0" cy="2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50" name="Text Box 1046"/>
            <p:cNvSpPr txBox="1">
              <a:spLocks noChangeArrowheads="1"/>
            </p:cNvSpPr>
            <p:nvPr/>
          </p:nvSpPr>
          <p:spPr bwMode="auto">
            <a:xfrm>
              <a:off x="2076" y="2208"/>
              <a:ext cx="44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CH</a:t>
              </a:r>
              <a:r>
                <a:rPr lang="en-US" sz="2400" baseline="-25000">
                  <a:solidFill>
                    <a:srgbClr val="000000"/>
                  </a:solidFill>
                </a:rPr>
                <a:t>2</a:t>
              </a:r>
              <a:endParaRPr lang="en-US" sz="2400">
                <a:solidFill>
                  <a:srgbClr val="000000"/>
                </a:solidFill>
              </a:endParaRPr>
            </a:p>
          </p:txBody>
        </p:sp>
        <p:sp>
          <p:nvSpPr>
            <p:cNvPr id="48152" name="Text Box 1048"/>
            <p:cNvSpPr txBox="1">
              <a:spLocks noChangeArrowheads="1"/>
            </p:cNvSpPr>
            <p:nvPr/>
          </p:nvSpPr>
          <p:spPr bwMode="auto">
            <a:xfrm>
              <a:off x="3216" y="2832"/>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00000"/>
                  </a:solidFill>
                </a:rPr>
                <a:t>H</a:t>
              </a:r>
            </a:p>
          </p:txBody>
        </p:sp>
        <p:sp>
          <p:nvSpPr>
            <p:cNvPr id="48153" name="Text Box 1049"/>
            <p:cNvSpPr txBox="1">
              <a:spLocks noChangeArrowheads="1"/>
            </p:cNvSpPr>
            <p:nvPr/>
          </p:nvSpPr>
          <p:spPr bwMode="auto">
            <a:xfrm>
              <a:off x="2901" y="3276"/>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8154" name="Text Box 1050"/>
            <p:cNvSpPr txBox="1">
              <a:spLocks noChangeArrowheads="1"/>
            </p:cNvSpPr>
            <p:nvPr/>
          </p:nvSpPr>
          <p:spPr bwMode="auto">
            <a:xfrm>
              <a:off x="2125" y="2941"/>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H</a:t>
              </a:r>
            </a:p>
          </p:txBody>
        </p:sp>
        <p:sp>
          <p:nvSpPr>
            <p:cNvPr id="48156" name="Text Box 1052"/>
            <p:cNvSpPr txBox="1">
              <a:spLocks noChangeArrowheads="1"/>
            </p:cNvSpPr>
            <p:nvPr/>
          </p:nvSpPr>
          <p:spPr bwMode="auto">
            <a:xfrm>
              <a:off x="3268" y="2563"/>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1</a:t>
              </a:r>
            </a:p>
          </p:txBody>
        </p:sp>
        <p:sp>
          <p:nvSpPr>
            <p:cNvPr id="48157" name="Text Box 1053"/>
            <p:cNvSpPr txBox="1">
              <a:spLocks noChangeArrowheads="1"/>
            </p:cNvSpPr>
            <p:nvPr/>
          </p:nvSpPr>
          <p:spPr bwMode="auto">
            <a:xfrm>
              <a:off x="2003" y="2227"/>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5</a:t>
              </a:r>
            </a:p>
          </p:txBody>
        </p:sp>
        <p:sp>
          <p:nvSpPr>
            <p:cNvPr id="48158" name="Text Box 1054"/>
            <p:cNvSpPr txBox="1">
              <a:spLocks noChangeArrowheads="1"/>
            </p:cNvSpPr>
            <p:nvPr/>
          </p:nvSpPr>
          <p:spPr bwMode="auto">
            <a:xfrm>
              <a:off x="2003" y="2647"/>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4</a:t>
              </a:r>
            </a:p>
          </p:txBody>
        </p:sp>
        <p:sp>
          <p:nvSpPr>
            <p:cNvPr id="48159" name="Text Box 1055"/>
            <p:cNvSpPr txBox="1">
              <a:spLocks noChangeArrowheads="1"/>
            </p:cNvSpPr>
            <p:nvPr/>
          </p:nvSpPr>
          <p:spPr bwMode="auto">
            <a:xfrm>
              <a:off x="2371" y="3109"/>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3</a:t>
              </a:r>
            </a:p>
          </p:txBody>
        </p:sp>
        <p:sp>
          <p:nvSpPr>
            <p:cNvPr id="48160" name="Text Box 1056"/>
            <p:cNvSpPr txBox="1">
              <a:spLocks noChangeArrowheads="1"/>
            </p:cNvSpPr>
            <p:nvPr/>
          </p:nvSpPr>
          <p:spPr bwMode="auto">
            <a:xfrm>
              <a:off x="3064" y="3025"/>
              <a:ext cx="18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a:solidFill>
                    <a:srgbClr val="000000"/>
                  </a:solidFill>
                </a:rPr>
                <a:t>2</a:t>
              </a:r>
            </a:p>
          </p:txBody>
        </p:sp>
        <p:sp>
          <p:nvSpPr>
            <p:cNvPr id="48163" name="Line 1059"/>
            <p:cNvSpPr>
              <a:spLocks noChangeShapeType="1"/>
            </p:cNvSpPr>
            <p:nvPr/>
          </p:nvSpPr>
          <p:spPr bwMode="auto">
            <a:xfrm flipV="1">
              <a:off x="3251" y="2064"/>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65" name="Line 1061"/>
            <p:cNvSpPr>
              <a:spLocks noChangeShapeType="1"/>
            </p:cNvSpPr>
            <p:nvPr/>
          </p:nvSpPr>
          <p:spPr bwMode="auto">
            <a:xfrm flipH="1">
              <a:off x="2839" y="1098"/>
              <a:ext cx="357" cy="20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66" name="Text Box 1062"/>
            <p:cNvSpPr txBox="1">
              <a:spLocks noChangeArrowheads="1"/>
            </p:cNvSpPr>
            <p:nvPr/>
          </p:nvSpPr>
          <p:spPr bwMode="auto">
            <a:xfrm>
              <a:off x="2705" y="126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N</a:t>
              </a:r>
            </a:p>
          </p:txBody>
        </p:sp>
        <p:sp>
          <p:nvSpPr>
            <p:cNvPr id="48167" name="Line 1063"/>
            <p:cNvSpPr>
              <a:spLocks noChangeShapeType="1"/>
            </p:cNvSpPr>
            <p:nvPr/>
          </p:nvSpPr>
          <p:spPr bwMode="auto">
            <a:xfrm>
              <a:off x="2832" y="1491"/>
              <a:ext cx="0" cy="28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68" name="Line 1064"/>
            <p:cNvSpPr>
              <a:spLocks noChangeShapeType="1"/>
            </p:cNvSpPr>
            <p:nvPr/>
          </p:nvSpPr>
          <p:spPr bwMode="auto">
            <a:xfrm>
              <a:off x="2839" y="1831"/>
              <a:ext cx="312" cy="1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69" name="Text Box 1065"/>
            <p:cNvSpPr txBox="1">
              <a:spLocks noChangeArrowheads="1"/>
            </p:cNvSpPr>
            <p:nvPr/>
          </p:nvSpPr>
          <p:spPr bwMode="auto">
            <a:xfrm>
              <a:off x="3105" y="182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00000"/>
                  </a:solidFill>
                </a:rPr>
                <a:t>N</a:t>
              </a:r>
            </a:p>
          </p:txBody>
        </p:sp>
        <p:sp>
          <p:nvSpPr>
            <p:cNvPr id="48170" name="Line 1066"/>
            <p:cNvSpPr>
              <a:spLocks noChangeShapeType="1"/>
            </p:cNvSpPr>
            <p:nvPr/>
          </p:nvSpPr>
          <p:spPr bwMode="auto">
            <a:xfrm flipV="1">
              <a:off x="3285" y="1749"/>
              <a:ext cx="312" cy="20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8171" name="Group 1067"/>
            <p:cNvGrpSpPr>
              <a:grpSpLocks/>
            </p:cNvGrpSpPr>
            <p:nvPr/>
          </p:nvGrpSpPr>
          <p:grpSpPr bwMode="auto">
            <a:xfrm>
              <a:off x="3552" y="1301"/>
              <a:ext cx="45" cy="448"/>
              <a:chOff x="4464" y="1488"/>
              <a:chExt cx="48" cy="528"/>
            </a:xfrm>
          </p:grpSpPr>
          <p:sp>
            <p:nvSpPr>
              <p:cNvPr id="48172" name="Line 1068"/>
              <p:cNvSpPr>
                <a:spLocks noChangeShapeType="1"/>
              </p:cNvSpPr>
              <p:nvPr/>
            </p:nvSpPr>
            <p:spPr bwMode="auto">
              <a:xfrm>
                <a:off x="4464"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73" name="Line 1069"/>
              <p:cNvSpPr>
                <a:spLocks noChangeShapeType="1"/>
              </p:cNvSpPr>
              <p:nvPr/>
            </p:nvSpPr>
            <p:spPr bwMode="auto">
              <a:xfrm>
                <a:off x="451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8174" name="Line 1070"/>
            <p:cNvSpPr>
              <a:spLocks noChangeShapeType="1"/>
            </p:cNvSpPr>
            <p:nvPr/>
          </p:nvSpPr>
          <p:spPr bwMode="auto">
            <a:xfrm>
              <a:off x="3240" y="1098"/>
              <a:ext cx="357" cy="20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75" name="Line 1071"/>
            <p:cNvSpPr>
              <a:spLocks noChangeShapeType="1"/>
            </p:cNvSpPr>
            <p:nvPr/>
          </p:nvSpPr>
          <p:spPr bwMode="auto">
            <a:xfrm flipH="1">
              <a:off x="2883" y="1139"/>
              <a:ext cx="357" cy="20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76" name="Text Box 1072"/>
            <p:cNvSpPr txBox="1">
              <a:spLocks noChangeArrowheads="1"/>
            </p:cNvSpPr>
            <p:nvPr/>
          </p:nvSpPr>
          <p:spPr bwMode="auto">
            <a:xfrm>
              <a:off x="3151" y="1709"/>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1</a:t>
              </a:r>
            </a:p>
          </p:txBody>
        </p:sp>
        <p:sp>
          <p:nvSpPr>
            <p:cNvPr id="48177" name="Text Box 1073"/>
            <p:cNvSpPr txBox="1">
              <a:spLocks noChangeArrowheads="1"/>
            </p:cNvSpPr>
            <p:nvPr/>
          </p:nvSpPr>
          <p:spPr bwMode="auto">
            <a:xfrm>
              <a:off x="3374" y="1627"/>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6</a:t>
              </a:r>
            </a:p>
          </p:txBody>
        </p:sp>
        <p:sp>
          <p:nvSpPr>
            <p:cNvPr id="48178" name="Text Box 1074"/>
            <p:cNvSpPr txBox="1">
              <a:spLocks noChangeArrowheads="1"/>
            </p:cNvSpPr>
            <p:nvPr/>
          </p:nvSpPr>
          <p:spPr bwMode="auto">
            <a:xfrm>
              <a:off x="3419" y="122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5</a:t>
              </a:r>
            </a:p>
          </p:txBody>
        </p:sp>
        <p:sp>
          <p:nvSpPr>
            <p:cNvPr id="48179" name="Text Box 1075"/>
            <p:cNvSpPr txBox="1">
              <a:spLocks noChangeArrowheads="1"/>
            </p:cNvSpPr>
            <p:nvPr/>
          </p:nvSpPr>
          <p:spPr bwMode="auto">
            <a:xfrm>
              <a:off x="3151" y="1179"/>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4</a:t>
              </a:r>
            </a:p>
          </p:txBody>
        </p:sp>
        <p:sp>
          <p:nvSpPr>
            <p:cNvPr id="48180" name="Text Box 1076"/>
            <p:cNvSpPr txBox="1">
              <a:spLocks noChangeArrowheads="1"/>
            </p:cNvSpPr>
            <p:nvPr/>
          </p:nvSpPr>
          <p:spPr bwMode="auto">
            <a:xfrm>
              <a:off x="2839" y="134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3</a:t>
              </a:r>
            </a:p>
          </p:txBody>
        </p:sp>
        <p:sp>
          <p:nvSpPr>
            <p:cNvPr id="48181" name="Text Box 1077"/>
            <p:cNvSpPr txBox="1">
              <a:spLocks noChangeArrowheads="1"/>
            </p:cNvSpPr>
            <p:nvPr/>
          </p:nvSpPr>
          <p:spPr bwMode="auto">
            <a:xfrm>
              <a:off x="2794" y="1668"/>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rPr>
                <a:t>2</a:t>
              </a:r>
            </a:p>
          </p:txBody>
        </p:sp>
        <p:sp>
          <p:nvSpPr>
            <p:cNvPr id="48182" name="Line 1078"/>
            <p:cNvSpPr>
              <a:spLocks noChangeShapeType="1"/>
            </p:cNvSpPr>
            <p:nvPr/>
          </p:nvSpPr>
          <p:spPr bwMode="auto">
            <a:xfrm flipV="1">
              <a:off x="3196" y="854"/>
              <a:ext cx="0" cy="2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83" name="Line 1079"/>
            <p:cNvSpPr>
              <a:spLocks noChangeShapeType="1"/>
            </p:cNvSpPr>
            <p:nvPr/>
          </p:nvSpPr>
          <p:spPr bwMode="auto">
            <a:xfrm flipH="1">
              <a:off x="2482" y="1831"/>
              <a:ext cx="312" cy="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84" name="Line 1080"/>
            <p:cNvSpPr>
              <a:spLocks noChangeShapeType="1"/>
            </p:cNvSpPr>
            <p:nvPr/>
          </p:nvSpPr>
          <p:spPr bwMode="auto">
            <a:xfrm flipH="1">
              <a:off x="2482" y="1872"/>
              <a:ext cx="312" cy="1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85" name="Text Box 1081"/>
            <p:cNvSpPr txBox="1">
              <a:spLocks noChangeArrowheads="1"/>
            </p:cNvSpPr>
            <p:nvPr/>
          </p:nvSpPr>
          <p:spPr bwMode="auto">
            <a:xfrm>
              <a:off x="2256" y="1872"/>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O</a:t>
              </a:r>
            </a:p>
          </p:txBody>
        </p:sp>
        <p:sp>
          <p:nvSpPr>
            <p:cNvPr id="48187" name="Text Box 1083"/>
            <p:cNvSpPr txBox="1">
              <a:spLocks noChangeArrowheads="1"/>
            </p:cNvSpPr>
            <p:nvPr/>
          </p:nvSpPr>
          <p:spPr bwMode="auto">
            <a:xfrm>
              <a:off x="3062" y="1424"/>
              <a:ext cx="26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3200" b="1">
                  <a:solidFill>
                    <a:srgbClr val="FC0128"/>
                  </a:solidFill>
                </a:rPr>
                <a:t>C</a:t>
              </a:r>
            </a:p>
          </p:txBody>
        </p:sp>
        <p:sp>
          <p:nvSpPr>
            <p:cNvPr id="48188" name="Line 1084"/>
            <p:cNvSpPr>
              <a:spLocks noChangeShapeType="1"/>
            </p:cNvSpPr>
            <p:nvPr/>
          </p:nvSpPr>
          <p:spPr bwMode="auto">
            <a:xfrm flipH="1" flipV="1">
              <a:off x="1859" y="1872"/>
              <a:ext cx="28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nvGrpSpPr>
            <p:cNvPr id="48203" name="Group 1099"/>
            <p:cNvGrpSpPr>
              <a:grpSpLocks/>
            </p:cNvGrpSpPr>
            <p:nvPr/>
          </p:nvGrpSpPr>
          <p:grpSpPr bwMode="auto">
            <a:xfrm>
              <a:off x="1321" y="1226"/>
              <a:ext cx="831" cy="742"/>
              <a:chOff x="854" y="1130"/>
              <a:chExt cx="831" cy="742"/>
            </a:xfrm>
          </p:grpSpPr>
          <p:sp>
            <p:nvSpPr>
              <p:cNvPr id="48189" name="Text Box 1085"/>
              <p:cNvSpPr txBox="1">
                <a:spLocks noChangeArrowheads="1"/>
              </p:cNvSpPr>
              <p:nvPr/>
            </p:nvSpPr>
            <p:spPr bwMode="auto">
              <a:xfrm>
                <a:off x="1200" y="1584"/>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00000"/>
                    </a:solidFill>
                  </a:rPr>
                  <a:t>O</a:t>
                </a:r>
              </a:p>
            </p:txBody>
          </p:sp>
          <p:sp>
            <p:nvSpPr>
              <p:cNvPr id="48194" name="Text Box 1090"/>
              <p:cNvSpPr txBox="1">
                <a:spLocks noChangeArrowheads="1"/>
              </p:cNvSpPr>
              <p:nvPr/>
            </p:nvSpPr>
            <p:spPr bwMode="auto">
              <a:xfrm>
                <a:off x="1094" y="1370"/>
                <a:ext cx="2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P</a:t>
                </a:r>
              </a:p>
            </p:txBody>
          </p:sp>
          <p:sp>
            <p:nvSpPr>
              <p:cNvPr id="48195" name="Text Box 1091"/>
              <p:cNvSpPr txBox="1">
                <a:spLocks noChangeArrowheads="1"/>
              </p:cNvSpPr>
              <p:nvPr/>
            </p:nvSpPr>
            <p:spPr bwMode="auto">
              <a:xfrm>
                <a:off x="1430" y="1130"/>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196" name="Text Box 1092"/>
              <p:cNvSpPr txBox="1">
                <a:spLocks noChangeArrowheads="1"/>
              </p:cNvSpPr>
              <p:nvPr/>
            </p:nvSpPr>
            <p:spPr bwMode="auto">
              <a:xfrm>
                <a:off x="854" y="1130"/>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197" name="Text Box 1093"/>
              <p:cNvSpPr txBox="1">
                <a:spLocks noChangeArrowheads="1"/>
              </p:cNvSpPr>
              <p:nvPr/>
            </p:nvSpPr>
            <p:spPr bwMode="auto">
              <a:xfrm>
                <a:off x="902" y="1562"/>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198" name="Line 1094"/>
              <p:cNvSpPr>
                <a:spLocks noChangeShapeType="1"/>
              </p:cNvSpPr>
              <p:nvPr/>
            </p:nvSpPr>
            <p:spPr bwMode="auto">
              <a:xfrm flipH="1" flipV="1">
                <a:off x="1248" y="1584"/>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199" name="Line 1095"/>
              <p:cNvSpPr>
                <a:spLocks noChangeShapeType="1"/>
              </p:cNvSpPr>
              <p:nvPr/>
            </p:nvSpPr>
            <p:spPr bwMode="auto">
              <a:xfrm flipV="1">
                <a:off x="1056" y="153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00" name="Line 1096"/>
              <p:cNvSpPr>
                <a:spLocks noChangeShapeType="1"/>
              </p:cNvSpPr>
              <p:nvPr/>
            </p:nvSpPr>
            <p:spPr bwMode="auto">
              <a:xfrm flipH="1" flipV="1">
                <a:off x="1056" y="134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01" name="Line 1097"/>
              <p:cNvSpPr>
                <a:spLocks noChangeShapeType="1"/>
              </p:cNvSpPr>
              <p:nvPr/>
            </p:nvSpPr>
            <p:spPr bwMode="auto">
              <a:xfrm flipV="1">
                <a:off x="1248" y="1296"/>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02" name="Line 1098"/>
              <p:cNvSpPr>
                <a:spLocks noChangeShapeType="1"/>
              </p:cNvSpPr>
              <p:nvPr/>
            </p:nvSpPr>
            <p:spPr bwMode="auto">
              <a:xfrm flipV="1">
                <a:off x="1248" y="1344"/>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grpSp>
          <p:nvGrpSpPr>
            <p:cNvPr id="48204" name="Group 1100"/>
            <p:cNvGrpSpPr>
              <a:grpSpLocks/>
            </p:cNvGrpSpPr>
            <p:nvPr/>
          </p:nvGrpSpPr>
          <p:grpSpPr bwMode="auto">
            <a:xfrm rot="1155440">
              <a:off x="2339" y="3408"/>
              <a:ext cx="831" cy="742"/>
              <a:chOff x="854" y="1130"/>
              <a:chExt cx="831" cy="742"/>
            </a:xfrm>
          </p:grpSpPr>
          <p:sp>
            <p:nvSpPr>
              <p:cNvPr id="48205" name="Text Box 1101"/>
              <p:cNvSpPr txBox="1">
                <a:spLocks noChangeArrowheads="1"/>
              </p:cNvSpPr>
              <p:nvPr/>
            </p:nvSpPr>
            <p:spPr bwMode="auto">
              <a:xfrm>
                <a:off x="1200" y="1584"/>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a:solidFill>
                      <a:srgbClr val="000000"/>
                    </a:solidFill>
                  </a:rPr>
                  <a:t>O</a:t>
                </a:r>
              </a:p>
            </p:txBody>
          </p:sp>
          <p:sp>
            <p:nvSpPr>
              <p:cNvPr id="48206" name="Text Box 1102"/>
              <p:cNvSpPr txBox="1">
                <a:spLocks noChangeArrowheads="1"/>
              </p:cNvSpPr>
              <p:nvPr/>
            </p:nvSpPr>
            <p:spPr bwMode="auto">
              <a:xfrm>
                <a:off x="1094" y="1370"/>
                <a:ext cx="2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P</a:t>
                </a:r>
              </a:p>
            </p:txBody>
          </p:sp>
          <p:sp>
            <p:nvSpPr>
              <p:cNvPr id="48207" name="Text Box 1103"/>
              <p:cNvSpPr txBox="1">
                <a:spLocks noChangeArrowheads="1"/>
              </p:cNvSpPr>
              <p:nvPr/>
            </p:nvSpPr>
            <p:spPr bwMode="auto">
              <a:xfrm>
                <a:off x="1430" y="1130"/>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208" name="Text Box 1104"/>
              <p:cNvSpPr txBox="1">
                <a:spLocks noChangeArrowheads="1"/>
              </p:cNvSpPr>
              <p:nvPr/>
            </p:nvSpPr>
            <p:spPr bwMode="auto">
              <a:xfrm>
                <a:off x="854" y="1130"/>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209" name="Text Box 1105"/>
              <p:cNvSpPr txBox="1">
                <a:spLocks noChangeArrowheads="1"/>
              </p:cNvSpPr>
              <p:nvPr/>
            </p:nvSpPr>
            <p:spPr bwMode="auto">
              <a:xfrm>
                <a:off x="902" y="1562"/>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a:solidFill>
                      <a:srgbClr val="000000"/>
                    </a:solidFill>
                  </a:rPr>
                  <a:t>O</a:t>
                </a:r>
              </a:p>
            </p:txBody>
          </p:sp>
          <p:sp>
            <p:nvSpPr>
              <p:cNvPr id="48210" name="Line 1106"/>
              <p:cNvSpPr>
                <a:spLocks noChangeShapeType="1"/>
              </p:cNvSpPr>
              <p:nvPr/>
            </p:nvSpPr>
            <p:spPr bwMode="auto">
              <a:xfrm flipH="1" flipV="1">
                <a:off x="1248" y="1584"/>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11" name="Line 1107"/>
              <p:cNvSpPr>
                <a:spLocks noChangeShapeType="1"/>
              </p:cNvSpPr>
              <p:nvPr/>
            </p:nvSpPr>
            <p:spPr bwMode="auto">
              <a:xfrm flipV="1">
                <a:off x="1056" y="153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12" name="Line 1108"/>
              <p:cNvSpPr>
                <a:spLocks noChangeShapeType="1"/>
              </p:cNvSpPr>
              <p:nvPr/>
            </p:nvSpPr>
            <p:spPr bwMode="auto">
              <a:xfrm flipH="1" flipV="1">
                <a:off x="1056" y="134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13" name="Line 1109"/>
              <p:cNvSpPr>
                <a:spLocks noChangeShapeType="1"/>
              </p:cNvSpPr>
              <p:nvPr/>
            </p:nvSpPr>
            <p:spPr bwMode="auto">
              <a:xfrm flipV="1">
                <a:off x="1248" y="1296"/>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48214" name="Line 1110"/>
              <p:cNvSpPr>
                <a:spLocks noChangeShapeType="1"/>
              </p:cNvSpPr>
              <p:nvPr/>
            </p:nvSpPr>
            <p:spPr bwMode="auto">
              <a:xfrm flipV="1">
                <a:off x="1248" y="1344"/>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
          <p:nvSpPr>
            <p:cNvPr id="48217" name="Text Box 1113"/>
            <p:cNvSpPr txBox="1">
              <a:spLocks noChangeArrowheads="1"/>
            </p:cNvSpPr>
            <p:nvPr/>
          </p:nvSpPr>
          <p:spPr bwMode="auto">
            <a:xfrm>
              <a:off x="985" y="986"/>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5</a:t>
              </a:r>
              <a:r>
                <a:rPr lang="en-US" sz="2400" b="1">
                  <a:solidFill>
                    <a:srgbClr val="000000"/>
                  </a:solidFill>
                  <a:latin typeface="MathematicalPi 1" pitchFamily="82" charset="0"/>
                </a:rPr>
                <a:t>´</a:t>
              </a:r>
            </a:p>
          </p:txBody>
        </p:sp>
        <p:sp>
          <p:nvSpPr>
            <p:cNvPr id="48218" name="Text Box 1114"/>
            <p:cNvSpPr txBox="1">
              <a:spLocks noChangeArrowheads="1"/>
            </p:cNvSpPr>
            <p:nvPr/>
          </p:nvSpPr>
          <p:spPr bwMode="auto">
            <a:xfrm>
              <a:off x="3155" y="3936"/>
              <a:ext cx="27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rPr>
                <a:t>3</a:t>
              </a:r>
              <a:r>
                <a:rPr lang="en-US" sz="2400" b="1">
                  <a:solidFill>
                    <a:srgbClr val="000000"/>
                  </a:solidFill>
                  <a:latin typeface="MathematicalPi 1" pitchFamily="82" charset="0"/>
                </a:rPr>
                <a:t>´</a:t>
              </a:r>
            </a:p>
          </p:txBody>
        </p:sp>
        <p:sp>
          <p:nvSpPr>
            <p:cNvPr id="48219" name="Text Box 1115"/>
            <p:cNvSpPr txBox="1">
              <a:spLocks noChangeArrowheads="1"/>
            </p:cNvSpPr>
            <p:nvPr/>
          </p:nvSpPr>
          <p:spPr bwMode="auto">
            <a:xfrm>
              <a:off x="522" y="2736"/>
              <a:ext cx="1563"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a:solidFill>
                    <a:srgbClr val="0000CC"/>
                  </a:solidFill>
                </a:rPr>
                <a:t>Sugar-phosphate </a:t>
              </a:r>
            </a:p>
            <a:p>
              <a:pPr algn="ctr" eaLnBrk="0" fontAlgn="base" hangingPunct="0">
                <a:spcBef>
                  <a:spcPct val="0"/>
                </a:spcBef>
                <a:spcAft>
                  <a:spcPct val="0"/>
                </a:spcAft>
              </a:pPr>
              <a:r>
                <a:rPr lang="en-US" sz="2400" b="1">
                  <a:solidFill>
                    <a:srgbClr val="0000CC"/>
                  </a:solidFill>
                </a:rPr>
                <a:t>backbone</a:t>
              </a:r>
            </a:p>
          </p:txBody>
        </p:sp>
        <p:sp>
          <p:nvSpPr>
            <p:cNvPr id="48220" name="Text Box 1116"/>
            <p:cNvSpPr txBox="1">
              <a:spLocks noChangeArrowheads="1"/>
            </p:cNvSpPr>
            <p:nvPr/>
          </p:nvSpPr>
          <p:spPr bwMode="auto">
            <a:xfrm>
              <a:off x="3769" y="1370"/>
              <a:ext cx="140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a:solidFill>
                    <a:srgbClr val="0000CC"/>
                  </a:solidFill>
                </a:rPr>
                <a:t>Nucleotide base</a:t>
              </a:r>
            </a:p>
          </p:txBody>
        </p:sp>
      </p:grpSp>
    </p:spTree>
    <p:extLst>
      <p:ext uri="{BB962C8B-B14F-4D97-AF65-F5344CB8AC3E}">
        <p14:creationId xmlns:p14="http://schemas.microsoft.com/office/powerpoint/2010/main" val="3403385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0899747"/>
              </p:ext>
            </p:extLst>
          </p:nvPr>
        </p:nvGraphicFramePr>
        <p:xfrm>
          <a:off x="0" y="1558925"/>
          <a:ext cx="9144000" cy="5146675"/>
        </p:xfrm>
        <a:graphic>
          <a:graphicData uri="http://schemas.openxmlformats.org/drawingml/2006/table">
            <a:tbl>
              <a:tblPr firstRow="1" bandRow="1">
                <a:tableStyleId>{5C22544A-7EE6-4342-B048-85BDC9FD1C3A}</a:tableStyleId>
              </a:tblPr>
              <a:tblGrid>
                <a:gridCol w="4572000"/>
                <a:gridCol w="4572000"/>
              </a:tblGrid>
              <a:tr h="581089">
                <a:tc>
                  <a:txBody>
                    <a:bodyPr/>
                    <a:lstStyle/>
                    <a:p>
                      <a:pPr algn="ctr"/>
                      <a:r>
                        <a:rPr lang="en-US" sz="2400" dirty="0" smtClean="0">
                          <a:solidFill>
                            <a:schemeClr val="bg1"/>
                          </a:solidFill>
                        </a:rPr>
                        <a:t>RNA</a:t>
                      </a:r>
                      <a:endParaRPr lang="en-IN" sz="2400" dirty="0">
                        <a:solidFill>
                          <a:schemeClr val="bg1"/>
                        </a:solidFill>
                      </a:endParaRPr>
                    </a:p>
                  </a:txBody>
                  <a:tcPr marT="45724" marB="45724"/>
                </a:tc>
                <a:tc>
                  <a:txBody>
                    <a:bodyPr/>
                    <a:lstStyle/>
                    <a:p>
                      <a:pPr algn="ctr"/>
                      <a:r>
                        <a:rPr lang="en-US" sz="2400" dirty="0" smtClean="0">
                          <a:solidFill>
                            <a:schemeClr val="bg1"/>
                          </a:solidFill>
                        </a:rPr>
                        <a:t>DNA</a:t>
                      </a:r>
                      <a:endParaRPr lang="en-IN" sz="2400" dirty="0">
                        <a:solidFill>
                          <a:schemeClr val="bg1"/>
                        </a:solidFill>
                      </a:endParaRPr>
                    </a:p>
                  </a:txBody>
                  <a:tcPr marT="45724" marB="45724"/>
                </a:tc>
              </a:tr>
              <a:tr h="1045961">
                <a:tc>
                  <a:txBody>
                    <a:bodyPr/>
                    <a:lstStyle/>
                    <a:p>
                      <a:r>
                        <a:rPr lang="en-IN" sz="2400" dirty="0" smtClean="0">
                          <a:solidFill>
                            <a:schemeClr val="tx1"/>
                          </a:solidFill>
                          <a:latin typeface="+mn-lt"/>
                          <a:ea typeface="+mn-ea"/>
                          <a:cs typeface="+mn-cs"/>
                        </a:rPr>
                        <a:t>RNA nucleotides contain ribose sugar</a:t>
                      </a:r>
                      <a:endParaRPr lang="en-IN" sz="2400" dirty="0"/>
                    </a:p>
                  </a:txBody>
                  <a:tcPr marT="45724" marB="45724"/>
                </a:tc>
                <a:tc>
                  <a:txBody>
                    <a:bodyPr/>
                    <a:lstStyle/>
                    <a:p>
                      <a:r>
                        <a:rPr lang="en-IN" sz="2400" dirty="0" smtClean="0">
                          <a:solidFill>
                            <a:schemeClr val="tx1"/>
                          </a:solidFill>
                          <a:latin typeface="+mn-lt"/>
                          <a:ea typeface="+mn-ea"/>
                          <a:cs typeface="+mn-cs"/>
                        </a:rPr>
                        <a:t>DNA contains </a:t>
                      </a:r>
                      <a:r>
                        <a:rPr lang="en-IN" sz="2400" u="none" dirty="0" smtClean="0">
                          <a:solidFill>
                            <a:schemeClr val="tx1"/>
                          </a:solidFill>
                          <a:latin typeface="+mn-lt"/>
                          <a:ea typeface="+mn-ea"/>
                          <a:cs typeface="+mn-cs"/>
                        </a:rPr>
                        <a:t>deoxyribose</a:t>
                      </a:r>
                      <a:endParaRPr lang="en-IN" sz="2400" u="none" dirty="0"/>
                    </a:p>
                  </a:txBody>
                  <a:tcPr marT="45724" marB="45724"/>
                </a:tc>
              </a:tr>
              <a:tr h="581089">
                <a:tc>
                  <a:txBody>
                    <a:bodyPr/>
                    <a:lstStyle/>
                    <a:p>
                      <a:r>
                        <a:rPr lang="en-IN" sz="2400" dirty="0" smtClean="0">
                          <a:solidFill>
                            <a:schemeClr val="tx1"/>
                          </a:solidFill>
                          <a:latin typeface="+mn-lt"/>
                          <a:ea typeface="+mn-ea"/>
                          <a:cs typeface="+mn-cs"/>
                        </a:rPr>
                        <a:t>RNA has the base </a:t>
                      </a:r>
                      <a:r>
                        <a:rPr lang="en-IN" sz="2400" u="none" dirty="0" smtClean="0">
                          <a:solidFill>
                            <a:schemeClr val="tx1"/>
                          </a:solidFill>
                          <a:latin typeface="+mn-lt"/>
                          <a:ea typeface="+mn-ea"/>
                          <a:cs typeface="+mn-cs"/>
                        </a:rPr>
                        <a:t>uracil</a:t>
                      </a:r>
                      <a:r>
                        <a:rPr lang="en-IN" sz="2400" dirty="0" smtClean="0">
                          <a:solidFill>
                            <a:schemeClr val="tx1"/>
                          </a:solidFill>
                          <a:latin typeface="+mn-lt"/>
                          <a:ea typeface="+mn-ea"/>
                          <a:cs typeface="+mn-cs"/>
                        </a:rPr>
                        <a:t> </a:t>
                      </a:r>
                      <a:endParaRPr lang="en-IN" sz="24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dirty="0" smtClean="0">
                          <a:solidFill>
                            <a:schemeClr val="tx1"/>
                          </a:solidFill>
                          <a:latin typeface="+mn-lt"/>
                          <a:ea typeface="+mn-ea"/>
                          <a:cs typeface="+mn-cs"/>
                        </a:rPr>
                        <a:t>DNA has the base</a:t>
                      </a:r>
                      <a:r>
                        <a:rPr lang="en-IN" sz="2400" u="none" dirty="0" smtClean="0">
                          <a:solidFill>
                            <a:schemeClr val="tx1"/>
                          </a:solidFill>
                          <a:latin typeface="+mn-lt"/>
                          <a:ea typeface="+mn-ea"/>
                          <a:cs typeface="+mn-cs"/>
                        </a:rPr>
                        <a:t> thymine</a:t>
                      </a:r>
                      <a:endParaRPr lang="en-IN" sz="2400" u="none" dirty="0"/>
                    </a:p>
                  </a:txBody>
                  <a:tcPr marT="45724" marB="45724"/>
                </a:tc>
              </a:tr>
              <a:tr h="1510832">
                <a:tc>
                  <a:txBody>
                    <a:bodyPr/>
                    <a:lstStyle/>
                    <a:p>
                      <a:r>
                        <a:rPr lang="en-IN" sz="2400" kern="1200" dirty="0" smtClean="0">
                          <a:solidFill>
                            <a:schemeClr val="dk1"/>
                          </a:solidFill>
                          <a:latin typeface="+mn-lt"/>
                          <a:ea typeface="+mn-ea"/>
                          <a:cs typeface="+mn-cs"/>
                        </a:rPr>
                        <a:t>presence of a </a:t>
                      </a:r>
                      <a:r>
                        <a:rPr lang="en-IN" sz="2400" u="none" kern="1200" dirty="0" smtClean="0">
                          <a:solidFill>
                            <a:schemeClr val="dk1"/>
                          </a:solidFill>
                          <a:latin typeface="+mn-lt"/>
                          <a:ea typeface="+mn-ea"/>
                          <a:cs typeface="+mn-cs"/>
                        </a:rPr>
                        <a:t>hydroxyl</a:t>
                      </a:r>
                      <a:r>
                        <a:rPr lang="en-IN" sz="2400" kern="1200" dirty="0" smtClean="0">
                          <a:solidFill>
                            <a:schemeClr val="dk1"/>
                          </a:solidFill>
                          <a:latin typeface="+mn-lt"/>
                          <a:ea typeface="+mn-ea"/>
                          <a:cs typeface="+mn-cs"/>
                        </a:rPr>
                        <a:t> group at the 2' position of the ribose sugar.</a:t>
                      </a:r>
                      <a:endParaRPr lang="en-IN" sz="2400" dirty="0"/>
                    </a:p>
                  </a:txBody>
                  <a:tcPr marT="45724" marB="45724"/>
                </a:tc>
                <a:tc>
                  <a:txBody>
                    <a:bodyPr/>
                    <a:lstStyle/>
                    <a:p>
                      <a:r>
                        <a:rPr lang="en-IN" sz="2400" dirty="0" smtClean="0">
                          <a:solidFill>
                            <a:schemeClr val="tx1"/>
                          </a:solidFill>
                          <a:latin typeface="+mn-lt"/>
                          <a:ea typeface="+mn-ea"/>
                          <a:cs typeface="+mn-cs"/>
                        </a:rPr>
                        <a:t>Lacks </a:t>
                      </a:r>
                      <a:r>
                        <a:rPr lang="en-IN" sz="2400" kern="1200" dirty="0" smtClean="0">
                          <a:solidFill>
                            <a:schemeClr val="dk1"/>
                          </a:solidFill>
                          <a:latin typeface="+mn-lt"/>
                          <a:ea typeface="+mn-ea"/>
                          <a:cs typeface="+mn-cs"/>
                        </a:rPr>
                        <a:t>of a </a:t>
                      </a:r>
                      <a:r>
                        <a:rPr lang="en-IN" sz="2400" u="none" kern="1200" dirty="0" smtClean="0">
                          <a:solidFill>
                            <a:schemeClr val="dk1"/>
                          </a:solidFill>
                          <a:latin typeface="+mn-lt"/>
                          <a:ea typeface="+mn-ea"/>
                          <a:cs typeface="+mn-cs"/>
                        </a:rPr>
                        <a:t>hydroxyl</a:t>
                      </a:r>
                      <a:r>
                        <a:rPr lang="en-IN" sz="2400" kern="1200" dirty="0" smtClean="0">
                          <a:solidFill>
                            <a:schemeClr val="dk1"/>
                          </a:solidFill>
                          <a:latin typeface="+mn-lt"/>
                          <a:ea typeface="+mn-ea"/>
                          <a:cs typeface="+mn-cs"/>
                        </a:rPr>
                        <a:t> group at the 2' position of the ribose sugar.</a:t>
                      </a:r>
                      <a:r>
                        <a:rPr lang="en-IN" sz="2400" dirty="0" smtClean="0">
                          <a:solidFill>
                            <a:schemeClr val="tx1"/>
                          </a:solidFill>
                          <a:latin typeface="+mn-lt"/>
                          <a:ea typeface="+mn-ea"/>
                          <a:cs typeface="+mn-cs"/>
                        </a:rPr>
                        <a:t> </a:t>
                      </a:r>
                      <a:endParaRPr lang="en-IN" sz="2400" dirty="0"/>
                    </a:p>
                  </a:txBody>
                  <a:tcPr marT="45724" marB="45724"/>
                </a:tc>
              </a:tr>
              <a:tr h="1427704">
                <a:tc>
                  <a:txBody>
                    <a:bodyPr/>
                    <a:lstStyle/>
                    <a:p>
                      <a:r>
                        <a:rPr lang="en-IN" sz="2400" kern="1200" dirty="0" smtClean="0">
                          <a:solidFill>
                            <a:schemeClr val="dk1"/>
                          </a:solidFill>
                          <a:latin typeface="+mn-lt"/>
                          <a:ea typeface="+mn-ea"/>
                          <a:cs typeface="+mn-cs"/>
                        </a:rPr>
                        <a:t>RNA is usually single-stranded</a:t>
                      </a:r>
                      <a:endParaRPr lang="en-IN" sz="2400" b="1" dirty="0"/>
                    </a:p>
                  </a:txBody>
                  <a:tcPr marT="45724" marB="45724"/>
                </a:tc>
                <a:tc>
                  <a:txBody>
                    <a:bodyPr/>
                    <a:lstStyle/>
                    <a:p>
                      <a:r>
                        <a:rPr lang="en-IN" sz="2400" b="0" dirty="0" smtClean="0">
                          <a:solidFill>
                            <a:schemeClr val="tx1"/>
                          </a:solidFill>
                          <a:latin typeface="+mn-lt"/>
                          <a:ea typeface="+mn-ea"/>
                          <a:cs typeface="+mn-cs"/>
                        </a:rPr>
                        <a:t>DNA is usually double-stranded</a:t>
                      </a:r>
                      <a:endParaRPr lang="en-IN" sz="2400" b="0" dirty="0"/>
                    </a:p>
                  </a:txBody>
                  <a:tcPr marT="45724" marB="45724"/>
                </a:tc>
              </a:tr>
            </a:tbl>
          </a:graphicData>
        </a:graphic>
      </p:graphicFrame>
      <p:sp>
        <p:nvSpPr>
          <p:cNvPr id="18454" name="TextBox 3"/>
          <p:cNvSpPr txBox="1">
            <a:spLocks noChangeArrowheads="1"/>
          </p:cNvSpPr>
          <p:nvPr/>
        </p:nvSpPr>
        <p:spPr bwMode="auto">
          <a:xfrm>
            <a:off x="1295400" y="457200"/>
            <a:ext cx="614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dirty="0">
                <a:solidFill>
                  <a:srgbClr val="FF0000"/>
                </a:solidFill>
              </a:rPr>
              <a:t>Difference between RNA  &amp; DNA</a:t>
            </a:r>
            <a:endParaRPr lang="en-IN" sz="3200" dirty="0">
              <a:solidFill>
                <a:srgbClr val="FF0000"/>
              </a:solidFill>
            </a:endParaRPr>
          </a:p>
        </p:txBody>
      </p:sp>
    </p:spTree>
    <p:extLst>
      <p:ext uri="{BB962C8B-B14F-4D97-AF65-F5344CB8AC3E}">
        <p14:creationId xmlns:p14="http://schemas.microsoft.com/office/powerpoint/2010/main" val="3182812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4800"/>
            <a:ext cx="8229600" cy="1371600"/>
          </a:xfrm>
        </p:spPr>
        <p:txBody>
          <a:bodyPr/>
          <a:lstStyle/>
          <a:p>
            <a:r>
              <a:rPr lang="en-US" sz="3200" b="1" dirty="0" smtClean="0">
                <a:latin typeface="Arial Black" pitchFamily="34" charset="0"/>
                <a:cs typeface="Times New Roman" pitchFamily="18" charset="0"/>
              </a:rPr>
              <a:t>Gene Structure</a:t>
            </a:r>
            <a:endParaRPr lang="en-US" sz="3200" dirty="0" smtClean="0">
              <a:latin typeface="Arial Black" pitchFamily="34" charset="0"/>
            </a:endParaRPr>
          </a:p>
        </p:txBody>
      </p:sp>
      <p:sp>
        <p:nvSpPr>
          <p:cNvPr id="3" name="Content Placeholder 2"/>
          <p:cNvSpPr>
            <a:spLocks noGrp="1"/>
          </p:cNvSpPr>
          <p:nvPr>
            <p:ph idx="1"/>
          </p:nvPr>
        </p:nvSpPr>
        <p:spPr>
          <a:xfrm>
            <a:off x="762000" y="1524000"/>
            <a:ext cx="7543800" cy="3886200"/>
          </a:xfrm>
        </p:spPr>
        <p:txBody>
          <a:bodyPr>
            <a:normAutofit/>
          </a:bodyPr>
          <a:lstStyle/>
          <a:p>
            <a:pPr>
              <a:defRPr/>
            </a:pPr>
            <a:r>
              <a:rPr lang="en-US" sz="2800" dirty="0" smtClean="0">
                <a:latin typeface="Times New Roman" pitchFamily="18" charset="0"/>
                <a:cs typeface="Times New Roman" pitchFamily="18" charset="0"/>
              </a:rPr>
              <a:t>Most of the genes consist of; short coding sequences or </a:t>
            </a:r>
            <a:r>
              <a:rPr lang="en-US" sz="2800" u="sng" dirty="0" smtClean="0">
                <a:latin typeface="Times New Roman" pitchFamily="18" charset="0"/>
                <a:cs typeface="Times New Roman" pitchFamily="18" charset="0"/>
              </a:rPr>
              <a:t>exons</a:t>
            </a:r>
            <a:r>
              <a:rPr lang="en-US" sz="2800" dirty="0" smtClean="0">
                <a:latin typeface="Times New Roman" pitchFamily="18" charset="0"/>
                <a:cs typeface="Times New Roman" pitchFamily="18" charset="0"/>
              </a:rPr>
              <a:t> are interrupted by a longer intervening noncoding sequence or </a:t>
            </a:r>
            <a:r>
              <a:rPr lang="en-US" sz="2800" u="sng" dirty="0" smtClean="0">
                <a:latin typeface="Times New Roman" pitchFamily="18" charset="0"/>
                <a:cs typeface="Times New Roman" pitchFamily="18" charset="0"/>
              </a:rPr>
              <a:t>introns</a:t>
            </a:r>
            <a:r>
              <a:rPr lang="en-US" sz="2800" dirty="0" smtClean="0">
                <a:latin typeface="Times New Roman" pitchFamily="18" charset="0"/>
                <a:cs typeface="Times New Roman" pitchFamily="18" charset="0"/>
              </a:rPr>
              <a:t>; although a few genes in the human genome have no introns.</a:t>
            </a:r>
          </a:p>
          <a:p>
            <a:pPr>
              <a:defRPr/>
            </a:pPr>
            <a:endParaRPr lang="en-US" sz="2800" dirty="0"/>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4800600"/>
            <a:ext cx="77358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161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86435" y="-228600"/>
            <a:ext cx="6781800" cy="1600200"/>
          </a:xfrm>
        </p:spPr>
        <p:txBody>
          <a:bodyPr/>
          <a:lstStyle/>
          <a:p>
            <a:r>
              <a:rPr lang="en-GB" dirty="0" smtClean="0"/>
              <a:t>DNA function</a:t>
            </a:r>
          </a:p>
        </p:txBody>
      </p:sp>
      <p:sp>
        <p:nvSpPr>
          <p:cNvPr id="14339" name="Rectangle 3"/>
          <p:cNvSpPr>
            <a:spLocks noGrp="1" noChangeArrowheads="1"/>
          </p:cNvSpPr>
          <p:nvPr>
            <p:ph type="body" idx="1"/>
          </p:nvPr>
        </p:nvSpPr>
        <p:spPr>
          <a:xfrm>
            <a:off x="762000" y="2743200"/>
            <a:ext cx="7543800" cy="3886200"/>
          </a:xfrm>
        </p:spPr>
        <p:txBody>
          <a:bodyPr>
            <a:normAutofit/>
          </a:bodyPr>
          <a:lstStyle/>
          <a:p>
            <a:r>
              <a:rPr lang="en-GB" sz="2800" dirty="0" smtClean="0"/>
              <a:t>Carries the blueprint for life</a:t>
            </a:r>
          </a:p>
          <a:p>
            <a:r>
              <a:rPr lang="en-GB" sz="2800" dirty="0" smtClean="0"/>
              <a:t>Duplication for new cells</a:t>
            </a:r>
          </a:p>
          <a:p>
            <a:r>
              <a:rPr lang="en-GB" sz="2800" dirty="0" smtClean="0"/>
              <a:t>Make proteins for biological functions:</a:t>
            </a:r>
          </a:p>
        </p:txBody>
      </p:sp>
      <p:pic>
        <p:nvPicPr>
          <p:cNvPr id="14340" name="Picture 4" descr="basic"/>
          <p:cNvPicPr>
            <a:picLocks noChangeAspect="1" noChangeArrowheads="1"/>
          </p:cNvPicPr>
          <p:nvPr/>
        </p:nvPicPr>
        <p:blipFill>
          <a:blip r:embed="rId2">
            <a:extLst>
              <a:ext uri="{28A0092B-C50C-407E-A947-70E740481C1C}">
                <a14:useLocalDpi xmlns:a14="http://schemas.microsoft.com/office/drawing/2010/main" val="0"/>
              </a:ext>
            </a:extLst>
          </a:blip>
          <a:srcRect t="16486"/>
          <a:stretch>
            <a:fillRect/>
          </a:stretch>
        </p:blipFill>
        <p:spPr bwMode="auto">
          <a:xfrm>
            <a:off x="3047999" y="1295400"/>
            <a:ext cx="33131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5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arn(inVertic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arn(inVertical)">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228600"/>
            <a:ext cx="6781800" cy="1600200"/>
          </a:xfrm>
        </p:spPr>
        <p:txBody>
          <a:bodyPr/>
          <a:lstStyle/>
          <a:p>
            <a:r>
              <a:rPr lang="en-GB" dirty="0" smtClean="0"/>
              <a:t>Acknowledgement</a:t>
            </a:r>
            <a:endParaRPr lang="en-GB" dirty="0"/>
          </a:p>
        </p:txBody>
      </p:sp>
      <p:sp>
        <p:nvSpPr>
          <p:cNvPr id="3" name="Subtitle 2"/>
          <p:cNvSpPr>
            <a:spLocks noGrp="1"/>
          </p:cNvSpPr>
          <p:nvPr>
            <p:ph idx="1"/>
          </p:nvPr>
        </p:nvSpPr>
        <p:spPr>
          <a:xfrm>
            <a:off x="762000" y="1828800"/>
            <a:ext cx="7543800" cy="3886200"/>
          </a:xfrm>
        </p:spPr>
        <p:txBody>
          <a:bodyPr>
            <a:noAutofit/>
          </a:bodyPr>
          <a:lstStyle/>
          <a:p>
            <a:pPr marL="0" indent="0">
              <a:buNone/>
            </a:pPr>
            <a:r>
              <a:rPr lang="en-GB" dirty="0" smtClean="0"/>
              <a:t>We are thankful for value contributions in this presentation  from following participants of DLP-2:</a:t>
            </a:r>
          </a:p>
          <a:p>
            <a:r>
              <a:rPr lang="en-US" dirty="0"/>
              <a:t>Dr. </a:t>
            </a:r>
            <a:r>
              <a:rPr lang="en-US" dirty="0" err="1"/>
              <a:t>Asma</a:t>
            </a:r>
            <a:r>
              <a:rPr lang="en-US" dirty="0"/>
              <a:t> </a:t>
            </a:r>
            <a:r>
              <a:rPr lang="en-US" dirty="0" err="1"/>
              <a:t>Naseer</a:t>
            </a:r>
            <a:r>
              <a:rPr lang="en-US" dirty="0"/>
              <a:t> </a:t>
            </a:r>
            <a:r>
              <a:rPr lang="en-US" dirty="0" err="1"/>
              <a:t>Cheema</a:t>
            </a:r>
            <a:r>
              <a:rPr lang="en-US" dirty="0"/>
              <a:t> </a:t>
            </a:r>
            <a:br>
              <a:rPr lang="en-US" dirty="0"/>
            </a:br>
            <a:r>
              <a:rPr lang="en-US" dirty="0"/>
              <a:t>Assist Prof Chemical Pathology</a:t>
            </a:r>
            <a:br>
              <a:rPr lang="en-US" dirty="0"/>
            </a:br>
            <a:r>
              <a:rPr lang="en-US" dirty="0"/>
              <a:t>AJK Medical College, </a:t>
            </a:r>
            <a:r>
              <a:rPr lang="en-US" dirty="0" err="1" smtClean="0"/>
              <a:t>Muzzaffarabad</a:t>
            </a:r>
            <a:endParaRPr lang="en-US" dirty="0" smtClean="0"/>
          </a:p>
          <a:p>
            <a:r>
              <a:rPr lang="en-US" dirty="0" err="1" smtClean="0"/>
              <a:t>Dr</a:t>
            </a:r>
            <a:r>
              <a:rPr lang="en-US" dirty="0" smtClean="0"/>
              <a:t> </a:t>
            </a:r>
            <a:r>
              <a:rPr lang="en-US" dirty="0" err="1" smtClean="0"/>
              <a:t>Zujaja</a:t>
            </a:r>
            <a:r>
              <a:rPr lang="en-US" dirty="0" smtClean="0"/>
              <a:t> </a:t>
            </a:r>
            <a:r>
              <a:rPr lang="en-US" dirty="0" err="1"/>
              <a:t>Hina</a:t>
            </a:r>
            <a:r>
              <a:rPr lang="en-US" dirty="0"/>
              <a:t> </a:t>
            </a:r>
            <a:r>
              <a:rPr lang="en-US" dirty="0" err="1"/>
              <a:t>Haroon</a:t>
            </a:r>
            <a:r>
              <a:rPr lang="en-US" dirty="0"/>
              <a:t/>
            </a:r>
            <a:br>
              <a:rPr lang="en-US" dirty="0"/>
            </a:br>
            <a:r>
              <a:rPr lang="en-US" dirty="0"/>
              <a:t>Consultant Chemical Pathologist </a:t>
            </a:r>
            <a:br>
              <a:rPr lang="en-US" dirty="0"/>
            </a:br>
            <a:r>
              <a:rPr lang="en-US" dirty="0"/>
              <a:t>AFIP </a:t>
            </a:r>
            <a:r>
              <a:rPr lang="en-US" dirty="0" smtClean="0"/>
              <a:t>Rawalpindi</a:t>
            </a:r>
          </a:p>
          <a:p>
            <a:r>
              <a:rPr lang="en-GB" dirty="0" smtClean="0"/>
              <a:t>Dr </a:t>
            </a:r>
            <a:r>
              <a:rPr lang="en-GB" dirty="0" err="1" smtClean="0"/>
              <a:t>Sajida</a:t>
            </a:r>
            <a:r>
              <a:rPr lang="en-GB" dirty="0" smtClean="0"/>
              <a:t> </a:t>
            </a:r>
            <a:r>
              <a:rPr lang="en-GB" dirty="0" err="1" smtClean="0"/>
              <a:t>Shaheen</a:t>
            </a:r>
            <a:r>
              <a:rPr lang="en-GB" dirty="0" smtClean="0"/>
              <a:t>, </a:t>
            </a:r>
          </a:p>
          <a:p>
            <a:pPr marL="0" indent="0">
              <a:buNone/>
            </a:pPr>
            <a:r>
              <a:rPr lang="en-US" dirty="0"/>
              <a:t> </a:t>
            </a:r>
            <a:r>
              <a:rPr lang="en-US" dirty="0" smtClean="0"/>
              <a:t>   Consultant </a:t>
            </a:r>
            <a:r>
              <a:rPr lang="en-US" dirty="0"/>
              <a:t>Chemical </a:t>
            </a:r>
            <a:r>
              <a:rPr lang="en-US" dirty="0" smtClean="0"/>
              <a:t>Pathologist, PNS RAHAT Karachi</a:t>
            </a:r>
            <a:endParaRPr lang="en-GB" dirty="0" smtClean="0"/>
          </a:p>
          <a:p>
            <a:r>
              <a:rPr lang="en-GB" dirty="0" smtClean="0"/>
              <a:t>Dr </a:t>
            </a:r>
            <a:r>
              <a:rPr lang="en-GB" dirty="0" err="1" smtClean="0"/>
              <a:t>Sabiha</a:t>
            </a:r>
            <a:r>
              <a:rPr lang="en-GB" dirty="0" smtClean="0"/>
              <a:t> </a:t>
            </a:r>
            <a:r>
              <a:rPr lang="en-GB" dirty="0" err="1" smtClean="0"/>
              <a:t>Waseem</a:t>
            </a:r>
            <a:r>
              <a:rPr lang="en-GB" dirty="0" smtClean="0"/>
              <a:t> , Canada</a:t>
            </a:r>
          </a:p>
          <a:p>
            <a:endParaRPr lang="en-GB" dirty="0"/>
          </a:p>
        </p:txBody>
      </p:sp>
    </p:spTree>
    <p:extLst>
      <p:ext uri="{BB962C8B-B14F-4D97-AF65-F5344CB8AC3E}">
        <p14:creationId xmlns:p14="http://schemas.microsoft.com/office/powerpoint/2010/main" val="500504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762000"/>
          <a:ext cx="8458200" cy="5632448"/>
        </p:xfrm>
        <a:graphic>
          <a:graphicData uri="http://schemas.openxmlformats.org/drawingml/2006/table">
            <a:tbl>
              <a:tblPr/>
              <a:tblGrid>
                <a:gridCol w="2217334"/>
                <a:gridCol w="1288466"/>
                <a:gridCol w="1294324"/>
                <a:gridCol w="2391864"/>
                <a:gridCol w="1266212"/>
              </a:tblGrid>
              <a:tr h="786028">
                <a:tc>
                  <a:txBody>
                    <a:bodyPr/>
                    <a:lstStyle/>
                    <a:p>
                      <a:pPr>
                        <a:spcAft>
                          <a:spcPts val="0"/>
                        </a:spcAft>
                      </a:pPr>
                      <a:r>
                        <a:rPr lang="en-IN" sz="2000" b="1" dirty="0">
                          <a:latin typeface="Arial"/>
                          <a:ea typeface="Times New Roman"/>
                        </a:rPr>
                        <a:t>organism</a:t>
                      </a:r>
                      <a:endParaRPr lang="en-IN" sz="40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2000" b="1" dirty="0">
                          <a:latin typeface="Arial"/>
                          <a:ea typeface="Times New Roman"/>
                        </a:rPr>
                        <a:t>Size (</a:t>
                      </a:r>
                      <a:r>
                        <a:rPr lang="en-IN" sz="2000" b="1" dirty="0" err="1">
                          <a:latin typeface="Arial"/>
                          <a:ea typeface="Times New Roman"/>
                        </a:rPr>
                        <a:t>bp</a:t>
                      </a:r>
                      <a:r>
                        <a:rPr lang="en-IN" sz="2000" b="1" dirty="0">
                          <a:latin typeface="Arial"/>
                          <a:ea typeface="Times New Roman"/>
                        </a:rPr>
                        <a:t>)</a:t>
                      </a:r>
                      <a:endParaRPr lang="en-IN" sz="36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800" b="1" dirty="0">
                          <a:latin typeface="Arial"/>
                          <a:ea typeface="Times New Roman"/>
                        </a:rPr>
                        <a:t>gene number</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800" b="1" dirty="0">
                          <a:latin typeface="Arial"/>
                          <a:ea typeface="Times New Roman"/>
                        </a:rPr>
                        <a:t>average gene density</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400" b="1" dirty="0">
                          <a:latin typeface="Arial"/>
                          <a:ea typeface="Times New Roman"/>
                        </a:rPr>
                        <a:t>chromosome</a:t>
                      </a:r>
                      <a:br>
                        <a:rPr lang="en-IN" sz="1400" b="1" dirty="0">
                          <a:latin typeface="Arial"/>
                          <a:ea typeface="Times New Roman"/>
                        </a:rPr>
                      </a:br>
                      <a:r>
                        <a:rPr lang="en-IN" sz="1400" b="1" dirty="0">
                          <a:latin typeface="Arial"/>
                          <a:ea typeface="Times New Roman"/>
                        </a:rPr>
                        <a:t>number </a:t>
                      </a:r>
                      <a:endParaRPr lang="en-IN" sz="2400" dirty="0">
                        <a:latin typeface="Times New Roman"/>
                        <a:ea typeface="Times New Roman"/>
                      </a:endParaRPr>
                    </a:p>
                  </a:txBody>
                  <a:tcPr marL="28575" marR="28575" marT="28576" marB="28576" anchor="ctr">
                    <a:lnL>
                      <a:noFill/>
                    </a:lnL>
                    <a:lnR>
                      <a:noFill/>
                    </a:lnR>
                    <a:lnT>
                      <a:noFill/>
                    </a:lnT>
                    <a:lnB>
                      <a:noFill/>
                    </a:lnB>
                  </a:tcPr>
                </a:tc>
              </a:tr>
              <a:tr h="544841">
                <a:tc>
                  <a:txBody>
                    <a:bodyPr/>
                    <a:lstStyle/>
                    <a:p>
                      <a:pPr>
                        <a:spcAft>
                          <a:spcPts val="0"/>
                        </a:spcAft>
                      </a:pPr>
                      <a:r>
                        <a:rPr lang="en-IN" sz="1600" i="1" dirty="0">
                          <a:solidFill>
                            <a:srgbClr val="000000"/>
                          </a:solidFill>
                          <a:latin typeface="Arial"/>
                          <a:ea typeface="Times New Roman"/>
                        </a:rPr>
                        <a:t>Homo sapiens</a:t>
                      </a:r>
                      <a:r>
                        <a:rPr lang="en-IN" sz="1600" dirty="0">
                          <a:solidFill>
                            <a:srgbClr val="000000"/>
                          </a:solidFill>
                          <a:latin typeface="Arial"/>
                          <a:ea typeface="Times New Roman"/>
                        </a:rPr>
                        <a:t/>
                      </a:r>
                      <a:br>
                        <a:rPr lang="en-IN" sz="1600" dirty="0">
                          <a:solidFill>
                            <a:srgbClr val="000000"/>
                          </a:solidFill>
                          <a:latin typeface="Arial"/>
                          <a:ea typeface="Times New Roman"/>
                        </a:rPr>
                      </a:br>
                      <a:r>
                        <a:rPr lang="en-IN" sz="1600" dirty="0">
                          <a:solidFill>
                            <a:srgbClr val="000000"/>
                          </a:solidFill>
                          <a:latin typeface="Arial"/>
                          <a:ea typeface="Times New Roman"/>
                        </a:rPr>
                        <a:t>(human) </a:t>
                      </a:r>
                      <a:endParaRPr lang="en-IN" sz="3200" dirty="0">
                        <a:solidFill>
                          <a:srgbClr val="00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000000"/>
                          </a:solidFill>
                          <a:latin typeface="Arial"/>
                          <a:ea typeface="Times New Roman"/>
                        </a:rPr>
                        <a:t>3.2 billion</a:t>
                      </a:r>
                      <a:endParaRPr lang="en-IN" sz="3200" dirty="0">
                        <a:solidFill>
                          <a:srgbClr val="00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000000"/>
                          </a:solidFill>
                          <a:latin typeface="Arial"/>
                          <a:ea typeface="Times New Roman"/>
                        </a:rPr>
                        <a:t>~25,000 </a:t>
                      </a:r>
                      <a:endParaRPr lang="en-IN" sz="3200" dirty="0">
                        <a:solidFill>
                          <a:srgbClr val="00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000000"/>
                          </a:solidFill>
                          <a:latin typeface="Arial"/>
                          <a:ea typeface="Times New Roman"/>
                        </a:rPr>
                        <a:t>1 gene </a:t>
                      </a:r>
                      <a:r>
                        <a:rPr lang="en-IN" sz="1600" dirty="0" smtClean="0">
                          <a:solidFill>
                            <a:srgbClr val="000000"/>
                          </a:solidFill>
                          <a:latin typeface="Arial"/>
                          <a:ea typeface="Times New Roman"/>
                        </a:rPr>
                        <a:t>/100,000 </a:t>
                      </a:r>
                      <a:r>
                        <a:rPr lang="en-IN" sz="1600" dirty="0">
                          <a:solidFill>
                            <a:srgbClr val="000000"/>
                          </a:solidFill>
                          <a:latin typeface="Arial"/>
                          <a:ea typeface="Times New Roman"/>
                        </a:rPr>
                        <a:t>bases</a:t>
                      </a:r>
                      <a:endParaRPr lang="en-IN" sz="3200" dirty="0">
                        <a:solidFill>
                          <a:srgbClr val="00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000000"/>
                          </a:solidFill>
                          <a:latin typeface="Arial"/>
                          <a:ea typeface="Times New Roman"/>
                        </a:rPr>
                        <a:t>46</a:t>
                      </a:r>
                      <a:endParaRPr lang="en-IN" sz="3200" dirty="0">
                        <a:solidFill>
                          <a:srgbClr val="000000"/>
                        </a:solidFill>
                        <a:latin typeface="Times New Roman"/>
                        <a:ea typeface="Times New Roman"/>
                      </a:endParaRPr>
                    </a:p>
                  </a:txBody>
                  <a:tcPr marL="28575" marR="28575" marT="28576" marB="28576" anchor="ctr">
                    <a:lnL>
                      <a:noFill/>
                    </a:lnL>
                    <a:lnR>
                      <a:noFill/>
                    </a:lnR>
                    <a:lnT>
                      <a:noFill/>
                    </a:lnT>
                    <a:lnB>
                      <a:noFill/>
                    </a:lnB>
                  </a:tcPr>
                </a:tc>
              </a:tr>
              <a:tr h="544841">
                <a:tc>
                  <a:txBody>
                    <a:bodyPr/>
                    <a:lstStyle/>
                    <a:p>
                      <a:pPr>
                        <a:spcAft>
                          <a:spcPts val="0"/>
                        </a:spcAft>
                      </a:pPr>
                      <a:r>
                        <a:rPr lang="en-IN" sz="1600" i="1" dirty="0">
                          <a:solidFill>
                            <a:srgbClr val="FF0000"/>
                          </a:solidFill>
                          <a:latin typeface="Arial"/>
                          <a:ea typeface="Times New Roman"/>
                        </a:rPr>
                        <a:t>Mus musculus</a:t>
                      </a:r>
                      <a:r>
                        <a:rPr lang="en-IN" sz="1600" dirty="0">
                          <a:solidFill>
                            <a:srgbClr val="FF0000"/>
                          </a:solidFill>
                          <a:latin typeface="Arial"/>
                          <a:ea typeface="Times New Roman"/>
                        </a:rPr>
                        <a:t> </a:t>
                      </a:r>
                      <a:br>
                        <a:rPr lang="en-IN" sz="1600" dirty="0">
                          <a:solidFill>
                            <a:srgbClr val="FF0000"/>
                          </a:solidFill>
                          <a:latin typeface="Arial"/>
                          <a:ea typeface="Times New Roman"/>
                        </a:rPr>
                      </a:br>
                      <a:r>
                        <a:rPr lang="en-IN" sz="1600" dirty="0">
                          <a:solidFill>
                            <a:srgbClr val="FF0000"/>
                          </a:solidFill>
                          <a:latin typeface="Arial"/>
                          <a:ea typeface="Times New Roman"/>
                        </a:rPr>
                        <a:t>(mouse) </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2.6 billion</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~25,000</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 gene </a:t>
                      </a:r>
                      <a:r>
                        <a:rPr lang="en-IN" sz="1600" dirty="0" smtClean="0">
                          <a:solidFill>
                            <a:srgbClr val="FF0000"/>
                          </a:solidFill>
                          <a:latin typeface="Arial"/>
                          <a:ea typeface="Times New Roman"/>
                        </a:rPr>
                        <a:t>/100,000 </a:t>
                      </a:r>
                      <a:r>
                        <a:rPr lang="en-IN" sz="1600" dirty="0">
                          <a:solidFill>
                            <a:srgbClr val="FF0000"/>
                          </a:solidFill>
                          <a:latin typeface="Arial"/>
                          <a:ea typeface="Times New Roman"/>
                        </a:rPr>
                        <a:t>bases</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40</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r>
              <a:tr h="788687">
                <a:tc>
                  <a:txBody>
                    <a:bodyPr/>
                    <a:lstStyle/>
                    <a:p>
                      <a:pPr>
                        <a:spcAft>
                          <a:spcPts val="0"/>
                        </a:spcAft>
                      </a:pPr>
                      <a:r>
                        <a:rPr lang="en-IN" sz="1600" i="1">
                          <a:latin typeface="Arial"/>
                          <a:ea typeface="Times New Roman"/>
                        </a:rPr>
                        <a:t>Drosophila melanogaster</a:t>
                      </a:r>
                      <a:r>
                        <a:rPr lang="en-IN" sz="1600">
                          <a:latin typeface="Arial"/>
                          <a:ea typeface="Times New Roman"/>
                        </a:rPr>
                        <a:t/>
                      </a:r>
                      <a:br>
                        <a:rPr lang="en-IN" sz="1600">
                          <a:latin typeface="Arial"/>
                          <a:ea typeface="Times New Roman"/>
                        </a:rPr>
                      </a:br>
                      <a:r>
                        <a:rPr lang="en-IN" sz="1600">
                          <a:latin typeface="Arial"/>
                          <a:ea typeface="Times New Roman"/>
                        </a:rPr>
                        <a:t>(fruit fly) </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a:latin typeface="Arial"/>
                          <a:ea typeface="Times New Roman"/>
                        </a:rPr>
                        <a:t>137 million</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a:latin typeface="Arial"/>
                          <a:ea typeface="Times New Roman"/>
                        </a:rPr>
                        <a:t>13,000</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1 gene </a:t>
                      </a:r>
                      <a:r>
                        <a:rPr lang="en-IN" sz="1600" dirty="0" smtClean="0">
                          <a:latin typeface="Arial"/>
                          <a:ea typeface="Times New Roman"/>
                        </a:rPr>
                        <a:t>/ </a:t>
                      </a:r>
                      <a:r>
                        <a:rPr lang="en-IN" sz="1600" dirty="0">
                          <a:latin typeface="Arial"/>
                          <a:ea typeface="Times New Roman"/>
                        </a:rPr>
                        <a:t>9,000 bases</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8</a:t>
                      </a:r>
                      <a:endParaRPr lang="en-IN" sz="3200" dirty="0">
                        <a:latin typeface="Times New Roman"/>
                        <a:ea typeface="Times New Roman"/>
                      </a:endParaRPr>
                    </a:p>
                  </a:txBody>
                  <a:tcPr marL="28575" marR="28575" marT="28576" marB="28576" anchor="ctr">
                    <a:lnL>
                      <a:noFill/>
                    </a:lnL>
                    <a:lnR>
                      <a:noFill/>
                    </a:lnR>
                    <a:lnT>
                      <a:noFill/>
                    </a:lnT>
                    <a:lnB>
                      <a:noFill/>
                    </a:lnB>
                  </a:tcPr>
                </a:tc>
              </a:tr>
              <a:tr h="544841">
                <a:tc>
                  <a:txBody>
                    <a:bodyPr/>
                    <a:lstStyle/>
                    <a:p>
                      <a:pPr>
                        <a:spcAft>
                          <a:spcPts val="0"/>
                        </a:spcAft>
                      </a:pPr>
                      <a:r>
                        <a:rPr lang="en-IN" sz="1600" i="1" dirty="0" err="1">
                          <a:solidFill>
                            <a:srgbClr val="FF0000"/>
                          </a:solidFill>
                          <a:latin typeface="Arial"/>
                          <a:ea typeface="Times New Roman"/>
                        </a:rPr>
                        <a:t>Arabidopsis</a:t>
                      </a:r>
                      <a:r>
                        <a:rPr lang="en-IN" sz="1600" i="1" dirty="0">
                          <a:solidFill>
                            <a:srgbClr val="FF0000"/>
                          </a:solidFill>
                          <a:latin typeface="Arial"/>
                          <a:ea typeface="Times New Roman"/>
                        </a:rPr>
                        <a:t> </a:t>
                      </a:r>
                      <a:r>
                        <a:rPr lang="en-IN" sz="1600" i="1" dirty="0" err="1">
                          <a:solidFill>
                            <a:srgbClr val="FF0000"/>
                          </a:solidFill>
                          <a:latin typeface="Arial"/>
                          <a:ea typeface="Times New Roman"/>
                        </a:rPr>
                        <a:t>thaliana</a:t>
                      </a:r>
                      <a:r>
                        <a:rPr lang="en-IN" sz="1600" dirty="0">
                          <a:solidFill>
                            <a:srgbClr val="FF0000"/>
                          </a:solidFill>
                          <a:latin typeface="Arial"/>
                          <a:ea typeface="Times New Roman"/>
                        </a:rPr>
                        <a:t/>
                      </a:r>
                      <a:br>
                        <a:rPr lang="en-IN" sz="1600" dirty="0">
                          <a:solidFill>
                            <a:srgbClr val="FF0000"/>
                          </a:solidFill>
                          <a:latin typeface="Arial"/>
                          <a:ea typeface="Times New Roman"/>
                        </a:rPr>
                      </a:br>
                      <a:r>
                        <a:rPr lang="en-IN" sz="1600" dirty="0">
                          <a:solidFill>
                            <a:srgbClr val="FF0000"/>
                          </a:solidFill>
                          <a:latin typeface="Arial"/>
                          <a:ea typeface="Times New Roman"/>
                        </a:rPr>
                        <a:t>(plant)</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100 million</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a:solidFill>
                            <a:srgbClr val="FF0000"/>
                          </a:solidFill>
                          <a:latin typeface="Arial"/>
                          <a:ea typeface="Times New Roman"/>
                        </a:rPr>
                        <a:t>25,000</a:t>
                      </a:r>
                      <a:endParaRPr lang="en-IN" sz="320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 gene </a:t>
                      </a:r>
                      <a:r>
                        <a:rPr lang="en-IN" sz="1600" dirty="0" smtClean="0">
                          <a:solidFill>
                            <a:srgbClr val="FF0000"/>
                          </a:solidFill>
                          <a:latin typeface="Arial"/>
                          <a:ea typeface="Times New Roman"/>
                        </a:rPr>
                        <a:t>/ </a:t>
                      </a:r>
                      <a:r>
                        <a:rPr lang="en-IN" sz="1600" dirty="0">
                          <a:solidFill>
                            <a:srgbClr val="FF0000"/>
                          </a:solidFill>
                          <a:latin typeface="Arial"/>
                          <a:ea typeface="Times New Roman"/>
                        </a:rPr>
                        <a:t>4000 bases</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10</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r>
              <a:tr h="544841">
                <a:tc>
                  <a:txBody>
                    <a:bodyPr/>
                    <a:lstStyle/>
                    <a:p>
                      <a:pPr>
                        <a:spcAft>
                          <a:spcPts val="0"/>
                        </a:spcAft>
                      </a:pPr>
                      <a:r>
                        <a:rPr lang="en-IN" sz="1600" i="1">
                          <a:latin typeface="Arial"/>
                          <a:ea typeface="Times New Roman"/>
                        </a:rPr>
                        <a:t>Caenorhabditis elegans</a:t>
                      </a:r>
                      <a:r>
                        <a:rPr lang="en-IN" sz="1600">
                          <a:latin typeface="Arial"/>
                          <a:ea typeface="Times New Roman"/>
                        </a:rPr>
                        <a:t/>
                      </a:r>
                      <a:br>
                        <a:rPr lang="en-IN" sz="1600">
                          <a:latin typeface="Arial"/>
                          <a:ea typeface="Times New Roman"/>
                        </a:rPr>
                      </a:br>
                      <a:r>
                        <a:rPr lang="en-IN" sz="1600">
                          <a:latin typeface="Arial"/>
                          <a:ea typeface="Times New Roman"/>
                        </a:rPr>
                        <a:t>(roundworm)</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97 million</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19,000</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1 gene </a:t>
                      </a:r>
                      <a:r>
                        <a:rPr lang="en-IN" sz="1600" dirty="0" smtClean="0">
                          <a:latin typeface="Arial"/>
                          <a:ea typeface="Times New Roman"/>
                        </a:rPr>
                        <a:t>/ </a:t>
                      </a:r>
                      <a:r>
                        <a:rPr lang="en-IN" sz="1600" dirty="0">
                          <a:latin typeface="Arial"/>
                          <a:ea typeface="Times New Roman"/>
                        </a:rPr>
                        <a:t>5000 bases</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12</a:t>
                      </a:r>
                      <a:endParaRPr lang="en-IN" sz="3200" dirty="0">
                        <a:latin typeface="Times New Roman"/>
                        <a:ea typeface="Times New Roman"/>
                      </a:endParaRPr>
                    </a:p>
                  </a:txBody>
                  <a:tcPr marL="28575" marR="28575" marT="28576" marB="28576" anchor="ctr">
                    <a:lnL>
                      <a:noFill/>
                    </a:lnL>
                    <a:lnR>
                      <a:noFill/>
                    </a:lnR>
                    <a:lnT>
                      <a:noFill/>
                    </a:lnT>
                    <a:lnB>
                      <a:noFill/>
                    </a:lnB>
                  </a:tcPr>
                </a:tc>
              </a:tr>
              <a:tr h="788687">
                <a:tc>
                  <a:txBody>
                    <a:bodyPr/>
                    <a:lstStyle/>
                    <a:p>
                      <a:pPr>
                        <a:spcAft>
                          <a:spcPts val="0"/>
                        </a:spcAft>
                      </a:pPr>
                      <a:r>
                        <a:rPr lang="en-IN" sz="1600" i="1" dirty="0">
                          <a:solidFill>
                            <a:srgbClr val="FF0000"/>
                          </a:solidFill>
                          <a:latin typeface="Arial"/>
                          <a:ea typeface="Times New Roman"/>
                        </a:rPr>
                        <a:t>Saccharomyces </a:t>
                      </a:r>
                      <a:r>
                        <a:rPr lang="en-IN" sz="1600" i="1" dirty="0" err="1">
                          <a:solidFill>
                            <a:srgbClr val="FF0000"/>
                          </a:solidFill>
                          <a:latin typeface="Arial"/>
                          <a:ea typeface="Times New Roman"/>
                        </a:rPr>
                        <a:t>cerevisiae</a:t>
                      </a:r>
                      <a:r>
                        <a:rPr lang="en-IN" sz="1600" dirty="0">
                          <a:solidFill>
                            <a:srgbClr val="FF0000"/>
                          </a:solidFill>
                          <a:latin typeface="Arial"/>
                          <a:ea typeface="Times New Roman"/>
                        </a:rPr>
                        <a:t/>
                      </a:r>
                      <a:br>
                        <a:rPr lang="en-IN" sz="1600" dirty="0">
                          <a:solidFill>
                            <a:srgbClr val="FF0000"/>
                          </a:solidFill>
                          <a:latin typeface="Arial"/>
                          <a:ea typeface="Times New Roman"/>
                        </a:rPr>
                      </a:br>
                      <a:r>
                        <a:rPr lang="en-IN" sz="1600" dirty="0">
                          <a:solidFill>
                            <a:srgbClr val="FF0000"/>
                          </a:solidFill>
                          <a:latin typeface="Arial"/>
                          <a:ea typeface="Times New Roman"/>
                        </a:rPr>
                        <a:t>(yeast)</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12.1 million</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6000</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 gene </a:t>
                      </a:r>
                      <a:r>
                        <a:rPr lang="en-IN" sz="1600" dirty="0" smtClean="0">
                          <a:solidFill>
                            <a:srgbClr val="FF0000"/>
                          </a:solidFill>
                          <a:latin typeface="Arial"/>
                          <a:ea typeface="Times New Roman"/>
                        </a:rPr>
                        <a:t>/ </a:t>
                      </a:r>
                      <a:r>
                        <a:rPr lang="en-IN" sz="1600" dirty="0">
                          <a:solidFill>
                            <a:srgbClr val="FF0000"/>
                          </a:solidFill>
                          <a:latin typeface="Arial"/>
                          <a:ea typeface="Times New Roman"/>
                        </a:rPr>
                        <a:t>2000 bases</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32</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r>
              <a:tr h="544841">
                <a:tc>
                  <a:txBody>
                    <a:bodyPr/>
                    <a:lstStyle/>
                    <a:p>
                      <a:pPr>
                        <a:spcAft>
                          <a:spcPts val="0"/>
                        </a:spcAft>
                      </a:pPr>
                      <a:r>
                        <a:rPr lang="en-IN" sz="1600" i="1">
                          <a:latin typeface="Arial"/>
                          <a:ea typeface="Times New Roman"/>
                        </a:rPr>
                        <a:t>Escherichia coli</a:t>
                      </a:r>
                      <a:r>
                        <a:rPr lang="en-IN" sz="1600">
                          <a:latin typeface="Arial"/>
                          <a:ea typeface="Times New Roman"/>
                        </a:rPr>
                        <a:t/>
                      </a:r>
                      <a:br>
                        <a:rPr lang="en-IN" sz="1600">
                          <a:latin typeface="Arial"/>
                          <a:ea typeface="Times New Roman"/>
                        </a:rPr>
                      </a:br>
                      <a:r>
                        <a:rPr lang="en-IN" sz="1600">
                          <a:latin typeface="Arial"/>
                          <a:ea typeface="Times New Roman"/>
                        </a:rPr>
                        <a:t>(bacteria) </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a:latin typeface="Arial"/>
                          <a:ea typeface="Times New Roman"/>
                        </a:rPr>
                        <a:t>4.6 million </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a:latin typeface="Arial"/>
                          <a:ea typeface="Times New Roman"/>
                        </a:rPr>
                        <a:t>3200</a:t>
                      </a:r>
                      <a:endParaRPr lang="en-IN" sz="320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1 gene </a:t>
                      </a:r>
                      <a:r>
                        <a:rPr lang="en-IN" sz="1600" dirty="0" smtClean="0">
                          <a:latin typeface="Arial"/>
                          <a:ea typeface="Times New Roman"/>
                        </a:rPr>
                        <a:t>/ </a:t>
                      </a:r>
                      <a:r>
                        <a:rPr lang="en-IN" sz="1600" dirty="0">
                          <a:latin typeface="Arial"/>
                          <a:ea typeface="Times New Roman"/>
                        </a:rPr>
                        <a:t>1400 bases</a:t>
                      </a:r>
                      <a:endParaRPr lang="en-IN" sz="3200" dirty="0">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latin typeface="Arial"/>
                          <a:ea typeface="Times New Roman"/>
                        </a:rPr>
                        <a:t>1</a:t>
                      </a:r>
                      <a:endParaRPr lang="en-IN" sz="3200" dirty="0">
                        <a:latin typeface="Times New Roman"/>
                        <a:ea typeface="Times New Roman"/>
                      </a:endParaRPr>
                    </a:p>
                  </a:txBody>
                  <a:tcPr marL="28575" marR="28575" marT="28576" marB="28576" anchor="ctr">
                    <a:lnL>
                      <a:noFill/>
                    </a:lnL>
                    <a:lnR>
                      <a:noFill/>
                    </a:lnR>
                    <a:lnT>
                      <a:noFill/>
                    </a:lnT>
                    <a:lnB>
                      <a:noFill/>
                    </a:lnB>
                  </a:tcPr>
                </a:tc>
              </a:tr>
              <a:tr h="544841">
                <a:tc>
                  <a:txBody>
                    <a:bodyPr/>
                    <a:lstStyle/>
                    <a:p>
                      <a:pPr>
                        <a:spcAft>
                          <a:spcPts val="0"/>
                        </a:spcAft>
                      </a:pPr>
                      <a:r>
                        <a:rPr lang="en-IN" sz="1600" i="1" dirty="0">
                          <a:solidFill>
                            <a:srgbClr val="FF0000"/>
                          </a:solidFill>
                          <a:latin typeface="Arial"/>
                          <a:ea typeface="Times New Roman"/>
                        </a:rPr>
                        <a:t>H. influenzae</a:t>
                      </a:r>
                      <a:r>
                        <a:rPr lang="en-IN" sz="1600" dirty="0">
                          <a:solidFill>
                            <a:srgbClr val="FF0000"/>
                          </a:solidFill>
                          <a:latin typeface="Arial"/>
                          <a:ea typeface="Times New Roman"/>
                        </a:rPr>
                        <a:t> </a:t>
                      </a:r>
                      <a:br>
                        <a:rPr lang="en-IN" sz="1600" dirty="0">
                          <a:solidFill>
                            <a:srgbClr val="FF0000"/>
                          </a:solidFill>
                          <a:latin typeface="Arial"/>
                          <a:ea typeface="Times New Roman"/>
                        </a:rPr>
                      </a:br>
                      <a:r>
                        <a:rPr lang="en-IN" sz="1600" dirty="0">
                          <a:solidFill>
                            <a:srgbClr val="FF0000"/>
                          </a:solidFill>
                          <a:latin typeface="Arial"/>
                          <a:ea typeface="Times New Roman"/>
                        </a:rPr>
                        <a:t>(bacteria)</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1.8 million </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1700</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 gene </a:t>
                      </a:r>
                      <a:r>
                        <a:rPr lang="en-IN" sz="1600" dirty="0" smtClean="0">
                          <a:solidFill>
                            <a:srgbClr val="FF0000"/>
                          </a:solidFill>
                          <a:latin typeface="Arial"/>
                          <a:ea typeface="Times New Roman"/>
                        </a:rPr>
                        <a:t>/1000 </a:t>
                      </a:r>
                      <a:r>
                        <a:rPr lang="en-IN" sz="1600" dirty="0">
                          <a:solidFill>
                            <a:srgbClr val="FF0000"/>
                          </a:solidFill>
                          <a:latin typeface="Arial"/>
                          <a:ea typeface="Times New Roman"/>
                        </a:rPr>
                        <a:t>bases</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c>
                  <a:txBody>
                    <a:bodyPr/>
                    <a:lstStyle/>
                    <a:p>
                      <a:pPr algn="ctr">
                        <a:spcAft>
                          <a:spcPts val="0"/>
                        </a:spcAft>
                      </a:pPr>
                      <a:r>
                        <a:rPr lang="en-IN" sz="1600" dirty="0">
                          <a:solidFill>
                            <a:srgbClr val="FF0000"/>
                          </a:solidFill>
                          <a:latin typeface="Arial"/>
                          <a:ea typeface="Times New Roman"/>
                        </a:rPr>
                        <a:t>1</a:t>
                      </a:r>
                      <a:endParaRPr lang="en-IN" sz="3200" dirty="0">
                        <a:solidFill>
                          <a:srgbClr val="FF0000"/>
                        </a:solidFill>
                        <a:latin typeface="Times New Roman"/>
                        <a:ea typeface="Times New Roman"/>
                      </a:endParaRPr>
                    </a:p>
                  </a:txBody>
                  <a:tcPr marL="28575" marR="28575" marT="28576" marB="28576" anchor="ctr">
                    <a:lnL>
                      <a:noFill/>
                    </a:lnL>
                    <a:lnR>
                      <a:noFill/>
                    </a:lnR>
                    <a:lnT>
                      <a:noFill/>
                    </a:lnT>
                    <a:lnB>
                      <a:noFill/>
                    </a:lnB>
                  </a:tcPr>
                </a:tc>
              </a:tr>
            </a:tbl>
          </a:graphicData>
        </a:graphic>
      </p:graphicFrame>
      <p:sp>
        <p:nvSpPr>
          <p:cNvPr id="24624" name="Rectangle 1"/>
          <p:cNvSpPr>
            <a:spLocks noChangeArrowheads="1"/>
          </p:cNvSpPr>
          <p:nvPr/>
        </p:nvSpPr>
        <p:spPr bwMode="auto">
          <a:xfrm>
            <a:off x="533400" y="204788"/>
            <a:ext cx="80851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200" b="1">
                <a:cs typeface="Arial" pitchFamily="34" charset="0"/>
              </a:rPr>
              <a:t>comparative genome sizes of organisms</a:t>
            </a:r>
            <a:endParaRPr lang="en-US" sz="4800" b="1">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1107430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Molecular Diagnostics</a:t>
            </a:r>
          </a:p>
        </p:txBody>
      </p:sp>
      <p:sp>
        <p:nvSpPr>
          <p:cNvPr id="11267" name="Subtitle 2"/>
          <p:cNvSpPr>
            <a:spLocks noGrp="1"/>
          </p:cNvSpPr>
          <p:nvPr>
            <p:ph idx="1"/>
          </p:nvPr>
        </p:nvSpPr>
        <p:spPr>
          <a:xfrm>
            <a:off x="762000" y="3886200"/>
            <a:ext cx="7543800" cy="3886200"/>
          </a:xfrm>
        </p:spPr>
        <p:txBody>
          <a:bodyPr>
            <a:normAutofit fontScale="92500" lnSpcReduction="10000"/>
          </a:bodyPr>
          <a:lstStyle/>
          <a:p>
            <a:pPr algn="l" eaLnBrk="1" hangingPunct="1">
              <a:buFontTx/>
              <a:buChar char="•"/>
            </a:pPr>
            <a:r>
              <a:rPr lang="en-US" sz="2400" dirty="0" smtClean="0"/>
              <a:t> </a:t>
            </a:r>
            <a:r>
              <a:rPr lang="en-GB" sz="4000" dirty="0" smtClean="0"/>
              <a:t>“Molecular diagnostics” deals with </a:t>
            </a:r>
            <a:r>
              <a:rPr lang="en-GB" sz="4000" b="1" dirty="0" smtClean="0"/>
              <a:t>the detection and/or analysis of nucleic acid molecules (DNA or RNA) to provide clinical information</a:t>
            </a:r>
            <a:r>
              <a:rPr lang="en-GB" sz="4000" dirty="0" smtClean="0"/>
              <a:t>.</a:t>
            </a:r>
          </a:p>
          <a:p>
            <a:pPr algn="l" eaLnBrk="1" hangingPunct="1">
              <a:buFontTx/>
              <a:buChar char="•"/>
            </a:pPr>
            <a:r>
              <a:rPr lang="en-US" sz="4000" dirty="0" smtClean="0"/>
              <a:t>It is the S</a:t>
            </a:r>
            <a:r>
              <a:rPr lang="en-US" sz="4000" dirty="0" smtClean="0">
                <a:cs typeface="Times New Roman" pitchFamily="18" charset="0"/>
              </a:rPr>
              <a:t>tudy of gene structure and function at the molecular level. </a:t>
            </a:r>
            <a:endParaRPr lang="en-US" sz="4000" dirty="0" smtClean="0"/>
          </a:p>
          <a:p>
            <a:pPr algn="l" eaLnBrk="1" hangingPunct="1">
              <a:buFontTx/>
              <a:buChar char="•"/>
            </a:pPr>
            <a:endParaRPr lang="en-US" sz="2800" dirty="0" smtClean="0"/>
          </a:p>
          <a:p>
            <a:pPr algn="l" eaLnBrk="1" hangingPunct="1">
              <a:buFontTx/>
              <a:buChar char="•"/>
            </a:pPr>
            <a:endParaRPr lang="en-US" sz="2800" dirty="0" smtClean="0"/>
          </a:p>
          <a:p>
            <a:pPr algn="l" eaLnBrk="1" hangingPunct="1">
              <a:buFontTx/>
              <a:buChar char="•"/>
            </a:pPr>
            <a:endParaRPr lang="en-US" sz="2400" dirty="0" smtClean="0"/>
          </a:p>
          <a:p>
            <a:pPr algn="l" eaLnBrk="1" hangingPunct="1"/>
            <a:endParaRPr lang="en-US" sz="2400" dirty="0" smtClean="0"/>
          </a:p>
          <a:p>
            <a:pPr algn="l" eaLnBrk="1" hangingPunct="1"/>
            <a:endParaRPr lang="en-US" sz="2400" dirty="0" smtClean="0"/>
          </a:p>
          <a:p>
            <a:pPr algn="l" eaLnBrk="1" hangingPunct="1"/>
            <a:endParaRPr lang="en-US" sz="2400"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812090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229600" cy="1371600"/>
          </a:xfrm>
        </p:spPr>
        <p:txBody>
          <a:bodyPr/>
          <a:lstStyle/>
          <a:p>
            <a:r>
              <a:rPr lang="en-US" sz="2800" b="1" dirty="0" smtClean="0">
                <a:latin typeface="Times New Roman" pitchFamily="18" charset="0"/>
                <a:cs typeface="Times New Roman" pitchFamily="18" charset="0"/>
              </a:rPr>
              <a:t> </a:t>
            </a:r>
            <a:r>
              <a:rPr lang="en-US" sz="3200" b="1" dirty="0" smtClean="0">
                <a:latin typeface="Arial Black" pitchFamily="34" charset="0"/>
                <a:cs typeface="Times New Roman" pitchFamily="18" charset="0"/>
              </a:rPr>
              <a:t>Application of Molecular Diagnostics</a:t>
            </a:r>
            <a:endParaRPr lang="en-US" sz="3200" dirty="0" smtClean="0">
              <a:latin typeface="Arial Black" pitchFamily="34" charset="0"/>
              <a:cs typeface="Times New Roman" pitchFamily="18" charset="0"/>
            </a:endParaRPr>
          </a:p>
        </p:txBody>
      </p:sp>
      <p:sp>
        <p:nvSpPr>
          <p:cNvPr id="3" name="Content Placeholder 2"/>
          <p:cNvSpPr>
            <a:spLocks noGrp="1"/>
          </p:cNvSpPr>
          <p:nvPr>
            <p:ph idx="1"/>
          </p:nvPr>
        </p:nvSpPr>
        <p:spPr>
          <a:xfrm>
            <a:off x="457200" y="1828800"/>
            <a:ext cx="8229600" cy="3886200"/>
          </a:xfrm>
        </p:spPr>
        <p:txBody>
          <a:bodyPr>
            <a:noAutofit/>
          </a:bodyPr>
          <a:lstStyle/>
          <a:p>
            <a:pPr>
              <a:buClrTx/>
              <a:buFont typeface="Wingdings" pitchFamily="2" charset="2"/>
              <a:buChar char="§"/>
              <a:defRPr/>
            </a:pPr>
            <a:endParaRPr lang="en-US" sz="3600" dirty="0" smtClean="0"/>
          </a:p>
          <a:p>
            <a:pPr lvl="1">
              <a:buClrTx/>
              <a:buSzPct val="150000"/>
              <a:buFont typeface="Wingdings" pitchFamily="2" charset="2"/>
              <a:buChar char="§"/>
              <a:defRPr/>
            </a:pPr>
            <a:r>
              <a:rPr lang="en-US" sz="2800" b="1" dirty="0" smtClean="0">
                <a:latin typeface="Times New Roman" pitchFamily="18" charset="0"/>
                <a:cs typeface="Times New Roman" pitchFamily="18" charset="0"/>
              </a:rPr>
              <a:t>Research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Diagnosis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Transplantation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Paternity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Forensic analysis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Gene therapy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Drug Design </a:t>
            </a:r>
          </a:p>
          <a:p>
            <a:pPr lvl="1">
              <a:buClrTx/>
              <a:buSzPct val="150000"/>
              <a:buFont typeface="Wingdings" pitchFamily="2" charset="2"/>
              <a:buChar char="§"/>
              <a:defRPr/>
            </a:pPr>
            <a:r>
              <a:rPr lang="en-US" sz="2800" b="1" dirty="0" smtClean="0">
                <a:latin typeface="Times New Roman" pitchFamily="18" charset="0"/>
                <a:cs typeface="Times New Roman" pitchFamily="18" charset="0"/>
              </a:rPr>
              <a:t>……</a:t>
            </a:r>
          </a:p>
          <a:p>
            <a:pPr>
              <a:buClrTx/>
              <a:buFont typeface="Wingdings" pitchFamily="2" charset="2"/>
              <a:buChar char="§"/>
              <a:defRPr/>
            </a:pPr>
            <a:endParaRPr lang="en-US" sz="3200" dirty="0"/>
          </a:p>
        </p:txBody>
      </p:sp>
    </p:spTree>
    <p:extLst>
      <p:ext uri="{BB962C8B-B14F-4D97-AF65-F5344CB8AC3E}">
        <p14:creationId xmlns:p14="http://schemas.microsoft.com/office/powerpoint/2010/main" val="1642264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altLang="en-US" sz="4800" b="1" dirty="0" smtClean="0">
                <a:latin typeface="Albertus Medium"/>
              </a:rPr>
              <a:t>Some Terminology</a:t>
            </a:r>
          </a:p>
        </p:txBody>
      </p:sp>
      <p:sp>
        <p:nvSpPr>
          <p:cNvPr id="12291" name="Rectangle 3"/>
          <p:cNvSpPr>
            <a:spLocks noGrp="1" noChangeArrowheads="1"/>
          </p:cNvSpPr>
          <p:nvPr>
            <p:ph idx="1"/>
          </p:nvPr>
        </p:nvSpPr>
        <p:spPr/>
        <p:txBody>
          <a:bodyPr/>
          <a:lstStyle/>
          <a:p>
            <a:pPr>
              <a:lnSpc>
                <a:spcPct val="90000"/>
              </a:lnSpc>
            </a:pPr>
            <a:r>
              <a:rPr lang="en-US" altLang="en-US" sz="2100" b="1" u="sng" smtClean="0">
                <a:solidFill>
                  <a:schemeClr val="hlink"/>
                </a:solidFill>
                <a:latin typeface="Arial Narrow" pitchFamily="34" charset="0"/>
              </a:rPr>
              <a:t>Genome</a:t>
            </a:r>
            <a:r>
              <a:rPr lang="en-US" altLang="en-US" sz="1900" smtClean="0">
                <a:latin typeface="Arial Narrow" pitchFamily="34" charset="0"/>
              </a:rPr>
              <a:t>: </a:t>
            </a:r>
            <a:r>
              <a:rPr lang="en-US" altLang="en-US" sz="1900" b="1" smtClean="0">
                <a:latin typeface="Arial Narrow" pitchFamily="34" charset="0"/>
              </a:rPr>
              <a:t>an organism’s genetic material</a:t>
            </a:r>
          </a:p>
          <a:p>
            <a:pPr>
              <a:lnSpc>
                <a:spcPct val="90000"/>
              </a:lnSpc>
              <a:buFontTx/>
              <a:buNone/>
            </a:pPr>
            <a:endParaRPr lang="en-US" altLang="en-US" sz="1900" b="1" u="sng" smtClean="0">
              <a:latin typeface="Arial Narrow" pitchFamily="34" charset="0"/>
            </a:endParaRPr>
          </a:p>
          <a:p>
            <a:pPr>
              <a:lnSpc>
                <a:spcPct val="90000"/>
              </a:lnSpc>
            </a:pPr>
            <a:r>
              <a:rPr lang="en-US" altLang="en-US" sz="2100" b="1" u="sng" smtClean="0">
                <a:solidFill>
                  <a:schemeClr val="hlink"/>
                </a:solidFill>
                <a:latin typeface="Arial Narrow" pitchFamily="34" charset="0"/>
              </a:rPr>
              <a:t>Gene</a:t>
            </a:r>
            <a:r>
              <a:rPr lang="en-US" altLang="en-US" sz="1900" smtClean="0">
                <a:latin typeface="Arial Narrow" pitchFamily="34" charset="0"/>
              </a:rPr>
              <a:t>: </a:t>
            </a:r>
            <a:r>
              <a:rPr lang="en-US" altLang="en-US" sz="1900" b="1" smtClean="0">
                <a:latin typeface="Arial Narrow" pitchFamily="34" charset="0"/>
              </a:rPr>
              <a:t>a discrete units of hereditary information located on the chromosomes and consisting of DNA.</a:t>
            </a:r>
          </a:p>
          <a:p>
            <a:pPr>
              <a:lnSpc>
                <a:spcPct val="90000"/>
              </a:lnSpc>
              <a:buFontTx/>
              <a:buNone/>
            </a:pPr>
            <a:endParaRPr lang="en-US" altLang="en-US" sz="1900" b="1" smtClean="0">
              <a:latin typeface="Arial Narrow" pitchFamily="34" charset="0"/>
            </a:endParaRPr>
          </a:p>
          <a:p>
            <a:pPr>
              <a:lnSpc>
                <a:spcPct val="90000"/>
              </a:lnSpc>
            </a:pPr>
            <a:r>
              <a:rPr lang="en-US" altLang="en-US" sz="2100" b="1" u="sng" smtClean="0">
                <a:solidFill>
                  <a:schemeClr val="hlink"/>
                </a:solidFill>
                <a:latin typeface="Arial Narrow" pitchFamily="34" charset="0"/>
              </a:rPr>
              <a:t>Genotype</a:t>
            </a:r>
            <a:r>
              <a:rPr lang="en-US" altLang="en-US" sz="1900" smtClean="0">
                <a:latin typeface="Arial Narrow" pitchFamily="34" charset="0"/>
              </a:rPr>
              <a:t>: </a:t>
            </a:r>
            <a:r>
              <a:rPr lang="en-US" altLang="en-US" sz="1900" b="1" smtClean="0">
                <a:latin typeface="Arial Narrow" pitchFamily="34" charset="0"/>
              </a:rPr>
              <a:t>The genetic makeup of an organism</a:t>
            </a:r>
          </a:p>
          <a:p>
            <a:pPr>
              <a:lnSpc>
                <a:spcPct val="90000"/>
              </a:lnSpc>
              <a:buFontTx/>
              <a:buNone/>
            </a:pPr>
            <a:endParaRPr lang="en-US" altLang="en-US" sz="1900" b="1" smtClean="0">
              <a:latin typeface="Arial Narrow" pitchFamily="34" charset="0"/>
            </a:endParaRPr>
          </a:p>
          <a:p>
            <a:pPr>
              <a:lnSpc>
                <a:spcPct val="90000"/>
              </a:lnSpc>
            </a:pPr>
            <a:r>
              <a:rPr lang="en-US" altLang="en-US" sz="2100" b="1" u="sng" smtClean="0">
                <a:solidFill>
                  <a:schemeClr val="hlink"/>
                </a:solidFill>
                <a:latin typeface="Arial Narrow" pitchFamily="34" charset="0"/>
              </a:rPr>
              <a:t>Phenotype</a:t>
            </a:r>
            <a:r>
              <a:rPr lang="en-US" altLang="en-US" sz="1900" smtClean="0">
                <a:latin typeface="Arial Narrow" pitchFamily="34" charset="0"/>
              </a:rPr>
              <a:t>: </a:t>
            </a:r>
            <a:r>
              <a:rPr lang="en-US" altLang="en-US" sz="1900" b="1" smtClean="0">
                <a:latin typeface="Arial Narrow" pitchFamily="34" charset="0"/>
              </a:rPr>
              <a:t>the physical expressed traits of an organism</a:t>
            </a:r>
          </a:p>
          <a:p>
            <a:pPr>
              <a:lnSpc>
                <a:spcPct val="90000"/>
              </a:lnSpc>
              <a:buFontTx/>
              <a:buNone/>
            </a:pPr>
            <a:endParaRPr lang="en-US" altLang="en-US" sz="1900" b="1" smtClean="0">
              <a:latin typeface="Arial Narrow" pitchFamily="34" charset="0"/>
            </a:endParaRPr>
          </a:p>
          <a:p>
            <a:pPr>
              <a:lnSpc>
                <a:spcPct val="90000"/>
              </a:lnSpc>
            </a:pPr>
            <a:r>
              <a:rPr lang="en-US" altLang="en-US" sz="2100" b="1" u="sng" smtClean="0">
                <a:solidFill>
                  <a:schemeClr val="hlink"/>
                </a:solidFill>
                <a:latin typeface="Arial Narrow" pitchFamily="34" charset="0"/>
              </a:rPr>
              <a:t>Nucleic acid</a:t>
            </a:r>
            <a:r>
              <a:rPr lang="en-US" altLang="en-US" sz="1900" smtClean="0">
                <a:latin typeface="Arial Narrow" pitchFamily="34" charset="0"/>
              </a:rPr>
              <a:t>: </a:t>
            </a:r>
            <a:r>
              <a:rPr lang="en-US" altLang="en-US" sz="1900" b="1" smtClean="0">
                <a:latin typeface="Arial Narrow" pitchFamily="34" charset="0"/>
              </a:rPr>
              <a:t>Biological molecules(RNA and DNA) that allow organisms to reproduce;</a:t>
            </a:r>
          </a:p>
        </p:txBody>
      </p:sp>
    </p:spTree>
    <p:extLst>
      <p:ext uri="{BB962C8B-B14F-4D97-AF65-F5344CB8AC3E}">
        <p14:creationId xmlns:p14="http://schemas.microsoft.com/office/powerpoint/2010/main" val="1058753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GB" dirty="0"/>
              <a:t>Prenatal diagnosis</a:t>
            </a:r>
          </a:p>
        </p:txBody>
      </p:sp>
      <p:sp>
        <p:nvSpPr>
          <p:cNvPr id="27651" name="Rectangle 3"/>
          <p:cNvSpPr>
            <a:spLocks noGrp="1" noChangeArrowheads="1"/>
          </p:cNvSpPr>
          <p:nvPr>
            <p:ph type="body" idx="1"/>
          </p:nvPr>
        </p:nvSpPr>
        <p:spPr/>
        <p:txBody>
          <a:bodyPr/>
          <a:lstStyle/>
          <a:p>
            <a:r>
              <a:rPr lang="en-GB" sz="2800" dirty="0" smtClean="0"/>
              <a:t>Amniocentesis:12 - 14 weeks of gestation </a:t>
            </a:r>
            <a:r>
              <a:rPr lang="en-GB" sz="2800" dirty="0" err="1" smtClean="0"/>
              <a:t>fetal</a:t>
            </a:r>
            <a:r>
              <a:rPr lang="en-GB" sz="2800" dirty="0" smtClean="0"/>
              <a:t> cells from amniotic fluid is drawn off.. </a:t>
            </a:r>
          </a:p>
          <a:p>
            <a:r>
              <a:rPr lang="en-GB" sz="2800" dirty="0" smtClean="0"/>
              <a:t>Chorionic villus sampling: 9-10 gestation, placental tissue aspirated via the cervix, </a:t>
            </a:r>
          </a:p>
          <a:p>
            <a:r>
              <a:rPr lang="en-GB" sz="2800" dirty="0" smtClean="0"/>
              <a:t>A single cell from an 8 cell stage embryo can be examined directly - used to decide on which embryo to reintroduce into the mother.</a:t>
            </a:r>
          </a:p>
          <a:p>
            <a:endParaRPr lang="en-GB" sz="2800" dirty="0" smtClean="0"/>
          </a:p>
        </p:txBody>
      </p:sp>
    </p:spTree>
    <p:extLst>
      <p:ext uri="{BB962C8B-B14F-4D97-AF65-F5344CB8AC3E}">
        <p14:creationId xmlns:p14="http://schemas.microsoft.com/office/powerpoint/2010/main" val="424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inVertical)">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arn(inVertical)">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410200"/>
          </a:xfrm>
        </p:spPr>
        <p:txBody>
          <a:bodyPr>
            <a:normAutofit/>
          </a:bodyPr>
          <a:lstStyle/>
          <a:p>
            <a:pPr marL="0" lvl="0" indent="0">
              <a:buNone/>
            </a:pPr>
            <a:r>
              <a:rPr lang="en-GB" sz="2800" dirty="0" smtClean="0"/>
              <a:t>Q. 3: </a:t>
            </a:r>
            <a:r>
              <a:rPr lang="en-US" sz="2800" dirty="0" smtClean="0"/>
              <a:t>The </a:t>
            </a:r>
            <a:r>
              <a:rPr lang="en-US" sz="2800" dirty="0"/>
              <a:t>basic units of chromatin are nucleosomes which in turn are made of a single nucleosome core particle and linker DNA. The linker DNA in a chromatin is related to which of the following histones:</a:t>
            </a:r>
          </a:p>
          <a:p>
            <a:pPr marL="0" lvl="0" indent="0">
              <a:buNone/>
            </a:pPr>
            <a:endParaRPr lang="en-US" sz="2800" dirty="0"/>
          </a:p>
          <a:p>
            <a:pPr marL="0" lvl="0" indent="0">
              <a:buNone/>
            </a:pPr>
            <a:r>
              <a:rPr lang="en-US" sz="2800" dirty="0"/>
              <a:t>a.	H1</a:t>
            </a:r>
          </a:p>
          <a:p>
            <a:pPr marL="0" lvl="0" indent="0">
              <a:buNone/>
            </a:pPr>
            <a:r>
              <a:rPr lang="en-US" sz="2800" dirty="0"/>
              <a:t>b.	H2A</a:t>
            </a:r>
          </a:p>
          <a:p>
            <a:pPr marL="0" lvl="0" indent="0">
              <a:buNone/>
            </a:pPr>
            <a:r>
              <a:rPr lang="en-US" sz="2800" dirty="0"/>
              <a:t>c.	H2B</a:t>
            </a:r>
          </a:p>
          <a:p>
            <a:pPr marL="0" lvl="0" indent="0">
              <a:buNone/>
            </a:pPr>
            <a:r>
              <a:rPr lang="en-US" sz="2800" dirty="0"/>
              <a:t>d.	H3</a:t>
            </a:r>
          </a:p>
          <a:p>
            <a:pPr marL="0" lvl="0" indent="0">
              <a:buNone/>
            </a:pPr>
            <a:r>
              <a:rPr lang="en-US" sz="2800" dirty="0"/>
              <a:t>e.	H4</a:t>
            </a:r>
          </a:p>
          <a:p>
            <a:pPr marL="0" lvl="0" indent="0">
              <a:buNone/>
            </a:pPr>
            <a:endParaRPr lang="en-US" dirty="0"/>
          </a:p>
        </p:txBody>
      </p:sp>
      <p:sp>
        <p:nvSpPr>
          <p:cNvPr id="4" name="Rectangle 3"/>
          <p:cNvSpPr txBox="1">
            <a:spLocks noChangeArrowheads="1"/>
          </p:cNvSpPr>
          <p:nvPr/>
        </p:nvSpPr>
        <p:spPr>
          <a:xfrm>
            <a:off x="167640" y="60960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5400" dirty="0">
                <a:solidFill>
                  <a:srgbClr val="FF0000"/>
                </a:solidFill>
              </a:rPr>
              <a:t>a.	H1</a:t>
            </a:r>
          </a:p>
          <a:p>
            <a:pPr marL="1371600" lvl="3" indent="0" algn="ctr">
              <a:buFont typeface="Arial" pitchFamily="34" charset="0"/>
              <a:buNone/>
            </a:pPr>
            <a:r>
              <a:rPr lang="en-US" sz="5400" dirty="0" smtClean="0">
                <a:solidFill>
                  <a:schemeClr val="tx1"/>
                </a:solidFill>
              </a:rPr>
              <a:t/>
            </a:r>
            <a:br>
              <a:rPr lang="en-US" sz="5400" dirty="0" smtClean="0">
                <a:solidFill>
                  <a:schemeClr val="tx1"/>
                </a:solidFill>
              </a:rPr>
            </a:br>
            <a:endParaRPr lang="en-US" sz="3600" dirty="0">
              <a:solidFill>
                <a:srgbClr val="002060"/>
              </a:solidFill>
            </a:endParaRPr>
          </a:p>
        </p:txBody>
      </p:sp>
    </p:spTree>
    <p:extLst>
      <p:ext uri="{BB962C8B-B14F-4D97-AF65-F5344CB8AC3E}">
        <p14:creationId xmlns:p14="http://schemas.microsoft.com/office/powerpoint/2010/main" val="29631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ones"/>
          <p:cNvPicPr/>
          <p:nvPr/>
        </p:nvPicPr>
        <p:blipFill>
          <a:blip r:embed="rId2" cstate="print"/>
          <a:srcRect/>
          <a:stretch>
            <a:fillRect/>
          </a:stretch>
        </p:blipFill>
        <p:spPr bwMode="auto">
          <a:xfrm>
            <a:off x="0" y="0"/>
            <a:ext cx="9144000" cy="6311354"/>
          </a:xfrm>
          <a:prstGeom prst="rect">
            <a:avLst/>
          </a:prstGeom>
          <a:noFill/>
          <a:ln w="9525">
            <a:noFill/>
            <a:miter lim="800000"/>
            <a:headEnd/>
            <a:tailEnd/>
          </a:ln>
        </p:spPr>
      </p:pic>
      <p:sp>
        <p:nvSpPr>
          <p:cNvPr id="5" name="TextBox 4"/>
          <p:cNvSpPr txBox="1"/>
          <p:nvPr/>
        </p:nvSpPr>
        <p:spPr>
          <a:xfrm>
            <a:off x="4211960" y="4549676"/>
            <a:ext cx="4824536" cy="2554545"/>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t>Chemical composition of chromosome:</a:t>
            </a:r>
            <a:r>
              <a:rPr lang="en-US" sz="2000" dirty="0"/>
              <a:t/>
            </a:r>
            <a:br>
              <a:rPr lang="en-US" sz="2000" dirty="0"/>
            </a:br>
            <a:r>
              <a:rPr lang="en-US" sz="2000" dirty="0"/>
              <a:t>DNA</a:t>
            </a:r>
          </a:p>
          <a:p>
            <a:pPr marL="285750" lvl="0" indent="-285750">
              <a:buFont typeface="Arial" panose="020B0604020202020204" pitchFamily="34" charset="0"/>
              <a:buChar char="•"/>
            </a:pPr>
            <a:r>
              <a:rPr lang="en-US" sz="2000" dirty="0"/>
              <a:t>Protein</a:t>
            </a:r>
          </a:p>
          <a:p>
            <a:pPr marL="285750" lvl="0" indent="-285750">
              <a:buFont typeface="Arial" panose="020B0604020202020204" pitchFamily="34" charset="0"/>
              <a:buChar char="•"/>
            </a:pPr>
            <a:r>
              <a:rPr lang="en-US" sz="2000" dirty="0"/>
              <a:t>A significant amount of RNA is also associated with chromosome because these are the sites of RNA synthesis.</a:t>
            </a:r>
          </a:p>
          <a:p>
            <a:endParaRPr lang="en-US" sz="2000" dirty="0"/>
          </a:p>
          <a:p>
            <a:endParaRPr lang="en-CA" sz="2000" dirty="0"/>
          </a:p>
        </p:txBody>
      </p:sp>
    </p:spTree>
    <p:extLst>
      <p:ext uri="{BB962C8B-B14F-4D97-AF65-F5344CB8AC3E}">
        <p14:creationId xmlns:p14="http://schemas.microsoft.com/office/powerpoint/2010/main" val="2873781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63880" y="1234440"/>
            <a:ext cx="7970520" cy="5262979"/>
          </a:xfrm>
          <a:prstGeom prst="rect">
            <a:avLst/>
          </a:prstGeom>
          <a:noFill/>
        </p:spPr>
        <p:txBody>
          <a:bodyPr wrap="square" rtlCol="0">
            <a:spAutoFit/>
          </a:bodyPr>
          <a:lstStyle/>
          <a:p>
            <a:pPr marL="342900" indent="-342900">
              <a:buFont typeface="Arial" pitchFamily="34" charset="0"/>
              <a:buChar char="•"/>
            </a:pPr>
            <a:r>
              <a:rPr lang="en-US" b="1" dirty="0">
                <a:solidFill>
                  <a:srgbClr val="002060"/>
                </a:solidFill>
              </a:rPr>
              <a:t>Chromatin</a:t>
            </a:r>
            <a:r>
              <a:rPr lang="en-US" dirty="0">
                <a:solidFill>
                  <a:srgbClr val="002060"/>
                </a:solidFill>
              </a:rPr>
              <a:t>, under the microscope in its extended form, looks like beads on a </a:t>
            </a:r>
            <a:r>
              <a:rPr lang="en-US" dirty="0" smtClean="0">
                <a:solidFill>
                  <a:srgbClr val="002060"/>
                </a:solidFill>
              </a:rPr>
              <a:t>string </a:t>
            </a:r>
            <a:r>
              <a:rPr lang="en-US" i="1" dirty="0" smtClean="0">
                <a:solidFill>
                  <a:srgbClr val="002060"/>
                </a:solidFill>
              </a:rPr>
              <a:t>(</a:t>
            </a:r>
            <a:r>
              <a:rPr lang="en-US" i="1" dirty="0" err="1" smtClean="0">
                <a:solidFill>
                  <a:srgbClr val="002060"/>
                </a:solidFill>
              </a:rPr>
              <a:t>Tasbeeh</a:t>
            </a:r>
            <a:r>
              <a:rPr lang="en-US" dirty="0">
                <a:solidFill>
                  <a:srgbClr val="002060"/>
                </a:solidFill>
              </a:rPr>
              <a:t>)</a:t>
            </a:r>
            <a:r>
              <a:rPr lang="en-US" dirty="0" smtClean="0">
                <a:solidFill>
                  <a:srgbClr val="002060"/>
                </a:solidFill>
              </a:rPr>
              <a:t>. </a:t>
            </a:r>
          </a:p>
          <a:p>
            <a:pPr marL="342900" indent="-342900">
              <a:buFont typeface="Arial" pitchFamily="34" charset="0"/>
              <a:buChar char="•"/>
            </a:pPr>
            <a:r>
              <a:rPr lang="en-US" dirty="0" smtClean="0">
                <a:solidFill>
                  <a:srgbClr val="002060"/>
                </a:solidFill>
              </a:rPr>
              <a:t>These </a:t>
            </a:r>
            <a:r>
              <a:rPr lang="en-US" dirty="0">
                <a:solidFill>
                  <a:srgbClr val="002060"/>
                </a:solidFill>
              </a:rPr>
              <a:t>beads </a:t>
            </a:r>
            <a:r>
              <a:rPr lang="en-US" dirty="0" smtClean="0">
                <a:solidFill>
                  <a:srgbClr val="002060"/>
                </a:solidFill>
              </a:rPr>
              <a:t>called </a:t>
            </a:r>
            <a:r>
              <a:rPr lang="en-US" b="1" dirty="0" smtClean="0">
                <a:solidFill>
                  <a:srgbClr val="002060"/>
                </a:solidFill>
              </a:rPr>
              <a:t>nucleosome</a:t>
            </a:r>
            <a:r>
              <a:rPr lang="en-US" dirty="0" smtClean="0">
                <a:solidFill>
                  <a:srgbClr val="002060"/>
                </a:solidFill>
              </a:rPr>
              <a:t>s</a:t>
            </a:r>
            <a:r>
              <a:rPr lang="en-US" dirty="0">
                <a:solidFill>
                  <a:srgbClr val="002060"/>
                </a:solidFill>
              </a:rPr>
              <a:t> </a:t>
            </a:r>
            <a:r>
              <a:rPr lang="en-US" dirty="0" smtClean="0">
                <a:solidFill>
                  <a:srgbClr val="002060"/>
                </a:solidFill>
              </a:rPr>
              <a:t>are the basic </a:t>
            </a:r>
            <a:r>
              <a:rPr lang="en-US" dirty="0">
                <a:solidFill>
                  <a:srgbClr val="002060"/>
                </a:solidFill>
              </a:rPr>
              <a:t>unit of chromosome or chromatin </a:t>
            </a:r>
            <a:r>
              <a:rPr lang="en-US" dirty="0" smtClean="0">
                <a:solidFill>
                  <a:srgbClr val="002060"/>
                </a:solidFill>
              </a:rPr>
              <a:t>fiber.</a:t>
            </a:r>
            <a:r>
              <a:rPr lang="en-US" dirty="0">
                <a:solidFill>
                  <a:srgbClr val="002060"/>
                </a:solidFill>
              </a:rPr>
              <a:t> </a:t>
            </a:r>
            <a:endParaRPr lang="en-US" dirty="0" smtClean="0">
              <a:solidFill>
                <a:srgbClr val="002060"/>
              </a:solidFill>
            </a:endParaRPr>
          </a:p>
          <a:p>
            <a:pPr marL="342900" indent="-342900">
              <a:buFont typeface="Arial" pitchFamily="34" charset="0"/>
              <a:buChar char="•"/>
            </a:pPr>
            <a:r>
              <a:rPr lang="en-US" dirty="0" smtClean="0">
                <a:solidFill>
                  <a:srgbClr val="002060"/>
                </a:solidFill>
              </a:rPr>
              <a:t>Each </a:t>
            </a:r>
            <a:r>
              <a:rPr lang="en-US" dirty="0">
                <a:solidFill>
                  <a:srgbClr val="002060"/>
                </a:solidFill>
              </a:rPr>
              <a:t>nucleosome is composed of DNA wrapped around eight histone proteins, functions like a spool and called a histone </a:t>
            </a:r>
            <a:r>
              <a:rPr lang="en-US" dirty="0" err="1">
                <a:solidFill>
                  <a:srgbClr val="002060"/>
                </a:solidFill>
              </a:rPr>
              <a:t>octamer</a:t>
            </a:r>
            <a:r>
              <a:rPr lang="en-US" dirty="0" smtClean="0">
                <a:solidFill>
                  <a:srgbClr val="002060"/>
                </a:solidFill>
              </a:rPr>
              <a:t>. </a:t>
            </a:r>
          </a:p>
          <a:p>
            <a:pPr marL="342900" indent="-342900">
              <a:buFont typeface="Arial" pitchFamily="34" charset="0"/>
              <a:buChar char="•"/>
            </a:pPr>
            <a:r>
              <a:rPr lang="en-US" dirty="0" smtClean="0">
                <a:solidFill>
                  <a:srgbClr val="002060"/>
                </a:solidFill>
              </a:rPr>
              <a:t>Nucleosomes </a:t>
            </a:r>
            <a:r>
              <a:rPr lang="en-US" dirty="0">
                <a:solidFill>
                  <a:srgbClr val="002060"/>
                </a:solidFill>
              </a:rPr>
              <a:t>are repeated after every 200 hundred nucleotides. </a:t>
            </a:r>
            <a:endParaRPr lang="en-US" dirty="0" smtClean="0">
              <a:solidFill>
                <a:srgbClr val="002060"/>
              </a:solidFill>
            </a:endParaRPr>
          </a:p>
          <a:p>
            <a:pPr marL="342900" indent="-342900">
              <a:buFont typeface="Arial" pitchFamily="34" charset="0"/>
              <a:buChar char="•"/>
            </a:pPr>
            <a:r>
              <a:rPr lang="en-US" b="1" dirty="0" smtClean="0">
                <a:solidFill>
                  <a:srgbClr val="002060"/>
                </a:solidFill>
              </a:rPr>
              <a:t>Positively </a:t>
            </a:r>
            <a:r>
              <a:rPr lang="en-US" b="1" dirty="0">
                <a:solidFill>
                  <a:srgbClr val="002060"/>
                </a:solidFill>
              </a:rPr>
              <a:t>charged histones </a:t>
            </a:r>
            <a:r>
              <a:rPr lang="en-US" dirty="0">
                <a:solidFill>
                  <a:srgbClr val="002060"/>
                </a:solidFill>
              </a:rPr>
              <a:t>are linked with </a:t>
            </a:r>
            <a:r>
              <a:rPr lang="en-US" b="1" dirty="0">
                <a:solidFill>
                  <a:srgbClr val="002060"/>
                </a:solidFill>
              </a:rPr>
              <a:t>negative charged phosphate groups of DNA. </a:t>
            </a:r>
            <a:endParaRPr lang="en-US" b="1" dirty="0" smtClean="0">
              <a:solidFill>
                <a:srgbClr val="002060"/>
              </a:solidFill>
            </a:endParaRPr>
          </a:p>
          <a:p>
            <a:pPr marL="342900" indent="-342900">
              <a:buFont typeface="Arial" pitchFamily="34" charset="0"/>
              <a:buChar char="•"/>
            </a:pPr>
            <a:r>
              <a:rPr lang="en-US" dirty="0" smtClean="0">
                <a:solidFill>
                  <a:srgbClr val="002060"/>
                </a:solidFill>
              </a:rPr>
              <a:t>The </a:t>
            </a:r>
            <a:r>
              <a:rPr lang="en-US" dirty="0">
                <a:solidFill>
                  <a:srgbClr val="002060"/>
                </a:solidFill>
              </a:rPr>
              <a:t>histone cores thus act as magnetic forms that promote and guides the coiling of </a:t>
            </a:r>
            <a:r>
              <a:rPr lang="en-US" dirty="0" smtClean="0">
                <a:solidFill>
                  <a:srgbClr val="002060"/>
                </a:solidFill>
              </a:rPr>
              <a:t>DNA. </a:t>
            </a:r>
            <a:endParaRPr lang="en-US" dirty="0">
              <a:solidFill>
                <a:srgbClr val="002060"/>
              </a:solidFill>
            </a:endParaRPr>
          </a:p>
          <a:p>
            <a:pPr lvl="0"/>
            <a:r>
              <a:rPr lang="en-US" dirty="0" smtClean="0">
                <a:solidFill>
                  <a:srgbClr val="002060"/>
                </a:solidFill>
              </a:rPr>
              <a:t> </a:t>
            </a:r>
            <a:endParaRPr lang="en-CA" dirty="0">
              <a:solidFill>
                <a:srgbClr val="002060"/>
              </a:solidFill>
            </a:endParaRPr>
          </a:p>
        </p:txBody>
      </p:sp>
      <p:sp>
        <p:nvSpPr>
          <p:cNvPr id="4" name="Title 3"/>
          <p:cNvSpPr>
            <a:spLocks noGrp="1"/>
          </p:cNvSpPr>
          <p:nvPr>
            <p:ph type="title"/>
          </p:nvPr>
        </p:nvSpPr>
        <p:spPr>
          <a:xfrm>
            <a:off x="1286435" y="-304800"/>
            <a:ext cx="6781800" cy="1600200"/>
          </a:xfrm>
        </p:spPr>
        <p:txBody>
          <a:bodyPr>
            <a:normAutofit/>
          </a:bodyPr>
          <a:lstStyle/>
          <a:p>
            <a:r>
              <a:rPr lang="en-US" sz="6600" dirty="0"/>
              <a:t>Chromatin</a:t>
            </a:r>
            <a:endParaRPr lang="en-GB" sz="6600" dirty="0"/>
          </a:p>
        </p:txBody>
      </p:sp>
    </p:spTree>
    <p:extLst>
      <p:ext uri="{BB962C8B-B14F-4D97-AF65-F5344CB8AC3E}">
        <p14:creationId xmlns:p14="http://schemas.microsoft.com/office/powerpoint/2010/main" val="24407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ttp://www.shmoop.com/images/biology/biobook_dna_graphik_11.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7517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417638"/>
          </a:xfrm>
          <a:noFill/>
        </p:spPr>
        <p:txBody>
          <a:bodyPr>
            <a:noAutofit/>
          </a:bodyPr>
          <a:lstStyle/>
          <a:p>
            <a:r>
              <a:rPr lang="en-US" dirty="0" smtClean="0"/>
              <a:t/>
            </a:r>
            <a:br>
              <a:rPr lang="en-US" dirty="0" smtClean="0"/>
            </a:br>
            <a:r>
              <a:rPr lang="en-US" dirty="0" smtClean="0"/>
              <a:t>Classes </a:t>
            </a:r>
            <a:r>
              <a:rPr lang="en-US" dirty="0"/>
              <a:t>of </a:t>
            </a:r>
            <a:r>
              <a:rPr lang="en-US" dirty="0" smtClean="0"/>
              <a:t>Histones</a:t>
            </a:r>
            <a:r>
              <a:rPr lang="en-US" dirty="0"/>
              <a:t/>
            </a:r>
            <a:br>
              <a:rPr lang="en-US" dirty="0"/>
            </a:br>
            <a:endParaRPr lang="en-CA" dirty="0"/>
          </a:p>
        </p:txBody>
      </p:sp>
      <p:sp>
        <p:nvSpPr>
          <p:cNvPr id="4" name="Text Placeholder 3"/>
          <p:cNvSpPr>
            <a:spLocks noGrp="1"/>
          </p:cNvSpPr>
          <p:nvPr>
            <p:ph type="body" idx="1"/>
          </p:nvPr>
        </p:nvSpPr>
        <p:spPr>
          <a:xfrm>
            <a:off x="0" y="1412776"/>
            <a:ext cx="4572000" cy="762099"/>
          </a:xfrm>
          <a:noFill/>
        </p:spPr>
        <p:txBody>
          <a:bodyPr>
            <a:noAutofit/>
          </a:bodyPr>
          <a:lstStyle/>
          <a:p>
            <a:endParaRPr lang="en-US" sz="1600" dirty="0" smtClean="0">
              <a:latin typeface="+mn-lt"/>
            </a:endParaRPr>
          </a:p>
          <a:p>
            <a:endParaRPr lang="en-US" sz="1600" dirty="0">
              <a:latin typeface="+mn-lt"/>
            </a:endParaRPr>
          </a:p>
          <a:p>
            <a:r>
              <a:rPr lang="en-US" sz="1600" dirty="0">
                <a:latin typeface="+mn-lt"/>
              </a:rPr>
              <a:t>	</a:t>
            </a:r>
            <a:r>
              <a:rPr lang="en-US" sz="3200" dirty="0" smtClean="0">
                <a:latin typeface="+mn-lt"/>
              </a:rPr>
              <a:t>Core Histones</a:t>
            </a:r>
            <a:endParaRPr lang="en-US" sz="3200" dirty="0">
              <a:latin typeface="+mn-lt"/>
            </a:endParaRPr>
          </a:p>
          <a:p>
            <a:endParaRPr lang="en-CA" sz="1600" dirty="0">
              <a:latin typeface="+mn-lt"/>
            </a:endParaRPr>
          </a:p>
        </p:txBody>
      </p:sp>
      <p:sp>
        <p:nvSpPr>
          <p:cNvPr id="3" name="Content Placeholder 2"/>
          <p:cNvSpPr>
            <a:spLocks noGrp="1"/>
          </p:cNvSpPr>
          <p:nvPr>
            <p:ph sz="half" idx="2"/>
          </p:nvPr>
        </p:nvSpPr>
        <p:spPr>
          <a:xfrm>
            <a:off x="0" y="2174874"/>
            <a:ext cx="4572000" cy="4683126"/>
          </a:xfrm>
          <a:noFill/>
        </p:spPr>
        <p:txBody>
          <a:bodyPr>
            <a:normAutofit lnSpcReduction="10000"/>
          </a:bodyPr>
          <a:lstStyle/>
          <a:p>
            <a:pPr>
              <a:buNone/>
            </a:pPr>
            <a:r>
              <a:rPr lang="en-US" dirty="0" smtClean="0">
                <a:solidFill>
                  <a:srgbClr val="002060"/>
                </a:solidFill>
              </a:rPr>
              <a:t>In </a:t>
            </a:r>
            <a:r>
              <a:rPr lang="en-US" dirty="0">
                <a:solidFill>
                  <a:srgbClr val="002060"/>
                </a:solidFill>
              </a:rPr>
              <a:t>core histones following families are included</a:t>
            </a:r>
          </a:p>
          <a:p>
            <a:pPr lvl="0"/>
            <a:r>
              <a:rPr lang="en-US" dirty="0">
                <a:solidFill>
                  <a:srgbClr val="C00000"/>
                </a:solidFill>
              </a:rPr>
              <a:t>H2A</a:t>
            </a:r>
          </a:p>
          <a:p>
            <a:pPr lvl="0"/>
            <a:r>
              <a:rPr lang="en-US" dirty="0">
                <a:solidFill>
                  <a:srgbClr val="C00000"/>
                </a:solidFill>
              </a:rPr>
              <a:t>H2B</a:t>
            </a:r>
          </a:p>
          <a:p>
            <a:pPr lvl="0"/>
            <a:r>
              <a:rPr lang="en-US" dirty="0">
                <a:solidFill>
                  <a:srgbClr val="C00000"/>
                </a:solidFill>
              </a:rPr>
              <a:t>H3</a:t>
            </a:r>
          </a:p>
          <a:p>
            <a:pPr lvl="0"/>
            <a:r>
              <a:rPr lang="en-US" dirty="0">
                <a:solidFill>
                  <a:srgbClr val="C00000"/>
                </a:solidFill>
              </a:rPr>
              <a:t>H4</a:t>
            </a:r>
          </a:p>
          <a:p>
            <a:r>
              <a:rPr lang="en-US" dirty="0">
                <a:solidFill>
                  <a:srgbClr val="002060"/>
                </a:solidFill>
              </a:rPr>
              <a:t>Two of each of these core histone proteins assembles to form one </a:t>
            </a:r>
            <a:r>
              <a:rPr lang="en-US" dirty="0">
                <a:solidFill>
                  <a:srgbClr val="C00000"/>
                </a:solidFill>
              </a:rPr>
              <a:t>octameric </a:t>
            </a:r>
            <a:r>
              <a:rPr lang="en-US" dirty="0">
                <a:solidFill>
                  <a:srgbClr val="002060"/>
                </a:solidFill>
              </a:rPr>
              <a:t>nucleosome core particle, and </a:t>
            </a:r>
            <a:r>
              <a:rPr lang="en-US" b="1" dirty="0">
                <a:solidFill>
                  <a:srgbClr val="002060"/>
                </a:solidFill>
              </a:rPr>
              <a:t>147 base pairs of DNA </a:t>
            </a:r>
            <a:r>
              <a:rPr lang="en-US" dirty="0">
                <a:solidFill>
                  <a:srgbClr val="002060"/>
                </a:solidFill>
              </a:rPr>
              <a:t>wrap around this core particle.</a:t>
            </a:r>
          </a:p>
          <a:p>
            <a:endParaRPr lang="en-US" dirty="0"/>
          </a:p>
          <a:p>
            <a:endParaRPr lang="en-CA" dirty="0"/>
          </a:p>
        </p:txBody>
      </p:sp>
      <p:sp>
        <p:nvSpPr>
          <p:cNvPr id="5" name="Text Placeholder 4"/>
          <p:cNvSpPr>
            <a:spLocks noGrp="1"/>
          </p:cNvSpPr>
          <p:nvPr>
            <p:ph type="body" sz="quarter" idx="3"/>
          </p:nvPr>
        </p:nvSpPr>
        <p:spPr>
          <a:xfrm>
            <a:off x="4572001" y="1412776"/>
            <a:ext cx="4572000" cy="762099"/>
          </a:xfrm>
          <a:noFill/>
        </p:spPr>
        <p:txBody>
          <a:bodyPr>
            <a:noAutofit/>
          </a:bodyPr>
          <a:lstStyle/>
          <a:p>
            <a:endParaRPr lang="en-US" sz="1600" dirty="0" smtClean="0">
              <a:latin typeface="+mn-lt"/>
            </a:endParaRPr>
          </a:p>
          <a:p>
            <a:endParaRPr lang="en-US" sz="1600" dirty="0">
              <a:latin typeface="+mn-lt"/>
            </a:endParaRPr>
          </a:p>
          <a:p>
            <a:r>
              <a:rPr lang="en-US" sz="1600" dirty="0" smtClean="0">
                <a:latin typeface="+mn-lt"/>
              </a:rPr>
              <a:t>	</a:t>
            </a:r>
            <a:r>
              <a:rPr lang="en-US" sz="3600" dirty="0" smtClean="0">
                <a:latin typeface="+mn-lt"/>
              </a:rPr>
              <a:t>Linker Histones</a:t>
            </a:r>
            <a:endParaRPr lang="en-US" sz="3600" dirty="0">
              <a:latin typeface="+mn-lt"/>
            </a:endParaRPr>
          </a:p>
          <a:p>
            <a:endParaRPr lang="en-CA" sz="1600" dirty="0">
              <a:latin typeface="+mn-lt"/>
            </a:endParaRPr>
          </a:p>
        </p:txBody>
      </p:sp>
      <p:sp>
        <p:nvSpPr>
          <p:cNvPr id="6" name="Content Placeholder 5"/>
          <p:cNvSpPr>
            <a:spLocks noGrp="1"/>
          </p:cNvSpPr>
          <p:nvPr>
            <p:ph sz="quarter" idx="4"/>
          </p:nvPr>
        </p:nvSpPr>
        <p:spPr>
          <a:xfrm>
            <a:off x="4572001" y="2174874"/>
            <a:ext cx="4572000" cy="4683125"/>
          </a:xfrm>
          <a:noFill/>
        </p:spPr>
        <p:txBody>
          <a:bodyPr>
            <a:normAutofit lnSpcReduction="10000"/>
          </a:bodyPr>
          <a:lstStyle/>
          <a:p>
            <a:pPr>
              <a:buNone/>
            </a:pPr>
            <a:r>
              <a:rPr lang="en-US" dirty="0" smtClean="0">
                <a:solidFill>
                  <a:srgbClr val="002060"/>
                </a:solidFill>
              </a:rPr>
              <a:t>Linker </a:t>
            </a:r>
            <a:r>
              <a:rPr lang="en-US" dirty="0">
                <a:solidFill>
                  <a:srgbClr val="002060"/>
                </a:solidFill>
              </a:rPr>
              <a:t>histone included:</a:t>
            </a:r>
          </a:p>
          <a:p>
            <a:pPr lvl="0"/>
            <a:r>
              <a:rPr lang="en-US" dirty="0">
                <a:solidFill>
                  <a:srgbClr val="C00000"/>
                </a:solidFill>
              </a:rPr>
              <a:t>H1</a:t>
            </a:r>
          </a:p>
          <a:p>
            <a:pPr lvl="0"/>
            <a:r>
              <a:rPr lang="en-US" dirty="0">
                <a:solidFill>
                  <a:srgbClr val="C00000"/>
                </a:solidFill>
              </a:rPr>
              <a:t>H5</a:t>
            </a:r>
          </a:p>
          <a:p>
            <a:r>
              <a:rPr lang="en-US" dirty="0">
                <a:solidFill>
                  <a:srgbClr val="002060"/>
                </a:solidFill>
              </a:rPr>
              <a:t>The </a:t>
            </a:r>
            <a:r>
              <a:rPr lang="en-US" dirty="0">
                <a:solidFill>
                  <a:srgbClr val="C00000"/>
                </a:solidFill>
              </a:rPr>
              <a:t>linker histone protein H1 </a:t>
            </a:r>
            <a:r>
              <a:rPr lang="en-US" b="1" dirty="0">
                <a:solidFill>
                  <a:srgbClr val="002060"/>
                </a:solidFill>
              </a:rPr>
              <a:t>binds the nucleosome at the starting and ending sites of the DNA</a:t>
            </a:r>
            <a:r>
              <a:rPr lang="en-US" dirty="0">
                <a:solidFill>
                  <a:srgbClr val="002060"/>
                </a:solidFill>
              </a:rPr>
              <a:t>, thus locking the DNA into place and help in the formation of higher order structure.</a:t>
            </a:r>
          </a:p>
          <a:p>
            <a:r>
              <a:rPr lang="en-US" b="1" dirty="0">
                <a:solidFill>
                  <a:srgbClr val="002060"/>
                </a:solidFill>
              </a:rPr>
              <a:t>H5 </a:t>
            </a:r>
            <a:r>
              <a:rPr lang="en-US" b="1" dirty="0" smtClean="0">
                <a:solidFill>
                  <a:srgbClr val="002060"/>
                </a:solidFill>
              </a:rPr>
              <a:t>histones </a:t>
            </a:r>
            <a:r>
              <a:rPr lang="en-US" b="1" dirty="0">
                <a:solidFill>
                  <a:srgbClr val="002060"/>
                </a:solidFill>
              </a:rPr>
              <a:t>are individual proteins </a:t>
            </a:r>
            <a:r>
              <a:rPr lang="en-US" dirty="0">
                <a:solidFill>
                  <a:srgbClr val="002060"/>
                </a:solidFill>
              </a:rPr>
              <a:t>involve in the packaging of</a:t>
            </a:r>
            <a:r>
              <a:rPr lang="en-US" b="1" dirty="0">
                <a:solidFill>
                  <a:srgbClr val="002060"/>
                </a:solidFill>
              </a:rPr>
              <a:t> specific region of DNA</a:t>
            </a:r>
            <a:endParaRPr lang="en-CA" b="1" dirty="0">
              <a:solidFill>
                <a:srgbClr val="002060"/>
              </a:solidFill>
            </a:endParaRPr>
          </a:p>
        </p:txBody>
      </p:sp>
    </p:spTree>
    <p:extLst>
      <p:ext uri="{BB962C8B-B14F-4D97-AF65-F5344CB8AC3E}">
        <p14:creationId xmlns:p14="http://schemas.microsoft.com/office/powerpoint/2010/main" val="333722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5800"/>
            <a:ext cx="7543800" cy="1524000"/>
          </a:xfrm>
        </p:spPr>
        <p:txBody>
          <a:bodyPr>
            <a:noAutofit/>
          </a:bodyPr>
          <a:lstStyle/>
          <a:p>
            <a:pPr algn="ctr"/>
            <a:r>
              <a:rPr lang="en-US" sz="4800" dirty="0"/>
              <a:t>Part I</a:t>
            </a:r>
            <a:br>
              <a:rPr lang="en-US" sz="4800" dirty="0"/>
            </a:br>
            <a:r>
              <a:rPr lang="en-US" sz="4800" dirty="0"/>
              <a:t>MCQs (One Best Type)</a:t>
            </a:r>
            <a:br>
              <a:rPr lang="en-US" sz="4800" dirty="0"/>
            </a:br>
            <a:endParaRPr lang="en-GB" sz="4800" dirty="0"/>
          </a:p>
        </p:txBody>
      </p:sp>
    </p:spTree>
    <p:extLst>
      <p:ext uri="{BB962C8B-B14F-4D97-AF65-F5344CB8AC3E}">
        <p14:creationId xmlns:p14="http://schemas.microsoft.com/office/powerpoint/2010/main" val="3069635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Pictures\MGA2-02-40.jpg"/>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extLst>
      <p:ext uri="{BB962C8B-B14F-4D97-AF65-F5344CB8AC3E}">
        <p14:creationId xmlns:p14="http://schemas.microsoft.com/office/powerpoint/2010/main" val="2675418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Pictures\18_21.jpg"/>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TextBox 2"/>
          <p:cNvSpPr txBox="1"/>
          <p:nvPr/>
        </p:nvSpPr>
        <p:spPr>
          <a:xfrm>
            <a:off x="107504" y="4941168"/>
            <a:ext cx="4608512" cy="1200329"/>
          </a:xfrm>
          <a:prstGeom prst="rect">
            <a:avLst/>
          </a:prstGeom>
          <a:noFill/>
        </p:spPr>
        <p:txBody>
          <a:bodyPr wrap="square" rtlCol="0">
            <a:spAutoFit/>
          </a:bodyPr>
          <a:lstStyle/>
          <a:p>
            <a:r>
              <a:rPr lang="en-US" sz="2400" b="1" dirty="0">
                <a:solidFill>
                  <a:srgbClr val="002060"/>
                </a:solidFill>
              </a:rPr>
              <a:t>Each histone </a:t>
            </a:r>
            <a:r>
              <a:rPr lang="en-US" sz="2400" b="1" dirty="0" err="1">
                <a:solidFill>
                  <a:srgbClr val="002060"/>
                </a:solidFill>
              </a:rPr>
              <a:t>octamer</a:t>
            </a:r>
            <a:r>
              <a:rPr lang="en-US" sz="2400" b="1" dirty="0">
                <a:solidFill>
                  <a:srgbClr val="002060"/>
                </a:solidFill>
              </a:rPr>
              <a:t> is made of two copies each of the histone proteins H3, H4, H2A, and H2B</a:t>
            </a:r>
            <a:r>
              <a:rPr lang="en-US" sz="2400" b="1" dirty="0"/>
              <a:t>.</a:t>
            </a:r>
            <a:endParaRPr lang="en-CA" sz="2400" b="1" dirty="0"/>
          </a:p>
        </p:txBody>
      </p:sp>
    </p:spTree>
    <p:extLst>
      <p:ext uri="{BB962C8B-B14F-4D97-AF65-F5344CB8AC3E}">
        <p14:creationId xmlns:p14="http://schemas.microsoft.com/office/powerpoint/2010/main" val="168932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Pictures\MGA2-02-41.jpg"/>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TextBox 2"/>
          <p:cNvSpPr txBox="1"/>
          <p:nvPr/>
        </p:nvSpPr>
        <p:spPr>
          <a:xfrm>
            <a:off x="107504" y="3933056"/>
            <a:ext cx="4896544" cy="2554545"/>
          </a:xfrm>
          <a:prstGeom prst="rect">
            <a:avLst/>
          </a:prstGeom>
          <a:noFill/>
        </p:spPr>
        <p:txBody>
          <a:bodyPr wrap="square" rtlCol="0">
            <a:spAutoFit/>
          </a:bodyPr>
          <a:lstStyle/>
          <a:p>
            <a:pPr lvl="0" fontAlgn="base"/>
            <a:r>
              <a:rPr lang="en-US" sz="2000" dirty="0">
                <a:solidFill>
                  <a:srgbClr val="002060"/>
                </a:solidFill>
              </a:rPr>
              <a:t>The nucleosomes are then wrapped, into a 30 nm spiral, called a </a:t>
            </a:r>
            <a:r>
              <a:rPr lang="en-US" sz="2000" dirty="0">
                <a:solidFill>
                  <a:srgbClr val="C00000"/>
                </a:solidFill>
              </a:rPr>
              <a:t>solenoid</a:t>
            </a:r>
            <a:r>
              <a:rPr lang="en-US" sz="2000" dirty="0">
                <a:solidFill>
                  <a:srgbClr val="002060"/>
                </a:solidFill>
              </a:rPr>
              <a:t>, where additional </a:t>
            </a:r>
            <a:r>
              <a:rPr lang="en-US" sz="2000" dirty="0">
                <a:solidFill>
                  <a:srgbClr val="C00000"/>
                </a:solidFill>
              </a:rPr>
              <a:t>H1 histones </a:t>
            </a:r>
            <a:r>
              <a:rPr lang="en-US" sz="2000" dirty="0">
                <a:solidFill>
                  <a:srgbClr val="002060"/>
                </a:solidFill>
              </a:rPr>
              <a:t>are associated with each nucleosome to maintain the chromosomal structure</a:t>
            </a:r>
            <a:r>
              <a:rPr lang="en-US" sz="2000" dirty="0" smtClean="0">
                <a:solidFill>
                  <a:srgbClr val="002060"/>
                </a:solidFill>
              </a:rPr>
              <a:t>.</a:t>
            </a:r>
            <a:r>
              <a:rPr lang="en-US" sz="2000" dirty="0">
                <a:solidFill>
                  <a:srgbClr val="002060"/>
                </a:solidFill>
              </a:rPr>
              <a:t> In fact, histone proteins could act as </a:t>
            </a:r>
            <a:r>
              <a:rPr lang="en-US" sz="2000" dirty="0">
                <a:solidFill>
                  <a:srgbClr val="C00000"/>
                </a:solidFill>
              </a:rPr>
              <a:t>gatekeepers to the DNA</a:t>
            </a:r>
            <a:r>
              <a:rPr lang="en-US" sz="2000" dirty="0">
                <a:solidFill>
                  <a:srgbClr val="002060"/>
                </a:solidFill>
              </a:rPr>
              <a:t>, determining which portions of the DNA were available for protein expression</a:t>
            </a:r>
          </a:p>
        </p:txBody>
      </p:sp>
    </p:spTree>
    <p:extLst>
      <p:ext uri="{BB962C8B-B14F-4D97-AF65-F5344CB8AC3E}">
        <p14:creationId xmlns:p14="http://schemas.microsoft.com/office/powerpoint/2010/main" val="3394980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7643"/>
            <a:ext cx="9143999" cy="6925643"/>
          </a:xfrm>
        </p:spPr>
      </p:pic>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33</a:t>
            </a:fld>
            <a:endParaRPr lang="en-US"/>
          </a:p>
        </p:txBody>
      </p:sp>
    </p:spTree>
    <p:extLst>
      <p:ext uri="{BB962C8B-B14F-4D97-AF65-F5344CB8AC3E}">
        <p14:creationId xmlns:p14="http://schemas.microsoft.com/office/powerpoint/2010/main" val="3320844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211763"/>
          </a:xfrm>
        </p:spPr>
        <p:txBody>
          <a:bodyPr>
            <a:noAutofit/>
          </a:bodyPr>
          <a:lstStyle/>
          <a:p>
            <a:pPr marL="0" lvl="0" indent="0">
              <a:buNone/>
            </a:pPr>
            <a:r>
              <a:rPr lang="en-GB" dirty="0" smtClean="0"/>
              <a:t>Q.4:</a:t>
            </a:r>
            <a:r>
              <a:rPr lang="en-US" dirty="0"/>
              <a:t> </a:t>
            </a:r>
            <a:r>
              <a:rPr lang="en-US" dirty="0" smtClean="0"/>
              <a:t>The </a:t>
            </a:r>
            <a:r>
              <a:rPr lang="en-US" dirty="0"/>
              <a:t>‘gene’ is essentially defined as a functional product of the genome and its associated regulatory regions. Promoter of the gene, being an important regulator, lies at which of the following position of the gene:</a:t>
            </a:r>
          </a:p>
          <a:p>
            <a:pPr marL="0" lvl="0" indent="0">
              <a:buNone/>
            </a:pPr>
            <a:endParaRPr lang="en-US" dirty="0"/>
          </a:p>
          <a:p>
            <a:pPr marL="517525" lvl="0" indent="-517525">
              <a:buNone/>
            </a:pPr>
            <a:r>
              <a:rPr lang="en-US" dirty="0"/>
              <a:t>a.	At any site in the genome</a:t>
            </a:r>
          </a:p>
          <a:p>
            <a:pPr marL="517525" lvl="0" indent="-517525">
              <a:buNone/>
            </a:pPr>
            <a:r>
              <a:rPr lang="en-US" dirty="0"/>
              <a:t>b.	Distant from protein-coding region</a:t>
            </a:r>
          </a:p>
          <a:p>
            <a:pPr marL="517525" lvl="0" indent="-517525">
              <a:buNone/>
            </a:pPr>
            <a:r>
              <a:rPr lang="en-US" dirty="0"/>
              <a:t>c.	Immediately 5′ (5 prime) to the start of protein coding sequence</a:t>
            </a:r>
          </a:p>
          <a:p>
            <a:pPr marL="517525" lvl="0" indent="-517525">
              <a:buNone/>
            </a:pPr>
            <a:r>
              <a:rPr lang="en-US" dirty="0"/>
              <a:t>d.	Immediately 3′ (3 prime) to the end of protein coding sequence</a:t>
            </a:r>
          </a:p>
          <a:p>
            <a:pPr marL="517525" lvl="0" indent="-517525">
              <a:buNone/>
            </a:pPr>
            <a:r>
              <a:rPr lang="en-US" dirty="0"/>
              <a:t>e.	Within the protein-coding region</a:t>
            </a:r>
          </a:p>
          <a:p>
            <a:pPr marL="0" lvl="0" indent="0">
              <a:buNone/>
            </a:pPr>
            <a:endParaRPr lang="en-US" dirty="0"/>
          </a:p>
        </p:txBody>
      </p:sp>
      <p:sp>
        <p:nvSpPr>
          <p:cNvPr id="4" name="Rectangle 3"/>
          <p:cNvSpPr txBox="1">
            <a:spLocks noChangeArrowheads="1"/>
          </p:cNvSpPr>
          <p:nvPr/>
        </p:nvSpPr>
        <p:spPr>
          <a:xfrm>
            <a:off x="-914400" y="5943600"/>
            <a:ext cx="98298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000" dirty="0">
                <a:solidFill>
                  <a:srgbClr val="FF0000"/>
                </a:solidFill>
              </a:rPr>
              <a:t>a.	At any site in the genome</a:t>
            </a:r>
          </a:p>
          <a:p>
            <a:pPr marL="1371600" lvl="3" indent="0" algn="ctr">
              <a:buFont typeface="Arial" pitchFamily="34" charset="0"/>
              <a:buNone/>
            </a:pPr>
            <a:r>
              <a:rPr lang="en-US" sz="4000" dirty="0" smtClean="0">
                <a:solidFill>
                  <a:schemeClr val="tx1"/>
                </a:solidFill>
              </a:rPr>
              <a:t/>
            </a:r>
            <a:br>
              <a:rPr lang="en-US" sz="4000" dirty="0" smtClean="0">
                <a:solidFill>
                  <a:schemeClr val="tx1"/>
                </a:solidFill>
              </a:rPr>
            </a:br>
            <a:endParaRPr lang="en-US" sz="2400" dirty="0">
              <a:solidFill>
                <a:srgbClr val="002060"/>
              </a:solidFill>
            </a:endParaRPr>
          </a:p>
        </p:txBody>
      </p:sp>
    </p:spTree>
    <p:extLst>
      <p:ext uri="{BB962C8B-B14F-4D97-AF65-F5344CB8AC3E}">
        <p14:creationId xmlns:p14="http://schemas.microsoft.com/office/powerpoint/2010/main" val="19616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Promoter Regions</a:t>
            </a:r>
            <a:endParaRPr lang="en-GB" dirty="0"/>
          </a:p>
        </p:txBody>
      </p:sp>
      <p:sp>
        <p:nvSpPr>
          <p:cNvPr id="3" name="Content Placeholder 2"/>
          <p:cNvSpPr>
            <a:spLocks noGrp="1"/>
          </p:cNvSpPr>
          <p:nvPr>
            <p:ph idx="1"/>
          </p:nvPr>
        </p:nvSpPr>
        <p:spPr>
          <a:xfrm>
            <a:off x="762000" y="2209800"/>
            <a:ext cx="7543800" cy="3886200"/>
          </a:xfrm>
        </p:spPr>
        <p:txBody>
          <a:bodyPr>
            <a:noAutofit/>
          </a:bodyPr>
          <a:lstStyle/>
          <a:p>
            <a:r>
              <a:rPr lang="en-GB" sz="2800" dirty="0" smtClean="0"/>
              <a:t>Previously it was thought these regions are present only at </a:t>
            </a:r>
            <a:r>
              <a:rPr lang="en-US" sz="2800" dirty="0"/>
              <a:t>5′ </a:t>
            </a:r>
            <a:r>
              <a:rPr lang="en-US" sz="2800" dirty="0" smtClean="0"/>
              <a:t>side of the protein coding regions</a:t>
            </a:r>
          </a:p>
          <a:p>
            <a:r>
              <a:rPr lang="en-US" sz="2800" dirty="0" smtClean="0"/>
              <a:t>But now these regions have been found at 3′ sides, insides protein-coding regions or even away from </a:t>
            </a:r>
            <a:r>
              <a:rPr lang="en-US" sz="2800" dirty="0" err="1" smtClean="0"/>
              <a:t>theprotein</a:t>
            </a:r>
            <a:r>
              <a:rPr lang="en-US" sz="2800" dirty="0" smtClean="0"/>
              <a:t> coding region</a:t>
            </a:r>
          </a:p>
          <a:p>
            <a:r>
              <a:rPr lang="en-US" sz="2800" dirty="0" smtClean="0"/>
              <a:t>One promoter may regulate more than one gene</a:t>
            </a:r>
          </a:p>
          <a:p>
            <a:r>
              <a:rPr lang="en-US" sz="2800" dirty="0" smtClean="0"/>
              <a:t>So the very concept of an independent ‘gene’ unit is now staggering</a:t>
            </a:r>
            <a:endParaRPr lang="en-GB" sz="2800"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35</a:t>
            </a:fld>
            <a:endParaRPr lang="en-US"/>
          </a:p>
        </p:txBody>
      </p:sp>
    </p:spTree>
    <p:extLst>
      <p:ext uri="{BB962C8B-B14F-4D97-AF65-F5344CB8AC3E}">
        <p14:creationId xmlns:p14="http://schemas.microsoft.com/office/powerpoint/2010/main" val="14045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a:bodyPr>
          <a:lstStyle/>
          <a:p>
            <a:pPr marL="0" lvl="0" indent="0">
              <a:buNone/>
            </a:pPr>
            <a:r>
              <a:rPr lang="en-US" sz="2800" dirty="0"/>
              <a:t>Q: 5.	</a:t>
            </a:r>
            <a:r>
              <a:rPr lang="en-US" sz="2800" dirty="0" smtClean="0"/>
              <a:t>Somatic </a:t>
            </a:r>
            <a:r>
              <a:rPr lang="en-US" sz="2800" dirty="0"/>
              <a:t>cell nuclei and germ cell nuclei differ in their enzyme content. Which of the following enzymes make the germ cell “immortal” </a:t>
            </a:r>
            <a:r>
              <a:rPr lang="en-US" sz="2800" dirty="0" smtClean="0"/>
              <a:t>:</a:t>
            </a:r>
          </a:p>
          <a:p>
            <a:pPr marL="0" lvl="0" indent="0">
              <a:buNone/>
            </a:pPr>
            <a:endParaRPr lang="en-US" sz="2800" dirty="0"/>
          </a:p>
          <a:p>
            <a:pPr marL="0" lvl="0" indent="0">
              <a:buNone/>
            </a:pPr>
            <a:r>
              <a:rPr lang="en-US" sz="2800" dirty="0"/>
              <a:t>a.	DNA Polymerase</a:t>
            </a:r>
          </a:p>
          <a:p>
            <a:pPr marL="0" lvl="0" indent="0">
              <a:buNone/>
            </a:pPr>
            <a:r>
              <a:rPr lang="en-US" sz="2800" dirty="0"/>
              <a:t>b.	Endonuclease </a:t>
            </a:r>
          </a:p>
          <a:p>
            <a:pPr marL="0" lvl="0" indent="0">
              <a:buNone/>
            </a:pPr>
            <a:r>
              <a:rPr lang="en-US" sz="2800" dirty="0"/>
              <a:t>c.	Ligase</a:t>
            </a:r>
          </a:p>
          <a:p>
            <a:pPr marL="0" lvl="0" indent="0">
              <a:buNone/>
            </a:pPr>
            <a:r>
              <a:rPr lang="en-US" sz="2800" dirty="0"/>
              <a:t>d.	RNA Polymerase</a:t>
            </a:r>
          </a:p>
          <a:p>
            <a:pPr marL="0" lvl="0" indent="0">
              <a:buNone/>
            </a:pPr>
            <a:r>
              <a:rPr lang="en-US" sz="2800" dirty="0"/>
              <a:t>e.	Telomerase</a:t>
            </a:r>
          </a:p>
          <a:p>
            <a:pPr marL="0" lvl="0" indent="0">
              <a:buNone/>
            </a:pPr>
            <a:endParaRPr lang="en-US" sz="2800" dirty="0"/>
          </a:p>
          <a:p>
            <a:pPr marL="0" lvl="0" indent="0">
              <a:buNone/>
            </a:pPr>
            <a:endParaRPr lang="en-US" sz="2800" dirty="0"/>
          </a:p>
          <a:p>
            <a:endParaRPr lang="en-US" sz="3200" dirty="0"/>
          </a:p>
        </p:txBody>
      </p:sp>
      <p:sp>
        <p:nvSpPr>
          <p:cNvPr id="4" name="Rectangle 3"/>
          <p:cNvSpPr txBox="1">
            <a:spLocks noChangeArrowheads="1"/>
          </p:cNvSpPr>
          <p:nvPr/>
        </p:nvSpPr>
        <p:spPr>
          <a:xfrm>
            <a:off x="-152400" y="58674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000" dirty="0">
                <a:solidFill>
                  <a:srgbClr val="FF0000"/>
                </a:solidFill>
              </a:rPr>
              <a:t>e.	Telomerase</a:t>
            </a:r>
          </a:p>
          <a:p>
            <a:pPr marL="1371600" lvl="3" indent="0" algn="ctr">
              <a:buNone/>
            </a:pPr>
            <a:r>
              <a:rPr lang="en-US" sz="4000" dirty="0" smtClean="0">
                <a:solidFill>
                  <a:schemeClr val="tx1"/>
                </a:solidFill>
              </a:rPr>
              <a:t/>
            </a:r>
            <a:br>
              <a:rPr lang="en-US" sz="4000" dirty="0" smtClean="0">
                <a:solidFill>
                  <a:schemeClr val="tx1"/>
                </a:solidFill>
              </a:rPr>
            </a:br>
            <a:endParaRPr lang="en-US" sz="2400" dirty="0">
              <a:solidFill>
                <a:srgbClr val="002060"/>
              </a:solidFill>
            </a:endParaRPr>
          </a:p>
        </p:txBody>
      </p:sp>
    </p:spTree>
    <p:extLst>
      <p:ext uri="{BB962C8B-B14F-4D97-AF65-F5344CB8AC3E}">
        <p14:creationId xmlns:p14="http://schemas.microsoft.com/office/powerpoint/2010/main" val="29751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Telomerase</a:t>
            </a:r>
            <a:endParaRPr lang="en-GB" dirty="0"/>
          </a:p>
        </p:txBody>
      </p:sp>
      <p:sp>
        <p:nvSpPr>
          <p:cNvPr id="3" name="Content Placeholder 2"/>
          <p:cNvSpPr>
            <a:spLocks noGrp="1"/>
          </p:cNvSpPr>
          <p:nvPr>
            <p:ph idx="1"/>
          </p:nvPr>
        </p:nvSpPr>
        <p:spPr>
          <a:xfrm>
            <a:off x="762000" y="2209800"/>
            <a:ext cx="7543800" cy="3886200"/>
          </a:xfrm>
        </p:spPr>
        <p:txBody>
          <a:bodyPr>
            <a:noAutofit/>
          </a:bodyPr>
          <a:lstStyle/>
          <a:p>
            <a:r>
              <a:rPr lang="en-US" sz="2800" dirty="0" smtClean="0"/>
              <a:t>Telomerase enzyme protects the ends of the DNA strands called ‘</a:t>
            </a:r>
            <a:r>
              <a:rPr lang="en-US" sz="2800" dirty="0" err="1" smtClean="0"/>
              <a:t>telomers</a:t>
            </a:r>
            <a:r>
              <a:rPr lang="en-US" sz="2800" dirty="0" smtClean="0"/>
              <a:t>’.</a:t>
            </a:r>
          </a:p>
          <a:p>
            <a:r>
              <a:rPr lang="en-US" sz="2800" dirty="0" smtClean="0"/>
              <a:t>In germ cells higher concentrations of telomerase protects these cells from aging, therefore, making them ‘immortal’</a:t>
            </a:r>
          </a:p>
          <a:p>
            <a:r>
              <a:rPr lang="en-US" sz="2800" dirty="0" smtClean="0"/>
              <a:t>With aging there is attrition of </a:t>
            </a:r>
            <a:r>
              <a:rPr lang="en-US" sz="2800" dirty="0" err="1" smtClean="0"/>
              <a:t>telomers</a:t>
            </a:r>
            <a:r>
              <a:rPr lang="en-US" sz="2800" dirty="0" smtClean="0"/>
              <a:t> in all other tissues</a:t>
            </a:r>
            <a:endParaRPr lang="en-GB" sz="2800"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37</a:t>
            </a:fld>
            <a:endParaRPr lang="en-US"/>
          </a:p>
        </p:txBody>
      </p:sp>
    </p:spTree>
    <p:extLst>
      <p:ext uri="{BB962C8B-B14F-4D97-AF65-F5344CB8AC3E}">
        <p14:creationId xmlns:p14="http://schemas.microsoft.com/office/powerpoint/2010/main" val="394562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648200"/>
          </a:xfrm>
        </p:spPr>
        <p:txBody>
          <a:bodyPr>
            <a:noAutofit/>
          </a:bodyPr>
          <a:lstStyle/>
          <a:p>
            <a:pPr marL="0" lvl="0" indent="0">
              <a:buNone/>
            </a:pPr>
            <a:r>
              <a:rPr lang="en-US" sz="2800" dirty="0"/>
              <a:t>Q. 6: </a:t>
            </a:r>
            <a:r>
              <a:rPr lang="en-US" sz="2800" dirty="0" smtClean="0"/>
              <a:t>Stop </a:t>
            </a:r>
            <a:r>
              <a:rPr lang="en-US" sz="2800" dirty="0"/>
              <a:t>codons present in mRNA signal the end of a growing polypeptide chain but some stop codons have also been associated with amino acid translation in living organisms. Which of the following codons is purely a stop codon:</a:t>
            </a:r>
          </a:p>
          <a:p>
            <a:pPr marL="0" lvl="0" indent="0">
              <a:buNone/>
            </a:pPr>
            <a:endParaRPr lang="en-US" sz="2800" dirty="0"/>
          </a:p>
          <a:p>
            <a:pPr marL="0" lvl="0" indent="0">
              <a:buNone/>
            </a:pPr>
            <a:r>
              <a:rPr lang="en-US" sz="2800" dirty="0"/>
              <a:t>a.	UAA</a:t>
            </a:r>
          </a:p>
          <a:p>
            <a:pPr marL="0" lvl="0" indent="0">
              <a:buNone/>
            </a:pPr>
            <a:r>
              <a:rPr lang="en-US" sz="2800" dirty="0"/>
              <a:t>b.	UAG</a:t>
            </a:r>
          </a:p>
          <a:p>
            <a:pPr marL="0" lvl="0" indent="0">
              <a:buNone/>
            </a:pPr>
            <a:r>
              <a:rPr lang="en-US" sz="2800" dirty="0"/>
              <a:t>c.	UGA</a:t>
            </a:r>
          </a:p>
          <a:p>
            <a:pPr marL="0" lvl="0" indent="0">
              <a:buNone/>
            </a:pPr>
            <a:r>
              <a:rPr lang="en-US" sz="2800" dirty="0"/>
              <a:t>d.	UUG</a:t>
            </a:r>
          </a:p>
          <a:p>
            <a:pPr marL="0" lvl="0" indent="0">
              <a:buNone/>
            </a:pPr>
            <a:r>
              <a:rPr lang="en-US" sz="2800" dirty="0"/>
              <a:t>e.	UUU</a:t>
            </a:r>
          </a:p>
          <a:p>
            <a:pPr marL="0" lvl="0" indent="0">
              <a:buNone/>
            </a:pPr>
            <a:endParaRPr lang="en-US" sz="2800" dirty="0"/>
          </a:p>
        </p:txBody>
      </p:sp>
      <p:sp>
        <p:nvSpPr>
          <p:cNvPr id="4" name="Rectangle 3"/>
          <p:cNvSpPr txBox="1">
            <a:spLocks noChangeArrowheads="1"/>
          </p:cNvSpPr>
          <p:nvPr/>
        </p:nvSpPr>
        <p:spPr>
          <a:xfrm>
            <a:off x="-152400" y="5334000"/>
            <a:ext cx="8991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000" dirty="0">
                <a:solidFill>
                  <a:srgbClr val="FF0000"/>
                </a:solidFill>
              </a:rPr>
              <a:t>a.	UAA</a:t>
            </a:r>
          </a:p>
        </p:txBody>
      </p:sp>
    </p:spTree>
    <p:extLst>
      <p:ext uri="{BB962C8B-B14F-4D97-AF65-F5344CB8AC3E}">
        <p14:creationId xmlns:p14="http://schemas.microsoft.com/office/powerpoint/2010/main" val="18451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 Codons of mRNA</a:t>
            </a:r>
            <a:endParaRPr lang="en-GB" dirty="0"/>
          </a:p>
        </p:txBody>
      </p:sp>
      <p:sp>
        <p:nvSpPr>
          <p:cNvPr id="3" name="Content Placeholder 2"/>
          <p:cNvSpPr>
            <a:spLocks noGrp="1"/>
          </p:cNvSpPr>
          <p:nvPr>
            <p:ph idx="1"/>
          </p:nvPr>
        </p:nvSpPr>
        <p:spPr>
          <a:xfrm>
            <a:off x="762000" y="2209800"/>
            <a:ext cx="7543800" cy="3886200"/>
          </a:xfrm>
        </p:spPr>
        <p:txBody>
          <a:bodyPr>
            <a:noAutofit/>
          </a:bodyPr>
          <a:lstStyle/>
          <a:p>
            <a:r>
              <a:rPr lang="en-US" sz="2800" dirty="0" smtClean="0"/>
              <a:t>Previously three codons were considered acting as only stop codons </a:t>
            </a:r>
          </a:p>
          <a:p>
            <a:r>
              <a:rPr lang="en-US" sz="2800" dirty="0" smtClean="0"/>
              <a:t>UAG and UGA are now known as codons for some amino acids</a:t>
            </a:r>
            <a:endParaRPr lang="en-US" sz="2800" dirty="0"/>
          </a:p>
          <a:p>
            <a:endParaRPr lang="en-GB" sz="2800"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39</a:t>
            </a:fld>
            <a:endParaRPr lang="en-US"/>
          </a:p>
        </p:txBody>
      </p:sp>
    </p:spTree>
    <p:extLst>
      <p:ext uri="{BB962C8B-B14F-4D97-AF65-F5344CB8AC3E}">
        <p14:creationId xmlns:p14="http://schemas.microsoft.com/office/powerpoint/2010/main" val="36899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lvl="0" indent="0">
              <a:buNone/>
            </a:pPr>
            <a:r>
              <a:rPr lang="en-US" sz="2800" dirty="0" smtClean="0">
                <a:solidFill>
                  <a:srgbClr val="0070C0"/>
                </a:solidFill>
              </a:rPr>
              <a:t>Q.1: </a:t>
            </a:r>
            <a:r>
              <a:rPr lang="en-US" sz="2800" dirty="0" smtClean="0"/>
              <a:t>Human </a:t>
            </a:r>
            <a:r>
              <a:rPr lang="en-US" sz="2800" dirty="0"/>
              <a:t>genome is contained in 23 pairs of homologous chromosomes. How many molecules of DNA are present in one human chromosome?</a:t>
            </a:r>
          </a:p>
          <a:p>
            <a:pPr marL="0" lvl="0" indent="0">
              <a:buNone/>
            </a:pPr>
            <a:endParaRPr lang="en-US" sz="2800" dirty="0"/>
          </a:p>
          <a:p>
            <a:pPr marL="0" lvl="0" indent="0">
              <a:buNone/>
            </a:pPr>
            <a:r>
              <a:rPr lang="en-US" sz="2800" dirty="0"/>
              <a:t>a.	23 billion</a:t>
            </a:r>
          </a:p>
          <a:p>
            <a:pPr marL="0" lvl="0" indent="0">
              <a:buNone/>
            </a:pPr>
            <a:r>
              <a:rPr lang="en-US" sz="2800" dirty="0"/>
              <a:t>b.	3.2 billion</a:t>
            </a:r>
          </a:p>
          <a:p>
            <a:pPr marL="0" lvl="0" indent="0">
              <a:buNone/>
            </a:pPr>
            <a:r>
              <a:rPr lang="en-US" sz="2800" dirty="0"/>
              <a:t>c.	Four million</a:t>
            </a:r>
          </a:p>
          <a:p>
            <a:pPr marL="0" lvl="0" indent="0">
              <a:buNone/>
            </a:pPr>
            <a:r>
              <a:rPr lang="en-US" sz="2800" dirty="0"/>
              <a:t>d.	One</a:t>
            </a:r>
          </a:p>
          <a:p>
            <a:pPr marL="0" lvl="0" indent="0">
              <a:buNone/>
            </a:pPr>
            <a:r>
              <a:rPr lang="en-US" sz="2800" dirty="0"/>
              <a:t>e.	One billion</a:t>
            </a:r>
          </a:p>
          <a:p>
            <a:pPr marL="0" lvl="0" indent="0">
              <a:buNone/>
            </a:pPr>
            <a:endParaRPr lang="en-US" sz="2000" b="1" dirty="0"/>
          </a:p>
        </p:txBody>
      </p:sp>
      <p:sp>
        <p:nvSpPr>
          <p:cNvPr id="4" name="Rectangle 3"/>
          <p:cNvSpPr txBox="1">
            <a:spLocks noChangeArrowheads="1"/>
          </p:cNvSpPr>
          <p:nvPr/>
        </p:nvSpPr>
        <p:spPr>
          <a:xfrm>
            <a:off x="533400" y="59436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lvl="0" indent="-457200" algn="ctr">
              <a:buNone/>
            </a:pPr>
            <a:r>
              <a:rPr lang="en-US" sz="4800" dirty="0">
                <a:solidFill>
                  <a:srgbClr val="FF0000"/>
                </a:solidFill>
              </a:rPr>
              <a:t>d.	One</a:t>
            </a:r>
          </a:p>
          <a:p>
            <a:pPr marL="1371600" lvl="3" indent="0" algn="ctr">
              <a:buFont typeface="Arial" pitchFamily="34" charset="0"/>
              <a:buNone/>
            </a:pPr>
            <a:r>
              <a:rPr lang="en-US" sz="6600" dirty="0" smtClean="0">
                <a:solidFill>
                  <a:srgbClr val="FF0000"/>
                </a:solidFill>
              </a:rPr>
              <a:t/>
            </a:r>
            <a:br>
              <a:rPr lang="en-US" sz="6600" dirty="0" smtClean="0">
                <a:solidFill>
                  <a:srgbClr val="FF0000"/>
                </a:solidFill>
              </a:rPr>
            </a:br>
            <a:endParaRPr lang="en-US" sz="4400" dirty="0">
              <a:solidFill>
                <a:srgbClr val="FF0000"/>
              </a:solidFill>
            </a:endParaRPr>
          </a:p>
        </p:txBody>
      </p:sp>
    </p:spTree>
    <p:extLst>
      <p:ext uri="{BB962C8B-B14F-4D97-AF65-F5344CB8AC3E}">
        <p14:creationId xmlns:p14="http://schemas.microsoft.com/office/powerpoint/2010/main" val="164248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953000"/>
          </a:xfrm>
        </p:spPr>
        <p:txBody>
          <a:bodyPr>
            <a:normAutofit/>
          </a:bodyPr>
          <a:lstStyle/>
          <a:p>
            <a:pPr marL="0" lvl="0" indent="0">
              <a:buNone/>
            </a:pPr>
            <a:r>
              <a:rPr lang="en-GB" dirty="0" smtClean="0"/>
              <a:t>Q. 7:</a:t>
            </a:r>
            <a:r>
              <a:rPr lang="en-US" dirty="0"/>
              <a:t>	Maturation of messenger RNA (mRNA), once it is formed as a result of transcription process, involves all of the following phenomena </a:t>
            </a:r>
            <a:r>
              <a:rPr lang="en-US" b="1" i="1" dirty="0"/>
              <a:t>EXCEPT:</a:t>
            </a:r>
          </a:p>
          <a:p>
            <a:pPr marL="0" lvl="0" indent="0">
              <a:buNone/>
            </a:pPr>
            <a:endParaRPr lang="en-US" dirty="0"/>
          </a:p>
          <a:p>
            <a:pPr marL="0" lvl="0" indent="0">
              <a:buNone/>
            </a:pPr>
            <a:r>
              <a:rPr lang="en-US" dirty="0"/>
              <a:t>a.	Addition of 7-methylguanosine at 5′ end</a:t>
            </a:r>
          </a:p>
          <a:p>
            <a:pPr marL="0" lvl="0" indent="0">
              <a:buNone/>
            </a:pPr>
            <a:r>
              <a:rPr lang="en-US" dirty="0"/>
              <a:t>b.	Addition of multiple adenine bases at 3′ end</a:t>
            </a:r>
          </a:p>
          <a:p>
            <a:pPr marL="0" lvl="0" indent="0">
              <a:buNone/>
            </a:pPr>
            <a:r>
              <a:rPr lang="en-US" dirty="0"/>
              <a:t>c.	Intron splicing</a:t>
            </a:r>
          </a:p>
          <a:p>
            <a:pPr marL="0" lvl="0" indent="0">
              <a:buNone/>
            </a:pPr>
            <a:r>
              <a:rPr lang="en-US" dirty="0"/>
              <a:t>d.	Joining of the adjacent exons</a:t>
            </a:r>
          </a:p>
          <a:p>
            <a:pPr marL="0" lvl="0" indent="0">
              <a:buNone/>
            </a:pPr>
            <a:r>
              <a:rPr lang="en-US" dirty="0"/>
              <a:t>e.	Pre-initiation complex formation</a:t>
            </a:r>
          </a:p>
          <a:p>
            <a:pPr marL="0" lvl="0" indent="0">
              <a:buNone/>
            </a:pPr>
            <a:endParaRPr lang="en-US" dirty="0"/>
          </a:p>
          <a:p>
            <a:pPr marL="514350" lvl="0" indent="-514350">
              <a:buFont typeface="+mj-lt"/>
              <a:buAutoNum type="alphaLcPeriod"/>
            </a:pPr>
            <a:endParaRPr lang="en-US" dirty="0"/>
          </a:p>
          <a:p>
            <a:pPr marL="0" lvl="0" indent="0">
              <a:buNone/>
            </a:pPr>
            <a:endParaRPr lang="en-US" dirty="0"/>
          </a:p>
        </p:txBody>
      </p:sp>
      <p:sp>
        <p:nvSpPr>
          <p:cNvPr id="4" name="Rectangle 3"/>
          <p:cNvSpPr txBox="1">
            <a:spLocks noChangeArrowheads="1"/>
          </p:cNvSpPr>
          <p:nvPr/>
        </p:nvSpPr>
        <p:spPr>
          <a:xfrm>
            <a:off x="167640" y="53340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3600" dirty="0">
                <a:solidFill>
                  <a:srgbClr val="FF0000"/>
                </a:solidFill>
              </a:rPr>
              <a:t>e.	Pre-initiation complex formation</a:t>
            </a:r>
          </a:p>
        </p:txBody>
      </p:sp>
    </p:spTree>
    <p:extLst>
      <p:ext uri="{BB962C8B-B14F-4D97-AF65-F5344CB8AC3E}">
        <p14:creationId xmlns:p14="http://schemas.microsoft.com/office/powerpoint/2010/main" val="16637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609600"/>
            <a:ext cx="6781800" cy="1600200"/>
          </a:xfrm>
        </p:spPr>
        <p:txBody>
          <a:bodyPr>
            <a:normAutofit/>
          </a:bodyPr>
          <a:lstStyle/>
          <a:p>
            <a:r>
              <a:rPr lang="en-GB" sz="4000" dirty="0" smtClean="0"/>
              <a:t>Maturation of Messenger RNA </a:t>
            </a:r>
            <a:endParaRPr lang="en-GB" sz="4000" dirty="0"/>
          </a:p>
        </p:txBody>
      </p:sp>
      <p:sp>
        <p:nvSpPr>
          <p:cNvPr id="3" name="Content Placeholder 2"/>
          <p:cNvSpPr>
            <a:spLocks noGrp="1"/>
          </p:cNvSpPr>
          <p:nvPr>
            <p:ph idx="1"/>
          </p:nvPr>
        </p:nvSpPr>
        <p:spPr/>
        <p:txBody>
          <a:bodyPr/>
          <a:lstStyle/>
          <a:p>
            <a:pPr marL="0" indent="0">
              <a:buNone/>
            </a:pPr>
            <a:r>
              <a:rPr lang="en-GB" sz="4000" i="1" dirty="0">
                <a:solidFill>
                  <a:srgbClr val="C00000"/>
                </a:solidFill>
              </a:rPr>
              <a:t>Please watch educations videos at following links:</a:t>
            </a:r>
          </a:p>
          <a:p>
            <a:r>
              <a:rPr lang="en-GB" dirty="0" smtClean="0">
                <a:hlinkClick r:id="rId2"/>
              </a:rPr>
              <a:t>http</a:t>
            </a:r>
            <a:r>
              <a:rPr lang="en-GB" dirty="0">
                <a:hlinkClick r:id="rId2"/>
              </a:rPr>
              <a:t>://</a:t>
            </a:r>
            <a:r>
              <a:rPr lang="en-GB" dirty="0" smtClean="0">
                <a:hlinkClick r:id="rId2"/>
              </a:rPr>
              <a:t>www.tv2t.com/watch/3m7sraBh9z4/exons-and-introns-melissa-moore-u-masshhmi.html</a:t>
            </a:r>
            <a:endParaRPr lang="en-GB" dirty="0" smtClean="0"/>
          </a:p>
          <a:p>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41</a:t>
            </a:fld>
            <a:endParaRPr lang="en-US"/>
          </a:p>
        </p:txBody>
      </p:sp>
    </p:spTree>
    <p:extLst>
      <p:ext uri="{BB962C8B-B14F-4D97-AF65-F5344CB8AC3E}">
        <p14:creationId xmlns:p14="http://schemas.microsoft.com/office/powerpoint/2010/main" val="603420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334000"/>
          </a:xfrm>
        </p:spPr>
        <p:txBody>
          <a:bodyPr>
            <a:normAutofit/>
          </a:bodyPr>
          <a:lstStyle/>
          <a:p>
            <a:pPr marL="0" lvl="0" indent="0">
              <a:buNone/>
            </a:pPr>
            <a:r>
              <a:rPr lang="en-US" sz="2800" dirty="0"/>
              <a:t>Q. 8.	</a:t>
            </a:r>
            <a:r>
              <a:rPr lang="en-US" sz="2800" dirty="0" smtClean="0"/>
              <a:t>Mitochondrial </a:t>
            </a:r>
            <a:r>
              <a:rPr lang="en-US" sz="2800" dirty="0"/>
              <a:t>DNA is transmitted between generations through maternal inheritance. Mitochondrial DNA has all of the following properties EXCEPT </a:t>
            </a:r>
          </a:p>
          <a:p>
            <a:pPr marL="0" lvl="0" indent="0">
              <a:buNone/>
            </a:pPr>
            <a:endParaRPr lang="en-US" sz="2800" dirty="0"/>
          </a:p>
          <a:p>
            <a:pPr marL="0" lvl="0" indent="0">
              <a:buNone/>
            </a:pPr>
            <a:r>
              <a:rPr lang="en-US" sz="2800" dirty="0"/>
              <a:t>a.	Abundant in red cells </a:t>
            </a:r>
          </a:p>
          <a:p>
            <a:pPr marL="0" lvl="0" indent="0">
              <a:buNone/>
            </a:pPr>
            <a:r>
              <a:rPr lang="en-US" sz="2800" dirty="0"/>
              <a:t>b.	Circular DNA without nuclear membrane</a:t>
            </a:r>
          </a:p>
          <a:p>
            <a:pPr marL="0" lvl="0" indent="0">
              <a:buNone/>
            </a:pPr>
            <a:r>
              <a:rPr lang="en-US" sz="2800" dirty="0"/>
              <a:t>c.	Encode </a:t>
            </a:r>
            <a:r>
              <a:rPr lang="en-US" sz="2800" dirty="0" smtClean="0"/>
              <a:t>40 </a:t>
            </a:r>
            <a:r>
              <a:rPr lang="en-US" sz="2800" dirty="0"/>
              <a:t>genes</a:t>
            </a:r>
          </a:p>
          <a:p>
            <a:pPr marL="0" lvl="0" indent="0">
              <a:buNone/>
            </a:pPr>
            <a:r>
              <a:rPr lang="en-US" sz="2800" dirty="0"/>
              <a:t>d.	Important in fossils studies</a:t>
            </a:r>
          </a:p>
          <a:p>
            <a:pPr marL="0" lvl="0" indent="0">
              <a:buNone/>
            </a:pPr>
            <a:r>
              <a:rPr lang="en-US" sz="2800" dirty="0"/>
              <a:t>e.	Used in crime investigations</a:t>
            </a:r>
          </a:p>
          <a:p>
            <a:pPr marL="0" lvl="0" indent="0">
              <a:buNone/>
            </a:pPr>
            <a:endParaRPr lang="en-US" sz="1600" dirty="0"/>
          </a:p>
        </p:txBody>
      </p:sp>
      <p:sp>
        <p:nvSpPr>
          <p:cNvPr id="4" name="Rectangle 3"/>
          <p:cNvSpPr txBox="1">
            <a:spLocks noChangeArrowheads="1"/>
          </p:cNvSpPr>
          <p:nvPr/>
        </p:nvSpPr>
        <p:spPr>
          <a:xfrm>
            <a:off x="167640" y="53340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000" dirty="0">
                <a:solidFill>
                  <a:srgbClr val="FF0000"/>
                </a:solidFill>
              </a:rPr>
              <a:t>a.	Abundant in red cells </a:t>
            </a:r>
          </a:p>
        </p:txBody>
      </p:sp>
    </p:spTree>
    <p:extLst>
      <p:ext uri="{BB962C8B-B14F-4D97-AF65-F5344CB8AC3E}">
        <p14:creationId xmlns:p14="http://schemas.microsoft.com/office/powerpoint/2010/main" val="16698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533400"/>
            <a:ext cx="7315200" cy="762000"/>
          </a:xfrm>
          <a:noFill/>
          <a:ln/>
        </p:spPr>
        <p:txBody>
          <a:bodyPr/>
          <a:lstStyle/>
          <a:p>
            <a:r>
              <a:rPr lang="en-US" sz="3200" b="1" dirty="0">
                <a:latin typeface="Arial" charset="0"/>
                <a:cs typeface="Arial" charset="0"/>
              </a:rPr>
              <a:t>Genetic Units of DNA</a:t>
            </a:r>
          </a:p>
        </p:txBody>
      </p:sp>
      <p:sp>
        <p:nvSpPr>
          <p:cNvPr id="16387" name="Rectangle 3"/>
          <p:cNvSpPr>
            <a:spLocks noGrp="1" noChangeArrowheads="1"/>
          </p:cNvSpPr>
          <p:nvPr>
            <p:ph type="body" sz="half" idx="1"/>
          </p:nvPr>
        </p:nvSpPr>
        <p:spPr>
          <a:xfrm>
            <a:off x="838200" y="1600200"/>
            <a:ext cx="3733800" cy="3886200"/>
          </a:xfrm>
          <a:noFill/>
          <a:ln/>
        </p:spPr>
        <p:txBody>
          <a:bodyPr/>
          <a:lstStyle/>
          <a:p>
            <a:pPr>
              <a:buFontTx/>
              <a:buNone/>
            </a:pPr>
            <a:r>
              <a:rPr lang="en-US" b="1" dirty="0"/>
              <a:t>Nuclear DNA</a:t>
            </a:r>
          </a:p>
          <a:p>
            <a:pPr lvl="1"/>
            <a:r>
              <a:rPr lang="en-US" dirty="0"/>
              <a:t>22 autosomes</a:t>
            </a:r>
          </a:p>
          <a:p>
            <a:pPr lvl="1"/>
            <a:r>
              <a:rPr lang="en-US" dirty="0"/>
              <a:t>2 sex (X,Y) chromosomes</a:t>
            </a:r>
          </a:p>
          <a:p>
            <a:pPr lvl="1"/>
            <a:r>
              <a:rPr lang="en-US" dirty="0"/>
              <a:t>120 million bases per chromosome</a:t>
            </a:r>
          </a:p>
          <a:p>
            <a:pPr lvl="1"/>
            <a:r>
              <a:rPr lang="en-US" dirty="0"/>
              <a:t>50,000–100,00 genes</a:t>
            </a:r>
          </a:p>
        </p:txBody>
      </p:sp>
      <p:sp>
        <p:nvSpPr>
          <p:cNvPr id="16388" name="Rectangle 4"/>
          <p:cNvSpPr>
            <a:spLocks noGrp="1" noChangeArrowheads="1"/>
          </p:cNvSpPr>
          <p:nvPr>
            <p:ph type="body" sz="half" idx="2"/>
          </p:nvPr>
        </p:nvSpPr>
        <p:spPr>
          <a:xfrm>
            <a:off x="4572000" y="1600200"/>
            <a:ext cx="4038600" cy="4114800"/>
          </a:xfrm>
          <a:noFill/>
          <a:ln/>
        </p:spPr>
        <p:txBody>
          <a:bodyPr/>
          <a:lstStyle/>
          <a:p>
            <a:pPr>
              <a:buFontTx/>
              <a:buNone/>
            </a:pPr>
            <a:r>
              <a:rPr lang="en-US" b="1" dirty="0"/>
              <a:t>Mitochondrial DNA</a:t>
            </a:r>
          </a:p>
          <a:p>
            <a:pPr lvl="1"/>
            <a:r>
              <a:rPr lang="en-US" dirty="0"/>
              <a:t>16,569 base pairs</a:t>
            </a:r>
          </a:p>
          <a:p>
            <a:pPr lvl="1"/>
            <a:r>
              <a:rPr lang="en-US" dirty="0"/>
              <a:t>37 </a:t>
            </a:r>
            <a:r>
              <a:rPr lang="en-US" dirty="0" smtClean="0"/>
              <a:t>(or 40) genes</a:t>
            </a:r>
            <a:endParaRPr lang="en-US" dirty="0"/>
          </a:p>
          <a:p>
            <a:pPr lvl="1"/>
            <a:r>
              <a:rPr lang="en-US" dirty="0"/>
              <a:t>Higher mutation rate</a:t>
            </a:r>
          </a:p>
          <a:p>
            <a:pPr lvl="1"/>
            <a:r>
              <a:rPr lang="en-US" dirty="0"/>
              <a:t>128 naturally occurring  polymorphisms</a:t>
            </a:r>
          </a:p>
          <a:p>
            <a:pPr lvl="1"/>
            <a:r>
              <a:rPr lang="en-US" dirty="0"/>
              <a:t>Maternal inheritance</a:t>
            </a:r>
          </a:p>
        </p:txBody>
      </p:sp>
      <p:sp>
        <p:nvSpPr>
          <p:cNvPr id="2" name="TextBox 1"/>
          <p:cNvSpPr txBox="1"/>
          <p:nvPr/>
        </p:nvSpPr>
        <p:spPr>
          <a:xfrm>
            <a:off x="304800" y="5486400"/>
            <a:ext cx="7696200" cy="1200329"/>
          </a:xfrm>
          <a:prstGeom prst="rect">
            <a:avLst/>
          </a:prstGeom>
          <a:noFill/>
        </p:spPr>
        <p:txBody>
          <a:bodyPr wrap="square" rtlCol="0">
            <a:spAutoFit/>
          </a:bodyPr>
          <a:lstStyle/>
          <a:p>
            <a:r>
              <a:rPr lang="en-GB" i="1" dirty="0" smtClean="0">
                <a:solidFill>
                  <a:srgbClr val="C00000"/>
                </a:solidFill>
              </a:rPr>
              <a:t>Please watch an education clip at following link:</a:t>
            </a:r>
          </a:p>
          <a:p>
            <a:r>
              <a:rPr lang="en-GB" dirty="0" smtClean="0"/>
              <a:t>http</a:t>
            </a:r>
            <a:r>
              <a:rPr lang="en-GB" dirty="0"/>
              <a:t>://www.tv2t.com/watch/ru7Wyt778QQ/chromosome-24-mtdna-lynn-margulis-and-the-mitochondrial-dna.html</a:t>
            </a:r>
          </a:p>
        </p:txBody>
      </p:sp>
    </p:spTree>
    <p:extLst>
      <p:ext uri="{BB962C8B-B14F-4D97-AF65-F5344CB8AC3E}">
        <p14:creationId xmlns:p14="http://schemas.microsoft.com/office/powerpoint/2010/main" val="239332010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914400"/>
            <a:ext cx="7315200" cy="762000"/>
          </a:xfrm>
          <a:noFill/>
          <a:ln/>
        </p:spPr>
        <p:txBody>
          <a:bodyPr>
            <a:noAutofit/>
          </a:bodyPr>
          <a:lstStyle/>
          <a:p>
            <a:r>
              <a:rPr lang="en-US" sz="4800" b="1" dirty="0" smtClean="0">
                <a:latin typeface="Arial" charset="0"/>
                <a:cs typeface="Arial" charset="0"/>
              </a:rPr>
              <a:t>Mitochondrial DNA</a:t>
            </a:r>
            <a:endParaRPr lang="en-US" sz="4800" b="1" dirty="0">
              <a:latin typeface="Arial" charset="0"/>
              <a:cs typeface="Arial" charset="0"/>
            </a:endParaRPr>
          </a:p>
        </p:txBody>
      </p:sp>
      <p:sp>
        <p:nvSpPr>
          <p:cNvPr id="2" name="TextBox 1"/>
          <p:cNvSpPr txBox="1"/>
          <p:nvPr/>
        </p:nvSpPr>
        <p:spPr>
          <a:xfrm>
            <a:off x="822960" y="2804160"/>
            <a:ext cx="7696200" cy="2800767"/>
          </a:xfrm>
          <a:prstGeom prst="rect">
            <a:avLst/>
          </a:prstGeom>
          <a:noFill/>
        </p:spPr>
        <p:txBody>
          <a:bodyPr wrap="square" rtlCol="0">
            <a:spAutoFit/>
          </a:bodyPr>
          <a:lstStyle/>
          <a:p>
            <a:r>
              <a:rPr lang="en-GB" sz="4000" i="1" dirty="0" smtClean="0">
                <a:solidFill>
                  <a:srgbClr val="C00000"/>
                </a:solidFill>
              </a:rPr>
              <a:t>Please watch an education clip at following link:</a:t>
            </a:r>
          </a:p>
          <a:p>
            <a:endParaRPr lang="en-GB" i="1" dirty="0" smtClean="0">
              <a:solidFill>
                <a:srgbClr val="C00000"/>
              </a:solidFill>
            </a:endParaRPr>
          </a:p>
          <a:p>
            <a:r>
              <a:rPr lang="en-GB" dirty="0" smtClean="0">
                <a:hlinkClick r:id="rId2"/>
              </a:rPr>
              <a:t>http</a:t>
            </a:r>
            <a:r>
              <a:rPr lang="en-GB" dirty="0">
                <a:hlinkClick r:id="rId2"/>
              </a:rPr>
              <a:t>://</a:t>
            </a:r>
            <a:r>
              <a:rPr lang="en-GB" dirty="0" smtClean="0">
                <a:hlinkClick r:id="rId2"/>
              </a:rPr>
              <a:t>www.tv2t.com/watch/ru7Wyt778QQ/chromosome-24-mtdna-lynn-margulis-and-the-mitochondrial-dna.html</a:t>
            </a:r>
            <a:endParaRPr lang="en-GB" dirty="0" smtClean="0"/>
          </a:p>
          <a:p>
            <a:endParaRPr lang="en-GB" dirty="0"/>
          </a:p>
        </p:txBody>
      </p:sp>
    </p:spTree>
    <p:extLst>
      <p:ext uri="{BB962C8B-B14F-4D97-AF65-F5344CB8AC3E}">
        <p14:creationId xmlns:p14="http://schemas.microsoft.com/office/powerpoint/2010/main" val="105625601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sz="2000" dirty="0"/>
              <a:t>Q. 9: 	</a:t>
            </a:r>
            <a:r>
              <a:rPr lang="en-US" sz="2000" dirty="0" smtClean="0"/>
              <a:t>A </a:t>
            </a:r>
            <a:r>
              <a:rPr lang="en-US" sz="2000" dirty="0"/>
              <a:t>12 years boy has very low IQ, inability to speak and inappropriate bouts of laughter. There is also history of fits. He has got ataxia, microcephaly and </a:t>
            </a:r>
            <a:r>
              <a:rPr lang="en-US" sz="2000" dirty="0" err="1"/>
              <a:t>dysmorphic</a:t>
            </a:r>
            <a:r>
              <a:rPr lang="en-US" sz="2000" dirty="0"/>
              <a:t> facial features. He has been diagnosed a genetic disorder with atypical inheritance, which involves maternally expressed allele of a gene. The exact defect is due to silencing of a gene as a result of excessive DNA methylation.</a:t>
            </a:r>
          </a:p>
          <a:p>
            <a:pPr marL="0" lvl="0" indent="0">
              <a:buNone/>
            </a:pPr>
            <a:endParaRPr lang="en-US" sz="2000" dirty="0"/>
          </a:p>
          <a:p>
            <a:pPr marL="0" lvl="0" indent="0">
              <a:buNone/>
            </a:pPr>
            <a:r>
              <a:rPr lang="en-US" sz="2000" dirty="0"/>
              <a:t>The boy is most probably suffering from:</a:t>
            </a:r>
          </a:p>
          <a:p>
            <a:pPr marL="0" lvl="0" indent="0">
              <a:buNone/>
            </a:pPr>
            <a:endParaRPr lang="en-US" sz="2000" dirty="0"/>
          </a:p>
          <a:p>
            <a:pPr marL="0" lvl="0" indent="0">
              <a:buNone/>
            </a:pPr>
            <a:r>
              <a:rPr lang="en-US" sz="2000" dirty="0"/>
              <a:t>a.	</a:t>
            </a:r>
            <a:r>
              <a:rPr lang="en-US" sz="2000" dirty="0" err="1"/>
              <a:t>Angelman</a:t>
            </a:r>
            <a:r>
              <a:rPr lang="en-US" sz="2000" dirty="0"/>
              <a:t> syndrome</a:t>
            </a:r>
          </a:p>
          <a:p>
            <a:pPr marL="0" lvl="0" indent="0">
              <a:buNone/>
            </a:pPr>
            <a:r>
              <a:rPr lang="en-US" sz="2000" dirty="0"/>
              <a:t>b.	Down Syndrome</a:t>
            </a:r>
          </a:p>
          <a:p>
            <a:pPr marL="0" lvl="0" indent="0">
              <a:buNone/>
            </a:pPr>
            <a:r>
              <a:rPr lang="en-US" sz="2000" dirty="0"/>
              <a:t>c.	</a:t>
            </a:r>
            <a:r>
              <a:rPr lang="en-US" sz="2000" dirty="0" err="1"/>
              <a:t>Kallman</a:t>
            </a:r>
            <a:r>
              <a:rPr lang="en-US" sz="2000" dirty="0"/>
              <a:t> syndrome</a:t>
            </a:r>
          </a:p>
          <a:p>
            <a:pPr marL="0" lvl="0" indent="0">
              <a:buNone/>
            </a:pPr>
            <a:r>
              <a:rPr lang="en-US" sz="2000" dirty="0"/>
              <a:t>d.	</a:t>
            </a:r>
            <a:r>
              <a:rPr lang="en-US" sz="2000" dirty="0" err="1"/>
              <a:t>Klinefelter</a:t>
            </a:r>
            <a:r>
              <a:rPr lang="en-US" sz="2000" dirty="0"/>
              <a:t> syndrome</a:t>
            </a:r>
          </a:p>
          <a:p>
            <a:pPr marL="0" lvl="0" indent="0">
              <a:buNone/>
            </a:pPr>
            <a:r>
              <a:rPr lang="en-US" sz="2000" dirty="0"/>
              <a:t>e.	</a:t>
            </a:r>
            <a:r>
              <a:rPr lang="en-US" sz="2000" dirty="0" err="1"/>
              <a:t>Prader-Willi</a:t>
            </a:r>
            <a:r>
              <a:rPr lang="en-US" sz="2000" dirty="0"/>
              <a:t> syndrome</a:t>
            </a:r>
          </a:p>
          <a:p>
            <a:pPr marL="0" indent="0">
              <a:buNone/>
            </a:pPr>
            <a:endParaRPr lang="en-US" dirty="0" smtClean="0"/>
          </a:p>
          <a:p>
            <a:endParaRPr lang="en-US" sz="2000" dirty="0"/>
          </a:p>
        </p:txBody>
      </p:sp>
      <p:sp>
        <p:nvSpPr>
          <p:cNvPr id="4" name="Rectangle 3"/>
          <p:cNvSpPr txBox="1">
            <a:spLocks noChangeArrowheads="1"/>
          </p:cNvSpPr>
          <p:nvPr/>
        </p:nvSpPr>
        <p:spPr>
          <a:xfrm>
            <a:off x="167640" y="5867400"/>
            <a:ext cx="897636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400" dirty="0">
                <a:solidFill>
                  <a:srgbClr val="FF0000"/>
                </a:solidFill>
              </a:rPr>
              <a:t>a.	</a:t>
            </a:r>
            <a:r>
              <a:rPr lang="en-US" sz="4400" dirty="0" err="1">
                <a:solidFill>
                  <a:srgbClr val="FF0000"/>
                </a:solidFill>
              </a:rPr>
              <a:t>Angelman</a:t>
            </a:r>
            <a:r>
              <a:rPr lang="en-US" sz="4400" dirty="0">
                <a:solidFill>
                  <a:srgbClr val="FF0000"/>
                </a:solidFill>
              </a:rPr>
              <a:t> syndrome</a:t>
            </a:r>
          </a:p>
          <a:p>
            <a:pPr marL="1371600" lvl="3" indent="0" algn="ctr">
              <a:buNone/>
            </a:pPr>
            <a:endParaRPr lang="en-US" sz="4400" dirty="0">
              <a:solidFill>
                <a:srgbClr val="FF0000"/>
              </a:solidFill>
            </a:endParaRPr>
          </a:p>
        </p:txBody>
      </p:sp>
    </p:spTree>
    <p:extLst>
      <p:ext uri="{BB962C8B-B14F-4D97-AF65-F5344CB8AC3E}">
        <p14:creationId xmlns:p14="http://schemas.microsoft.com/office/powerpoint/2010/main" val="18386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dirty="0"/>
              <a:t>Q. 10:  </a:t>
            </a:r>
            <a:r>
              <a:rPr lang="en-US" dirty="0" smtClean="0"/>
              <a:t>Micro </a:t>
            </a:r>
            <a:r>
              <a:rPr lang="en-US" dirty="0"/>
              <a:t>RNAs are produced after several steps of biogenesis. The enzyme / protein involved in the final step of their maturation is:</a:t>
            </a:r>
          </a:p>
          <a:p>
            <a:pPr marL="0" lvl="0" indent="0">
              <a:buNone/>
            </a:pPr>
            <a:endParaRPr lang="en-US" dirty="0"/>
          </a:p>
          <a:p>
            <a:pPr marL="0" lvl="0" indent="0">
              <a:buNone/>
            </a:pPr>
            <a:r>
              <a:rPr lang="en-US" dirty="0"/>
              <a:t>a.	</a:t>
            </a:r>
            <a:r>
              <a:rPr lang="en-US" dirty="0" err="1"/>
              <a:t>Argonaute</a:t>
            </a:r>
            <a:endParaRPr lang="en-US" dirty="0"/>
          </a:p>
          <a:p>
            <a:pPr marL="0" lvl="0" indent="0">
              <a:buNone/>
            </a:pPr>
            <a:r>
              <a:rPr lang="en-US" dirty="0"/>
              <a:t>b.	Dicer</a:t>
            </a:r>
          </a:p>
          <a:p>
            <a:pPr marL="0" lvl="0" indent="0">
              <a:buNone/>
            </a:pPr>
            <a:r>
              <a:rPr lang="en-US" dirty="0"/>
              <a:t>c.	</a:t>
            </a:r>
            <a:r>
              <a:rPr lang="en-US" dirty="0" err="1"/>
              <a:t>Drosha</a:t>
            </a:r>
            <a:endParaRPr lang="en-US" dirty="0"/>
          </a:p>
          <a:p>
            <a:pPr marL="0" lvl="0" indent="0">
              <a:buNone/>
            </a:pPr>
            <a:r>
              <a:rPr lang="en-US" dirty="0"/>
              <a:t>d.	</a:t>
            </a:r>
            <a:r>
              <a:rPr lang="en-US" dirty="0" err="1"/>
              <a:t>Exportin</a:t>
            </a:r>
            <a:r>
              <a:rPr lang="en-US" dirty="0"/>
              <a:t> 5</a:t>
            </a:r>
          </a:p>
          <a:p>
            <a:pPr marL="0" lvl="0" indent="0">
              <a:buNone/>
            </a:pPr>
            <a:r>
              <a:rPr lang="en-US" dirty="0"/>
              <a:t>e.	RNA polymerase II</a:t>
            </a:r>
          </a:p>
          <a:p>
            <a:pPr marL="0" lvl="0" indent="0">
              <a:buNone/>
            </a:pPr>
            <a:endParaRPr lang="en-US" dirty="0"/>
          </a:p>
          <a:p>
            <a:pPr marL="0" indent="0">
              <a:buNone/>
            </a:pPr>
            <a:endParaRPr lang="en-US" sz="2800" dirty="0"/>
          </a:p>
          <a:p>
            <a:endParaRPr lang="en-US" dirty="0"/>
          </a:p>
        </p:txBody>
      </p:sp>
      <p:sp>
        <p:nvSpPr>
          <p:cNvPr id="4" name="Rectangle 3"/>
          <p:cNvSpPr txBox="1">
            <a:spLocks noChangeArrowheads="1"/>
          </p:cNvSpPr>
          <p:nvPr/>
        </p:nvSpPr>
        <p:spPr>
          <a:xfrm>
            <a:off x="167640" y="54102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800" dirty="0">
                <a:solidFill>
                  <a:srgbClr val="FF0000"/>
                </a:solidFill>
              </a:rPr>
              <a:t>a.	</a:t>
            </a:r>
            <a:r>
              <a:rPr lang="en-US" sz="4800" dirty="0" err="1">
                <a:solidFill>
                  <a:srgbClr val="FF0000"/>
                </a:solidFill>
              </a:rPr>
              <a:t>Argonaute</a:t>
            </a:r>
            <a:endParaRPr lang="en-US" sz="4800" dirty="0">
              <a:solidFill>
                <a:srgbClr val="FF0000"/>
              </a:solidFill>
            </a:endParaRPr>
          </a:p>
        </p:txBody>
      </p:sp>
    </p:spTree>
    <p:extLst>
      <p:ext uri="{BB962C8B-B14F-4D97-AF65-F5344CB8AC3E}">
        <p14:creationId xmlns:p14="http://schemas.microsoft.com/office/powerpoint/2010/main" val="2960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04800"/>
            <a:ext cx="6781800" cy="1600200"/>
          </a:xfrm>
        </p:spPr>
        <p:txBody>
          <a:bodyPr>
            <a:normAutofit fontScale="90000"/>
          </a:bodyPr>
          <a:lstStyle/>
          <a:p>
            <a:r>
              <a:rPr lang="en-GB" dirty="0" smtClean="0"/>
              <a:t>Maturation of Micro RNA</a:t>
            </a:r>
            <a:endParaRPr lang="en-GB" dirty="0"/>
          </a:p>
        </p:txBody>
      </p:sp>
      <p:sp>
        <p:nvSpPr>
          <p:cNvPr id="6" name="Content Placeholder 5"/>
          <p:cNvSpPr>
            <a:spLocks noGrp="1"/>
          </p:cNvSpPr>
          <p:nvPr>
            <p:ph idx="1"/>
          </p:nvPr>
        </p:nvSpPr>
        <p:spPr/>
        <p:txBody>
          <a:bodyPr/>
          <a:lstStyle/>
          <a:p>
            <a:endParaRPr lang="en-GB"/>
          </a:p>
        </p:txBody>
      </p:sp>
      <p:sp>
        <p:nvSpPr>
          <p:cNvPr id="2" name="Date Placeholder 1"/>
          <p:cNvSpPr>
            <a:spLocks noGrp="1"/>
          </p:cNvSpPr>
          <p:nvPr>
            <p:ph type="dt" sz="half" idx="10"/>
          </p:nvPr>
        </p:nvSpPr>
        <p:spPr/>
        <p:txBody>
          <a:bodyPr/>
          <a:lstStyle/>
          <a:p>
            <a:fld id="{A0E2CDBE-6C55-468A-812C-15B3006FF43F}" type="datetime1">
              <a:rPr lang="en-US" smtClean="0"/>
              <a:t>10/27/2014</a:t>
            </a:fld>
            <a:endParaRPr lang="en-US"/>
          </a:p>
        </p:txBody>
      </p:sp>
      <p:sp>
        <p:nvSpPr>
          <p:cNvPr id="3" name="Slide Number Placeholder 2"/>
          <p:cNvSpPr>
            <a:spLocks noGrp="1"/>
          </p:cNvSpPr>
          <p:nvPr>
            <p:ph type="sldNum" sz="quarter" idx="12"/>
          </p:nvPr>
        </p:nvSpPr>
        <p:spPr/>
        <p:txBody>
          <a:bodyPr/>
          <a:lstStyle/>
          <a:p>
            <a:fld id="{AF4DDE21-F290-443C-8E9A-843E77C5D47C}" type="slidenum">
              <a:rPr lang="en-US" smtClean="0"/>
              <a:pPr/>
              <a:t>47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1219200"/>
            <a:ext cx="9144000" cy="5410200"/>
          </a:xfrm>
          <a:prstGeom prst="rect">
            <a:avLst/>
          </a:prstGeom>
        </p:spPr>
      </p:pic>
    </p:spTree>
    <p:extLst>
      <p:ext uri="{BB962C8B-B14F-4D97-AF65-F5344CB8AC3E}">
        <p14:creationId xmlns:p14="http://schemas.microsoft.com/office/powerpoint/2010/main" val="787233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 RNA</a:t>
            </a:r>
            <a:endParaRPr lang="en-GB" dirty="0"/>
          </a:p>
        </p:txBody>
      </p:sp>
      <p:sp>
        <p:nvSpPr>
          <p:cNvPr id="3" name="Content Placeholder 2"/>
          <p:cNvSpPr>
            <a:spLocks noGrp="1"/>
          </p:cNvSpPr>
          <p:nvPr>
            <p:ph idx="1"/>
          </p:nvPr>
        </p:nvSpPr>
        <p:spPr/>
        <p:txBody>
          <a:bodyPr/>
          <a:lstStyle/>
          <a:p>
            <a:pPr marL="0" indent="0">
              <a:buNone/>
            </a:pPr>
            <a:r>
              <a:rPr lang="en-GB" sz="3600" i="1" dirty="0" smtClean="0">
                <a:solidFill>
                  <a:srgbClr val="C00000"/>
                </a:solidFill>
              </a:rPr>
              <a:t>Please watch educations videos at following links:</a:t>
            </a:r>
          </a:p>
          <a:p>
            <a:r>
              <a:rPr lang="en-GB" dirty="0" smtClean="0">
                <a:hlinkClick r:id="rId2"/>
              </a:rPr>
              <a:t>http</a:t>
            </a:r>
            <a:r>
              <a:rPr lang="en-GB" dirty="0">
                <a:hlinkClick r:id="rId2"/>
              </a:rPr>
              <a:t>://</a:t>
            </a:r>
            <a:r>
              <a:rPr lang="en-GB" dirty="0" smtClean="0">
                <a:hlinkClick r:id="rId2"/>
              </a:rPr>
              <a:t>www.tv2t.com/watch/7Kvgoa32y3g/introduction-to-microrna-anna-m-krichevsky.html</a:t>
            </a:r>
            <a:endParaRPr lang="en-GB" dirty="0" smtClean="0"/>
          </a:p>
          <a:p>
            <a:r>
              <a:rPr lang="en-GB" dirty="0">
                <a:hlinkClick r:id="rId3"/>
              </a:rPr>
              <a:t>http://</a:t>
            </a:r>
            <a:r>
              <a:rPr lang="en-GB" dirty="0" smtClean="0">
                <a:hlinkClick r:id="rId3"/>
              </a:rPr>
              <a:t>www.tv2t.com/watch/dupzE66J8u4/david-bartel-whitehead-institutemithhmi-part-1-micrornas-intro-</a:t>
            </a:r>
            <a:r>
              <a:rPr lang="en-GB" dirty="0">
                <a:hlinkClick r:id="rId3"/>
              </a:rPr>
              <a:t>.</a:t>
            </a:r>
            <a:r>
              <a:rPr lang="en-GB" dirty="0" smtClean="0">
                <a:hlinkClick r:id="rId3"/>
              </a:rPr>
              <a:t>html</a:t>
            </a:r>
            <a:endParaRPr lang="en-GB" dirty="0" smtClean="0"/>
          </a:p>
          <a:p>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48</a:t>
            </a:fld>
            <a:endParaRPr lang="en-US"/>
          </a:p>
        </p:txBody>
      </p:sp>
    </p:spTree>
    <p:extLst>
      <p:ext uri="{BB962C8B-B14F-4D97-AF65-F5344CB8AC3E}">
        <p14:creationId xmlns:p14="http://schemas.microsoft.com/office/powerpoint/2010/main" val="2271048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191000"/>
          </a:xfrm>
        </p:spPr>
        <p:txBody>
          <a:bodyPr>
            <a:noAutofit/>
          </a:bodyPr>
          <a:lstStyle/>
          <a:p>
            <a:pPr marL="0" lvl="0" indent="0">
              <a:buNone/>
            </a:pPr>
            <a:r>
              <a:rPr lang="en-US" sz="2800" dirty="0"/>
              <a:t>Q. 11:  </a:t>
            </a:r>
            <a:r>
              <a:rPr lang="en-US" sz="2800" dirty="0" smtClean="0"/>
              <a:t>If </a:t>
            </a:r>
            <a:r>
              <a:rPr lang="en-US" sz="2800" dirty="0"/>
              <a:t>the function of gene changes without alteration in its DNA sequence. The process is called:</a:t>
            </a:r>
          </a:p>
          <a:p>
            <a:pPr marL="0" lvl="0" indent="0">
              <a:buNone/>
            </a:pPr>
            <a:endParaRPr lang="en-US" sz="2800" dirty="0"/>
          </a:p>
          <a:p>
            <a:pPr marL="0" lvl="0" indent="0">
              <a:buNone/>
            </a:pPr>
            <a:r>
              <a:rPr lang="en-US" sz="2800" dirty="0"/>
              <a:t>a.	Epigenetic</a:t>
            </a:r>
          </a:p>
          <a:p>
            <a:pPr marL="0" lvl="0" indent="0">
              <a:buNone/>
            </a:pPr>
            <a:r>
              <a:rPr lang="en-US" sz="2800" dirty="0"/>
              <a:t>b.	Hybridization</a:t>
            </a:r>
          </a:p>
          <a:p>
            <a:pPr marL="0" lvl="0" indent="0">
              <a:buNone/>
            </a:pPr>
            <a:r>
              <a:rPr lang="en-US" sz="2800" dirty="0"/>
              <a:t>c.	</a:t>
            </a:r>
            <a:r>
              <a:rPr lang="en-US" sz="2800" dirty="0" err="1"/>
              <a:t>Minisequencing</a:t>
            </a:r>
            <a:endParaRPr lang="en-US" sz="2800" dirty="0"/>
          </a:p>
          <a:p>
            <a:pPr marL="0" lvl="0" indent="0">
              <a:buNone/>
            </a:pPr>
            <a:r>
              <a:rPr lang="en-US" sz="2800" dirty="0"/>
              <a:t>d.	Non-Sense Mutation</a:t>
            </a:r>
          </a:p>
          <a:p>
            <a:pPr marL="0" lvl="0" indent="0">
              <a:buNone/>
            </a:pPr>
            <a:r>
              <a:rPr lang="en-US" sz="2800" dirty="0"/>
              <a:t>e.	Target Amplification</a:t>
            </a:r>
          </a:p>
          <a:p>
            <a:pPr marL="0" lvl="0" indent="0">
              <a:buNone/>
            </a:pPr>
            <a:endParaRPr lang="en-US" sz="2800" dirty="0"/>
          </a:p>
          <a:p>
            <a:pPr marL="0" indent="0">
              <a:buNone/>
            </a:pPr>
            <a:endParaRPr lang="en-US" sz="3200" dirty="0"/>
          </a:p>
          <a:p>
            <a:endParaRPr lang="en-US" sz="2800" dirty="0"/>
          </a:p>
        </p:txBody>
      </p:sp>
      <p:sp>
        <p:nvSpPr>
          <p:cNvPr id="4" name="Rectangle 3"/>
          <p:cNvSpPr txBox="1">
            <a:spLocks noChangeArrowheads="1"/>
          </p:cNvSpPr>
          <p:nvPr/>
        </p:nvSpPr>
        <p:spPr>
          <a:xfrm>
            <a:off x="167640" y="54102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800" dirty="0">
                <a:solidFill>
                  <a:srgbClr val="FF0000"/>
                </a:solidFill>
              </a:rPr>
              <a:t>a.	Epigenetic</a:t>
            </a:r>
          </a:p>
        </p:txBody>
      </p:sp>
    </p:spTree>
    <p:extLst>
      <p:ext uri="{BB962C8B-B14F-4D97-AF65-F5344CB8AC3E}">
        <p14:creationId xmlns:p14="http://schemas.microsoft.com/office/powerpoint/2010/main" val="13359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Molecule</a:t>
            </a:r>
            <a:endParaRPr lang="en-GB" dirty="0"/>
          </a:p>
        </p:txBody>
      </p:sp>
      <p:sp>
        <p:nvSpPr>
          <p:cNvPr id="3" name="Content Placeholder 2"/>
          <p:cNvSpPr>
            <a:spLocks noGrp="1"/>
          </p:cNvSpPr>
          <p:nvPr>
            <p:ph idx="1"/>
          </p:nvPr>
        </p:nvSpPr>
        <p:spPr/>
        <p:txBody>
          <a:bodyPr>
            <a:normAutofit/>
          </a:bodyPr>
          <a:lstStyle/>
          <a:p>
            <a:r>
              <a:rPr lang="en-GB" sz="3200" dirty="0" smtClean="0"/>
              <a:t>One chromosome contains one DNA molecule!!!</a:t>
            </a:r>
          </a:p>
          <a:p>
            <a:r>
              <a:rPr lang="en-GB" sz="3200" dirty="0" smtClean="0"/>
              <a:t>It’s a giant anion</a:t>
            </a:r>
          </a:p>
          <a:p>
            <a:r>
              <a:rPr lang="en-US" sz="3200" dirty="0"/>
              <a:t>DNA from a single cell measures approximately 2 meters in length</a:t>
            </a:r>
          </a:p>
          <a:p>
            <a:pPr marL="0" indent="0">
              <a:buNone/>
            </a:pPr>
            <a:endParaRPr lang="en-GB" sz="3200" dirty="0" smtClean="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a:t>
            </a:fld>
            <a:endParaRPr lang="en-US"/>
          </a:p>
        </p:txBody>
      </p:sp>
    </p:spTree>
    <p:extLst>
      <p:ext uri="{BB962C8B-B14F-4D97-AF65-F5344CB8AC3E}">
        <p14:creationId xmlns:p14="http://schemas.microsoft.com/office/powerpoint/2010/main" val="16554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sz="2800" dirty="0"/>
              <a:t>Q. 12:  </a:t>
            </a:r>
            <a:r>
              <a:rPr lang="en-US" sz="2800" dirty="0" smtClean="0"/>
              <a:t>Following </a:t>
            </a:r>
            <a:r>
              <a:rPr lang="en-US" sz="2800" dirty="0"/>
              <a:t>is true regarding reciprocal translocation </a:t>
            </a:r>
            <a:r>
              <a:rPr lang="en-US" sz="2800" b="1" i="1" u="sng" dirty="0"/>
              <a:t>EXCEPT:</a:t>
            </a:r>
          </a:p>
          <a:p>
            <a:pPr marL="0" lvl="0" indent="0">
              <a:buNone/>
            </a:pPr>
            <a:endParaRPr lang="en-US" sz="2800" dirty="0"/>
          </a:p>
          <a:p>
            <a:pPr marL="0" lvl="0" indent="0">
              <a:buNone/>
            </a:pPr>
            <a:r>
              <a:rPr lang="en-US" sz="2800" dirty="0"/>
              <a:t>a.	Balanced translocation  </a:t>
            </a:r>
          </a:p>
          <a:p>
            <a:pPr marL="0" lvl="0" indent="0">
              <a:buNone/>
            </a:pPr>
            <a:r>
              <a:rPr lang="en-US" sz="2800" dirty="0"/>
              <a:t>b.	No change in the arrangement of gene</a:t>
            </a:r>
          </a:p>
          <a:p>
            <a:pPr marL="0" lvl="0" indent="0">
              <a:buNone/>
            </a:pPr>
            <a:r>
              <a:rPr lang="en-US" sz="2800" dirty="0"/>
              <a:t>c.	No gain of genes</a:t>
            </a:r>
          </a:p>
          <a:p>
            <a:pPr marL="0" lvl="0" indent="0">
              <a:buNone/>
            </a:pPr>
            <a:r>
              <a:rPr lang="en-US" sz="2800" dirty="0"/>
              <a:t>d.	No loss of genes</a:t>
            </a:r>
          </a:p>
          <a:p>
            <a:pPr marL="0" lvl="0" indent="0">
              <a:buNone/>
            </a:pPr>
            <a:r>
              <a:rPr lang="en-US" sz="2800" dirty="0"/>
              <a:t>e.	Transfer to non-homologous chromosome</a:t>
            </a:r>
          </a:p>
          <a:p>
            <a:pPr marL="0" lvl="0" indent="0">
              <a:buNone/>
            </a:pPr>
            <a:endParaRPr lang="en-US" sz="2800" dirty="0"/>
          </a:p>
          <a:p>
            <a:pPr marL="0" indent="0">
              <a:buNone/>
            </a:pPr>
            <a:endParaRPr lang="en-US" sz="3200" dirty="0"/>
          </a:p>
          <a:p>
            <a:endParaRPr lang="en-US" sz="2800" dirty="0"/>
          </a:p>
        </p:txBody>
      </p:sp>
      <p:sp>
        <p:nvSpPr>
          <p:cNvPr id="4" name="Rectangle 3"/>
          <p:cNvSpPr txBox="1">
            <a:spLocks noChangeArrowheads="1"/>
          </p:cNvSpPr>
          <p:nvPr/>
        </p:nvSpPr>
        <p:spPr>
          <a:xfrm>
            <a:off x="167640" y="54102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3200" dirty="0">
                <a:solidFill>
                  <a:srgbClr val="FF0000"/>
                </a:solidFill>
              </a:rPr>
              <a:t>b.	No change in the arrangement of gene</a:t>
            </a:r>
          </a:p>
        </p:txBody>
      </p:sp>
    </p:spTree>
    <p:extLst>
      <p:ext uri="{BB962C8B-B14F-4D97-AF65-F5344CB8AC3E}">
        <p14:creationId xmlns:p14="http://schemas.microsoft.com/office/powerpoint/2010/main" val="31301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4" name="Rectangle 4"/>
          <p:cNvSpPr>
            <a:spLocks noChangeArrowheads="1"/>
          </p:cNvSpPr>
          <p:nvPr/>
        </p:nvSpPr>
        <p:spPr bwMode="auto">
          <a:xfrm>
            <a:off x="0" y="1124744"/>
            <a:ext cx="9144000" cy="5733256"/>
          </a:xfrm>
          <a:prstGeom prst="rect">
            <a:avLst/>
          </a:prstGeom>
          <a:noFill/>
          <a:ln>
            <a:noFill/>
          </a:ln>
          <a:effectLs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r>
              <a:rPr lang="en-US" altLang="en-US" sz="2800" dirty="0">
                <a:solidFill>
                  <a:srgbClr val="002060"/>
                </a:solidFill>
                <a:cs typeface="Times New Roman" pitchFamily="18" charset="0"/>
              </a:rPr>
              <a:t>A chromosomal translocation occurs when a segment of one chromosome becomes attached to another</a:t>
            </a:r>
          </a:p>
          <a:p>
            <a:endParaRPr lang="en-US" altLang="en-US" sz="2800" dirty="0">
              <a:solidFill>
                <a:srgbClr val="002060"/>
              </a:solidFill>
              <a:cs typeface="Times New Roman" pitchFamily="18" charset="0"/>
            </a:endParaRPr>
          </a:p>
          <a:p>
            <a:r>
              <a:rPr lang="en-US" altLang="en-US" sz="2800" dirty="0">
                <a:solidFill>
                  <a:srgbClr val="002060"/>
                </a:solidFill>
                <a:cs typeface="Times New Roman" pitchFamily="18" charset="0"/>
              </a:rPr>
              <a:t>In reciprocal translocations two non-homologous chromosomes exchange genetic </a:t>
            </a:r>
            <a:r>
              <a:rPr lang="en-US" altLang="en-US" sz="2800" dirty="0" smtClean="0">
                <a:solidFill>
                  <a:srgbClr val="002060"/>
                </a:solidFill>
                <a:cs typeface="Times New Roman" pitchFamily="18" charset="0"/>
              </a:rPr>
              <a:t>material called </a:t>
            </a:r>
            <a:r>
              <a:rPr lang="en-US" altLang="en-US" sz="2800" i="1" dirty="0" smtClean="0">
                <a:solidFill>
                  <a:srgbClr val="002060"/>
                </a:solidFill>
                <a:cs typeface="Times New Roman" pitchFamily="18" charset="0"/>
              </a:rPr>
              <a:t>b</a:t>
            </a:r>
            <a:r>
              <a:rPr lang="en-US" altLang="en-US" sz="2400" i="1" dirty="0" smtClean="0">
                <a:solidFill>
                  <a:srgbClr val="002060"/>
                </a:solidFill>
                <a:cs typeface="Times New Roman" pitchFamily="18" charset="0"/>
              </a:rPr>
              <a:t>alanced </a:t>
            </a:r>
            <a:r>
              <a:rPr lang="en-US" altLang="en-US" sz="2400" i="1" dirty="0">
                <a:solidFill>
                  <a:srgbClr val="002060"/>
                </a:solidFill>
                <a:cs typeface="Times New Roman" pitchFamily="18" charset="0"/>
              </a:rPr>
              <a:t>translocations </a:t>
            </a:r>
          </a:p>
          <a:p>
            <a:pPr>
              <a:buFontTx/>
              <a:buNone/>
            </a:pPr>
            <a:endParaRPr lang="en-US" altLang="en-US" sz="2400" dirty="0">
              <a:solidFill>
                <a:srgbClr val="002060"/>
              </a:solidFill>
              <a:cs typeface="Times New Roman" pitchFamily="18" charset="0"/>
            </a:endParaRPr>
          </a:p>
          <a:p>
            <a:r>
              <a:rPr lang="en-US" altLang="en-US" sz="2800" dirty="0">
                <a:solidFill>
                  <a:srgbClr val="002060"/>
                </a:solidFill>
                <a:cs typeface="Times New Roman" pitchFamily="18" charset="0"/>
              </a:rPr>
              <a:t>In simple translocations the transfer of genetic material occurs in only one direction</a:t>
            </a:r>
          </a:p>
          <a:p>
            <a:pPr lvl="1">
              <a:buFontTx/>
              <a:buNone/>
            </a:pPr>
            <a:r>
              <a:rPr lang="en-US" altLang="en-US" sz="2400" dirty="0" smtClean="0">
                <a:solidFill>
                  <a:srgbClr val="002060"/>
                </a:solidFill>
                <a:cs typeface="Times New Roman" pitchFamily="18" charset="0"/>
              </a:rPr>
              <a:t>i.e. </a:t>
            </a:r>
            <a:r>
              <a:rPr lang="en-US" altLang="en-US" sz="2400" i="1" dirty="0" smtClean="0">
                <a:solidFill>
                  <a:srgbClr val="002060"/>
                </a:solidFill>
                <a:cs typeface="Times New Roman" pitchFamily="18" charset="0"/>
              </a:rPr>
              <a:t>unbalanced </a:t>
            </a:r>
            <a:r>
              <a:rPr lang="en-US" altLang="en-US" sz="2400" i="1" dirty="0">
                <a:solidFill>
                  <a:srgbClr val="002060"/>
                </a:solidFill>
                <a:cs typeface="Times New Roman" pitchFamily="18" charset="0"/>
              </a:rPr>
              <a:t>translocations</a:t>
            </a:r>
          </a:p>
          <a:p>
            <a:endParaRPr lang="en-US" altLang="en-US" sz="2800" i="1" dirty="0">
              <a:solidFill>
                <a:srgbClr val="002060"/>
              </a:solidFill>
              <a:cs typeface="Times New Roman" pitchFamily="18" charset="0"/>
            </a:endParaRPr>
          </a:p>
        </p:txBody>
      </p:sp>
      <p:sp>
        <p:nvSpPr>
          <p:cNvPr id="1121285" name="Rectangle 5"/>
          <p:cNvSpPr>
            <a:spLocks noGrp="1" noChangeArrowheads="1"/>
          </p:cNvSpPr>
          <p:nvPr>
            <p:ph type="title"/>
          </p:nvPr>
        </p:nvSpPr>
        <p:spPr>
          <a:xfrm>
            <a:off x="0" y="0"/>
            <a:ext cx="9144000" cy="1081088"/>
          </a:xfrm>
          <a:noFill/>
          <a:ln/>
        </p:spPr>
        <p:txBody>
          <a:bodyPr anchor="b"/>
          <a:lstStyle/>
          <a:p>
            <a:r>
              <a:rPr lang="en-US" altLang="en-US" dirty="0"/>
              <a:t>Translocations</a:t>
            </a:r>
          </a:p>
        </p:txBody>
      </p:sp>
    </p:spTree>
    <p:extLst>
      <p:ext uri="{BB962C8B-B14F-4D97-AF65-F5344CB8AC3E}">
        <p14:creationId xmlns:p14="http://schemas.microsoft.com/office/powerpoint/2010/main" val="960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1284"/>
                                        </p:tgtEl>
                                        <p:attrNameLst>
                                          <p:attrName>style.visibility</p:attrName>
                                        </p:attrNameLst>
                                      </p:cBhvr>
                                      <p:to>
                                        <p:strVal val="visible"/>
                                      </p:to>
                                    </p:set>
                                    <p:animEffect transition="in" filter="barn(inVertical)">
                                      <p:cBhvr>
                                        <p:cTn id="7" dur="500"/>
                                        <p:tgtEl>
                                          <p:spTgt spid="11212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1284">
                                            <p:txEl>
                                              <p:pRg st="2" end="2"/>
                                            </p:txEl>
                                          </p:spTgt>
                                        </p:tgtEl>
                                        <p:attrNameLst>
                                          <p:attrName>style.visibility</p:attrName>
                                        </p:attrNameLst>
                                      </p:cBhvr>
                                      <p:to>
                                        <p:strVal val="visible"/>
                                      </p:to>
                                    </p:set>
                                    <p:animEffect transition="in" filter="barn(inVertical)">
                                      <p:cBhvr>
                                        <p:cTn id="12" dur="500"/>
                                        <p:tgtEl>
                                          <p:spTgt spid="11212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1284">
                                            <p:txEl>
                                              <p:pRg st="4" end="4"/>
                                            </p:txEl>
                                          </p:spTgt>
                                        </p:tgtEl>
                                        <p:attrNameLst>
                                          <p:attrName>style.visibility</p:attrName>
                                        </p:attrNameLst>
                                      </p:cBhvr>
                                      <p:to>
                                        <p:strVal val="visible"/>
                                      </p:to>
                                    </p:set>
                                    <p:animEffect transition="in" filter="barn(inVertical)">
                                      <p:cBhvr>
                                        <p:cTn id="17" dur="500"/>
                                        <p:tgtEl>
                                          <p:spTgt spid="1121284">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21284">
                                            <p:txEl>
                                              <p:pRg st="5" end="5"/>
                                            </p:txEl>
                                          </p:spTgt>
                                        </p:tgtEl>
                                        <p:attrNameLst>
                                          <p:attrName>style.visibility</p:attrName>
                                        </p:attrNameLst>
                                      </p:cBhvr>
                                      <p:to>
                                        <p:strVal val="visible"/>
                                      </p:to>
                                    </p:set>
                                    <p:animEffect transition="in" filter="barn(inVertical)">
                                      <p:cBhvr>
                                        <p:cTn id="20" dur="500"/>
                                        <p:tgtEl>
                                          <p:spTgt spid="11212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dirty="0"/>
              <a:t>Q. 13:  </a:t>
            </a:r>
            <a:r>
              <a:rPr lang="en-US" dirty="0" smtClean="0"/>
              <a:t>Identity </a:t>
            </a:r>
            <a:r>
              <a:rPr lang="en-US" dirty="0"/>
              <a:t>testing is one of the most promising aspects of the genetics. Which of the following variations in the human genome is most commonly employed in identity testing?</a:t>
            </a:r>
          </a:p>
          <a:p>
            <a:pPr marL="0" lvl="0" indent="0">
              <a:buNone/>
            </a:pPr>
            <a:endParaRPr lang="en-US" dirty="0"/>
          </a:p>
          <a:p>
            <a:pPr marL="0" lvl="0" indent="0">
              <a:buNone/>
            </a:pPr>
            <a:r>
              <a:rPr lang="en-US" dirty="0"/>
              <a:t>a.	Human leukocyte antigens</a:t>
            </a:r>
          </a:p>
          <a:p>
            <a:pPr marL="0" lvl="0" indent="0">
              <a:buNone/>
            </a:pPr>
            <a:r>
              <a:rPr lang="en-US" dirty="0"/>
              <a:t>b.	Restriction fragment length polymorphism</a:t>
            </a:r>
          </a:p>
          <a:p>
            <a:pPr marL="0" lvl="0" indent="0">
              <a:buNone/>
            </a:pPr>
            <a:r>
              <a:rPr lang="en-US" dirty="0"/>
              <a:t>c.	Short tandem repeats</a:t>
            </a:r>
          </a:p>
          <a:p>
            <a:pPr marL="0" lvl="0" indent="0">
              <a:buNone/>
            </a:pPr>
            <a:r>
              <a:rPr lang="en-US" dirty="0"/>
              <a:t>d.	Single nucleotide polymorphism</a:t>
            </a:r>
          </a:p>
          <a:p>
            <a:pPr marL="0" lvl="0" indent="0">
              <a:buNone/>
            </a:pPr>
            <a:r>
              <a:rPr lang="en-US" dirty="0"/>
              <a:t>e.	Variable number of tandem repeats</a:t>
            </a:r>
          </a:p>
          <a:p>
            <a:pPr marL="0" lvl="0" indent="0">
              <a:buNone/>
            </a:pPr>
            <a:endParaRPr lang="en-US" dirty="0"/>
          </a:p>
          <a:p>
            <a:pPr marL="0" indent="0">
              <a:buNone/>
            </a:pPr>
            <a:endParaRPr lang="en-US" sz="2800" dirty="0"/>
          </a:p>
          <a:p>
            <a:endParaRPr lang="en-US" dirty="0"/>
          </a:p>
        </p:txBody>
      </p:sp>
      <p:sp>
        <p:nvSpPr>
          <p:cNvPr id="4" name="Rectangle 3"/>
          <p:cNvSpPr txBox="1">
            <a:spLocks noChangeArrowheads="1"/>
          </p:cNvSpPr>
          <p:nvPr/>
        </p:nvSpPr>
        <p:spPr>
          <a:xfrm>
            <a:off x="167640" y="54102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800" dirty="0">
                <a:solidFill>
                  <a:srgbClr val="FF0000"/>
                </a:solidFill>
              </a:rPr>
              <a:t>c.	Short tandem repeats</a:t>
            </a:r>
          </a:p>
        </p:txBody>
      </p:sp>
    </p:spTree>
    <p:extLst>
      <p:ext uri="{BB962C8B-B14F-4D97-AF65-F5344CB8AC3E}">
        <p14:creationId xmlns:p14="http://schemas.microsoft.com/office/powerpoint/2010/main" val="36203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95400" y="304800"/>
            <a:ext cx="6781800" cy="1600200"/>
          </a:xfrm>
        </p:spPr>
        <p:txBody>
          <a:bodyPr>
            <a:normAutofit fontScale="90000"/>
          </a:bodyPr>
          <a:lstStyle/>
          <a:p>
            <a:r>
              <a:rPr lang="en-US" dirty="0">
                <a:latin typeface="Georgia" pitchFamily="-16" charset="0"/>
              </a:rPr>
              <a:t>Short Tandem </a:t>
            </a:r>
            <a:r>
              <a:rPr lang="en-US" dirty="0" smtClean="0">
                <a:latin typeface="Georgia" pitchFamily="-16" charset="0"/>
              </a:rPr>
              <a:t>Repeats (STR)</a:t>
            </a:r>
            <a:endParaRPr lang="en-US" dirty="0"/>
          </a:p>
        </p:txBody>
      </p:sp>
      <p:sp>
        <p:nvSpPr>
          <p:cNvPr id="57347" name="Rectangle 3"/>
          <p:cNvSpPr>
            <a:spLocks noGrp="1" noChangeArrowheads="1"/>
          </p:cNvSpPr>
          <p:nvPr>
            <p:ph type="body" sz="half" idx="1"/>
          </p:nvPr>
        </p:nvSpPr>
        <p:spPr>
          <a:xfrm>
            <a:off x="609600" y="2240280"/>
            <a:ext cx="7620000" cy="3767328"/>
          </a:xfrm>
        </p:spPr>
        <p:txBody>
          <a:bodyPr>
            <a:normAutofit/>
          </a:bodyPr>
          <a:lstStyle/>
          <a:p>
            <a:pPr>
              <a:lnSpc>
                <a:spcPct val="80000"/>
              </a:lnSpc>
            </a:pPr>
            <a:r>
              <a:rPr lang="en-US" sz="2400" dirty="0"/>
              <a:t>A Short Tandem Repeat is a short sequence of nucleotides that are repeated and are directly adjacent to each other (usually 2-6 base pairs long).</a:t>
            </a:r>
          </a:p>
          <a:p>
            <a:pPr>
              <a:lnSpc>
                <a:spcPct val="80000"/>
              </a:lnSpc>
            </a:pPr>
            <a:r>
              <a:rPr lang="en-US" sz="2400" dirty="0"/>
              <a:t>The method of STR uses the polymorphic regions that have short repeated sequences of DNA. </a:t>
            </a:r>
          </a:p>
          <a:p>
            <a:pPr>
              <a:lnSpc>
                <a:spcPct val="80000"/>
              </a:lnSpc>
            </a:pPr>
            <a:r>
              <a:rPr lang="en-US" sz="2400" dirty="0"/>
              <a:t>STRs are found surrounding the structural center of chromosomes (Chromosomal Centromere)</a:t>
            </a:r>
          </a:p>
          <a:p>
            <a:pPr>
              <a:lnSpc>
                <a:spcPct val="80000"/>
              </a:lnSpc>
            </a:pPr>
            <a:r>
              <a:rPr lang="en-US" sz="2400" dirty="0" smtClean="0"/>
              <a:t>STRs have </a:t>
            </a:r>
            <a:r>
              <a:rPr lang="en-US" sz="2400" dirty="0"/>
              <a:t>become one of the most widely used genomic markers for identification and genetic mapping. </a:t>
            </a:r>
          </a:p>
          <a:p>
            <a:pPr>
              <a:lnSpc>
                <a:spcPct val="80000"/>
              </a:lnSpc>
            </a:pPr>
            <a:r>
              <a:rPr lang="en-US" sz="2400" dirty="0"/>
              <a:t>STRs are most beneficial for human identification</a:t>
            </a:r>
            <a:endParaRPr lang="en-US" sz="2000" dirty="0"/>
          </a:p>
        </p:txBody>
      </p:sp>
    </p:spTree>
    <p:extLst>
      <p:ext uri="{BB962C8B-B14F-4D97-AF65-F5344CB8AC3E}">
        <p14:creationId xmlns:p14="http://schemas.microsoft.com/office/powerpoint/2010/main" val="36170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arn(inVertic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arn(inVertic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arn(inVertical)">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barn(inVertical)">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barn(inVertical)">
                                      <p:cBhvr>
                                        <p:cTn id="27"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st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34" y="15240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118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92213" y="1001712"/>
            <a:ext cx="6765925" cy="674688"/>
          </a:xfrm>
        </p:spPr>
        <p:txBody>
          <a:bodyPr>
            <a:normAutofit/>
          </a:bodyPr>
          <a:lstStyle/>
          <a:p>
            <a:r>
              <a:rPr lang="en-US" sz="3200" dirty="0" smtClean="0"/>
              <a:t>Applications of Human Identity Testing</a:t>
            </a:r>
          </a:p>
        </p:txBody>
      </p:sp>
      <p:sp>
        <p:nvSpPr>
          <p:cNvPr id="25603" name="Rectangle 3"/>
          <p:cNvSpPr>
            <a:spLocks noGrp="1" noChangeArrowheads="1"/>
          </p:cNvSpPr>
          <p:nvPr>
            <p:ph type="body" idx="1"/>
          </p:nvPr>
        </p:nvSpPr>
        <p:spPr>
          <a:xfrm>
            <a:off x="457200" y="1525588"/>
            <a:ext cx="8305800" cy="4114800"/>
          </a:xfrm>
        </p:spPr>
        <p:txBody>
          <a:bodyPr/>
          <a:lstStyle/>
          <a:p>
            <a:r>
              <a:rPr lang="en-US" sz="2800" smtClean="0"/>
              <a:t>Forensic cases -- </a:t>
            </a:r>
            <a:r>
              <a:rPr lang="en-US" sz="2400" b="1" smtClean="0"/>
              <a:t>matching suspect with evidence</a:t>
            </a:r>
          </a:p>
          <a:p>
            <a:r>
              <a:rPr lang="en-US" sz="2800" smtClean="0"/>
              <a:t>Paternity testing -- </a:t>
            </a:r>
            <a:r>
              <a:rPr lang="en-US" sz="2400" b="1" smtClean="0"/>
              <a:t>identifying father</a:t>
            </a:r>
            <a:endParaRPr lang="en-US" sz="2800" smtClean="0"/>
          </a:p>
          <a:p>
            <a:r>
              <a:rPr lang="en-US" sz="2800" smtClean="0"/>
              <a:t>Missing persons investigations</a:t>
            </a:r>
          </a:p>
          <a:p>
            <a:r>
              <a:rPr lang="en-US" sz="2800" smtClean="0"/>
              <a:t>Mass disasters -- </a:t>
            </a:r>
            <a:r>
              <a:rPr lang="en-US" sz="2400" b="1" smtClean="0"/>
              <a:t>putting pieces back together</a:t>
            </a:r>
            <a:endParaRPr lang="en-US" sz="2800" smtClean="0"/>
          </a:p>
          <a:p>
            <a:r>
              <a:rPr lang="en-US" sz="2800" smtClean="0"/>
              <a:t>Historical investigations </a:t>
            </a:r>
          </a:p>
        </p:txBody>
      </p:sp>
      <p:sp>
        <p:nvSpPr>
          <p:cNvPr id="25604" name="Text Box 4"/>
          <p:cNvSpPr txBox="1">
            <a:spLocks noChangeArrowheads="1"/>
          </p:cNvSpPr>
          <p:nvPr/>
        </p:nvSpPr>
        <p:spPr bwMode="auto">
          <a:xfrm>
            <a:off x="541338" y="5487988"/>
            <a:ext cx="8285162" cy="739775"/>
          </a:xfrm>
          <a:prstGeom prst="rect">
            <a:avLst/>
          </a:prstGeom>
          <a:solidFill>
            <a:srgbClr val="FFFF00"/>
          </a:solidFill>
          <a:ln w="38100">
            <a:solidFill>
              <a:srgbClr val="FF3300"/>
            </a:solidFill>
            <a:miter lim="800000"/>
            <a:headEnd/>
            <a:tailEnd/>
          </a:ln>
          <a:effectLst>
            <a:outerShdw dist="107763" dir="2700000" algn="ctr" rotWithShape="0">
              <a:schemeClr val="bg2"/>
            </a:outer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000"/>
              <a:t>Involves generation of DNA profiles usually with the same genetic markers and then MATCHING TO REFERENCE SAMPLE</a:t>
            </a:r>
          </a:p>
        </p:txBody>
      </p:sp>
    </p:spTree>
    <p:extLst>
      <p:ext uri="{BB962C8B-B14F-4D97-AF65-F5344CB8AC3E}">
        <p14:creationId xmlns:p14="http://schemas.microsoft.com/office/powerpoint/2010/main" val="281805853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609600"/>
            <a:ext cx="6781800" cy="1600200"/>
          </a:xfrm>
        </p:spPr>
        <p:txBody>
          <a:bodyPr>
            <a:normAutofit/>
          </a:bodyPr>
          <a:lstStyle/>
          <a:p>
            <a:r>
              <a:rPr lang="en-GB" dirty="0" smtClean="0"/>
              <a:t>STRs</a:t>
            </a:r>
            <a:endParaRPr lang="en-GB" dirty="0"/>
          </a:p>
        </p:txBody>
      </p:sp>
      <p:sp>
        <p:nvSpPr>
          <p:cNvPr id="3" name="Content Placeholder 2"/>
          <p:cNvSpPr>
            <a:spLocks noGrp="1"/>
          </p:cNvSpPr>
          <p:nvPr>
            <p:ph idx="1"/>
          </p:nvPr>
        </p:nvSpPr>
        <p:spPr/>
        <p:txBody>
          <a:bodyPr/>
          <a:lstStyle/>
          <a:p>
            <a:pPr marL="0" indent="0">
              <a:buNone/>
            </a:pPr>
            <a:r>
              <a:rPr lang="en-GB" sz="4000" i="1" dirty="0">
                <a:solidFill>
                  <a:srgbClr val="C00000"/>
                </a:solidFill>
              </a:rPr>
              <a:t>Please watch educations videos at following links:</a:t>
            </a:r>
          </a:p>
          <a:p>
            <a:r>
              <a:rPr lang="en-GB" dirty="0">
                <a:hlinkClick r:id="rId2"/>
              </a:rPr>
              <a:t>http://</a:t>
            </a:r>
            <a:r>
              <a:rPr lang="en-GB" dirty="0" smtClean="0">
                <a:hlinkClick r:id="rId2"/>
              </a:rPr>
              <a:t>www.tv2t.com/watch/DbR9xMXuK7c/dna-fingerprinting.html</a:t>
            </a:r>
            <a:endParaRPr lang="en-GB" dirty="0" smtClean="0"/>
          </a:p>
          <a:p>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56</a:t>
            </a:fld>
            <a:endParaRPr lang="en-US"/>
          </a:p>
        </p:txBody>
      </p:sp>
    </p:spTree>
    <p:extLst>
      <p:ext uri="{BB962C8B-B14F-4D97-AF65-F5344CB8AC3E}">
        <p14:creationId xmlns:p14="http://schemas.microsoft.com/office/powerpoint/2010/main" val="1582873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algn="r"/>
            <a:r>
              <a:rPr lang="en-US">
                <a:latin typeface="Georgia" pitchFamily="-16" charset="0"/>
              </a:rPr>
              <a:t>Human Identification</a:t>
            </a:r>
            <a:endParaRPr lang="en-US"/>
          </a:p>
        </p:txBody>
      </p:sp>
      <p:sp>
        <p:nvSpPr>
          <p:cNvPr id="44035" name="Rectangle 3"/>
          <p:cNvSpPr>
            <a:spLocks noGrp="1" noChangeArrowheads="1"/>
          </p:cNvSpPr>
          <p:nvPr>
            <p:ph type="body" idx="1"/>
          </p:nvPr>
        </p:nvSpPr>
        <p:spPr>
          <a:xfrm>
            <a:off x="762000" y="2133600"/>
            <a:ext cx="7543800" cy="3886200"/>
          </a:xfrm>
        </p:spPr>
        <p:txBody>
          <a:bodyPr>
            <a:noAutofit/>
          </a:bodyPr>
          <a:lstStyle/>
          <a:p>
            <a:r>
              <a:rPr lang="en-US" b="0" dirty="0"/>
              <a:t>STRs are used for human identification</a:t>
            </a:r>
          </a:p>
          <a:p>
            <a:r>
              <a:rPr lang="en-US" b="0" dirty="0"/>
              <a:t>What happens is every person gets a copy of each of their parents STR. Since STRs can have many different patterns, it helps with determining the identification of people . Also people have all different numbers of repeats, it is also used to determine an individual.</a:t>
            </a:r>
          </a:p>
          <a:p>
            <a:r>
              <a:rPr lang="en-US" b="0" dirty="0"/>
              <a:t>Also in smaller quantities of DNA and in disintegrating DNA, STRs are still able to help pick up the information and type the DNA</a:t>
            </a:r>
            <a:r>
              <a:rPr lang="en-US" b="0" dirty="0" smtClean="0"/>
              <a:t>.</a:t>
            </a:r>
            <a:endParaRPr lang="en-US" b="0" dirty="0"/>
          </a:p>
        </p:txBody>
      </p:sp>
    </p:spTree>
    <p:extLst>
      <p:ext uri="{BB962C8B-B14F-4D97-AF65-F5344CB8AC3E}">
        <p14:creationId xmlns:p14="http://schemas.microsoft.com/office/powerpoint/2010/main" val="29209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arn(inVertic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arn(inVertical)">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arn(inVertical)">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457200"/>
            <a:ext cx="6781800" cy="1600200"/>
          </a:xfrm>
        </p:spPr>
        <p:txBody>
          <a:bodyPr/>
          <a:lstStyle/>
          <a:p>
            <a:r>
              <a:rPr lang="en-US" smtClean="0">
                <a:latin typeface="Georgia" pitchFamily="-16" charset="0"/>
              </a:rPr>
              <a:t>STR Testing</a:t>
            </a:r>
            <a:endParaRPr lang="en-US" dirty="0"/>
          </a:p>
        </p:txBody>
      </p:sp>
      <p:sp>
        <p:nvSpPr>
          <p:cNvPr id="47107" name="Rectangle 3"/>
          <p:cNvSpPr>
            <a:spLocks noGrp="1" noChangeArrowheads="1"/>
          </p:cNvSpPr>
          <p:nvPr>
            <p:ph type="body" idx="1"/>
          </p:nvPr>
        </p:nvSpPr>
        <p:spPr>
          <a:xfrm>
            <a:off x="762000" y="2209800"/>
            <a:ext cx="7620000" cy="3886200"/>
          </a:xfrm>
        </p:spPr>
        <p:txBody>
          <a:bodyPr>
            <a:noAutofit/>
          </a:bodyPr>
          <a:lstStyle/>
          <a:p>
            <a:r>
              <a:rPr lang="en-US" sz="2800" b="0" dirty="0"/>
              <a:t>Capillary electrophoresis works by </a:t>
            </a:r>
            <a:r>
              <a:rPr lang="en-US" sz="2800" b="0" dirty="0" err="1"/>
              <a:t>electrokinetically</a:t>
            </a:r>
            <a:r>
              <a:rPr lang="en-US" sz="2800" b="0" dirty="0"/>
              <a:t> injecting DNA fragments into glass tubes filled with polymer. </a:t>
            </a:r>
            <a:endParaRPr lang="en-US" sz="2800" b="0" dirty="0" smtClean="0"/>
          </a:p>
          <a:p>
            <a:r>
              <a:rPr lang="en-US" sz="2800" b="0" dirty="0" smtClean="0"/>
              <a:t>The </a:t>
            </a:r>
            <a:r>
              <a:rPr lang="en-US" sz="2800" b="0" dirty="0"/>
              <a:t>DNA is pulled by an electric field, separating them into small fragments. </a:t>
            </a:r>
            <a:endParaRPr lang="en-US" sz="2800" b="0" dirty="0" smtClean="0"/>
          </a:p>
          <a:p>
            <a:r>
              <a:rPr lang="en-US" sz="2800" b="0" dirty="0" smtClean="0"/>
              <a:t>They </a:t>
            </a:r>
            <a:r>
              <a:rPr lang="en-US" sz="2800" b="0" dirty="0"/>
              <a:t>are then detected by fluorescent dyes that attach to primers in PCR. Sizes are assigned using a labeled DNA standard, which is compared to an allelic ladder.</a:t>
            </a:r>
            <a:endParaRPr lang="en-US" sz="3600" dirty="0"/>
          </a:p>
        </p:txBody>
      </p:sp>
    </p:spTree>
    <p:extLst>
      <p:ext uri="{BB962C8B-B14F-4D97-AF65-F5344CB8AC3E}">
        <p14:creationId xmlns:p14="http://schemas.microsoft.com/office/powerpoint/2010/main" val="640829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86435" y="152400"/>
            <a:ext cx="6781800" cy="1600200"/>
          </a:xfrm>
        </p:spPr>
        <p:txBody>
          <a:bodyPr>
            <a:normAutofit/>
          </a:bodyPr>
          <a:lstStyle/>
          <a:p>
            <a:r>
              <a:rPr lang="en-US" sz="3200" dirty="0">
                <a:latin typeface="Georgia" pitchFamily="-16" charset="0"/>
              </a:rPr>
              <a:t>Variable Number Tandem Repeat </a:t>
            </a:r>
            <a:r>
              <a:rPr lang="en-US" sz="3200" dirty="0" smtClean="0">
                <a:latin typeface="Georgia" pitchFamily="-16" charset="0"/>
              </a:rPr>
              <a:t>(VNTR)</a:t>
            </a:r>
            <a:endParaRPr lang="en-US" sz="3200" dirty="0"/>
          </a:p>
        </p:txBody>
      </p:sp>
      <p:sp>
        <p:nvSpPr>
          <p:cNvPr id="54275" name="Rectangle 3"/>
          <p:cNvSpPr>
            <a:spLocks noGrp="1" noChangeArrowheads="1"/>
          </p:cNvSpPr>
          <p:nvPr>
            <p:ph type="body" idx="1"/>
          </p:nvPr>
        </p:nvSpPr>
        <p:spPr/>
        <p:txBody>
          <a:bodyPr>
            <a:noAutofit/>
          </a:bodyPr>
          <a:lstStyle/>
          <a:p>
            <a:pPr>
              <a:lnSpc>
                <a:spcPct val="80000"/>
              </a:lnSpc>
            </a:pPr>
            <a:r>
              <a:rPr lang="en-US" sz="3200" b="0" dirty="0" smtClean="0"/>
              <a:t>It’s </a:t>
            </a:r>
            <a:r>
              <a:rPr lang="en-US" sz="3200" b="0" dirty="0"/>
              <a:t>the sequence of the genome </a:t>
            </a:r>
            <a:r>
              <a:rPr lang="en-US" sz="3200" b="0" dirty="0" smtClean="0"/>
              <a:t>that </a:t>
            </a:r>
            <a:r>
              <a:rPr lang="en-US" sz="3200" b="0" dirty="0"/>
              <a:t>repeats. </a:t>
            </a:r>
          </a:p>
          <a:p>
            <a:pPr>
              <a:lnSpc>
                <a:spcPct val="80000"/>
              </a:lnSpc>
            </a:pPr>
            <a:r>
              <a:rPr lang="en-US" sz="3200" b="0" dirty="0"/>
              <a:t>They can often be found on chromosomes and the variations in length make it possible for differences between people to be found. </a:t>
            </a:r>
          </a:p>
          <a:p>
            <a:pPr>
              <a:lnSpc>
                <a:spcPct val="80000"/>
              </a:lnSpc>
            </a:pPr>
            <a:r>
              <a:rPr lang="en-US" sz="3200" b="0" dirty="0"/>
              <a:t>It can also be used to connect children to their parents.</a:t>
            </a:r>
          </a:p>
          <a:p>
            <a:pPr>
              <a:lnSpc>
                <a:spcPct val="80000"/>
              </a:lnSpc>
            </a:pPr>
            <a:r>
              <a:rPr lang="en-US" sz="3200" b="0" dirty="0"/>
              <a:t>There are two ways to analyze VNTR data.</a:t>
            </a:r>
          </a:p>
          <a:p>
            <a:pPr>
              <a:lnSpc>
                <a:spcPct val="80000"/>
              </a:lnSpc>
            </a:pPr>
            <a:endParaRPr lang="en-US" sz="3200" b="0" dirty="0"/>
          </a:p>
        </p:txBody>
      </p:sp>
    </p:spTree>
    <p:extLst>
      <p:ext uri="{BB962C8B-B14F-4D97-AF65-F5344CB8AC3E}">
        <p14:creationId xmlns:p14="http://schemas.microsoft.com/office/powerpoint/2010/main" val="35374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arn(inVertical)">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arn(inVertical)">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barn(inVertical)">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barn(inVertical)">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381000"/>
            <a:ext cx="7315200" cy="1143000"/>
          </a:xfrm>
        </p:spPr>
        <p:txBody>
          <a:bodyPr>
            <a:normAutofit/>
          </a:bodyPr>
          <a:lstStyle/>
          <a:p>
            <a:r>
              <a:rPr lang="en-US" sz="4800" dirty="0">
                <a:cs typeface="Arial" charset="0"/>
              </a:rPr>
              <a:t>Human DNA</a:t>
            </a:r>
          </a:p>
        </p:txBody>
      </p:sp>
      <p:sp>
        <p:nvSpPr>
          <p:cNvPr id="37891" name="Rectangle 3"/>
          <p:cNvSpPr>
            <a:spLocks noGrp="1" noChangeArrowheads="1"/>
          </p:cNvSpPr>
          <p:nvPr>
            <p:ph type="body" idx="1"/>
          </p:nvPr>
        </p:nvSpPr>
        <p:spPr>
          <a:xfrm>
            <a:off x="914400" y="1676400"/>
            <a:ext cx="7315200" cy="4343400"/>
          </a:xfrm>
        </p:spPr>
        <p:txBody>
          <a:bodyPr/>
          <a:lstStyle/>
          <a:p>
            <a:pPr>
              <a:spcBef>
                <a:spcPct val="50000"/>
              </a:spcBef>
              <a:buFontTx/>
              <a:buNone/>
            </a:pPr>
            <a:r>
              <a:rPr lang="en-US" sz="3000" dirty="0">
                <a:cs typeface="Times New Roman" charset="0"/>
              </a:rPr>
              <a:t>•	</a:t>
            </a:r>
            <a:r>
              <a:rPr lang="en-US" sz="3000" dirty="0"/>
              <a:t>Diploid genome (two sets of chromosomes)</a:t>
            </a:r>
          </a:p>
          <a:p>
            <a:pPr>
              <a:spcBef>
                <a:spcPct val="50000"/>
              </a:spcBef>
              <a:buFontTx/>
              <a:buNone/>
            </a:pPr>
            <a:r>
              <a:rPr lang="en-US" sz="3000" dirty="0">
                <a:cs typeface="Times New Roman" charset="0"/>
              </a:rPr>
              <a:t>•	</a:t>
            </a:r>
            <a:r>
              <a:rPr lang="en-US" sz="3000" dirty="0"/>
              <a:t>Packaged in 23 pairs of chromosomes</a:t>
            </a:r>
          </a:p>
          <a:p>
            <a:pPr>
              <a:spcBef>
                <a:spcPct val="50000"/>
              </a:spcBef>
              <a:buFontTx/>
              <a:buNone/>
            </a:pPr>
            <a:r>
              <a:rPr lang="en-US" sz="3000" dirty="0">
                <a:cs typeface="Times New Roman" charset="0"/>
              </a:rPr>
              <a:t>•	</a:t>
            </a:r>
            <a:r>
              <a:rPr lang="en-US" sz="3000" dirty="0"/>
              <a:t>22 homologous pairs (autosomes)</a:t>
            </a:r>
          </a:p>
          <a:p>
            <a:pPr>
              <a:spcBef>
                <a:spcPct val="50000"/>
              </a:spcBef>
              <a:buFontTx/>
              <a:buNone/>
            </a:pPr>
            <a:r>
              <a:rPr lang="en-US" sz="3000" dirty="0">
                <a:cs typeface="Times New Roman" charset="0"/>
              </a:rPr>
              <a:t>•	</a:t>
            </a:r>
            <a:r>
              <a:rPr lang="en-US" sz="3000" dirty="0"/>
              <a:t>2 sex chromosomes (XX or XY)</a:t>
            </a:r>
          </a:p>
          <a:p>
            <a:pPr>
              <a:spcBef>
                <a:spcPct val="50000"/>
              </a:spcBef>
              <a:buFontTx/>
              <a:buNone/>
            </a:pPr>
            <a:r>
              <a:rPr lang="en-US" sz="3000" dirty="0">
                <a:cs typeface="Times New Roman" charset="0"/>
              </a:rPr>
              <a:t>•	</a:t>
            </a:r>
            <a:r>
              <a:rPr lang="en-US" sz="3000" dirty="0"/>
              <a:t>6 billion bases</a:t>
            </a:r>
          </a:p>
          <a:p>
            <a:pPr>
              <a:spcBef>
                <a:spcPct val="50000"/>
              </a:spcBef>
              <a:buFontTx/>
              <a:buNone/>
            </a:pPr>
            <a:r>
              <a:rPr lang="en-US" sz="3000" dirty="0">
                <a:cs typeface="Times New Roman" charset="0"/>
              </a:rPr>
              <a:t>•	</a:t>
            </a:r>
            <a:r>
              <a:rPr lang="en-US" sz="3000" dirty="0"/>
              <a:t>50,000–100,000 genes</a:t>
            </a:r>
          </a:p>
          <a:p>
            <a:pPr>
              <a:spcBef>
                <a:spcPct val="50000"/>
              </a:spcBef>
            </a:pPr>
            <a:endParaRPr lang="en-US" sz="3000" dirty="0"/>
          </a:p>
        </p:txBody>
      </p:sp>
    </p:spTree>
    <p:extLst>
      <p:ext uri="{BB962C8B-B14F-4D97-AF65-F5344CB8AC3E}">
        <p14:creationId xmlns:p14="http://schemas.microsoft.com/office/powerpoint/2010/main" val="409513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arn(inVertic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arn(inVertic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arn(inVertic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arn(inVertical)">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arn(inVertical)">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barn(inVertical)">
                                      <p:cBhvr>
                                        <p:cTn id="32"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 y="838200"/>
            <a:ext cx="8839200" cy="1143000"/>
          </a:xfrm>
        </p:spPr>
        <p:txBody>
          <a:bodyPr>
            <a:noAutofit/>
          </a:bodyPr>
          <a:lstStyle/>
          <a:p>
            <a:r>
              <a:rPr lang="en-IN" sz="4000" dirty="0" smtClean="0"/>
              <a:t>Restriction Fragment Length Polymorphism (RFLP) </a:t>
            </a:r>
          </a:p>
        </p:txBody>
      </p:sp>
      <p:sp>
        <p:nvSpPr>
          <p:cNvPr id="58371" name="Content Placeholder 2"/>
          <p:cNvSpPr>
            <a:spLocks noGrp="1"/>
          </p:cNvSpPr>
          <p:nvPr>
            <p:ph idx="1"/>
          </p:nvPr>
        </p:nvSpPr>
        <p:spPr/>
        <p:txBody>
          <a:bodyPr>
            <a:normAutofit/>
          </a:bodyPr>
          <a:lstStyle/>
          <a:p>
            <a:r>
              <a:rPr lang="en-IN" sz="2800" dirty="0" smtClean="0"/>
              <a:t>RFLPs involves fragmenting a sample of DNA by a restriction enzyme, which can recognize and cut DNA wherever a specific short sequence occurs. </a:t>
            </a:r>
          </a:p>
          <a:p>
            <a:r>
              <a:rPr lang="en-IN" sz="2800" dirty="0" smtClean="0"/>
              <a:t>RFLP occurs when the length of a detected fragment varies between individuals and can be used in genetic analysis.</a:t>
            </a:r>
          </a:p>
          <a:p>
            <a:endParaRPr lang="en-US" sz="2800" b="1" dirty="0" smtClean="0">
              <a:solidFill>
                <a:srgbClr val="0070C0"/>
              </a:solidFill>
            </a:endParaRPr>
          </a:p>
        </p:txBody>
      </p:sp>
    </p:spTree>
    <p:extLst>
      <p:ext uri="{BB962C8B-B14F-4D97-AF65-F5344CB8AC3E}">
        <p14:creationId xmlns:p14="http://schemas.microsoft.com/office/powerpoint/2010/main" val="1197725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 y="274638"/>
            <a:ext cx="8839200" cy="1143000"/>
          </a:xfrm>
        </p:spPr>
        <p:txBody>
          <a:bodyPr>
            <a:normAutofit/>
          </a:bodyPr>
          <a:lstStyle/>
          <a:p>
            <a:r>
              <a:rPr lang="en-IN" sz="3600" b="1" dirty="0" smtClean="0"/>
              <a:t>Advantages and Disadvantages of RFLP</a:t>
            </a:r>
            <a:endParaRPr lang="en-IN" sz="6600" b="1" dirty="0" smtClean="0"/>
          </a:p>
        </p:txBody>
      </p:sp>
      <p:sp>
        <p:nvSpPr>
          <p:cNvPr id="62467" name="Content Placeholder 2"/>
          <p:cNvSpPr>
            <a:spLocks noGrp="1"/>
          </p:cNvSpPr>
          <p:nvPr>
            <p:ph idx="1"/>
          </p:nvPr>
        </p:nvSpPr>
        <p:spPr/>
        <p:txBody>
          <a:bodyPr>
            <a:normAutofit/>
          </a:bodyPr>
          <a:lstStyle/>
          <a:p>
            <a:pPr>
              <a:buFontTx/>
              <a:buNone/>
            </a:pPr>
            <a:r>
              <a:rPr lang="en-US" sz="3200" b="1" dirty="0" smtClean="0">
                <a:solidFill>
                  <a:srgbClr val="0070C0"/>
                </a:solidFill>
              </a:rPr>
              <a:t>Advantages: </a:t>
            </a:r>
          </a:p>
          <a:p>
            <a:r>
              <a:rPr lang="en-US" sz="3200" dirty="0" smtClean="0"/>
              <a:t>Variant are co dominant </a:t>
            </a:r>
          </a:p>
          <a:p>
            <a:r>
              <a:rPr lang="en-US" sz="3200" dirty="0" smtClean="0"/>
              <a:t>Measure variation at the level of DNA sequence, not protein sequence.</a:t>
            </a:r>
          </a:p>
          <a:p>
            <a:pPr>
              <a:buFontTx/>
              <a:buNone/>
            </a:pPr>
            <a:r>
              <a:rPr lang="en-US" sz="3200" b="1" dirty="0" smtClean="0">
                <a:solidFill>
                  <a:srgbClr val="0070C0"/>
                </a:solidFill>
              </a:rPr>
              <a:t>Disadvantage: </a:t>
            </a:r>
          </a:p>
          <a:p>
            <a:r>
              <a:rPr lang="en-US" sz="3200" dirty="0" smtClean="0"/>
              <a:t>Requires relatively large amount of DNA</a:t>
            </a:r>
            <a:endParaRPr lang="en-IN" sz="3200" dirty="0" smtClean="0"/>
          </a:p>
        </p:txBody>
      </p:sp>
    </p:spTree>
    <p:extLst>
      <p:ext uri="{BB962C8B-B14F-4D97-AF65-F5344CB8AC3E}">
        <p14:creationId xmlns:p14="http://schemas.microsoft.com/office/powerpoint/2010/main" val="20131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arn(inVertical)">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barn(inVertical)">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barn(inVertical)">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barn(inVertical)">
                                      <p:cBhvr>
                                        <p:cTn id="22" dur="5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barn(inVertical)">
                                      <p:cBhvr>
                                        <p:cTn id="27"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04800" y="-228600"/>
            <a:ext cx="8229600" cy="1143000"/>
          </a:xfrm>
        </p:spPr>
        <p:txBody>
          <a:bodyPr/>
          <a:lstStyle/>
          <a:p>
            <a:r>
              <a:rPr lang="en-IN" sz="3200" dirty="0" smtClean="0"/>
              <a:t>Single-Nucleotide Polymorphism (SNP)</a:t>
            </a:r>
          </a:p>
        </p:txBody>
      </p:sp>
      <p:sp>
        <p:nvSpPr>
          <p:cNvPr id="65539" name="Content Placeholder 2"/>
          <p:cNvSpPr>
            <a:spLocks noGrp="1"/>
          </p:cNvSpPr>
          <p:nvPr>
            <p:ph idx="1"/>
          </p:nvPr>
        </p:nvSpPr>
        <p:spPr>
          <a:xfrm>
            <a:off x="228600" y="1371600"/>
            <a:ext cx="4495800" cy="4419600"/>
          </a:xfrm>
        </p:spPr>
        <p:txBody>
          <a:bodyPr>
            <a:noAutofit/>
          </a:bodyPr>
          <a:lstStyle/>
          <a:p>
            <a:r>
              <a:rPr lang="en-IN" sz="2800" dirty="0" smtClean="0"/>
              <a:t>A (</a:t>
            </a:r>
            <a:r>
              <a:rPr lang="en-IN" sz="2800" b="1" dirty="0" smtClean="0"/>
              <a:t>SNP</a:t>
            </a:r>
            <a:r>
              <a:rPr lang="en-IN" sz="2800" dirty="0" smtClean="0"/>
              <a:t>, pronounced as </a:t>
            </a:r>
            <a:r>
              <a:rPr lang="en-IN" sz="2800" i="1" dirty="0" smtClean="0"/>
              <a:t>snip</a:t>
            </a:r>
            <a:r>
              <a:rPr lang="en-IN" sz="2800" dirty="0" smtClean="0"/>
              <a:t>) is a DNA sequence variation occurring when a single nucleotide — A, T,C, or G — in the genome differs between members of a species or paired chromosomes in an individual.</a:t>
            </a:r>
          </a:p>
          <a:p>
            <a:r>
              <a:rPr lang="en-IN" sz="2800" dirty="0" smtClean="0"/>
              <a:t>Used in biomedical research, crop and livestock breeding programs.</a:t>
            </a:r>
          </a:p>
        </p:txBody>
      </p:sp>
      <p:pic>
        <p:nvPicPr>
          <p:cNvPr id="65540" name="Picture 2" descr="D:\garima\pic\snp.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373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3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arn(inVertical)">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barn(inVertical)">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sz="2800" dirty="0"/>
              <a:t>Q. 14:  </a:t>
            </a:r>
            <a:r>
              <a:rPr lang="en-US" sz="2800" dirty="0" smtClean="0"/>
              <a:t>When </a:t>
            </a:r>
            <a:r>
              <a:rPr lang="en-US" sz="2800" dirty="0"/>
              <a:t>collecting blood samples for PCR,  anticoagulant to be avoided is:</a:t>
            </a:r>
          </a:p>
          <a:p>
            <a:pPr marL="0" lvl="0" indent="0">
              <a:buNone/>
            </a:pPr>
            <a:endParaRPr lang="en-US" sz="2800" dirty="0"/>
          </a:p>
          <a:p>
            <a:pPr marL="0" lvl="0" indent="0">
              <a:buNone/>
            </a:pPr>
            <a:r>
              <a:rPr lang="en-US" sz="2800" dirty="0"/>
              <a:t>a.	 Acid Citrate Dextrose A</a:t>
            </a:r>
          </a:p>
          <a:p>
            <a:pPr marL="0" lvl="0" indent="0">
              <a:buNone/>
            </a:pPr>
            <a:r>
              <a:rPr lang="en-US" sz="2800" dirty="0"/>
              <a:t>b.	 Acid Citrate Dextrose B</a:t>
            </a:r>
          </a:p>
          <a:p>
            <a:pPr marL="0" lvl="0" indent="0">
              <a:buNone/>
            </a:pPr>
            <a:r>
              <a:rPr lang="en-US" sz="2800" dirty="0"/>
              <a:t>c.	 EDTA</a:t>
            </a:r>
          </a:p>
          <a:p>
            <a:pPr marL="0" lvl="0" indent="0">
              <a:buNone/>
            </a:pPr>
            <a:r>
              <a:rPr lang="en-US" sz="2800" dirty="0"/>
              <a:t>d.	 Heparin</a:t>
            </a:r>
          </a:p>
          <a:p>
            <a:pPr marL="0" lvl="0" indent="0">
              <a:buNone/>
            </a:pPr>
            <a:r>
              <a:rPr lang="en-US" sz="2800" dirty="0"/>
              <a:t>e.	 </a:t>
            </a:r>
            <a:r>
              <a:rPr lang="en-US" sz="2800" dirty="0" err="1"/>
              <a:t>Tris</a:t>
            </a:r>
            <a:r>
              <a:rPr lang="en-US" sz="2800" dirty="0"/>
              <a:t>-EDTA</a:t>
            </a:r>
          </a:p>
          <a:p>
            <a:pPr marL="0" lvl="0" indent="0">
              <a:buNone/>
            </a:pPr>
            <a:endParaRPr lang="en-US" sz="2800" dirty="0"/>
          </a:p>
          <a:p>
            <a:pPr marL="0" indent="0">
              <a:buNone/>
            </a:pPr>
            <a:endParaRPr lang="en-US" sz="3200" dirty="0"/>
          </a:p>
          <a:p>
            <a:endParaRPr lang="en-US" sz="2800" dirty="0"/>
          </a:p>
        </p:txBody>
      </p:sp>
      <p:sp>
        <p:nvSpPr>
          <p:cNvPr id="4" name="Rectangle 3"/>
          <p:cNvSpPr txBox="1">
            <a:spLocks noChangeArrowheads="1"/>
          </p:cNvSpPr>
          <p:nvPr/>
        </p:nvSpPr>
        <p:spPr>
          <a:xfrm>
            <a:off x="167640" y="54102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5400" dirty="0">
                <a:solidFill>
                  <a:srgbClr val="FF0000"/>
                </a:solidFill>
              </a:rPr>
              <a:t>d.	 Heparin</a:t>
            </a:r>
          </a:p>
        </p:txBody>
      </p:sp>
    </p:spTree>
    <p:extLst>
      <p:ext uri="{BB962C8B-B14F-4D97-AF65-F5344CB8AC3E}">
        <p14:creationId xmlns:p14="http://schemas.microsoft.com/office/powerpoint/2010/main" val="36549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dirty="0"/>
              <a:t>Q. 15:  Which of the following steps is not included in a direct nucleic acid test</a:t>
            </a:r>
            <a:r>
              <a:rPr lang="en-US" dirty="0" smtClean="0"/>
              <a:t>?</a:t>
            </a:r>
          </a:p>
          <a:p>
            <a:pPr marL="0" lvl="0" indent="0">
              <a:buNone/>
            </a:pPr>
            <a:endParaRPr lang="en-US" dirty="0"/>
          </a:p>
          <a:p>
            <a:pPr marL="0" lvl="0" indent="0">
              <a:buNone/>
            </a:pPr>
            <a:r>
              <a:rPr lang="en-US" dirty="0"/>
              <a:t>a.	Amplification</a:t>
            </a:r>
          </a:p>
          <a:p>
            <a:pPr marL="0" lvl="0" indent="0">
              <a:buNone/>
            </a:pPr>
            <a:r>
              <a:rPr lang="en-US" dirty="0"/>
              <a:t>b.	Detection </a:t>
            </a:r>
          </a:p>
          <a:p>
            <a:pPr marL="0" lvl="0" indent="0">
              <a:buNone/>
            </a:pPr>
            <a:r>
              <a:rPr lang="en-US" dirty="0"/>
              <a:t>c.	Probe hybridization</a:t>
            </a:r>
          </a:p>
          <a:p>
            <a:pPr marL="0" lvl="0" indent="0">
              <a:buNone/>
            </a:pPr>
            <a:r>
              <a:rPr lang="en-US" dirty="0"/>
              <a:t>d.	Sample identification</a:t>
            </a:r>
          </a:p>
          <a:p>
            <a:pPr marL="0" lvl="0" indent="0">
              <a:buNone/>
            </a:pPr>
            <a:r>
              <a:rPr lang="en-US" dirty="0"/>
              <a:t>e.	Sample preparation</a:t>
            </a:r>
          </a:p>
          <a:p>
            <a:pPr marL="0" lvl="0" indent="0">
              <a:buNone/>
            </a:pPr>
            <a:endParaRPr lang="en-US" dirty="0"/>
          </a:p>
          <a:p>
            <a:pPr marL="0" indent="0">
              <a:buNone/>
            </a:pPr>
            <a:endParaRPr lang="en-US" sz="2800" dirty="0"/>
          </a:p>
          <a:p>
            <a:endParaRPr lang="en-US" dirty="0"/>
          </a:p>
        </p:txBody>
      </p:sp>
      <p:sp>
        <p:nvSpPr>
          <p:cNvPr id="4" name="Rectangle 3"/>
          <p:cNvSpPr txBox="1">
            <a:spLocks noChangeArrowheads="1"/>
          </p:cNvSpPr>
          <p:nvPr/>
        </p:nvSpPr>
        <p:spPr>
          <a:xfrm>
            <a:off x="167640" y="54102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800" dirty="0">
                <a:solidFill>
                  <a:srgbClr val="FF0000"/>
                </a:solidFill>
              </a:rPr>
              <a:t>a.	Amplification</a:t>
            </a:r>
          </a:p>
        </p:txBody>
      </p:sp>
    </p:spTree>
    <p:extLst>
      <p:ext uri="{BB962C8B-B14F-4D97-AF65-F5344CB8AC3E}">
        <p14:creationId xmlns:p14="http://schemas.microsoft.com/office/powerpoint/2010/main" val="17181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90600"/>
            <a:ext cx="7772400" cy="1635968"/>
          </a:xfrm>
        </p:spPr>
        <p:txBody>
          <a:bodyPr>
            <a:noAutofit/>
          </a:bodyPr>
          <a:lstStyle/>
          <a:p>
            <a:r>
              <a:rPr lang="en-GB" sz="4000" b="1" dirty="0"/>
              <a:t>Direct Nucleic Acid Testing </a:t>
            </a:r>
            <a:r>
              <a:rPr lang="en-GB" sz="4000" b="1" dirty="0" smtClean="0"/>
              <a:t/>
            </a:r>
            <a:br>
              <a:rPr lang="en-GB" sz="4000" b="1" dirty="0" smtClean="0"/>
            </a:br>
            <a:r>
              <a:rPr lang="en-GB" sz="4400" dirty="0"/>
              <a:t/>
            </a:r>
            <a:br>
              <a:rPr lang="en-GB" sz="4400" dirty="0"/>
            </a:br>
            <a:endParaRPr lang="en-GB" sz="6600" dirty="0"/>
          </a:p>
        </p:txBody>
      </p:sp>
      <p:sp>
        <p:nvSpPr>
          <p:cNvPr id="6" name="Rectangle 5"/>
          <p:cNvSpPr/>
          <p:nvPr/>
        </p:nvSpPr>
        <p:spPr>
          <a:xfrm>
            <a:off x="611560" y="1700717"/>
            <a:ext cx="7920880" cy="4524315"/>
          </a:xfrm>
          <a:prstGeom prst="rect">
            <a:avLst/>
          </a:prstGeom>
        </p:spPr>
        <p:txBody>
          <a:bodyPr wrap="square">
            <a:spAutoFit/>
          </a:bodyPr>
          <a:lstStyle/>
          <a:p>
            <a:r>
              <a:rPr lang="en-GB" sz="3200" dirty="0" smtClean="0"/>
              <a:t>These </a:t>
            </a:r>
            <a:r>
              <a:rPr lang="en-GB" sz="3200" dirty="0"/>
              <a:t>methodologies use principles that detect RNA or DNA that is currently available in the sample; therefore no multiplication or amplification occurs.</a:t>
            </a:r>
          </a:p>
          <a:p>
            <a:r>
              <a:rPr lang="en-GB" sz="3200" dirty="0"/>
              <a:t>There are usually </a:t>
            </a:r>
            <a:r>
              <a:rPr lang="en-GB" sz="3200" dirty="0" smtClean="0"/>
              <a:t>4 </a:t>
            </a:r>
            <a:r>
              <a:rPr lang="en-GB" sz="3200" dirty="0"/>
              <a:t>main steps:</a:t>
            </a:r>
          </a:p>
          <a:p>
            <a:pPr marL="808038" lvl="1" indent="-411163">
              <a:buFont typeface="Arial" pitchFamily="34" charset="0"/>
              <a:buChar char="•"/>
            </a:pPr>
            <a:r>
              <a:rPr lang="en-GB" sz="3200" dirty="0" smtClean="0"/>
              <a:t>Sample identification</a:t>
            </a:r>
          </a:p>
          <a:p>
            <a:pPr marL="808038" lvl="1" indent="-411163">
              <a:buFont typeface="Arial" pitchFamily="34" charset="0"/>
              <a:buChar char="•"/>
            </a:pPr>
            <a:r>
              <a:rPr lang="en-GB" sz="3200" dirty="0" smtClean="0"/>
              <a:t>Sample </a:t>
            </a:r>
            <a:r>
              <a:rPr lang="en-GB" sz="3200" dirty="0"/>
              <a:t>preparation</a:t>
            </a:r>
          </a:p>
          <a:p>
            <a:pPr marL="808038" lvl="1" indent="-411163">
              <a:buFont typeface="Arial" pitchFamily="34" charset="0"/>
              <a:buChar char="•"/>
            </a:pPr>
            <a:r>
              <a:rPr lang="en-GB" sz="3200" dirty="0"/>
              <a:t>Probe hybridization</a:t>
            </a:r>
          </a:p>
          <a:p>
            <a:pPr marL="808038" indent="-411163">
              <a:buFont typeface="Arial" pitchFamily="34" charset="0"/>
              <a:buChar char="•"/>
            </a:pPr>
            <a:r>
              <a:rPr lang="en-GB" sz="3200" dirty="0" smtClean="0"/>
              <a:t>Detection</a:t>
            </a:r>
            <a:endParaRPr lang="en-GB" sz="3200" dirty="0"/>
          </a:p>
        </p:txBody>
      </p:sp>
    </p:spTree>
    <p:extLst>
      <p:ext uri="{BB962C8B-B14F-4D97-AF65-F5344CB8AC3E}">
        <p14:creationId xmlns:p14="http://schemas.microsoft.com/office/powerpoint/2010/main" val="5990359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1039177"/>
          </a:xfrm>
        </p:spPr>
        <p:txBody>
          <a:bodyPr>
            <a:normAutofit/>
          </a:bodyPr>
          <a:lstStyle/>
          <a:p>
            <a:r>
              <a:rPr lang="en-GB" b="1" dirty="0" smtClean="0"/>
              <a:t>Examples of Direct NAT</a:t>
            </a:r>
            <a:endParaRPr lang="en-GB" dirty="0"/>
          </a:p>
        </p:txBody>
      </p:sp>
      <p:sp>
        <p:nvSpPr>
          <p:cNvPr id="3" name="Rectangle 2"/>
          <p:cNvSpPr/>
          <p:nvPr/>
        </p:nvSpPr>
        <p:spPr>
          <a:xfrm>
            <a:off x="609600" y="1443841"/>
            <a:ext cx="7696200" cy="4524315"/>
          </a:xfrm>
          <a:prstGeom prst="rect">
            <a:avLst/>
          </a:prstGeom>
        </p:spPr>
        <p:txBody>
          <a:bodyPr wrap="square">
            <a:spAutoFit/>
          </a:bodyPr>
          <a:lstStyle/>
          <a:p>
            <a:pPr marL="342900" indent="-342900">
              <a:buFont typeface="Arial" pitchFamily="34" charset="0"/>
              <a:buChar char="•"/>
            </a:pPr>
            <a:r>
              <a:rPr lang="en-GB" b="1" dirty="0" smtClean="0"/>
              <a:t>Southern </a:t>
            </a:r>
            <a:r>
              <a:rPr lang="en-GB" b="1" dirty="0"/>
              <a:t>Blot</a:t>
            </a:r>
            <a:r>
              <a:rPr lang="en-GB" dirty="0"/>
              <a:t>: Employs a restriction endonuclease enzyme to extract DNA from the cells. DNA detection is done using </a:t>
            </a:r>
            <a:r>
              <a:rPr lang="en-GB" dirty="0" err="1"/>
              <a:t>agarose</a:t>
            </a:r>
            <a:r>
              <a:rPr lang="en-GB" dirty="0"/>
              <a:t> gel electrophoresis.</a:t>
            </a:r>
          </a:p>
          <a:p>
            <a:pPr marL="342900" indent="-342900">
              <a:buFont typeface="Arial" pitchFamily="34" charset="0"/>
              <a:buChar char="•"/>
            </a:pPr>
            <a:r>
              <a:rPr lang="en-GB" b="1" dirty="0"/>
              <a:t>Fluorescent In Situ Hybridization (FISH):</a:t>
            </a:r>
            <a:r>
              <a:rPr lang="en-GB" dirty="0"/>
              <a:t> Uses RNA Northern Blot or DNA Southern Blot techniques to detect targets of interest in cytology/histology specimens or other nucleic acid variations.</a:t>
            </a:r>
          </a:p>
          <a:p>
            <a:pPr marL="342900" indent="-342900">
              <a:buFont typeface="Arial" pitchFamily="34" charset="0"/>
              <a:buChar char="•"/>
            </a:pPr>
            <a:r>
              <a:rPr lang="en-GB" b="1" dirty="0"/>
              <a:t>DNA fingerprinting: Restriction Fragment Length Polymorphism (RFLP): </a:t>
            </a:r>
            <a:r>
              <a:rPr lang="en-GB" dirty="0"/>
              <a:t>Cuts long DNA into shorter fragments before detection to isolate changes or </a:t>
            </a:r>
            <a:r>
              <a:rPr lang="en-GB" dirty="0" smtClean="0"/>
              <a:t>polymorphisms</a:t>
            </a:r>
          </a:p>
          <a:p>
            <a:pPr marL="342900" indent="-342900">
              <a:buFont typeface="Arial" pitchFamily="34" charset="0"/>
              <a:buChar char="•"/>
            </a:pPr>
            <a:r>
              <a:rPr lang="en-GB" dirty="0" smtClean="0"/>
              <a:t>Microarrays</a:t>
            </a:r>
            <a:endParaRPr lang="en-GB" dirty="0"/>
          </a:p>
        </p:txBody>
      </p:sp>
    </p:spTree>
    <p:extLst>
      <p:ext uri="{BB962C8B-B14F-4D97-AF65-F5344CB8AC3E}">
        <p14:creationId xmlns:p14="http://schemas.microsoft.com/office/powerpoint/2010/main" val="7380353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543800" cy="1524000"/>
          </a:xfrm>
        </p:spPr>
        <p:txBody>
          <a:bodyPr/>
          <a:lstStyle/>
          <a:p>
            <a:pPr algn="ctr"/>
            <a:r>
              <a:rPr lang="en-US" sz="4400" dirty="0"/>
              <a:t>Part II</a:t>
            </a:r>
            <a:br>
              <a:rPr lang="en-US" sz="4400" dirty="0"/>
            </a:br>
            <a:r>
              <a:rPr lang="en-US" sz="4400" dirty="0"/>
              <a:t>Match the answers </a:t>
            </a:r>
            <a:r>
              <a:rPr lang="en-US" sz="4400" dirty="0" smtClean="0"/>
              <a:t/>
            </a:r>
            <a:br>
              <a:rPr lang="en-US" sz="4400" dirty="0" smtClean="0"/>
            </a:br>
            <a:r>
              <a:rPr lang="en-US" sz="4400" dirty="0" smtClean="0"/>
              <a:t>(</a:t>
            </a:r>
            <a:r>
              <a:rPr lang="en-US" sz="4400" dirty="0"/>
              <a:t>Extended Matching Questions)</a:t>
            </a:r>
          </a:p>
        </p:txBody>
      </p:sp>
    </p:spTree>
    <p:extLst>
      <p:ext uri="{BB962C8B-B14F-4D97-AF65-F5344CB8AC3E}">
        <p14:creationId xmlns:p14="http://schemas.microsoft.com/office/powerpoint/2010/main" val="21765190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924800" cy="1600200"/>
          </a:xfrm>
        </p:spPr>
        <p:txBody>
          <a:bodyPr>
            <a:noAutofit/>
          </a:bodyPr>
          <a:lstStyle/>
          <a:p>
            <a:r>
              <a:rPr lang="en-US" sz="2800" b="1" dirty="0"/>
              <a:t>Cytogenetic and Molecular Genetic </a:t>
            </a:r>
            <a:r>
              <a:rPr lang="en-US" sz="2800" b="1" dirty="0" smtClean="0"/>
              <a:t>Techniques</a:t>
            </a:r>
            <a:br>
              <a:rPr lang="en-US" sz="2800" b="1" dirty="0" smtClean="0"/>
            </a:br>
            <a:r>
              <a:rPr lang="en-GB" sz="2800" b="1" dirty="0" smtClean="0">
                <a:solidFill>
                  <a:srgbClr val="0070C0"/>
                </a:solidFill>
              </a:rPr>
              <a:t>Options</a:t>
            </a:r>
            <a:endParaRPr lang="en-US" sz="2800" dirty="0">
              <a:solidFill>
                <a:srgbClr val="0070C0"/>
              </a:solidFill>
            </a:endParaRPr>
          </a:p>
        </p:txBody>
      </p:sp>
      <p:sp>
        <p:nvSpPr>
          <p:cNvPr id="3" name="Content Placeholder 2"/>
          <p:cNvSpPr>
            <a:spLocks noGrp="1"/>
          </p:cNvSpPr>
          <p:nvPr>
            <p:ph idx="1"/>
          </p:nvPr>
        </p:nvSpPr>
        <p:spPr>
          <a:xfrm>
            <a:off x="762000" y="2209800"/>
            <a:ext cx="7543800" cy="3886200"/>
          </a:xfrm>
        </p:spPr>
        <p:txBody>
          <a:bodyPr>
            <a:noAutofit/>
          </a:bodyPr>
          <a:lstStyle/>
          <a:p>
            <a:pPr marL="0" indent="288925" defTabSz="1143000">
              <a:buNone/>
            </a:pPr>
            <a:r>
              <a:rPr lang="en-GB" sz="1800" dirty="0" smtClean="0"/>
              <a:t>(</a:t>
            </a:r>
            <a:r>
              <a:rPr lang="en-GB" sz="1800" dirty="0"/>
              <a:t>1)	Allele specific oligonucleotide hybridization</a:t>
            </a:r>
          </a:p>
          <a:p>
            <a:pPr marL="0" indent="288925" defTabSz="1143000">
              <a:buNone/>
            </a:pPr>
            <a:r>
              <a:rPr lang="en-GB" sz="1800" dirty="0"/>
              <a:t>(2)	Amplification refractory mutation system</a:t>
            </a:r>
          </a:p>
          <a:p>
            <a:pPr marL="0" indent="288925" defTabSz="1143000">
              <a:buNone/>
            </a:pPr>
            <a:r>
              <a:rPr lang="en-GB" sz="1800" dirty="0"/>
              <a:t>(3)	Array comparative genomic hybridization</a:t>
            </a:r>
          </a:p>
          <a:p>
            <a:pPr marL="0" indent="288925" defTabSz="1143000">
              <a:buNone/>
            </a:pPr>
            <a:r>
              <a:rPr lang="en-GB" sz="1800" dirty="0"/>
              <a:t>(4)	Automated DNA sequencing</a:t>
            </a:r>
          </a:p>
          <a:p>
            <a:pPr marL="0" indent="288925" defTabSz="1143000">
              <a:buNone/>
            </a:pPr>
            <a:r>
              <a:rPr lang="en-GB" sz="1800" dirty="0"/>
              <a:t>(5)	Fluorescence in situ hybridization </a:t>
            </a:r>
          </a:p>
          <a:p>
            <a:pPr marL="0" indent="288925" defTabSz="1143000">
              <a:buNone/>
            </a:pPr>
            <a:r>
              <a:rPr lang="en-GB" sz="1800" dirty="0"/>
              <a:t>(6)	G-banding with trypsin and </a:t>
            </a:r>
            <a:r>
              <a:rPr lang="en-GB" sz="1800" dirty="0" err="1"/>
              <a:t>Giemsa</a:t>
            </a:r>
            <a:r>
              <a:rPr lang="en-GB" sz="1800" dirty="0"/>
              <a:t>-banding</a:t>
            </a:r>
          </a:p>
          <a:p>
            <a:pPr marL="0" indent="288925" defTabSz="1143000">
              <a:buNone/>
            </a:pPr>
            <a:r>
              <a:rPr lang="en-GB" sz="1800" dirty="0"/>
              <a:t>(7)	Genotyping microarrays</a:t>
            </a:r>
          </a:p>
          <a:p>
            <a:pPr marL="0" indent="288925" defTabSz="1143000">
              <a:buNone/>
            </a:pPr>
            <a:r>
              <a:rPr lang="en-GB" sz="1800" dirty="0"/>
              <a:t>(8)	</a:t>
            </a:r>
            <a:r>
              <a:rPr lang="en-GB" sz="1800" dirty="0" err="1"/>
              <a:t>Heteroduplex</a:t>
            </a:r>
            <a:r>
              <a:rPr lang="en-GB" sz="1800" dirty="0"/>
              <a:t> analysis</a:t>
            </a:r>
          </a:p>
          <a:p>
            <a:pPr marL="0" indent="288925" defTabSz="1143000">
              <a:buNone/>
            </a:pPr>
            <a:r>
              <a:rPr lang="en-GB" sz="1800" dirty="0"/>
              <a:t>(9)	Polymerase Chain Reaction</a:t>
            </a:r>
          </a:p>
          <a:p>
            <a:pPr marL="0" indent="288925" defTabSz="1143000">
              <a:buNone/>
            </a:pPr>
            <a:r>
              <a:rPr lang="en-GB" sz="1800" dirty="0"/>
              <a:t>(10)	Restriction enzyme digestion </a:t>
            </a:r>
          </a:p>
          <a:p>
            <a:pPr marL="0" indent="288925" defTabSz="1143000">
              <a:buNone/>
            </a:pPr>
            <a:r>
              <a:rPr lang="en-GB" sz="1800" dirty="0"/>
              <a:t>(11)	Single strand conformation analysis </a:t>
            </a:r>
          </a:p>
          <a:p>
            <a:pPr marL="0" indent="288925" defTabSz="1143000">
              <a:buNone/>
            </a:pPr>
            <a:r>
              <a:rPr lang="en-GB" sz="1800" dirty="0"/>
              <a:t>(12)	Southern and Northern blotting</a:t>
            </a:r>
          </a:p>
          <a:p>
            <a:pPr marL="0" indent="288925" defTabSz="1143000">
              <a:buNone/>
            </a:pPr>
            <a:r>
              <a:rPr lang="en-GB" sz="1800" dirty="0"/>
              <a:t>(13)	Spectral karyotyping</a:t>
            </a:r>
          </a:p>
          <a:p>
            <a:pPr marL="0" indent="288925" defTabSz="1143000">
              <a:buNone/>
            </a:pPr>
            <a:r>
              <a:rPr lang="en-GB" sz="1800" dirty="0"/>
              <a:t>(14)	Whole genome sequencing </a:t>
            </a:r>
          </a:p>
          <a:p>
            <a:pPr marL="0" indent="0">
              <a:buNone/>
            </a:pPr>
            <a:endParaRPr lang="en-GB" sz="1800" dirty="0"/>
          </a:p>
          <a:p>
            <a:pPr marL="0" lvl="0" indent="0">
              <a:buNone/>
            </a:pPr>
            <a:r>
              <a:rPr lang="en-GB" sz="1800" dirty="0" smtClean="0"/>
              <a:t> </a:t>
            </a:r>
            <a:endParaRPr lang="en-US" sz="1800" dirty="0" smtClean="0"/>
          </a:p>
          <a:p>
            <a:pPr marL="0" indent="0">
              <a:buNone/>
            </a:pPr>
            <a:endParaRPr lang="en-GB" sz="1800" dirty="0"/>
          </a:p>
        </p:txBody>
      </p:sp>
      <p:sp>
        <p:nvSpPr>
          <p:cNvPr id="4" name="Date Placeholder 3"/>
          <p:cNvSpPr>
            <a:spLocks noGrp="1"/>
          </p:cNvSpPr>
          <p:nvPr>
            <p:ph type="dt" sz="half" idx="10"/>
          </p:nvPr>
        </p:nvSpPr>
        <p:spPr/>
        <p:txBody>
          <a:bodyPr/>
          <a:lstStyle/>
          <a:p>
            <a:fld id="{B1DD9757-89D6-4943-AF56-ECDC2F57FE7B}" type="datetime1">
              <a:rPr lang="en-US" smtClean="0"/>
              <a:t>10/27/2014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68</a:t>
            </a:fld>
            <a:endParaRPr lang="en-US"/>
          </a:p>
        </p:txBody>
      </p:sp>
    </p:spTree>
    <p:extLst>
      <p:ext uri="{BB962C8B-B14F-4D97-AF65-F5344CB8AC3E}">
        <p14:creationId xmlns:p14="http://schemas.microsoft.com/office/powerpoint/2010/main" val="29679490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352800"/>
          </a:xfrm>
        </p:spPr>
        <p:txBody>
          <a:bodyPr>
            <a:noAutofit/>
          </a:bodyPr>
          <a:lstStyle/>
          <a:p>
            <a:pPr marL="0" lvl="0" indent="0">
              <a:buNone/>
            </a:pPr>
            <a:r>
              <a:rPr lang="en-US" sz="1800" dirty="0" smtClean="0"/>
              <a:t>Q.16: </a:t>
            </a:r>
            <a:r>
              <a:rPr lang="en-US" dirty="0"/>
              <a:t>The technique can detect a number of known mutations at the same time which makes them attractive for high throughput analyses in multiple genes, for one or many different patients. It is available on a variety of different molecular platforms. These assays are usually automated with a high-throughput and can carry out automated analysis of multiple samples simultaneously, do not require hands-on work after the initiation of the assay run. </a:t>
            </a:r>
          </a:p>
          <a:p>
            <a:pPr marL="0" indent="0">
              <a:buNone/>
            </a:pPr>
            <a:endParaRPr lang="en-US" sz="1800" dirty="0"/>
          </a:p>
          <a:p>
            <a:pPr marL="0" indent="0">
              <a:buNone/>
            </a:pPr>
            <a:endParaRPr lang="en-US" sz="1800" u="sng" dirty="0"/>
          </a:p>
          <a:p>
            <a:pPr marL="0" indent="0">
              <a:buNone/>
            </a:pPr>
            <a:endParaRPr lang="en-US" sz="1800" dirty="0"/>
          </a:p>
        </p:txBody>
      </p:sp>
      <p:sp>
        <p:nvSpPr>
          <p:cNvPr id="5" name="TextBox 4"/>
          <p:cNvSpPr txBox="1"/>
          <p:nvPr/>
        </p:nvSpPr>
        <p:spPr>
          <a:xfrm>
            <a:off x="1676400" y="5486400"/>
            <a:ext cx="6096000" cy="1323439"/>
          </a:xfrm>
          <a:prstGeom prst="rect">
            <a:avLst/>
          </a:prstGeom>
          <a:noFill/>
        </p:spPr>
        <p:txBody>
          <a:bodyPr wrap="square" rtlCol="0">
            <a:spAutoFit/>
          </a:bodyPr>
          <a:lstStyle/>
          <a:p>
            <a:r>
              <a:rPr lang="en-GB" sz="4000" dirty="0">
                <a:solidFill>
                  <a:srgbClr val="FF0000"/>
                </a:solidFill>
              </a:rPr>
              <a:t>(7)	Genotyping microarrays</a:t>
            </a:r>
          </a:p>
          <a:p>
            <a:endParaRPr lang="en-GB" sz="4000" dirty="0">
              <a:solidFill>
                <a:srgbClr val="FF0000"/>
              </a:solidFill>
            </a:endParaRPr>
          </a:p>
        </p:txBody>
      </p:sp>
    </p:spTree>
    <p:extLst>
      <p:ext uri="{BB962C8B-B14F-4D97-AF65-F5344CB8AC3E}">
        <p14:creationId xmlns:p14="http://schemas.microsoft.com/office/powerpoint/2010/main" val="303577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914400" y="1600200"/>
            <a:ext cx="7315200" cy="4495800"/>
          </a:xfrm>
        </p:spPr>
        <p:txBody>
          <a:bodyPr/>
          <a:lstStyle/>
          <a:p>
            <a:pPr>
              <a:spcBef>
                <a:spcPct val="50000"/>
              </a:spcBef>
              <a:buFontTx/>
              <a:buNone/>
            </a:pPr>
            <a:r>
              <a:rPr lang="en-US" sz="3000" dirty="0">
                <a:cs typeface="Times New Roman" charset="0"/>
              </a:rPr>
              <a:t>•	</a:t>
            </a:r>
            <a:r>
              <a:rPr lang="en-US" sz="3000" dirty="0"/>
              <a:t>Less than 10% codes for protein</a:t>
            </a:r>
          </a:p>
          <a:p>
            <a:pPr>
              <a:spcBef>
                <a:spcPct val="50000"/>
              </a:spcBef>
              <a:buFontTx/>
              <a:buNone/>
            </a:pPr>
            <a:r>
              <a:rPr lang="en-US" sz="3000" dirty="0">
                <a:cs typeface="Times New Roman" charset="0"/>
              </a:rPr>
              <a:t>•	</a:t>
            </a:r>
            <a:r>
              <a:rPr lang="en-US" sz="3000" dirty="0"/>
              <a:t>Heterochromatin: densely packed  region of chromosomes (centromeres), not transcribed</a:t>
            </a:r>
          </a:p>
          <a:p>
            <a:pPr>
              <a:spcBef>
                <a:spcPct val="50000"/>
              </a:spcBef>
              <a:buFontTx/>
              <a:buNone/>
            </a:pPr>
            <a:r>
              <a:rPr lang="en-US" sz="3000" dirty="0">
                <a:cs typeface="Times New Roman" charset="0"/>
              </a:rPr>
              <a:t>•	</a:t>
            </a:r>
            <a:r>
              <a:rPr lang="en-US" sz="3000" dirty="0" err="1"/>
              <a:t>Euchromatin</a:t>
            </a:r>
            <a:r>
              <a:rPr lang="en-US" sz="3000" dirty="0"/>
              <a:t>: less densely packed, transcribed regions</a:t>
            </a:r>
          </a:p>
          <a:p>
            <a:pPr>
              <a:spcBef>
                <a:spcPct val="50000"/>
              </a:spcBef>
              <a:buFontTx/>
              <a:buNone/>
            </a:pPr>
            <a:r>
              <a:rPr lang="en-US" sz="3000" dirty="0">
                <a:cs typeface="Times New Roman" charset="0"/>
              </a:rPr>
              <a:t>•	</a:t>
            </a:r>
            <a:r>
              <a:rPr lang="en-US" sz="3000" dirty="0"/>
              <a:t>Approximately 75% of the genome is unique or single copy</a:t>
            </a:r>
          </a:p>
        </p:txBody>
      </p:sp>
      <p:sp>
        <p:nvSpPr>
          <p:cNvPr id="39940" name="Rectangle 4"/>
          <p:cNvSpPr>
            <a:spLocks noGrp="1" noChangeArrowheads="1"/>
          </p:cNvSpPr>
          <p:nvPr>
            <p:ph type="title"/>
          </p:nvPr>
        </p:nvSpPr>
        <p:spPr>
          <a:xfrm>
            <a:off x="914400" y="533400"/>
            <a:ext cx="7315200" cy="762000"/>
          </a:xfrm>
          <a:noFill/>
          <a:ln/>
        </p:spPr>
        <p:txBody>
          <a:bodyPr>
            <a:noAutofit/>
          </a:bodyPr>
          <a:lstStyle/>
          <a:p>
            <a:r>
              <a:rPr lang="en-US" sz="4800" b="1" dirty="0">
                <a:latin typeface="Arial" charset="0"/>
                <a:cs typeface="Arial" charset="0"/>
              </a:rPr>
              <a:t>Human DNA</a:t>
            </a:r>
          </a:p>
        </p:txBody>
      </p:sp>
    </p:spTree>
    <p:extLst>
      <p:ext uri="{BB962C8B-B14F-4D97-AF65-F5344CB8AC3E}">
        <p14:creationId xmlns:p14="http://schemas.microsoft.com/office/powerpoint/2010/main" val="37095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arn(inVertical)">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arn(inVertical)">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arn(inVertical)">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arn(inVertical)">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352800"/>
          </a:xfrm>
        </p:spPr>
        <p:txBody>
          <a:bodyPr>
            <a:noAutofit/>
          </a:bodyPr>
          <a:lstStyle/>
          <a:p>
            <a:pPr marL="0" lvl="0" indent="0">
              <a:buNone/>
            </a:pPr>
            <a:r>
              <a:rPr lang="en-US" dirty="0" smtClean="0"/>
              <a:t>Q.17: </a:t>
            </a:r>
            <a:r>
              <a:rPr lang="en-US" sz="3200" dirty="0"/>
              <a:t>	The technique involves rapid and highly-specific amplification of DNA fragments. The method uses a large excess of oligonucleotide primer pairs, a template DNA, free </a:t>
            </a:r>
            <a:r>
              <a:rPr lang="en-US" sz="3200" dirty="0" err="1"/>
              <a:t>deoxynucleotide</a:t>
            </a:r>
            <a:r>
              <a:rPr lang="en-US" sz="3200" dirty="0"/>
              <a:t> triphosphates (DNA bases), reaction buffer, and thermo-stable enzyme that drives the reaction. </a:t>
            </a:r>
            <a:endParaRPr lang="en-US" dirty="0"/>
          </a:p>
          <a:p>
            <a:pPr marL="0" indent="0">
              <a:buNone/>
            </a:pPr>
            <a:endParaRPr lang="en-US" u="sng" dirty="0"/>
          </a:p>
          <a:p>
            <a:pPr marL="0" indent="0">
              <a:buNone/>
            </a:pPr>
            <a:endParaRPr lang="en-US" dirty="0"/>
          </a:p>
        </p:txBody>
      </p:sp>
      <p:sp>
        <p:nvSpPr>
          <p:cNvPr id="5" name="TextBox 4"/>
          <p:cNvSpPr txBox="1"/>
          <p:nvPr/>
        </p:nvSpPr>
        <p:spPr>
          <a:xfrm>
            <a:off x="1676400" y="5486400"/>
            <a:ext cx="6858000" cy="1323439"/>
          </a:xfrm>
          <a:prstGeom prst="rect">
            <a:avLst/>
          </a:prstGeom>
          <a:noFill/>
        </p:spPr>
        <p:txBody>
          <a:bodyPr wrap="square" rtlCol="0">
            <a:spAutoFit/>
          </a:bodyPr>
          <a:lstStyle/>
          <a:p>
            <a:r>
              <a:rPr lang="en-GB" sz="4000" dirty="0">
                <a:solidFill>
                  <a:srgbClr val="FF0000"/>
                </a:solidFill>
              </a:rPr>
              <a:t>(9)	Polymerase Chain Reaction</a:t>
            </a:r>
          </a:p>
          <a:p>
            <a:endParaRPr lang="en-GB" sz="4000" dirty="0">
              <a:solidFill>
                <a:srgbClr val="FF0000"/>
              </a:solidFill>
            </a:endParaRPr>
          </a:p>
        </p:txBody>
      </p:sp>
    </p:spTree>
    <p:extLst>
      <p:ext uri="{BB962C8B-B14F-4D97-AF65-F5344CB8AC3E}">
        <p14:creationId xmlns:p14="http://schemas.microsoft.com/office/powerpoint/2010/main" val="18644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352800"/>
          </a:xfrm>
        </p:spPr>
        <p:txBody>
          <a:bodyPr>
            <a:noAutofit/>
          </a:bodyPr>
          <a:lstStyle/>
          <a:p>
            <a:pPr marL="0" lvl="0" indent="0" algn="just">
              <a:buNone/>
            </a:pPr>
            <a:r>
              <a:rPr lang="en-US" sz="1800" dirty="0" smtClean="0"/>
              <a:t>Q.18: </a:t>
            </a:r>
            <a:r>
              <a:rPr lang="en-US" dirty="0" smtClean="0"/>
              <a:t>The </a:t>
            </a:r>
            <a:r>
              <a:rPr lang="en-US" dirty="0"/>
              <a:t>technique allows identification of large chromosomal abnormalities, including deletions, duplications, and translocations, as well as smaller chromosomal </a:t>
            </a:r>
            <a:r>
              <a:rPr lang="en-US" dirty="0" err="1"/>
              <a:t>microdeletions</a:t>
            </a:r>
            <a:r>
              <a:rPr lang="en-US" dirty="0"/>
              <a:t> and duplications. Cells are arrested in mitosis, then fixed using a mixture of acetic acid and methanol and then “dropped” on a glass microscope slide where they are affixed. DNA probes are used that match the regions in the chromosomes containing the DNA sequence in question. Immediate detection of the fluorescence signal is possible via fluorescence microscopy. </a:t>
            </a:r>
            <a:endParaRPr lang="en-US" sz="1800" dirty="0"/>
          </a:p>
          <a:p>
            <a:pPr marL="0" indent="0" algn="just">
              <a:buNone/>
            </a:pPr>
            <a:endParaRPr lang="en-US" sz="1800" u="sng" dirty="0"/>
          </a:p>
          <a:p>
            <a:pPr marL="0" indent="0" algn="just">
              <a:buNone/>
            </a:pPr>
            <a:endParaRPr lang="en-US" sz="1800" dirty="0"/>
          </a:p>
        </p:txBody>
      </p:sp>
      <p:sp>
        <p:nvSpPr>
          <p:cNvPr id="5" name="TextBox 4"/>
          <p:cNvSpPr txBox="1"/>
          <p:nvPr/>
        </p:nvSpPr>
        <p:spPr>
          <a:xfrm>
            <a:off x="685800" y="5486400"/>
            <a:ext cx="7620000" cy="1200329"/>
          </a:xfrm>
          <a:prstGeom prst="rect">
            <a:avLst/>
          </a:prstGeom>
          <a:noFill/>
        </p:spPr>
        <p:txBody>
          <a:bodyPr wrap="square" rtlCol="0">
            <a:spAutoFit/>
          </a:bodyPr>
          <a:lstStyle/>
          <a:p>
            <a:r>
              <a:rPr lang="en-GB" sz="3600" dirty="0">
                <a:solidFill>
                  <a:srgbClr val="FF0000"/>
                </a:solidFill>
              </a:rPr>
              <a:t>(5)	Fluorescence in situ hybridization </a:t>
            </a:r>
          </a:p>
          <a:p>
            <a:endParaRPr lang="en-GB" sz="3600" dirty="0">
              <a:solidFill>
                <a:srgbClr val="FF0000"/>
              </a:solidFill>
            </a:endParaRPr>
          </a:p>
        </p:txBody>
      </p:sp>
    </p:spTree>
    <p:extLst>
      <p:ext uri="{BB962C8B-B14F-4D97-AF65-F5344CB8AC3E}">
        <p14:creationId xmlns:p14="http://schemas.microsoft.com/office/powerpoint/2010/main" val="31338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352800"/>
          </a:xfrm>
        </p:spPr>
        <p:txBody>
          <a:bodyPr>
            <a:noAutofit/>
          </a:bodyPr>
          <a:lstStyle/>
          <a:p>
            <a:pPr marL="0" lvl="0" indent="0" algn="just">
              <a:buNone/>
            </a:pPr>
            <a:r>
              <a:rPr lang="en-US" sz="2000" dirty="0" smtClean="0"/>
              <a:t>Q.19: </a:t>
            </a:r>
            <a:r>
              <a:rPr lang="en-US" sz="2800" dirty="0" smtClean="0"/>
              <a:t>This </a:t>
            </a:r>
            <a:r>
              <a:rPr lang="en-US" sz="2800" dirty="0"/>
              <a:t>is a simple and technically easy method to detect specific mutation that create or destroy a specific enzyme site. Specific enzymes, usually isolated from bacteria, recognize unique short sequences within a DNA fragment. These enzymes can cleave the DNA strands at that exact site. If a mutation either changes the DNA code to a sequence that creates a new enzyme site or obliterates an existing enzyme site, the mutation can be detected based upon the presence or absence of the site. </a:t>
            </a:r>
            <a:endParaRPr lang="en-US" sz="2000" dirty="0"/>
          </a:p>
          <a:p>
            <a:pPr marL="0" indent="0" algn="just">
              <a:buNone/>
            </a:pPr>
            <a:endParaRPr lang="en-US" sz="2000" u="sng" dirty="0"/>
          </a:p>
          <a:p>
            <a:pPr marL="0" indent="0" algn="just">
              <a:buNone/>
            </a:pPr>
            <a:endParaRPr lang="en-US" sz="2000" dirty="0"/>
          </a:p>
        </p:txBody>
      </p:sp>
      <p:sp>
        <p:nvSpPr>
          <p:cNvPr id="5" name="TextBox 4"/>
          <p:cNvSpPr txBox="1"/>
          <p:nvPr/>
        </p:nvSpPr>
        <p:spPr>
          <a:xfrm>
            <a:off x="685800" y="5410200"/>
            <a:ext cx="7696200" cy="1323439"/>
          </a:xfrm>
          <a:prstGeom prst="rect">
            <a:avLst/>
          </a:prstGeom>
          <a:noFill/>
        </p:spPr>
        <p:txBody>
          <a:bodyPr wrap="square" rtlCol="0">
            <a:spAutoFit/>
          </a:bodyPr>
          <a:lstStyle/>
          <a:p>
            <a:r>
              <a:rPr lang="en-GB" sz="4000" dirty="0">
                <a:solidFill>
                  <a:srgbClr val="FF0000"/>
                </a:solidFill>
              </a:rPr>
              <a:t>(10)	Restriction enzyme digestion </a:t>
            </a:r>
          </a:p>
          <a:p>
            <a:endParaRPr lang="en-GB" sz="4000" dirty="0">
              <a:solidFill>
                <a:srgbClr val="FF0000"/>
              </a:solidFill>
            </a:endParaRPr>
          </a:p>
        </p:txBody>
      </p:sp>
    </p:spTree>
    <p:extLst>
      <p:ext uri="{BB962C8B-B14F-4D97-AF65-F5344CB8AC3E}">
        <p14:creationId xmlns:p14="http://schemas.microsoft.com/office/powerpoint/2010/main" val="23322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352800"/>
          </a:xfrm>
        </p:spPr>
        <p:txBody>
          <a:bodyPr>
            <a:noAutofit/>
          </a:bodyPr>
          <a:lstStyle/>
          <a:p>
            <a:pPr marL="0" lvl="0" indent="0" algn="just">
              <a:buNone/>
            </a:pPr>
            <a:r>
              <a:rPr lang="en-US" sz="1600" dirty="0" smtClean="0"/>
              <a:t>Q.20: </a:t>
            </a:r>
            <a:r>
              <a:rPr lang="en-US" sz="2000" dirty="0" smtClean="0"/>
              <a:t>This </a:t>
            </a:r>
            <a:r>
              <a:rPr lang="en-US" sz="2000" dirty="0"/>
              <a:t>method can be applied to the identification of unknown mutations as well as detection of known mutations because this method includes the precise identification of all DNA variations in the target sequence. A DNA sequence of interest is amplified in the presence of a primer and </a:t>
            </a:r>
            <a:r>
              <a:rPr lang="en-US" sz="2000" dirty="0" err="1"/>
              <a:t>dideoxynucleotide</a:t>
            </a:r>
            <a:r>
              <a:rPr lang="en-US" sz="2000" dirty="0"/>
              <a:t> chain terminators. Either the primer or the chain terminators are fluorescently labeled. As the sequence undergoes electrophoresis a laser beam excites the fluorescent nucleotides, producing a signal that can be compiled into a DNA sequence. Thus new mutations continue to be discovered and added to the understanding of mutation spectra and clinical testing is enhanced with the more comprehensive testing. </a:t>
            </a:r>
            <a:endParaRPr lang="en-US" sz="1600" dirty="0" smtClean="0"/>
          </a:p>
          <a:p>
            <a:pPr marL="0" indent="0" algn="just">
              <a:buNone/>
            </a:pPr>
            <a:endParaRPr lang="en-US" sz="1600" u="sng" dirty="0"/>
          </a:p>
          <a:p>
            <a:pPr marL="0" indent="0" algn="just">
              <a:buNone/>
            </a:pPr>
            <a:endParaRPr lang="en-US" sz="1600" dirty="0"/>
          </a:p>
        </p:txBody>
      </p:sp>
      <p:sp>
        <p:nvSpPr>
          <p:cNvPr id="5" name="TextBox 4"/>
          <p:cNvSpPr txBox="1"/>
          <p:nvPr/>
        </p:nvSpPr>
        <p:spPr>
          <a:xfrm>
            <a:off x="762000" y="5486400"/>
            <a:ext cx="7467600" cy="1323439"/>
          </a:xfrm>
          <a:prstGeom prst="rect">
            <a:avLst/>
          </a:prstGeom>
          <a:noFill/>
        </p:spPr>
        <p:txBody>
          <a:bodyPr wrap="square" rtlCol="0">
            <a:spAutoFit/>
          </a:bodyPr>
          <a:lstStyle/>
          <a:p>
            <a:r>
              <a:rPr lang="en-GB" sz="4000" dirty="0">
                <a:solidFill>
                  <a:srgbClr val="FF0000"/>
                </a:solidFill>
              </a:rPr>
              <a:t>(4)	Automated DNA sequencing</a:t>
            </a:r>
          </a:p>
          <a:p>
            <a:endParaRPr lang="en-GB" sz="4000" dirty="0">
              <a:solidFill>
                <a:srgbClr val="FF0000"/>
              </a:solidFill>
            </a:endParaRPr>
          </a:p>
        </p:txBody>
      </p:sp>
    </p:spTree>
    <p:extLst>
      <p:ext uri="{BB962C8B-B14F-4D97-AF65-F5344CB8AC3E}">
        <p14:creationId xmlns:p14="http://schemas.microsoft.com/office/powerpoint/2010/main" val="3972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086600"/>
            <a:ext cx="7543800" cy="1524000"/>
          </a:xfrm>
        </p:spPr>
        <p:txBody>
          <a:bodyPr/>
          <a:lstStyle/>
          <a:p>
            <a:r>
              <a:rPr lang="en-US" sz="4800" b="1" dirty="0"/>
              <a:t>Tools </a:t>
            </a:r>
            <a:r>
              <a:rPr lang="en-US" sz="4800" b="1" dirty="0" smtClean="0"/>
              <a:t>used </a:t>
            </a:r>
            <a:r>
              <a:rPr lang="en-US" sz="4800" b="1" dirty="0"/>
              <a:t>in </a:t>
            </a:r>
            <a:r>
              <a:rPr lang="en-US" sz="4800" b="1" dirty="0" smtClean="0"/>
              <a:t/>
            </a:r>
            <a:br>
              <a:rPr lang="en-US" sz="4800" b="1" dirty="0" smtClean="0"/>
            </a:br>
            <a:r>
              <a:rPr lang="en-US" sz="4800" b="1" dirty="0" smtClean="0"/>
              <a:t>Molecular </a:t>
            </a:r>
            <a:r>
              <a:rPr lang="en-US" sz="4800" b="1" dirty="0"/>
              <a:t>Diagnosis </a:t>
            </a:r>
            <a:r>
              <a:rPr lang="en-IN" sz="4800" b="1" dirty="0"/>
              <a:t/>
            </a:r>
            <a:br>
              <a:rPr lang="en-IN" sz="4800" b="1" dirty="0"/>
            </a:br>
            <a:endParaRPr lang="en-GB" sz="19900" dirty="0"/>
          </a:p>
        </p:txBody>
      </p:sp>
    </p:spTree>
    <p:extLst>
      <p:ext uri="{BB962C8B-B14F-4D97-AF65-F5344CB8AC3E}">
        <p14:creationId xmlns:p14="http://schemas.microsoft.com/office/powerpoint/2010/main" val="23042148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371600"/>
          </a:xfrm>
        </p:spPr>
        <p:txBody>
          <a:bodyPr/>
          <a:lstStyle/>
          <a:p>
            <a:pPr eaLnBrk="1" hangingPunct="1"/>
            <a:r>
              <a:rPr lang="en-US" sz="2800" b="1" dirty="0" smtClean="0">
                <a:latin typeface="Arial Black" pitchFamily="34" charset="0"/>
                <a:cs typeface="Times New Roman" pitchFamily="18" charset="0"/>
              </a:rPr>
              <a:t>Common Tools of Molecular Diagnosis</a:t>
            </a:r>
          </a:p>
        </p:txBody>
      </p:sp>
      <p:graphicFrame>
        <p:nvGraphicFramePr>
          <p:cNvPr id="2" name="Diagram 1"/>
          <p:cNvGraphicFramePr/>
          <p:nvPr>
            <p:extLst>
              <p:ext uri="{D42A27DB-BD31-4B8C-83A1-F6EECF244321}">
                <p14:modId xmlns:p14="http://schemas.microsoft.com/office/powerpoint/2010/main" val="2207710348"/>
              </p:ext>
            </p:extLst>
          </p:nvPr>
        </p:nvGraphicFramePr>
        <p:xfrm>
          <a:off x="457200" y="19050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407549"/>
      </p:ext>
    </p:extLst>
  </p:cSld>
  <p:clrMapOvr>
    <a:masterClrMapping/>
  </p:clrMapOvr>
  <p:transition advTm="9813"/>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sz="3600" b="1" dirty="0" smtClean="0">
                <a:ea typeface="+mn-ea"/>
                <a:cs typeface="+mn-cs"/>
              </a:rPr>
              <a:t>Polymerase chain reaction (PCR)</a:t>
            </a:r>
            <a:endParaRPr lang="en-IN" dirty="0"/>
          </a:p>
        </p:txBody>
      </p:sp>
      <p:sp>
        <p:nvSpPr>
          <p:cNvPr id="30723" name="Content Placeholder 2"/>
          <p:cNvSpPr>
            <a:spLocks noGrp="1"/>
          </p:cNvSpPr>
          <p:nvPr>
            <p:ph idx="1"/>
          </p:nvPr>
        </p:nvSpPr>
        <p:spPr/>
        <p:txBody>
          <a:bodyPr/>
          <a:lstStyle/>
          <a:p>
            <a:r>
              <a:rPr lang="en-GB" sz="2800" dirty="0" smtClean="0"/>
              <a:t>The polymerase chain reaction (PCR) is the best known and most widely applied of the target amplification methods.</a:t>
            </a:r>
          </a:p>
          <a:p>
            <a:endParaRPr lang="en-IN" sz="2800" dirty="0" smtClean="0"/>
          </a:p>
          <a:p>
            <a:r>
              <a:rPr lang="en-IN" sz="2800" dirty="0" smtClean="0"/>
              <a:t> PCR allows a single DNA sequence to be copied (millions of times). </a:t>
            </a:r>
          </a:p>
        </p:txBody>
      </p:sp>
    </p:spTree>
    <p:extLst>
      <p:ext uri="{BB962C8B-B14F-4D97-AF65-F5344CB8AC3E}">
        <p14:creationId xmlns:p14="http://schemas.microsoft.com/office/powerpoint/2010/main" val="20104778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1" name="AutoShape 17"/>
          <p:cNvSpPr>
            <a:spLocks noChangeArrowheads="1"/>
          </p:cNvSpPr>
          <p:nvPr/>
        </p:nvSpPr>
        <p:spPr bwMode="auto">
          <a:xfrm rot="5400000">
            <a:off x="723900" y="3467100"/>
            <a:ext cx="914400" cy="2057400"/>
          </a:xfrm>
          <a:prstGeom prst="homePlate">
            <a:avLst>
              <a:gd name="adj" fmla="val 100000"/>
            </a:avLst>
          </a:prstGeom>
          <a:gradFill rotWithShape="1">
            <a:gsLst>
              <a:gs pos="0">
                <a:srgbClr val="2F2F47"/>
              </a:gs>
              <a:gs pos="50000">
                <a:srgbClr val="666699"/>
              </a:gs>
              <a:gs pos="100000">
                <a:srgbClr val="2F2F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7838" name="Picture 14" descr="prize"/>
          <p:cNvPicPr>
            <a:picLocks noChangeAspect="1" noChangeArrowheads="1"/>
          </p:cNvPicPr>
          <p:nvPr/>
        </p:nvPicPr>
        <p:blipFill>
          <a:blip r:embed="rId3">
            <a:lum contrast="-30000"/>
            <a:grayscl/>
            <a:extLst>
              <a:ext uri="{28A0092B-C50C-407E-A947-70E740481C1C}">
                <a14:useLocalDpi xmlns:a14="http://schemas.microsoft.com/office/drawing/2010/main" val="0"/>
              </a:ext>
            </a:extLst>
          </a:blip>
          <a:srcRect l="1778" t="3703" r="2222" b="3703"/>
          <a:stretch>
            <a:fillRect/>
          </a:stretch>
        </p:blipFill>
        <p:spPr bwMode="auto">
          <a:xfrm>
            <a:off x="2209800" y="3581400"/>
            <a:ext cx="434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m2"/>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628391">
            <a:off x="6629400" y="3124200"/>
            <a:ext cx="23622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9" name="Rectangle 15"/>
          <p:cNvSpPr>
            <a:spLocks noGrp="1" noChangeArrowheads="1"/>
          </p:cNvSpPr>
          <p:nvPr>
            <p:ph type="title"/>
          </p:nvPr>
        </p:nvSpPr>
        <p:spPr>
          <a:xfrm>
            <a:off x="2362200" y="914400"/>
            <a:ext cx="6248400" cy="1752600"/>
          </a:xfrm>
        </p:spPr>
        <p:txBody>
          <a:bodyPr>
            <a:normAutofit/>
          </a:bodyPr>
          <a:lstStyle/>
          <a:p>
            <a:pPr>
              <a:defRPr/>
            </a:pPr>
            <a:r>
              <a:rPr lang="en-US" sz="3200" b="1" i="1" dirty="0" err="1"/>
              <a:t>Kary</a:t>
            </a:r>
            <a:r>
              <a:rPr lang="en-US" sz="3200" b="1" i="1" dirty="0"/>
              <a:t> Banks </a:t>
            </a:r>
            <a:r>
              <a:rPr lang="en-US" sz="3200" b="1" i="1" dirty="0" smtClean="0"/>
              <a:t>Mullis </a:t>
            </a:r>
            <a:r>
              <a:rPr lang="en-US" sz="3200" b="1" dirty="0" smtClean="0"/>
              <a:t>won 1993 Noble Prize on Chemistry on significant improvement in </a:t>
            </a:r>
            <a:r>
              <a:rPr lang="en-US" sz="3200" b="1" dirty="0" smtClean="0">
                <a:effectLst>
                  <a:outerShdw blurRad="38100" dist="38100" dir="2700000" algn="tl">
                    <a:srgbClr val="C0C0C0"/>
                  </a:outerShdw>
                </a:effectLst>
                <a:latin typeface="Tahoma" pitchFamily="34" charset="0"/>
              </a:rPr>
              <a:t>PCR</a:t>
            </a:r>
          </a:p>
        </p:txBody>
      </p:sp>
      <p:pic>
        <p:nvPicPr>
          <p:cNvPr id="77831" name="Picture 7" descr="KARY3"/>
          <p:cNvPicPr>
            <a:picLocks noGrp="1" noChangeAspect="1" noChangeArrowheads="1"/>
          </p:cNvPicPr>
          <p:nvPr>
            <p:ph sz="quarter" idx="4294967295"/>
          </p:nvPr>
        </p:nvPicPr>
        <p:blipFill>
          <a:blip r:embed="rId5">
            <a:lum contrast="-36000"/>
            <a:extLst>
              <a:ext uri="{28A0092B-C50C-407E-A947-70E740481C1C}">
                <a14:useLocalDpi xmlns:a14="http://schemas.microsoft.com/office/drawing/2010/main" val="0"/>
              </a:ext>
            </a:extLst>
          </a:blip>
          <a:srcRect l="11111" b="12500"/>
          <a:stretch>
            <a:fillRect/>
          </a:stretch>
        </p:blipFill>
        <p:spPr>
          <a:xfrm>
            <a:off x="152400" y="0"/>
            <a:ext cx="2057400" cy="4038600"/>
          </a:xfrm>
          <a:noFill/>
        </p:spPr>
      </p:pic>
      <p:pic>
        <p:nvPicPr>
          <p:cNvPr id="77834" name="Picture 10" descr="m1"/>
          <p:cNvPicPr>
            <a:picLocks noGrp="1" noChangeAspect="1" noChangeArrowheads="1"/>
          </p:cNvPicPr>
          <p:nvPr>
            <p:ph sz="quarter" idx="4294967295"/>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b="-3558"/>
          <a:stretch>
            <a:fillRect/>
          </a:stretch>
        </p:blipFill>
        <p:spPr>
          <a:xfrm>
            <a:off x="0" y="4876800"/>
            <a:ext cx="2362200" cy="1981200"/>
          </a:xfrm>
          <a:noFill/>
        </p:spPr>
      </p:pic>
    </p:spTree>
    <p:extLst>
      <p:ext uri="{BB962C8B-B14F-4D97-AF65-F5344CB8AC3E}">
        <p14:creationId xmlns:p14="http://schemas.microsoft.com/office/powerpoint/2010/main" val="97774140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IN" b="1" dirty="0" smtClean="0"/>
              <a:t>Requirements of PCR</a:t>
            </a:r>
            <a:endParaRPr lang="en-GB" dirty="0" smtClean="0"/>
          </a:p>
        </p:txBody>
      </p:sp>
      <p:sp>
        <p:nvSpPr>
          <p:cNvPr id="31747" name="Content Placeholder 2"/>
          <p:cNvSpPr>
            <a:spLocks noGrp="1"/>
          </p:cNvSpPr>
          <p:nvPr>
            <p:ph idx="1"/>
          </p:nvPr>
        </p:nvSpPr>
        <p:spPr/>
        <p:txBody>
          <a:bodyPr>
            <a:normAutofit/>
          </a:bodyPr>
          <a:lstStyle/>
          <a:p>
            <a:r>
              <a:rPr lang="en-GB" sz="3200" dirty="0" smtClean="0"/>
              <a:t>The target sequence</a:t>
            </a:r>
          </a:p>
          <a:p>
            <a:r>
              <a:rPr lang="en-GB" sz="3200" dirty="0" smtClean="0"/>
              <a:t>Pair of oligonucleotides (referred to as primers)</a:t>
            </a:r>
          </a:p>
          <a:p>
            <a:r>
              <a:rPr lang="en-GB" sz="3200" dirty="0" err="1" smtClean="0"/>
              <a:t>Deoxynucleotides</a:t>
            </a:r>
            <a:r>
              <a:rPr lang="en-GB" sz="3200" dirty="0" smtClean="0"/>
              <a:t> of each base (collectively referred to as </a:t>
            </a:r>
            <a:r>
              <a:rPr lang="en-GB" sz="3200" dirty="0" err="1" smtClean="0"/>
              <a:t>dNTPs</a:t>
            </a:r>
            <a:r>
              <a:rPr lang="en-GB" sz="3200" dirty="0" smtClean="0"/>
              <a:t>)</a:t>
            </a:r>
          </a:p>
          <a:p>
            <a:r>
              <a:rPr lang="en-GB" sz="3200" dirty="0" err="1" smtClean="0"/>
              <a:t>Thermostable</a:t>
            </a:r>
            <a:r>
              <a:rPr lang="en-GB" sz="3200" dirty="0" smtClean="0"/>
              <a:t> DNA polymerase</a:t>
            </a:r>
          </a:p>
          <a:p>
            <a:endParaRPr lang="en-GB" sz="3200" dirty="0" smtClean="0"/>
          </a:p>
        </p:txBody>
      </p:sp>
    </p:spTree>
    <p:extLst>
      <p:ext uri="{BB962C8B-B14F-4D97-AF65-F5344CB8AC3E}">
        <p14:creationId xmlns:p14="http://schemas.microsoft.com/office/powerpoint/2010/main" val="22897857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112838"/>
            <a:ext cx="8229600" cy="868362"/>
          </a:xfrm>
        </p:spPr>
        <p:txBody>
          <a:bodyPr>
            <a:normAutofit/>
          </a:bodyPr>
          <a:lstStyle/>
          <a:p>
            <a:r>
              <a:rPr lang="en-IN" sz="4800" b="1" dirty="0" smtClean="0"/>
              <a:t>Primers of PCR</a:t>
            </a:r>
            <a:endParaRPr lang="en-IN" sz="4800" dirty="0" smtClean="0"/>
          </a:p>
        </p:txBody>
      </p:sp>
      <p:sp>
        <p:nvSpPr>
          <p:cNvPr id="32771" name="Content Placeholder 2"/>
          <p:cNvSpPr>
            <a:spLocks noGrp="1"/>
          </p:cNvSpPr>
          <p:nvPr>
            <p:ph idx="1"/>
          </p:nvPr>
        </p:nvSpPr>
        <p:spPr>
          <a:xfrm>
            <a:off x="304800" y="1219200"/>
            <a:ext cx="8534400" cy="4525963"/>
          </a:xfrm>
        </p:spPr>
        <p:txBody>
          <a:bodyPr>
            <a:noAutofit/>
          </a:bodyPr>
          <a:lstStyle/>
          <a:p>
            <a:endParaRPr lang="en-IN" sz="3600" dirty="0" smtClean="0"/>
          </a:p>
          <a:p>
            <a:endParaRPr lang="en-IN" sz="3600" dirty="0" smtClean="0"/>
          </a:p>
          <a:p>
            <a:r>
              <a:rPr lang="en-IN" sz="3600" dirty="0" smtClean="0"/>
              <a:t>The primers are usually short, chemically synthesized oligonucleotides, with a length of about twenty bases. </a:t>
            </a:r>
          </a:p>
          <a:p>
            <a:r>
              <a:rPr lang="en-IN" sz="3600" dirty="0" smtClean="0"/>
              <a:t>They contain complementary base sequence, to a target DNA, which is then copied by the polymerase. </a:t>
            </a:r>
          </a:p>
        </p:txBody>
      </p:sp>
    </p:spTree>
    <p:extLst>
      <p:ext uri="{BB962C8B-B14F-4D97-AF65-F5344CB8AC3E}">
        <p14:creationId xmlns:p14="http://schemas.microsoft.com/office/powerpoint/2010/main" val="233986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334000"/>
          </a:xfrm>
        </p:spPr>
        <p:txBody>
          <a:bodyPr>
            <a:normAutofit/>
          </a:bodyPr>
          <a:lstStyle/>
          <a:p>
            <a:pPr marL="0" lvl="0" indent="0">
              <a:buNone/>
            </a:pPr>
            <a:r>
              <a:rPr lang="en-US" sz="3200" dirty="0" smtClean="0">
                <a:solidFill>
                  <a:srgbClr val="00B0F0"/>
                </a:solidFill>
                <a:latin typeface="+mn-lt"/>
              </a:rPr>
              <a:t>Q 2.</a:t>
            </a:r>
            <a:r>
              <a:rPr lang="en-GB" sz="2800" dirty="0" smtClean="0"/>
              <a:t> </a:t>
            </a:r>
            <a:r>
              <a:rPr lang="en-US" sz="2800" dirty="0" smtClean="0"/>
              <a:t>The </a:t>
            </a:r>
            <a:r>
              <a:rPr lang="en-US" sz="2800" dirty="0"/>
              <a:t>famous discovery of </a:t>
            </a:r>
            <a:r>
              <a:rPr lang="en-US" sz="2800" i="1" dirty="0"/>
              <a:t>“The Double Helix” </a:t>
            </a:r>
            <a:r>
              <a:rPr lang="en-US" sz="2800" dirty="0"/>
              <a:t>by Watson and Crick pertained to which part of the chromatin:</a:t>
            </a:r>
          </a:p>
          <a:p>
            <a:pPr marL="0" lvl="0" indent="0">
              <a:buNone/>
            </a:pPr>
            <a:endParaRPr lang="en-US" sz="2800" dirty="0"/>
          </a:p>
          <a:p>
            <a:pPr marL="0" lvl="0" indent="0">
              <a:buNone/>
            </a:pPr>
            <a:r>
              <a:rPr lang="en-US" sz="2800" dirty="0"/>
              <a:t>a.	Chromatin loop</a:t>
            </a:r>
          </a:p>
          <a:p>
            <a:pPr marL="0" lvl="0" indent="0">
              <a:buNone/>
            </a:pPr>
            <a:r>
              <a:rPr lang="en-US" sz="2800" dirty="0"/>
              <a:t>b.	DNA string winding the histone </a:t>
            </a:r>
            <a:r>
              <a:rPr lang="en-US" sz="2800" dirty="0" err="1"/>
              <a:t>octamers</a:t>
            </a:r>
            <a:endParaRPr lang="en-US" sz="2800" dirty="0"/>
          </a:p>
          <a:p>
            <a:pPr marL="0" lvl="0" indent="0">
              <a:buNone/>
            </a:pPr>
            <a:r>
              <a:rPr lang="en-US" sz="2800" dirty="0"/>
              <a:t>c.	Leading strand of DNA</a:t>
            </a:r>
          </a:p>
          <a:p>
            <a:pPr marL="0" lvl="0" indent="0">
              <a:buNone/>
            </a:pPr>
            <a:r>
              <a:rPr lang="en-US" sz="2800" dirty="0"/>
              <a:t>d.	Linker DNA</a:t>
            </a:r>
          </a:p>
          <a:p>
            <a:pPr marL="0" lvl="0" indent="0">
              <a:buNone/>
            </a:pPr>
            <a:r>
              <a:rPr lang="en-US" sz="2800" dirty="0"/>
              <a:t>e.	Whole DNA string </a:t>
            </a:r>
          </a:p>
          <a:p>
            <a:pPr marL="0" indent="0">
              <a:buNone/>
            </a:pPr>
            <a:endParaRPr lang="en-US" sz="2800" dirty="0">
              <a:solidFill>
                <a:schemeClr val="tx1"/>
              </a:solidFill>
            </a:endParaRPr>
          </a:p>
          <a:p>
            <a:pPr marL="0" lvl="0" indent="0">
              <a:buNone/>
            </a:pPr>
            <a:endParaRPr lang="en-US" sz="2800" dirty="0"/>
          </a:p>
        </p:txBody>
      </p:sp>
      <p:sp>
        <p:nvSpPr>
          <p:cNvPr id="4" name="Rectangle 3"/>
          <p:cNvSpPr txBox="1">
            <a:spLocks noChangeArrowheads="1"/>
          </p:cNvSpPr>
          <p:nvPr/>
        </p:nvSpPr>
        <p:spPr>
          <a:xfrm>
            <a:off x="-1371600" y="5486400"/>
            <a:ext cx="10515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Clr>
                <a:srgbClr val="FF0000"/>
              </a:buClr>
              <a:buNone/>
            </a:pPr>
            <a:r>
              <a:rPr lang="en-US" sz="4400" dirty="0">
                <a:solidFill>
                  <a:srgbClr val="FF0000"/>
                </a:solidFill>
              </a:rPr>
              <a:t>e.	Whole DNA string </a:t>
            </a:r>
          </a:p>
        </p:txBody>
      </p:sp>
    </p:spTree>
    <p:extLst>
      <p:ext uri="{BB962C8B-B14F-4D97-AF65-F5344CB8AC3E}">
        <p14:creationId xmlns:p14="http://schemas.microsoft.com/office/powerpoint/2010/main" val="36515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86435" y="228600"/>
            <a:ext cx="6781800" cy="1600200"/>
          </a:xfrm>
        </p:spPr>
        <p:txBody>
          <a:bodyPr/>
          <a:lstStyle/>
          <a:p>
            <a:r>
              <a:rPr lang="en-ZA" sz="3600" b="1" dirty="0" smtClean="0"/>
              <a:t>DNA  Isolation and Purification in PCR</a:t>
            </a:r>
            <a:endParaRPr lang="en-GB" sz="3600" b="1" dirty="0" smtClean="0"/>
          </a:p>
        </p:txBody>
      </p:sp>
      <p:sp>
        <p:nvSpPr>
          <p:cNvPr id="34819" name="Rectangle 3"/>
          <p:cNvSpPr>
            <a:spLocks noGrp="1" noChangeArrowheads="1"/>
          </p:cNvSpPr>
          <p:nvPr>
            <p:ph idx="1"/>
          </p:nvPr>
        </p:nvSpPr>
        <p:spPr>
          <a:xfrm>
            <a:off x="762000" y="3048000"/>
            <a:ext cx="7543800" cy="3886200"/>
          </a:xfrm>
        </p:spPr>
        <p:txBody>
          <a:bodyPr>
            <a:normAutofit/>
          </a:bodyPr>
          <a:lstStyle/>
          <a:p>
            <a:r>
              <a:rPr lang="en-ZA" sz="3200" dirty="0" smtClean="0"/>
              <a:t>DNA can be isolated from any nucleated cell.</a:t>
            </a:r>
          </a:p>
          <a:p>
            <a:r>
              <a:rPr lang="en-ZA" sz="3200" dirty="0" smtClean="0"/>
              <a:t>DNA is a giant anion in solution.</a:t>
            </a:r>
          </a:p>
          <a:p>
            <a:endParaRPr lang="en-GB" sz="3200" dirty="0" smtClean="0"/>
          </a:p>
        </p:txBody>
      </p:sp>
      <p:pic>
        <p:nvPicPr>
          <p:cNvPr id="34820" name="Picture 4" descr="D:\garima\pic\dna isolatio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0"/>
            <a:ext cx="2438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4031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a:xfrm>
            <a:off x="381000" y="152400"/>
            <a:ext cx="8229600" cy="1143000"/>
          </a:xfrm>
        </p:spPr>
        <p:txBody>
          <a:bodyPr/>
          <a:lstStyle/>
          <a:p>
            <a:r>
              <a:rPr lang="en-ZA" sz="3600" b="1" dirty="0" smtClean="0"/>
              <a:t>Sources of DNA include for PCR</a:t>
            </a:r>
            <a:endParaRPr lang="en-GB" sz="3600" b="1" dirty="0" smtClean="0"/>
          </a:p>
        </p:txBody>
      </p:sp>
      <p:sp>
        <p:nvSpPr>
          <p:cNvPr id="35843" name="Rectangle 8"/>
          <p:cNvSpPr>
            <a:spLocks noGrp="1" noChangeArrowheads="1"/>
          </p:cNvSpPr>
          <p:nvPr>
            <p:ph idx="1"/>
          </p:nvPr>
        </p:nvSpPr>
        <p:spPr>
          <a:xfrm>
            <a:off x="838200" y="1600200"/>
            <a:ext cx="8229600" cy="4525963"/>
          </a:xfrm>
        </p:spPr>
        <p:txBody>
          <a:bodyPr/>
          <a:lstStyle/>
          <a:p>
            <a:r>
              <a:rPr lang="en-ZA" sz="2800" dirty="0" smtClean="0"/>
              <a:t>Blood</a:t>
            </a:r>
          </a:p>
          <a:p>
            <a:r>
              <a:rPr lang="en-ZA" sz="2800" dirty="0" err="1" smtClean="0"/>
              <a:t>Buccal</a:t>
            </a:r>
            <a:r>
              <a:rPr lang="en-ZA" sz="2800" dirty="0" smtClean="0"/>
              <a:t> cells </a:t>
            </a:r>
          </a:p>
          <a:p>
            <a:r>
              <a:rPr lang="en-ZA" sz="2800" dirty="0" smtClean="0"/>
              <a:t>Cultured cells (plant and animal)</a:t>
            </a:r>
          </a:p>
          <a:p>
            <a:r>
              <a:rPr lang="en-ZA" sz="2800" dirty="0" smtClean="0"/>
              <a:t>Bacteria</a:t>
            </a:r>
          </a:p>
          <a:p>
            <a:r>
              <a:rPr lang="en-ZA" sz="2800" dirty="0" smtClean="0"/>
              <a:t>Biopsies</a:t>
            </a:r>
          </a:p>
          <a:p>
            <a:r>
              <a:rPr lang="en-ZA" sz="2800" dirty="0" smtClean="0"/>
              <a:t>Forensic samples i.e. body fluids, hair follicles, bone &amp; teeth roots. </a:t>
            </a:r>
            <a:endParaRPr lang="en-GB" sz="2800" dirty="0" smtClean="0"/>
          </a:p>
        </p:txBody>
      </p:sp>
    </p:spTree>
    <p:extLst>
      <p:ext uri="{BB962C8B-B14F-4D97-AF65-F5344CB8AC3E}">
        <p14:creationId xmlns:p14="http://schemas.microsoft.com/office/powerpoint/2010/main" val="37588518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4"/>
          <p:cNvGrpSpPr>
            <a:grpSpLocks/>
          </p:cNvGrpSpPr>
          <p:nvPr/>
        </p:nvGrpSpPr>
        <p:grpSpPr bwMode="auto">
          <a:xfrm>
            <a:off x="4495800" y="798374"/>
            <a:ext cx="4495800" cy="1959114"/>
            <a:chOff x="2928" y="1096"/>
            <a:chExt cx="2544" cy="1200"/>
          </a:xfrm>
        </p:grpSpPr>
        <p:pic>
          <p:nvPicPr>
            <p:cNvPr id="38926" name="Picture 5" descr="pcrsteps"/>
            <p:cNvPicPr>
              <a:picLocks noChangeAspect="1" noChangeArrowheads="1"/>
            </p:cNvPicPr>
            <p:nvPr/>
          </p:nvPicPr>
          <p:blipFill>
            <a:blip r:embed="rId2">
              <a:extLst>
                <a:ext uri="{28A0092B-C50C-407E-A947-70E740481C1C}">
                  <a14:useLocalDpi xmlns:a14="http://schemas.microsoft.com/office/drawing/2010/main" val="0"/>
                </a:ext>
              </a:extLst>
            </a:blip>
            <a:srcRect b="56651"/>
            <a:stretch>
              <a:fillRect/>
            </a:stretch>
          </p:blipFill>
          <p:spPr bwMode="auto">
            <a:xfrm>
              <a:off x="2928" y="1097"/>
              <a:ext cx="2544"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Rectangle 6"/>
            <p:cNvSpPr>
              <a:spLocks noChangeArrowheads="1"/>
            </p:cNvSpPr>
            <p:nvPr/>
          </p:nvSpPr>
          <p:spPr bwMode="auto">
            <a:xfrm>
              <a:off x="2928" y="1096"/>
              <a:ext cx="2536" cy="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38915" name="Rectangle 9"/>
          <p:cNvSpPr>
            <a:spLocks noChangeArrowheads="1"/>
          </p:cNvSpPr>
          <p:nvPr/>
        </p:nvSpPr>
        <p:spPr bwMode="auto">
          <a:xfrm>
            <a:off x="457200" y="2027238"/>
            <a:ext cx="40386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pPr>
            <a:endParaRPr lang="en-US"/>
          </a:p>
        </p:txBody>
      </p:sp>
      <p:grpSp>
        <p:nvGrpSpPr>
          <p:cNvPr id="38916" name="Group 10"/>
          <p:cNvGrpSpPr>
            <a:grpSpLocks/>
          </p:cNvGrpSpPr>
          <p:nvPr/>
        </p:nvGrpSpPr>
        <p:grpSpPr bwMode="auto">
          <a:xfrm>
            <a:off x="4495800" y="2819400"/>
            <a:ext cx="4495800" cy="1828800"/>
            <a:chOff x="2928" y="2184"/>
            <a:chExt cx="2544" cy="889"/>
          </a:xfrm>
        </p:grpSpPr>
        <p:pic>
          <p:nvPicPr>
            <p:cNvPr id="38924" name="Picture 11" descr="pcrsteps"/>
            <p:cNvPicPr>
              <a:picLocks noChangeAspect="1" noChangeArrowheads="1"/>
            </p:cNvPicPr>
            <p:nvPr/>
          </p:nvPicPr>
          <p:blipFill>
            <a:blip r:embed="rId2">
              <a:extLst>
                <a:ext uri="{28A0092B-C50C-407E-A947-70E740481C1C}">
                  <a14:useLocalDpi xmlns:a14="http://schemas.microsoft.com/office/drawing/2010/main" val="0"/>
                </a:ext>
              </a:extLst>
            </a:blip>
            <a:srcRect t="41339" b="26028"/>
            <a:stretch>
              <a:fillRect/>
            </a:stretch>
          </p:blipFill>
          <p:spPr bwMode="auto">
            <a:xfrm>
              <a:off x="2928" y="2201"/>
              <a:ext cx="254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Rectangle 12"/>
            <p:cNvSpPr>
              <a:spLocks noChangeArrowheads="1"/>
            </p:cNvSpPr>
            <p:nvPr/>
          </p:nvSpPr>
          <p:spPr bwMode="auto">
            <a:xfrm>
              <a:off x="2928" y="2184"/>
              <a:ext cx="2536" cy="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8917" name="Group 14"/>
          <p:cNvGrpSpPr>
            <a:grpSpLocks/>
          </p:cNvGrpSpPr>
          <p:nvPr/>
        </p:nvGrpSpPr>
        <p:grpSpPr bwMode="auto">
          <a:xfrm>
            <a:off x="4495800" y="4724400"/>
            <a:ext cx="4495800" cy="1828800"/>
            <a:chOff x="2928" y="3000"/>
            <a:chExt cx="2544" cy="769"/>
          </a:xfrm>
        </p:grpSpPr>
        <p:pic>
          <p:nvPicPr>
            <p:cNvPr id="38922" name="Picture 15" descr="pcrsteps"/>
            <p:cNvPicPr>
              <a:picLocks noChangeAspect="1" noChangeArrowheads="1"/>
            </p:cNvPicPr>
            <p:nvPr/>
          </p:nvPicPr>
          <p:blipFill>
            <a:blip r:embed="rId2">
              <a:extLst>
                <a:ext uri="{28A0092B-C50C-407E-A947-70E740481C1C}">
                  <a14:useLocalDpi xmlns:a14="http://schemas.microsoft.com/office/drawing/2010/main" val="0"/>
                </a:ext>
              </a:extLst>
            </a:blip>
            <a:srcRect t="71962"/>
            <a:stretch>
              <a:fillRect/>
            </a:stretch>
          </p:blipFill>
          <p:spPr bwMode="auto">
            <a:xfrm>
              <a:off x="2928" y="3020"/>
              <a:ext cx="254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16"/>
            <p:cNvSpPr>
              <a:spLocks noChangeArrowheads="1"/>
            </p:cNvSpPr>
            <p:nvPr/>
          </p:nvSpPr>
          <p:spPr bwMode="auto">
            <a:xfrm>
              <a:off x="2928" y="3000"/>
              <a:ext cx="2536" cy="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38918" name="Text Box 17"/>
          <p:cNvSpPr txBox="1">
            <a:spLocks noChangeArrowheads="1"/>
          </p:cNvSpPr>
          <p:nvPr/>
        </p:nvSpPr>
        <p:spPr bwMode="auto">
          <a:xfrm>
            <a:off x="228600" y="10668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r>
              <a:rPr lang="en-US" u="sng" dirty="0"/>
              <a:t>Denaturation</a:t>
            </a:r>
            <a:r>
              <a:rPr lang="en-US" dirty="0"/>
              <a:t> - separate parent strands in preparation new strand synthesis</a:t>
            </a:r>
          </a:p>
        </p:txBody>
      </p:sp>
      <p:sp>
        <p:nvSpPr>
          <p:cNvPr id="38919" name="Text Box 19"/>
          <p:cNvSpPr txBox="1">
            <a:spLocks noChangeArrowheads="1"/>
          </p:cNvSpPr>
          <p:nvPr/>
        </p:nvSpPr>
        <p:spPr bwMode="auto">
          <a:xfrm>
            <a:off x="228600" y="31242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r>
              <a:rPr lang="en-US" u="sng" dirty="0"/>
              <a:t>Annealing</a:t>
            </a:r>
            <a:r>
              <a:rPr lang="en-US" dirty="0"/>
              <a:t> - “stick” primers to the parent strands to prime DNA synthesis</a:t>
            </a:r>
          </a:p>
        </p:txBody>
      </p:sp>
      <p:sp>
        <p:nvSpPr>
          <p:cNvPr id="38920" name="Text Box 20"/>
          <p:cNvSpPr txBox="1">
            <a:spLocks noChangeArrowheads="1"/>
          </p:cNvSpPr>
          <p:nvPr/>
        </p:nvSpPr>
        <p:spPr bwMode="auto">
          <a:xfrm>
            <a:off x="152400" y="4572000"/>
            <a:ext cx="426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r>
              <a:rPr lang="en-US" u="sng" dirty="0"/>
              <a:t>Extension</a:t>
            </a:r>
            <a:r>
              <a:rPr lang="en-US" dirty="0"/>
              <a:t> - addition of nucleotides, one at a time, to the growing end of the DNA strand (3’ end) using the parent strand as the template</a:t>
            </a:r>
          </a:p>
        </p:txBody>
      </p:sp>
      <p:sp>
        <p:nvSpPr>
          <p:cNvPr id="38921" name="Text Box 22"/>
          <p:cNvSpPr txBox="1">
            <a:spLocks noChangeArrowheads="1"/>
          </p:cNvSpPr>
          <p:nvPr/>
        </p:nvSpPr>
        <p:spPr bwMode="auto">
          <a:xfrm>
            <a:off x="990600" y="90488"/>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4000" dirty="0">
                <a:solidFill>
                  <a:srgbClr val="FF0000"/>
                </a:solidFill>
              </a:rPr>
              <a:t>PCR – </a:t>
            </a:r>
            <a:r>
              <a:rPr lang="en-US" sz="4000" dirty="0" smtClean="0">
                <a:solidFill>
                  <a:srgbClr val="FF0000"/>
                </a:solidFill>
              </a:rPr>
              <a:t>A Quick Overview</a:t>
            </a:r>
            <a:endParaRPr lang="en-US" sz="4000" dirty="0">
              <a:solidFill>
                <a:srgbClr val="FF0000"/>
              </a:solidFill>
            </a:endParaRPr>
          </a:p>
        </p:txBody>
      </p:sp>
    </p:spTree>
    <p:extLst>
      <p:ext uri="{BB962C8B-B14F-4D97-AF65-F5344CB8AC3E}">
        <p14:creationId xmlns:p14="http://schemas.microsoft.com/office/powerpoint/2010/main" val="182069032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4" descr="polystep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67840"/>
            <a:ext cx="9067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noGrp="1"/>
          </p:cNvSpPr>
          <p:nvPr>
            <p:ph type="title"/>
          </p:nvPr>
        </p:nvSpPr>
        <p:spPr>
          <a:xfrm>
            <a:off x="1447800" y="568146"/>
            <a:ext cx="6781800" cy="1200329"/>
          </a:xfrm>
          <a:prstGeom prst="rect">
            <a:avLst/>
          </a:prstGeom>
          <a:noFill/>
        </p:spPr>
        <p:txBody>
          <a:bodyPr wrap="square" rtlCol="0">
            <a:spAutoFit/>
          </a:bodyPr>
          <a:lstStyle/>
          <a:p>
            <a:pPr algn="ctr"/>
            <a:r>
              <a:rPr lang="en-GB" sz="7200" dirty="0" smtClean="0">
                <a:solidFill>
                  <a:srgbClr val="FF0000"/>
                </a:solidFill>
              </a:rPr>
              <a:t>Denaturation</a:t>
            </a:r>
            <a:endParaRPr lang="en-GB" sz="7200" dirty="0">
              <a:solidFill>
                <a:srgbClr val="FF0000"/>
              </a:solidFill>
            </a:endParaRPr>
          </a:p>
        </p:txBody>
      </p:sp>
    </p:spTree>
    <p:extLst>
      <p:ext uri="{BB962C8B-B14F-4D97-AF65-F5344CB8AC3E}">
        <p14:creationId xmlns:p14="http://schemas.microsoft.com/office/powerpoint/2010/main" val="2474602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fade">
                                      <p:cBhvr>
                                        <p:cTn id="7" dur="2000"/>
                                        <p:tgtEl>
                                          <p:spTgt spid="235524"/>
                                        </p:tgtEl>
                                      </p:cBhvr>
                                    </p:animEffect>
                                    <p:anim calcmode="lin" valueType="num">
                                      <p:cBhvr>
                                        <p:cTn id="8" dur="2000" fill="hold"/>
                                        <p:tgtEl>
                                          <p:spTgt spid="235524"/>
                                        </p:tgtEl>
                                        <p:attrNameLst>
                                          <p:attrName>ppt_x</p:attrName>
                                        </p:attrNameLst>
                                      </p:cBhvr>
                                      <p:tavLst>
                                        <p:tav tm="0">
                                          <p:val>
                                            <p:strVal val="#ppt_x"/>
                                          </p:val>
                                        </p:tav>
                                        <p:tav tm="100000">
                                          <p:val>
                                            <p:strVal val="#ppt_x"/>
                                          </p:val>
                                        </p:tav>
                                      </p:tavLst>
                                    </p:anim>
                                    <p:anim calcmode="lin" valueType="num">
                                      <p:cBhvr>
                                        <p:cTn id="9" dur="1800" decel="100000" fill="hold"/>
                                        <p:tgtEl>
                                          <p:spTgt spid="23552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35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8" name="Picture 4" descr="polystep2"/>
          <p:cNvPicPr>
            <a:picLocks noChangeAspect="1" noChangeArrowheads="1"/>
          </p:cNvPicPr>
          <p:nvPr/>
        </p:nvPicPr>
        <p:blipFill>
          <a:blip r:embed="rId3">
            <a:extLst>
              <a:ext uri="{28A0092B-C50C-407E-A947-70E740481C1C}">
                <a14:useLocalDpi xmlns:a14="http://schemas.microsoft.com/office/drawing/2010/main" val="0"/>
              </a:ext>
            </a:extLst>
          </a:blip>
          <a:srcRect t="6000" b="22000"/>
          <a:stretch>
            <a:fillRect/>
          </a:stretch>
        </p:blipFill>
        <p:spPr bwMode="auto">
          <a:xfrm>
            <a:off x="0" y="20574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noGrp="1"/>
          </p:cNvSpPr>
          <p:nvPr>
            <p:ph type="title"/>
          </p:nvPr>
        </p:nvSpPr>
        <p:spPr>
          <a:xfrm>
            <a:off x="1295400" y="841196"/>
            <a:ext cx="6781800" cy="1200329"/>
          </a:xfrm>
          <a:prstGeom prst="rect">
            <a:avLst/>
          </a:prstGeom>
          <a:noFill/>
        </p:spPr>
        <p:txBody>
          <a:bodyPr wrap="square" rtlCol="0">
            <a:spAutoFit/>
          </a:bodyPr>
          <a:lstStyle/>
          <a:p>
            <a:pPr algn="ctr"/>
            <a:r>
              <a:rPr lang="en-GB" sz="7200" dirty="0" err="1" smtClean="0">
                <a:solidFill>
                  <a:srgbClr val="FF0000"/>
                </a:solidFill>
              </a:rPr>
              <a:t>Anealing</a:t>
            </a:r>
            <a:endParaRPr lang="en-GB" sz="7200" dirty="0">
              <a:solidFill>
                <a:srgbClr val="FF0000"/>
              </a:solidFill>
            </a:endParaRPr>
          </a:p>
        </p:txBody>
      </p:sp>
    </p:spTree>
    <p:extLst>
      <p:ext uri="{BB962C8B-B14F-4D97-AF65-F5344CB8AC3E}">
        <p14:creationId xmlns:p14="http://schemas.microsoft.com/office/powerpoint/2010/main" val="2149424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36548"/>
                                        </p:tgtEl>
                                        <p:attrNameLst>
                                          <p:attrName>style.visibility</p:attrName>
                                        </p:attrNameLst>
                                      </p:cBhvr>
                                      <p:to>
                                        <p:strVal val="visible"/>
                                      </p:to>
                                    </p:set>
                                    <p:anim calcmode="lin" valueType="num">
                                      <p:cBhvr>
                                        <p:cTn id="7" dur="1000" fill="hold"/>
                                        <p:tgtEl>
                                          <p:spTgt spid="236548"/>
                                        </p:tgtEl>
                                        <p:attrNameLst>
                                          <p:attrName>ppt_x</p:attrName>
                                        </p:attrNameLst>
                                      </p:cBhvr>
                                      <p:tavLst>
                                        <p:tav tm="0">
                                          <p:val>
                                            <p:strVal val="#ppt_x-.2"/>
                                          </p:val>
                                        </p:tav>
                                        <p:tav tm="100000">
                                          <p:val>
                                            <p:strVal val="#ppt_x"/>
                                          </p:val>
                                        </p:tav>
                                      </p:tavLst>
                                    </p:anim>
                                    <p:anim calcmode="lin" valueType="num">
                                      <p:cBhvr>
                                        <p:cTn id="8" dur="1000" fill="hold"/>
                                        <p:tgtEl>
                                          <p:spTgt spid="2365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6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descr="polystep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7400" y="457200"/>
            <a:ext cx="5715000" cy="1200329"/>
          </a:xfrm>
          <a:prstGeom prst="rect">
            <a:avLst/>
          </a:prstGeom>
          <a:noFill/>
        </p:spPr>
        <p:txBody>
          <a:bodyPr wrap="square" rtlCol="0">
            <a:spAutoFit/>
          </a:bodyPr>
          <a:lstStyle/>
          <a:p>
            <a:pPr algn="ctr"/>
            <a:r>
              <a:rPr lang="en-GB" sz="7200" dirty="0" smtClean="0">
                <a:solidFill>
                  <a:srgbClr val="FF0000"/>
                </a:solidFill>
              </a:rPr>
              <a:t>Extension</a:t>
            </a:r>
            <a:endParaRPr lang="en-GB" sz="7200" dirty="0">
              <a:solidFill>
                <a:srgbClr val="FF0000"/>
              </a:solidFill>
            </a:endParaRPr>
          </a:p>
        </p:txBody>
      </p:sp>
    </p:spTree>
    <p:extLst>
      <p:ext uri="{BB962C8B-B14F-4D97-AF65-F5344CB8AC3E}">
        <p14:creationId xmlns:p14="http://schemas.microsoft.com/office/powerpoint/2010/main" val="2165353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37572"/>
                                        </p:tgtEl>
                                        <p:attrNameLst>
                                          <p:attrName>style.visibility</p:attrName>
                                        </p:attrNameLst>
                                      </p:cBhvr>
                                      <p:to>
                                        <p:strVal val="visible"/>
                                      </p:to>
                                    </p:set>
                                    <p:anim calcmode="lin" valueType="num">
                                      <p:cBhvr>
                                        <p:cTn id="7" dur="1000" fill="hold"/>
                                        <p:tgtEl>
                                          <p:spTgt spid="237572"/>
                                        </p:tgtEl>
                                        <p:attrNameLst>
                                          <p:attrName>ppt_x</p:attrName>
                                        </p:attrNameLst>
                                      </p:cBhvr>
                                      <p:tavLst>
                                        <p:tav tm="0">
                                          <p:val>
                                            <p:strVal val="#ppt_x-.2"/>
                                          </p:val>
                                        </p:tav>
                                        <p:tav tm="100000">
                                          <p:val>
                                            <p:strVal val="#ppt_x"/>
                                          </p:val>
                                        </p:tav>
                                      </p:tavLst>
                                    </p:anim>
                                    <p:anim calcmode="lin" valueType="num">
                                      <p:cBhvr>
                                        <p:cTn id="8" dur="1000" fill="hold"/>
                                        <p:tgtEl>
                                          <p:spTgt spid="2375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idx="1"/>
          </p:nvPr>
        </p:nvSpPr>
        <p:spPr/>
        <p:txBody>
          <a:bodyPr>
            <a:noAutofit/>
          </a:bodyPr>
          <a:lstStyle/>
          <a:p>
            <a:r>
              <a:rPr lang="en-GB" sz="3200" dirty="0" smtClean="0"/>
              <a:t>Sample for DNA extraction</a:t>
            </a:r>
          </a:p>
          <a:p>
            <a:r>
              <a:rPr lang="en-GB" sz="3200" dirty="0" err="1" smtClean="0"/>
              <a:t>Lysis</a:t>
            </a:r>
            <a:r>
              <a:rPr lang="en-GB" sz="3200" dirty="0" smtClean="0"/>
              <a:t> of cells at elevated temperature + detergent + enzyme in salt buffer</a:t>
            </a:r>
          </a:p>
          <a:p>
            <a:r>
              <a:rPr lang="en-GB" sz="3200" dirty="0" smtClean="0"/>
              <a:t>Removal of cellular proteins </a:t>
            </a:r>
          </a:p>
          <a:p>
            <a:r>
              <a:rPr lang="en-GB" sz="3200" dirty="0" smtClean="0"/>
              <a:t>Precipitation of nucleic acids with ethanol</a:t>
            </a:r>
          </a:p>
          <a:p>
            <a:r>
              <a:rPr lang="en-GB" sz="3200" dirty="0" smtClean="0"/>
              <a:t>Quantitation and purity measurement of DNA</a:t>
            </a:r>
            <a:endParaRPr lang="en-US" sz="3200" dirty="0" smtClean="0"/>
          </a:p>
        </p:txBody>
      </p:sp>
      <p:sp>
        <p:nvSpPr>
          <p:cNvPr id="45059" name="Rectangle 2"/>
          <p:cNvSpPr>
            <a:spLocks noChangeArrowheads="1"/>
          </p:cNvSpPr>
          <p:nvPr/>
        </p:nvSpPr>
        <p:spPr bwMode="auto">
          <a:xfrm>
            <a:off x="2057400" y="892314"/>
            <a:ext cx="518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5400" dirty="0">
                <a:solidFill>
                  <a:srgbClr val="FF0000"/>
                </a:solidFill>
              </a:rPr>
              <a:t>Summary of PCR </a:t>
            </a:r>
            <a:endParaRPr lang="en-IN" sz="5400" dirty="0">
              <a:solidFill>
                <a:srgbClr val="FF0000"/>
              </a:solidFill>
            </a:endParaRPr>
          </a:p>
        </p:txBody>
      </p:sp>
    </p:spTree>
    <p:extLst>
      <p:ext uri="{BB962C8B-B14F-4D97-AF65-F5344CB8AC3E}">
        <p14:creationId xmlns:p14="http://schemas.microsoft.com/office/powerpoint/2010/main" val="23783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barn(inVertical)">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barn(inVertical)">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barn(inVertical)">
                                      <p:cBhvr>
                                        <p:cTn id="17" dur="500"/>
                                        <p:tgtEl>
                                          <p:spTgt spid="45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barn(inVertical)">
                                      <p:cBhvr>
                                        <p:cTn id="22" dur="500"/>
                                        <p:tgtEl>
                                          <p:spTgt spid="45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058">
                                            <p:txEl>
                                              <p:pRg st="4" end="4"/>
                                            </p:txEl>
                                          </p:spTgt>
                                        </p:tgtEl>
                                        <p:attrNameLst>
                                          <p:attrName>style.visibility</p:attrName>
                                        </p:attrNameLst>
                                      </p:cBhvr>
                                      <p:to>
                                        <p:strVal val="visible"/>
                                      </p:to>
                                    </p:set>
                                    <p:animEffect transition="in" filter="barn(inVertical)">
                                      <p:cBhvr>
                                        <p:cTn id="2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8229600" cy="1143000"/>
          </a:xfrm>
        </p:spPr>
        <p:txBody>
          <a:bodyPr>
            <a:noAutofit/>
          </a:bodyPr>
          <a:lstStyle/>
          <a:p>
            <a:pPr>
              <a:defRPr/>
            </a:pPr>
            <a:r>
              <a:rPr lang="en-IN" sz="4800" dirty="0" smtClean="0">
                <a:ea typeface="+mn-ea"/>
                <a:cs typeface="+mn-cs"/>
              </a:rPr>
              <a:t>Gel Electrophoresis</a:t>
            </a:r>
            <a:r>
              <a:rPr lang="en-IN" sz="6600" dirty="0" smtClean="0">
                <a:ea typeface="+mn-ea"/>
                <a:cs typeface="+mn-cs"/>
              </a:rPr>
              <a:t/>
            </a:r>
            <a:br>
              <a:rPr lang="en-IN" sz="6600" dirty="0" smtClean="0">
                <a:ea typeface="+mn-ea"/>
                <a:cs typeface="+mn-cs"/>
              </a:rPr>
            </a:br>
            <a:endParaRPr lang="en-IN" sz="6600" dirty="0"/>
          </a:p>
        </p:txBody>
      </p:sp>
      <p:sp>
        <p:nvSpPr>
          <p:cNvPr id="46083" name="Content Placeholder 2"/>
          <p:cNvSpPr>
            <a:spLocks noGrp="1"/>
          </p:cNvSpPr>
          <p:nvPr>
            <p:ph idx="1"/>
          </p:nvPr>
        </p:nvSpPr>
        <p:spPr>
          <a:xfrm>
            <a:off x="457200" y="1798637"/>
            <a:ext cx="5181600" cy="3611563"/>
          </a:xfrm>
        </p:spPr>
        <p:txBody>
          <a:bodyPr>
            <a:normAutofit fontScale="92500" lnSpcReduction="10000"/>
          </a:bodyPr>
          <a:lstStyle/>
          <a:p>
            <a:r>
              <a:rPr lang="en-IN" sz="2400" dirty="0" smtClean="0"/>
              <a:t> DNA, RNA, and proteins can be separated and bands </a:t>
            </a:r>
            <a:r>
              <a:rPr lang="en-IN" sz="2400" dirty="0" err="1" smtClean="0"/>
              <a:t>analyzed</a:t>
            </a:r>
            <a:r>
              <a:rPr lang="en-IN" sz="2400" dirty="0" smtClean="0"/>
              <a:t> by means of gel electrophoresis. </a:t>
            </a:r>
          </a:p>
          <a:p>
            <a:r>
              <a:rPr lang="en-IN" sz="2400" dirty="0" smtClean="0"/>
              <a:t>In </a:t>
            </a:r>
            <a:r>
              <a:rPr lang="en-IN" sz="2400" dirty="0" err="1" smtClean="0"/>
              <a:t>agarose</a:t>
            </a:r>
            <a:r>
              <a:rPr lang="en-IN" sz="2400" dirty="0" smtClean="0"/>
              <a:t> gel electrophoresis, DNA and RNA can be separated on the basis of size by running the DNA through an </a:t>
            </a:r>
            <a:r>
              <a:rPr lang="en-IN" sz="2400" dirty="0" err="1" smtClean="0"/>
              <a:t>agarose</a:t>
            </a:r>
            <a:r>
              <a:rPr lang="en-IN" sz="2400" dirty="0" smtClean="0"/>
              <a:t> gel. </a:t>
            </a:r>
          </a:p>
          <a:p>
            <a:r>
              <a:rPr lang="en-IN" sz="2400" dirty="0" smtClean="0"/>
              <a:t>Proteins can be separated on the basis of size by using an Polyacrylamide gel ( </a:t>
            </a:r>
            <a:r>
              <a:rPr lang="en-IN" sz="2400" u="sng" dirty="0" smtClean="0"/>
              <a:t>PAGE</a:t>
            </a:r>
            <a:r>
              <a:rPr lang="en-IN" sz="2400" dirty="0" smtClean="0"/>
              <a:t> gel), or on the basis of size and their </a:t>
            </a:r>
            <a:r>
              <a:rPr lang="en-IN" sz="2400" u="sng" dirty="0" smtClean="0"/>
              <a:t>electric charge.</a:t>
            </a:r>
            <a:endParaRPr lang="en-IN" sz="2400" dirty="0" smtClean="0"/>
          </a:p>
          <a:p>
            <a:endParaRPr lang="en-IN" sz="2800" dirty="0"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14400"/>
            <a:ext cx="312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6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arn(inVertic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arn(inVertic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arn(inVertical)">
                                      <p:cBhvr>
                                        <p:cTn id="17"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sz="4800" dirty="0" smtClean="0">
                <a:ea typeface="MS PGothic" pitchFamily="34" charset="-128"/>
                <a:cs typeface="Arial" pitchFamily="34" charset="0"/>
              </a:rPr>
              <a:t>  Blotting Methods</a:t>
            </a:r>
          </a:p>
        </p:txBody>
      </p:sp>
      <p:sp>
        <p:nvSpPr>
          <p:cNvPr id="50179" name="Content Placeholder 2"/>
          <p:cNvSpPr>
            <a:spLocks noGrp="1"/>
          </p:cNvSpPr>
          <p:nvPr>
            <p:ph idx="1"/>
          </p:nvPr>
        </p:nvSpPr>
        <p:spPr/>
        <p:txBody>
          <a:bodyPr>
            <a:noAutofit/>
          </a:bodyPr>
          <a:lstStyle/>
          <a:p>
            <a:r>
              <a:rPr lang="en-US" sz="2800" b="1" dirty="0" smtClean="0">
                <a:ea typeface="MS PGothic" pitchFamily="34" charset="-128"/>
                <a:cs typeface="Arial" pitchFamily="34" charset="0"/>
              </a:rPr>
              <a:t>Southern blotting </a:t>
            </a:r>
            <a:r>
              <a:rPr lang="en-US" sz="2800" dirty="0" smtClean="0">
                <a:ea typeface="MS PGothic" pitchFamily="34" charset="-128"/>
                <a:cs typeface="Arial" pitchFamily="34" charset="0"/>
              </a:rPr>
              <a:t>involves the transfer of DNA from a gel to a membrane, followed by detection of specific sequences by hybridization with a labeled probe</a:t>
            </a:r>
          </a:p>
          <a:p>
            <a:r>
              <a:rPr lang="en-US" sz="2800" b="1" dirty="0" smtClean="0">
                <a:ea typeface="MS PGothic" pitchFamily="34" charset="-128"/>
                <a:cs typeface="Arial" pitchFamily="34" charset="0"/>
              </a:rPr>
              <a:t>Northern blotting</a:t>
            </a:r>
            <a:r>
              <a:rPr lang="en-US" sz="2800" dirty="0" smtClean="0">
                <a:ea typeface="MS PGothic" pitchFamily="34" charset="-128"/>
                <a:cs typeface="Arial" pitchFamily="34" charset="0"/>
              </a:rPr>
              <a:t>, RNA is run on a gel</a:t>
            </a:r>
          </a:p>
          <a:p>
            <a:r>
              <a:rPr lang="en-US" sz="2800" b="1" dirty="0" smtClean="0">
                <a:ea typeface="MS PGothic" pitchFamily="34" charset="-128"/>
                <a:cs typeface="Arial" pitchFamily="34" charset="0"/>
              </a:rPr>
              <a:t>Western blotting </a:t>
            </a:r>
            <a:r>
              <a:rPr lang="en-US" sz="2800" dirty="0" smtClean="0">
                <a:ea typeface="MS PGothic" pitchFamily="34" charset="-128"/>
                <a:cs typeface="Arial" pitchFamily="34" charset="0"/>
              </a:rPr>
              <a:t>entails separation of proteins on an SDS gel, transfer to a nitrocellulose membrane, and detection proteins of interest using antibodies.</a:t>
            </a:r>
          </a:p>
          <a:p>
            <a:endParaRPr lang="en-US" sz="2800" dirty="0" smtClean="0">
              <a:ea typeface="MS PGothic" pitchFamily="34" charset="-128"/>
              <a:cs typeface="Arial" pitchFamily="34" charset="0"/>
            </a:endParaRPr>
          </a:p>
        </p:txBody>
      </p:sp>
    </p:spTree>
    <p:extLst>
      <p:ext uri="{BB962C8B-B14F-4D97-AF65-F5344CB8AC3E}">
        <p14:creationId xmlns:p14="http://schemas.microsoft.com/office/powerpoint/2010/main" val="15348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arn(inVertic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arn(inVertic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arn(inVertical)">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828800" y="381000"/>
            <a:ext cx="5867400" cy="1143000"/>
          </a:xfrm>
        </p:spPr>
        <p:txBody>
          <a:bodyPr>
            <a:normAutofit/>
          </a:bodyPr>
          <a:lstStyle/>
          <a:p>
            <a:r>
              <a:rPr lang="en-US" sz="4400" dirty="0" smtClean="0">
                <a:ea typeface="MS PGothic" pitchFamily="34" charset="-128"/>
                <a:cs typeface="Arial" pitchFamily="34" charset="0"/>
              </a:rPr>
              <a:t> DNA Microarrays</a:t>
            </a:r>
          </a:p>
        </p:txBody>
      </p:sp>
      <p:sp>
        <p:nvSpPr>
          <p:cNvPr id="55300" name="Content Placeholder 2"/>
          <p:cNvSpPr>
            <a:spLocks noGrp="1"/>
          </p:cNvSpPr>
          <p:nvPr>
            <p:ph idx="1"/>
          </p:nvPr>
        </p:nvSpPr>
        <p:spPr>
          <a:xfrm>
            <a:off x="1219200" y="2209800"/>
            <a:ext cx="6918960" cy="3535363"/>
          </a:xfrm>
        </p:spPr>
        <p:txBody>
          <a:bodyPr>
            <a:noAutofit/>
          </a:bodyPr>
          <a:lstStyle/>
          <a:p>
            <a:r>
              <a:rPr lang="en-US" sz="3600" dirty="0" smtClean="0">
                <a:ea typeface="MS PGothic" pitchFamily="34" charset="-128"/>
                <a:cs typeface="Arial" pitchFamily="34" charset="0"/>
              </a:rPr>
              <a:t>DNA microarrays comprise known DNA sequences spotted or synthesized on a small chip.</a:t>
            </a:r>
          </a:p>
          <a:p>
            <a:r>
              <a:rPr lang="en-US" sz="3600" dirty="0">
                <a:ea typeface="ヒラギノ角ゴ Pro W3"/>
                <a:cs typeface="ヒラギノ角ゴ Pro W3"/>
              </a:rPr>
              <a:t>Microarrays show the levels of all the expressed genes in an experimental sample.</a:t>
            </a:r>
          </a:p>
          <a:p>
            <a:endParaRPr lang="en-US" sz="3600" dirty="0" smtClean="0">
              <a:ea typeface="MS PGothic" pitchFamily="34" charset="-128"/>
              <a:cs typeface="Arial" pitchFamily="34" charset="0"/>
            </a:endParaRPr>
          </a:p>
        </p:txBody>
      </p:sp>
    </p:spTree>
    <p:extLst>
      <p:ext uri="{BB962C8B-B14F-4D97-AF65-F5344CB8AC3E}">
        <p14:creationId xmlns:p14="http://schemas.microsoft.com/office/powerpoint/2010/main" val="27095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barn(inVertical)">
                                      <p:cBhvr>
                                        <p:cTn id="7" dur="500"/>
                                        <p:tgtEl>
                                          <p:spTgt spid="55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300">
                                            <p:txEl>
                                              <p:pRg st="1" end="1"/>
                                            </p:txEl>
                                          </p:spTgt>
                                        </p:tgtEl>
                                        <p:attrNameLst>
                                          <p:attrName>style.visibility</p:attrName>
                                        </p:attrNameLst>
                                      </p:cBhvr>
                                      <p:to>
                                        <p:strVal val="visible"/>
                                      </p:to>
                                    </p:set>
                                    <p:animEffect transition="in" filter="barn(inVertical)">
                                      <p:cBhvr>
                                        <p:cTn id="12" dur="500"/>
                                        <p:tgtEl>
                                          <p:spTgt spid="553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80" name="Group 20"/>
          <p:cNvGrpSpPr>
            <a:grpSpLocks/>
          </p:cNvGrpSpPr>
          <p:nvPr/>
        </p:nvGrpSpPr>
        <p:grpSpPr bwMode="auto">
          <a:xfrm>
            <a:off x="914400" y="609600"/>
            <a:ext cx="7315200" cy="5257800"/>
            <a:chOff x="576" y="384"/>
            <a:chExt cx="4608" cy="3312"/>
          </a:xfrm>
        </p:grpSpPr>
        <p:pic>
          <p:nvPicPr>
            <p:cNvPr id="1525770" name="Picture 10" descr="S:\Images\dna-structure-nature-195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720"/>
              <a:ext cx="806" cy="2917"/>
            </a:xfrm>
            <a:prstGeom prst="rect">
              <a:avLst/>
            </a:prstGeom>
            <a:noFill/>
            <a:extLst>
              <a:ext uri="{909E8E84-426E-40DD-AFC4-6F175D3DCCD1}">
                <a14:hiddenFill xmlns:a14="http://schemas.microsoft.com/office/drawing/2010/main">
                  <a:solidFill>
                    <a:srgbClr val="FFFFFF"/>
                  </a:solidFill>
                </a14:hiddenFill>
              </a:ext>
            </a:extLst>
          </p:spPr>
        </p:pic>
        <p:sp>
          <p:nvSpPr>
            <p:cNvPr id="1525772" name="Text Box 12"/>
            <p:cNvSpPr txBox="1">
              <a:spLocks noChangeArrowheads="1"/>
            </p:cNvSpPr>
            <p:nvPr/>
          </p:nvSpPr>
          <p:spPr bwMode="auto">
            <a:xfrm>
              <a:off x="576" y="384"/>
              <a:ext cx="46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3200" dirty="0">
                  <a:solidFill>
                    <a:srgbClr val="FF0000"/>
                  </a:solidFill>
                  <a:latin typeface="Arial" charset="0"/>
                  <a:cs typeface="Arial" charset="0"/>
                </a:rPr>
                <a:t>The Structure of DNA</a:t>
              </a:r>
            </a:p>
          </p:txBody>
        </p:sp>
        <p:sp>
          <p:nvSpPr>
            <p:cNvPr id="1525774" name="Text Box 14"/>
            <p:cNvSpPr txBox="1">
              <a:spLocks noChangeArrowheads="1"/>
            </p:cNvSpPr>
            <p:nvPr/>
          </p:nvSpPr>
          <p:spPr bwMode="auto">
            <a:xfrm>
              <a:off x="2112" y="1488"/>
              <a:ext cx="2784" cy="1152"/>
            </a:xfrm>
            <a:prstGeom prst="rect">
              <a:avLst/>
            </a:prstGeom>
            <a:solidFill>
              <a:schemeClr val="bg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800">
                  <a:solidFill>
                    <a:srgbClr val="000000"/>
                  </a:solidFill>
                </a:rPr>
                <a:t>The original structure of DNA proposed by Watson and Crick in their 1953 paper (</a:t>
              </a:r>
              <a:r>
                <a:rPr lang="en-US" sz="2800" i="1">
                  <a:solidFill>
                    <a:srgbClr val="000000"/>
                  </a:solidFill>
                </a:rPr>
                <a:t>Nature</a:t>
              </a:r>
              <a:r>
                <a:rPr lang="en-US" sz="2800">
                  <a:solidFill>
                    <a:srgbClr val="000000"/>
                  </a:solidFill>
                </a:rPr>
                <a:t> 171:737)</a:t>
              </a:r>
            </a:p>
          </p:txBody>
        </p:sp>
        <p:sp>
          <p:nvSpPr>
            <p:cNvPr id="1525778" name="Rectangle 18"/>
            <p:cNvSpPr>
              <a:spLocks noChangeArrowheads="1"/>
            </p:cNvSpPr>
            <p:nvPr/>
          </p:nvSpPr>
          <p:spPr bwMode="auto">
            <a:xfrm>
              <a:off x="816" y="3024"/>
              <a:ext cx="1248"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endParaRPr>
            </a:p>
          </p:txBody>
        </p:sp>
      </p:grpSp>
    </p:spTree>
    <p:extLst>
      <p:ext uri="{BB962C8B-B14F-4D97-AF65-F5344CB8AC3E}">
        <p14:creationId xmlns:p14="http://schemas.microsoft.com/office/powerpoint/2010/main" val="17884666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6" descr="66320_ch03_fig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 y="1219200"/>
            <a:ext cx="9220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286435" y="-304800"/>
            <a:ext cx="6781800" cy="1600200"/>
          </a:xfrm>
        </p:spPr>
        <p:txBody>
          <a:bodyPr/>
          <a:lstStyle/>
          <a:p>
            <a:r>
              <a:rPr lang="en-US" dirty="0">
                <a:ea typeface="MS PGothic" pitchFamily="34" charset="-128"/>
                <a:cs typeface="Arial" pitchFamily="34" charset="0"/>
              </a:rPr>
              <a:t>DNA Microarrays</a:t>
            </a:r>
            <a:endParaRPr lang="en-GB" dirty="0"/>
          </a:p>
        </p:txBody>
      </p:sp>
    </p:spTree>
    <p:extLst>
      <p:ext uri="{BB962C8B-B14F-4D97-AF65-F5344CB8AC3E}">
        <p14:creationId xmlns:p14="http://schemas.microsoft.com/office/powerpoint/2010/main" val="34035192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32048"/>
            <a:ext cx="9144000" cy="1196752"/>
          </a:xfrm>
          <a:noFill/>
        </p:spPr>
        <p:txBody>
          <a:bodyPr>
            <a:normAutofit fontScale="90000"/>
          </a:bodyPr>
          <a:lstStyle/>
          <a:p>
            <a:r>
              <a:rPr lang="en-CA" dirty="0" smtClean="0"/>
              <a:t/>
            </a:r>
            <a:br>
              <a:rPr lang="en-CA" dirty="0" smtClean="0"/>
            </a:br>
            <a:r>
              <a:rPr lang="en-CA" dirty="0" smtClean="0"/>
              <a:t>Genotyping microarray</a:t>
            </a:r>
            <a:br>
              <a:rPr lang="en-CA" dirty="0" smtClean="0"/>
            </a:br>
            <a:endParaRPr lang="en-CA" dirty="0"/>
          </a:p>
        </p:txBody>
      </p:sp>
      <p:sp>
        <p:nvSpPr>
          <p:cNvPr id="8" name="Content Placeholder 7"/>
          <p:cNvSpPr>
            <a:spLocks noGrp="1"/>
          </p:cNvSpPr>
          <p:nvPr>
            <p:ph idx="1"/>
          </p:nvPr>
        </p:nvSpPr>
        <p:spPr>
          <a:xfrm>
            <a:off x="0" y="1196752"/>
            <a:ext cx="9144000" cy="5661248"/>
          </a:xfrm>
          <a:noFill/>
        </p:spPr>
        <p:txBody>
          <a:bodyPr>
            <a:normAutofit/>
          </a:bodyPr>
          <a:lstStyle/>
          <a:p>
            <a:r>
              <a:rPr lang="en-CA" sz="2800" dirty="0" smtClean="0"/>
              <a:t>They can interrogate a </a:t>
            </a:r>
            <a:r>
              <a:rPr lang="en-CA" sz="2800" b="1" dirty="0" smtClean="0"/>
              <a:t>flexible number of mutations at the same time in one or multiple genes</a:t>
            </a:r>
            <a:r>
              <a:rPr lang="en-CA" sz="2800" dirty="0" smtClean="0"/>
              <a:t>, </a:t>
            </a:r>
            <a:r>
              <a:rPr lang="en-CA" sz="2800" b="1" dirty="0" smtClean="0"/>
              <a:t>for one or many different patients at the same time.</a:t>
            </a:r>
          </a:p>
          <a:p>
            <a:r>
              <a:rPr lang="en-CA" sz="2800" b="1" dirty="0" smtClean="0"/>
              <a:t>Advantages</a:t>
            </a:r>
            <a:r>
              <a:rPr lang="en-CA" sz="2800" dirty="0" smtClean="0"/>
              <a:t>: suitable for high-throughput analysis of specific mutations or polymorphisms in numerous samples. Relatively less hands-on work is required per sample.</a:t>
            </a:r>
          </a:p>
          <a:p>
            <a:r>
              <a:rPr lang="en-CA" sz="2800" b="1" dirty="0" smtClean="0"/>
              <a:t>Disadvantages </a:t>
            </a:r>
            <a:r>
              <a:rPr lang="en-CA" sz="2800" dirty="0" smtClean="0"/>
              <a:t>:  </a:t>
            </a:r>
            <a:r>
              <a:rPr lang="en-CA" sz="2800" b="1" dirty="0" smtClean="0"/>
              <a:t>expensive, not suitable for low-volume testing</a:t>
            </a:r>
            <a:r>
              <a:rPr lang="en-CA" sz="2800" dirty="0" smtClean="0"/>
              <a:t>, in particular when the microarrays can be used only one time, regardless of whether only one or many samples are tested</a:t>
            </a:r>
          </a:p>
          <a:p>
            <a:endParaRPr lang="en-CA" sz="2800" dirty="0"/>
          </a:p>
        </p:txBody>
      </p:sp>
    </p:spTree>
    <p:extLst>
      <p:ext uri="{BB962C8B-B14F-4D97-AF65-F5344CB8AC3E}">
        <p14:creationId xmlns:p14="http://schemas.microsoft.com/office/powerpoint/2010/main" val="6819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268760"/>
          </a:xfrm>
          <a:noFill/>
        </p:spPr>
        <p:txBody>
          <a:bodyPr>
            <a:noAutofit/>
          </a:bodyPr>
          <a:lstStyle/>
          <a:p>
            <a:r>
              <a:rPr lang="en-CA" sz="4000" dirty="0" smtClean="0"/>
              <a:t/>
            </a:r>
            <a:br>
              <a:rPr lang="en-CA" sz="4000" dirty="0" smtClean="0"/>
            </a:br>
            <a:r>
              <a:rPr lang="en-CA" sz="4000" dirty="0" smtClean="0"/>
              <a:t> Restriction Enzyme Digestion (RED) </a:t>
            </a:r>
            <a:br>
              <a:rPr lang="en-CA" sz="4000" dirty="0" smtClean="0"/>
            </a:br>
            <a:endParaRPr lang="en-CA" sz="4000" dirty="0"/>
          </a:p>
        </p:txBody>
      </p:sp>
      <p:sp>
        <p:nvSpPr>
          <p:cNvPr id="3" name="Content Placeholder 2"/>
          <p:cNvSpPr>
            <a:spLocks noGrp="1"/>
          </p:cNvSpPr>
          <p:nvPr>
            <p:ph idx="1"/>
          </p:nvPr>
        </p:nvSpPr>
        <p:spPr>
          <a:xfrm>
            <a:off x="0" y="1268760"/>
            <a:ext cx="9144000" cy="5589240"/>
          </a:xfrm>
          <a:noFill/>
        </p:spPr>
        <p:txBody>
          <a:bodyPr>
            <a:normAutofit/>
          </a:bodyPr>
          <a:lstStyle/>
          <a:p>
            <a:r>
              <a:rPr lang="en-CA" dirty="0" smtClean="0"/>
              <a:t>RED </a:t>
            </a:r>
            <a:r>
              <a:rPr lang="en-CA" dirty="0"/>
              <a:t>can be used to detect mutations that create or destroy a restriction enzyme site. </a:t>
            </a:r>
            <a:endParaRPr lang="en-CA" dirty="0" smtClean="0"/>
          </a:p>
          <a:p>
            <a:r>
              <a:rPr lang="en-CA" dirty="0" smtClean="0"/>
              <a:t>Specific </a:t>
            </a:r>
            <a:r>
              <a:rPr lang="en-CA" dirty="0"/>
              <a:t>restriction enzymes, usually isolated from bacteria, recognize unique short sequences within a DNA fragment. </a:t>
            </a:r>
            <a:r>
              <a:rPr lang="en-CA" dirty="0" smtClean="0"/>
              <a:t>These </a:t>
            </a:r>
            <a:r>
              <a:rPr lang="en-CA" dirty="0"/>
              <a:t>enzymes can cleave the DNA strands at that exact site</a:t>
            </a:r>
            <a:r>
              <a:rPr lang="en-CA" dirty="0" smtClean="0"/>
              <a:t>.</a:t>
            </a:r>
          </a:p>
          <a:p>
            <a:r>
              <a:rPr lang="en-CA" dirty="0" smtClean="0"/>
              <a:t>If </a:t>
            </a:r>
            <a:r>
              <a:rPr lang="en-CA" dirty="0"/>
              <a:t>a mutation either changes the DNA code to a sequence that creates a new restriction enzyme site or obliterates an existing restriction enzyme site, the mutation can be detected based upon the presence or absence of the </a:t>
            </a:r>
            <a:r>
              <a:rPr lang="en-CA" dirty="0" smtClean="0"/>
              <a:t>site</a:t>
            </a:r>
          </a:p>
          <a:p>
            <a:endParaRPr lang="en-CA" dirty="0"/>
          </a:p>
          <a:p>
            <a:endParaRPr lang="en-CA" dirty="0"/>
          </a:p>
        </p:txBody>
      </p:sp>
    </p:spTree>
    <p:extLst>
      <p:ext uri="{BB962C8B-B14F-4D97-AF65-F5344CB8AC3E}">
        <p14:creationId xmlns:p14="http://schemas.microsoft.com/office/powerpoint/2010/main" val="183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040"/>
            <a:ext cx="9144000" cy="1268760"/>
          </a:xfrm>
          <a:noFill/>
        </p:spPr>
        <p:txBody>
          <a:bodyPr>
            <a:noAutofit/>
          </a:bodyPr>
          <a:lstStyle/>
          <a:p>
            <a:r>
              <a:rPr lang="en-CA" sz="4000" dirty="0" smtClean="0"/>
              <a:t/>
            </a:r>
            <a:br>
              <a:rPr lang="en-CA" sz="4000" dirty="0" smtClean="0"/>
            </a:br>
            <a:r>
              <a:rPr lang="en-CA" sz="4000" dirty="0" smtClean="0"/>
              <a:t>  Advantages and Disadvantages of RED</a:t>
            </a:r>
            <a:br>
              <a:rPr lang="en-CA" sz="4000" dirty="0" smtClean="0"/>
            </a:br>
            <a:endParaRPr lang="en-CA" sz="4000" dirty="0"/>
          </a:p>
        </p:txBody>
      </p:sp>
      <p:sp>
        <p:nvSpPr>
          <p:cNvPr id="3" name="Content Placeholder 2"/>
          <p:cNvSpPr>
            <a:spLocks noGrp="1"/>
          </p:cNvSpPr>
          <p:nvPr>
            <p:ph idx="1"/>
          </p:nvPr>
        </p:nvSpPr>
        <p:spPr>
          <a:xfrm>
            <a:off x="0" y="1268760"/>
            <a:ext cx="9144000" cy="5589240"/>
          </a:xfrm>
          <a:noFill/>
        </p:spPr>
        <p:txBody>
          <a:bodyPr>
            <a:normAutofit/>
          </a:bodyPr>
          <a:lstStyle/>
          <a:p>
            <a:r>
              <a:rPr lang="en-CA" b="1" dirty="0" smtClean="0"/>
              <a:t>Advantages</a:t>
            </a:r>
            <a:r>
              <a:rPr lang="en-CA" dirty="0"/>
              <a:t>: </a:t>
            </a:r>
            <a:r>
              <a:rPr lang="en-CA" b="1" dirty="0"/>
              <a:t>technically easy, </a:t>
            </a:r>
            <a:r>
              <a:rPr lang="en-CA" dirty="0"/>
              <a:t>Restriction enzyme analysis detects </a:t>
            </a:r>
            <a:r>
              <a:rPr lang="en-CA" b="1" dirty="0"/>
              <a:t>specific mutations</a:t>
            </a:r>
            <a:r>
              <a:rPr lang="en-CA" dirty="0"/>
              <a:t> and can be applied to many samples concurrently.</a:t>
            </a:r>
          </a:p>
          <a:p>
            <a:r>
              <a:rPr lang="en-CA" b="1" dirty="0"/>
              <a:t>Disadvantages: impractical for disorders caused by a large number of different mutations and for the detection of mutations associated with nucleotide sequences that require the use of expensive restriction </a:t>
            </a:r>
            <a:r>
              <a:rPr lang="en-CA" b="1" dirty="0" smtClean="0"/>
              <a:t>enzymes. </a:t>
            </a:r>
            <a:r>
              <a:rPr lang="en-CA" dirty="0" smtClean="0"/>
              <a:t>Only </a:t>
            </a:r>
            <a:r>
              <a:rPr lang="en-CA" dirty="0"/>
              <a:t>a small fraction of existing point mutations actually create or remove a restriction site</a:t>
            </a:r>
            <a:r>
              <a:rPr lang="en-CA" dirty="0" smtClean="0"/>
              <a:t>. Incomplete </a:t>
            </a:r>
            <a:r>
              <a:rPr lang="en-CA" dirty="0"/>
              <a:t>digestion can produce erroneous results.</a:t>
            </a:r>
          </a:p>
          <a:p>
            <a:endParaRPr lang="en-CA" dirty="0"/>
          </a:p>
          <a:p>
            <a:endParaRPr lang="en-CA" dirty="0"/>
          </a:p>
        </p:txBody>
      </p:sp>
    </p:spTree>
    <p:extLst>
      <p:ext uri="{BB962C8B-B14F-4D97-AF65-F5344CB8AC3E}">
        <p14:creationId xmlns:p14="http://schemas.microsoft.com/office/powerpoint/2010/main" val="41483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6672"/>
            <a:ext cx="9144000" cy="980728"/>
          </a:xfrm>
          <a:noFill/>
        </p:spPr>
        <p:txBody>
          <a:bodyPr>
            <a:noAutofit/>
          </a:bodyPr>
          <a:lstStyle/>
          <a:p>
            <a:r>
              <a:rPr lang="en-CA" sz="4800" dirty="0" smtClean="0"/>
              <a:t/>
            </a:r>
            <a:br>
              <a:rPr lang="en-CA" sz="4800" dirty="0" smtClean="0"/>
            </a:br>
            <a:r>
              <a:rPr lang="en-CA" sz="4800" dirty="0" smtClean="0"/>
              <a:t>Automated DNA Sequencing</a:t>
            </a:r>
            <a:br>
              <a:rPr lang="en-CA" sz="4800" dirty="0" smtClean="0"/>
            </a:br>
            <a:endParaRPr lang="en-CA" sz="4800" dirty="0"/>
          </a:p>
        </p:txBody>
      </p:sp>
      <p:sp>
        <p:nvSpPr>
          <p:cNvPr id="3" name="Content Placeholder 2"/>
          <p:cNvSpPr>
            <a:spLocks noGrp="1"/>
          </p:cNvSpPr>
          <p:nvPr>
            <p:ph idx="1"/>
          </p:nvPr>
        </p:nvSpPr>
        <p:spPr>
          <a:xfrm>
            <a:off x="0" y="980728"/>
            <a:ext cx="9144000" cy="5877272"/>
          </a:xfrm>
          <a:noFill/>
        </p:spPr>
        <p:txBody>
          <a:bodyPr>
            <a:normAutofit/>
          </a:bodyPr>
          <a:lstStyle/>
          <a:p>
            <a:r>
              <a:rPr lang="en-CA" dirty="0" smtClean="0"/>
              <a:t>The </a:t>
            </a:r>
            <a:r>
              <a:rPr lang="en-CA" dirty="0"/>
              <a:t>most direct approach to mutation detection is automated sequencing.</a:t>
            </a:r>
          </a:p>
          <a:p>
            <a:r>
              <a:rPr lang="en-CA" dirty="0"/>
              <a:t>A DNA sequence of interest </a:t>
            </a:r>
            <a:r>
              <a:rPr lang="en-CA" b="1" dirty="0"/>
              <a:t>is amplified in the presence of a primer and </a:t>
            </a:r>
            <a:r>
              <a:rPr lang="en-CA" b="1" dirty="0" err="1"/>
              <a:t>dideoxynucleotide</a:t>
            </a:r>
            <a:r>
              <a:rPr lang="en-CA" b="1" dirty="0"/>
              <a:t> chain terminators</a:t>
            </a:r>
            <a:r>
              <a:rPr lang="en-CA" dirty="0"/>
              <a:t>.</a:t>
            </a:r>
          </a:p>
          <a:p>
            <a:r>
              <a:rPr lang="en-CA" dirty="0"/>
              <a:t>Either the primer or the chain terminators are </a:t>
            </a:r>
            <a:r>
              <a:rPr lang="en-CA" b="1" dirty="0"/>
              <a:t>fluorescently </a:t>
            </a:r>
            <a:r>
              <a:rPr lang="en-CA" dirty="0"/>
              <a:t>labeled.</a:t>
            </a:r>
          </a:p>
          <a:p>
            <a:r>
              <a:rPr lang="en-CA" dirty="0"/>
              <a:t>As the sequence undergoes </a:t>
            </a:r>
            <a:r>
              <a:rPr lang="en-CA" b="1" dirty="0"/>
              <a:t>electrophoresis</a:t>
            </a:r>
            <a:r>
              <a:rPr lang="en-CA" dirty="0"/>
              <a:t> in an automated sequencer, a </a:t>
            </a:r>
            <a:r>
              <a:rPr lang="en-CA" dirty="0" smtClean="0"/>
              <a:t>LASER </a:t>
            </a:r>
            <a:r>
              <a:rPr lang="en-CA" dirty="0"/>
              <a:t>beam excites the </a:t>
            </a:r>
            <a:r>
              <a:rPr lang="en-CA" b="1" dirty="0"/>
              <a:t>fluorescent nucleotides, </a:t>
            </a:r>
            <a:r>
              <a:rPr lang="en-CA" dirty="0"/>
              <a:t>producing a signal that can be compiled into a </a:t>
            </a:r>
            <a:r>
              <a:rPr lang="en-CA" b="1" dirty="0"/>
              <a:t>DNA </a:t>
            </a:r>
            <a:r>
              <a:rPr lang="en-CA" b="1" dirty="0" smtClean="0"/>
              <a:t>sequence</a:t>
            </a:r>
          </a:p>
          <a:p>
            <a:endParaRPr lang="en-CA" dirty="0"/>
          </a:p>
        </p:txBody>
      </p:sp>
    </p:spTree>
    <p:extLst>
      <p:ext uri="{BB962C8B-B14F-4D97-AF65-F5344CB8AC3E}">
        <p14:creationId xmlns:p14="http://schemas.microsoft.com/office/powerpoint/2010/main" val="37418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9072"/>
            <a:ext cx="9144000" cy="980728"/>
          </a:xfrm>
          <a:noFill/>
        </p:spPr>
        <p:txBody>
          <a:bodyPr>
            <a:noAutofit/>
          </a:bodyPr>
          <a:lstStyle/>
          <a:p>
            <a:r>
              <a:rPr lang="en-CA" sz="4000" dirty="0" smtClean="0"/>
              <a:t/>
            </a:r>
            <a:br>
              <a:rPr lang="en-CA" sz="4000" dirty="0" smtClean="0"/>
            </a:br>
            <a:r>
              <a:rPr lang="en-CA" sz="4000" dirty="0" smtClean="0"/>
              <a:t>Advantages of </a:t>
            </a:r>
            <a:br>
              <a:rPr lang="en-CA" sz="4000" dirty="0" smtClean="0"/>
            </a:br>
            <a:r>
              <a:rPr lang="en-CA" sz="4000" dirty="0" smtClean="0"/>
              <a:t>Automated DNA Sequencing</a:t>
            </a:r>
            <a:br>
              <a:rPr lang="en-CA" sz="4000" dirty="0" smtClean="0"/>
            </a:br>
            <a:endParaRPr lang="en-CA" sz="4000" dirty="0"/>
          </a:p>
        </p:txBody>
      </p:sp>
      <p:sp>
        <p:nvSpPr>
          <p:cNvPr id="3" name="Content Placeholder 2"/>
          <p:cNvSpPr>
            <a:spLocks noGrp="1"/>
          </p:cNvSpPr>
          <p:nvPr>
            <p:ph idx="1"/>
          </p:nvPr>
        </p:nvSpPr>
        <p:spPr>
          <a:xfrm>
            <a:off x="0" y="980728"/>
            <a:ext cx="9144000" cy="5877272"/>
          </a:xfrm>
          <a:noFill/>
        </p:spPr>
        <p:txBody>
          <a:bodyPr>
            <a:normAutofit/>
          </a:bodyPr>
          <a:lstStyle/>
          <a:p>
            <a:r>
              <a:rPr lang="en-CA" sz="2800" dirty="0" smtClean="0"/>
              <a:t>Advantages </a:t>
            </a:r>
            <a:r>
              <a:rPr lang="en-CA" sz="2800" dirty="0"/>
              <a:t>of this method include the </a:t>
            </a:r>
            <a:r>
              <a:rPr lang="en-CA" sz="2800" b="1" dirty="0"/>
              <a:t>precise identification of all DNA variations in the target </a:t>
            </a:r>
            <a:r>
              <a:rPr lang="en-CA" sz="2800" b="1" dirty="0" smtClean="0"/>
              <a:t>sequence</a:t>
            </a:r>
            <a:r>
              <a:rPr lang="en-CA" sz="2800" dirty="0" smtClean="0"/>
              <a:t>. </a:t>
            </a:r>
            <a:r>
              <a:rPr lang="en-CA" sz="2800" b="1" dirty="0" smtClean="0"/>
              <a:t>Thus</a:t>
            </a:r>
            <a:r>
              <a:rPr lang="en-CA" sz="2800" b="1" dirty="0"/>
              <a:t>, the method can be applied to the detection of known mutations as well as to the identification of unknown mutations.</a:t>
            </a:r>
            <a:endParaRPr lang="en-CA" sz="2800" dirty="0"/>
          </a:p>
          <a:p>
            <a:r>
              <a:rPr lang="en-CA" sz="2800" dirty="0"/>
              <a:t>For a large number of inherited conditions, new mutations continue to be discovered and add to the understanding of mutation spectra and genotype-phenotype correlations</a:t>
            </a:r>
          </a:p>
          <a:p>
            <a:endParaRPr lang="en-CA" sz="2800" dirty="0"/>
          </a:p>
        </p:txBody>
      </p:sp>
    </p:spTree>
    <p:extLst>
      <p:ext uri="{BB962C8B-B14F-4D97-AF65-F5344CB8AC3E}">
        <p14:creationId xmlns:p14="http://schemas.microsoft.com/office/powerpoint/2010/main" val="13557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9856"/>
            <a:ext cx="9144000" cy="1124744"/>
          </a:xfrm>
          <a:noFill/>
        </p:spPr>
        <p:txBody>
          <a:bodyPr>
            <a:normAutofit fontScale="90000"/>
          </a:bodyPr>
          <a:lstStyle/>
          <a:p>
            <a:r>
              <a:rPr lang="en-CA" dirty="0" smtClean="0"/>
              <a:t/>
            </a:r>
            <a:br>
              <a:rPr lang="en-CA" dirty="0" smtClean="0"/>
            </a:br>
            <a:r>
              <a:rPr lang="en-CA" dirty="0" smtClean="0"/>
              <a:t>Whole Genome Sequencing </a:t>
            </a:r>
            <a:br>
              <a:rPr lang="en-CA" dirty="0" smtClean="0"/>
            </a:br>
            <a:endParaRPr lang="en-CA" dirty="0"/>
          </a:p>
        </p:txBody>
      </p:sp>
      <p:sp>
        <p:nvSpPr>
          <p:cNvPr id="3" name="Content Placeholder 2"/>
          <p:cNvSpPr>
            <a:spLocks noGrp="1"/>
          </p:cNvSpPr>
          <p:nvPr>
            <p:ph idx="1"/>
          </p:nvPr>
        </p:nvSpPr>
        <p:spPr>
          <a:xfrm>
            <a:off x="0" y="1124744"/>
            <a:ext cx="9144000" cy="5733256"/>
          </a:xfrm>
          <a:noFill/>
        </p:spPr>
        <p:txBody>
          <a:bodyPr>
            <a:normAutofit/>
          </a:bodyPr>
          <a:lstStyle/>
          <a:p>
            <a:r>
              <a:rPr lang="en-CA" sz="3200" dirty="0" smtClean="0">
                <a:solidFill>
                  <a:srgbClr val="002060"/>
                </a:solidFill>
              </a:rPr>
              <a:t>It is most interesting genetic technique</a:t>
            </a:r>
          </a:p>
          <a:p>
            <a:r>
              <a:rPr lang="en-CA" sz="3200" dirty="0" smtClean="0">
                <a:solidFill>
                  <a:srgbClr val="002060"/>
                </a:solidFill>
              </a:rPr>
              <a:t>Identification </a:t>
            </a:r>
            <a:r>
              <a:rPr lang="en-CA" sz="3200" dirty="0">
                <a:solidFill>
                  <a:srgbClr val="002060"/>
                </a:solidFill>
              </a:rPr>
              <a:t>of mutations in the entire </a:t>
            </a:r>
            <a:r>
              <a:rPr lang="en-CA" sz="3200" dirty="0" smtClean="0">
                <a:solidFill>
                  <a:srgbClr val="002060"/>
                </a:solidFill>
              </a:rPr>
              <a:t>genome</a:t>
            </a:r>
          </a:p>
          <a:p>
            <a:r>
              <a:rPr lang="en-CA" sz="3200" dirty="0" smtClean="0">
                <a:solidFill>
                  <a:srgbClr val="002060"/>
                </a:solidFill>
              </a:rPr>
              <a:t>The </a:t>
            </a:r>
            <a:r>
              <a:rPr lang="en-CA" sz="3200" dirty="0">
                <a:solidFill>
                  <a:srgbClr val="002060"/>
                </a:solidFill>
              </a:rPr>
              <a:t>investigator </a:t>
            </a:r>
            <a:r>
              <a:rPr lang="en-CA" sz="3200" dirty="0" smtClean="0"/>
              <a:t>is NOT t</a:t>
            </a:r>
            <a:r>
              <a:rPr lang="en-CA" sz="3200" dirty="0" smtClean="0">
                <a:solidFill>
                  <a:srgbClr val="002060"/>
                </a:solidFill>
              </a:rPr>
              <a:t>o </a:t>
            </a:r>
            <a:r>
              <a:rPr lang="en-CA" sz="3200" dirty="0">
                <a:solidFill>
                  <a:srgbClr val="002060"/>
                </a:solidFill>
              </a:rPr>
              <a:t>choose a gene or chromosome region of </a:t>
            </a:r>
            <a:r>
              <a:rPr lang="en-CA" sz="3200" dirty="0" smtClean="0">
                <a:solidFill>
                  <a:srgbClr val="002060"/>
                </a:solidFill>
              </a:rPr>
              <a:t>interest</a:t>
            </a:r>
          </a:p>
          <a:p>
            <a:r>
              <a:rPr lang="en-CA" sz="3200" dirty="0" smtClean="0"/>
              <a:t>Most suitable for unknown mutations</a:t>
            </a:r>
            <a:endParaRPr lang="en-CA" sz="3200" dirty="0">
              <a:solidFill>
                <a:srgbClr val="002060"/>
              </a:solidFill>
            </a:endParaRPr>
          </a:p>
          <a:p>
            <a:endParaRPr lang="en-CA" sz="3200" dirty="0"/>
          </a:p>
        </p:txBody>
      </p:sp>
    </p:spTree>
    <p:extLst>
      <p:ext uri="{BB962C8B-B14F-4D97-AF65-F5344CB8AC3E}">
        <p14:creationId xmlns:p14="http://schemas.microsoft.com/office/powerpoint/2010/main" val="2479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p:txBody>
          <a:bodyPr/>
          <a:lstStyle/>
          <a:p>
            <a:r>
              <a:rPr lang="en-US" smtClean="0"/>
              <a:t>Cytogenetics</a:t>
            </a:r>
          </a:p>
        </p:txBody>
      </p:sp>
      <p:sp>
        <p:nvSpPr>
          <p:cNvPr id="66563" name="Rectangle 5"/>
          <p:cNvSpPr>
            <a:spLocks noGrp="1" noChangeArrowheads="1"/>
          </p:cNvSpPr>
          <p:nvPr>
            <p:ph type="subTitle" idx="1"/>
          </p:nvPr>
        </p:nvSpPr>
        <p:spPr/>
        <p:txBody>
          <a:bodyPr/>
          <a:lstStyle/>
          <a:p>
            <a:endParaRPr lang="en-US" smtClean="0"/>
          </a:p>
        </p:txBody>
      </p:sp>
      <p:sp>
        <p:nvSpPr>
          <p:cNvPr id="66564" name="Rectangle 6"/>
          <p:cNvSpPr>
            <a:spLocks noChangeArrowheads="1"/>
          </p:cNvSpPr>
          <p:nvPr/>
        </p:nvSpPr>
        <p:spPr bwMode="auto">
          <a:xfrm>
            <a:off x="2505075" y="2501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a:p>
        </p:txBody>
      </p:sp>
    </p:spTree>
    <p:extLst>
      <p:ext uri="{BB962C8B-B14F-4D97-AF65-F5344CB8AC3E}">
        <p14:creationId xmlns:p14="http://schemas.microsoft.com/office/powerpoint/2010/main" val="16978742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ChangeArrowheads="1"/>
          </p:cNvSpPr>
          <p:nvPr/>
        </p:nvSpPr>
        <p:spPr bwMode="auto">
          <a:xfrm>
            <a:off x="395288" y="2276475"/>
            <a:ext cx="84978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err="1">
                <a:solidFill>
                  <a:srgbClr val="002060"/>
                </a:solidFill>
                <a:latin typeface="+mn-lt"/>
                <a:cs typeface="Times New Roman" pitchFamily="18" charset="0"/>
              </a:rPr>
              <a:t>Cytogenetics</a:t>
            </a:r>
            <a:r>
              <a:rPr lang="en-US" sz="3200" b="1" dirty="0">
                <a:solidFill>
                  <a:srgbClr val="002060"/>
                </a:solidFill>
                <a:latin typeface="+mn-lt"/>
                <a:cs typeface="Times New Roman" pitchFamily="18" charset="0"/>
              </a:rPr>
              <a:t> </a:t>
            </a:r>
            <a:r>
              <a:rPr lang="en-US" sz="3200" b="1" dirty="0" smtClean="0">
                <a:solidFill>
                  <a:srgbClr val="002060"/>
                </a:solidFill>
                <a:latin typeface="+mn-lt"/>
                <a:cs typeface="Times New Roman" pitchFamily="18" charset="0"/>
              </a:rPr>
              <a:t> </a:t>
            </a:r>
            <a:r>
              <a:rPr lang="en-US" sz="3200" dirty="0" smtClean="0">
                <a:solidFill>
                  <a:srgbClr val="002060"/>
                </a:solidFill>
                <a:latin typeface="+mn-lt"/>
                <a:cs typeface="Times New Roman" pitchFamily="18" charset="0"/>
              </a:rPr>
              <a:t>is the </a:t>
            </a:r>
            <a:r>
              <a:rPr lang="en-US" sz="3200" dirty="0">
                <a:solidFill>
                  <a:srgbClr val="002060"/>
                </a:solidFill>
                <a:latin typeface="+mn-lt"/>
                <a:cs typeface="Times New Roman" pitchFamily="18" charset="0"/>
              </a:rPr>
              <a:t>study of chromosome number, structure, function, and behavior in relation to gene inheritance, organization and expression</a:t>
            </a:r>
          </a:p>
          <a:p>
            <a:endParaRPr lang="en-US" sz="3200" dirty="0">
              <a:solidFill>
                <a:srgbClr val="002060"/>
              </a:solidFill>
              <a:latin typeface="+mn-lt"/>
              <a:cs typeface="Times New Roman" pitchFamily="18" charset="0"/>
            </a:endParaRPr>
          </a:p>
        </p:txBody>
      </p:sp>
      <p:sp>
        <p:nvSpPr>
          <p:cNvPr id="2" name="Title 1"/>
          <p:cNvSpPr>
            <a:spLocks noGrp="1"/>
          </p:cNvSpPr>
          <p:nvPr>
            <p:ph type="title"/>
          </p:nvPr>
        </p:nvSpPr>
        <p:spPr/>
        <p:txBody>
          <a:bodyPr/>
          <a:lstStyle/>
          <a:p>
            <a:r>
              <a:rPr lang="en-GB" dirty="0" smtClean="0"/>
              <a:t>Introduction</a:t>
            </a:r>
            <a:endParaRPr lang="en-GB" dirty="0"/>
          </a:p>
        </p:txBody>
      </p:sp>
    </p:spTree>
    <p:extLst>
      <p:ext uri="{BB962C8B-B14F-4D97-AF65-F5344CB8AC3E}">
        <p14:creationId xmlns:p14="http://schemas.microsoft.com/office/powerpoint/2010/main" val="7205157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4213" y="188913"/>
            <a:ext cx="7772400" cy="1143000"/>
          </a:xfrm>
          <a:noFill/>
        </p:spPr>
        <p:txBody>
          <a:bodyPr lIns="90488" tIns="44450" rIns="90488" bIns="44450">
            <a:noAutofit/>
          </a:bodyPr>
          <a:lstStyle/>
          <a:p>
            <a:r>
              <a:rPr lang="en-GB" sz="4400" dirty="0" smtClean="0">
                <a:ea typeface="MS PGothic" pitchFamily="34" charset="-128"/>
              </a:rPr>
              <a:t>Techniques used in </a:t>
            </a:r>
            <a:r>
              <a:rPr lang="en-GB" sz="4400" dirty="0" err="1" smtClean="0">
                <a:ea typeface="MS PGothic" pitchFamily="34" charset="-128"/>
              </a:rPr>
              <a:t>Cytogenetics</a:t>
            </a:r>
            <a:endParaRPr lang="en-GB" sz="4400" dirty="0" smtClean="0">
              <a:ea typeface="MS PGothic" pitchFamily="34" charset="-128"/>
            </a:endParaRPr>
          </a:p>
        </p:txBody>
      </p:sp>
      <p:sp>
        <p:nvSpPr>
          <p:cNvPr id="68611" name="Rectangle 3"/>
          <p:cNvSpPr>
            <a:spLocks noGrp="1" noChangeArrowheads="1"/>
          </p:cNvSpPr>
          <p:nvPr>
            <p:ph type="body" idx="1"/>
          </p:nvPr>
        </p:nvSpPr>
        <p:spPr>
          <a:xfrm>
            <a:off x="250825" y="1844675"/>
            <a:ext cx="5041900" cy="4464050"/>
          </a:xfrm>
          <a:noFill/>
        </p:spPr>
        <p:txBody>
          <a:bodyPr lIns="90488" tIns="44450" rIns="90488" bIns="44450"/>
          <a:lstStyle/>
          <a:p>
            <a:pPr>
              <a:lnSpc>
                <a:spcPct val="90000"/>
              </a:lnSpc>
            </a:pPr>
            <a:r>
              <a:rPr lang="en-GB" sz="2400" dirty="0" smtClean="0">
                <a:ea typeface="MS PGothic" pitchFamily="34" charset="-128"/>
              </a:rPr>
              <a:t>The study of the genetic constitution of cells through the visualisation and analysis of chromosomes.</a:t>
            </a:r>
          </a:p>
          <a:p>
            <a:pPr>
              <a:lnSpc>
                <a:spcPct val="90000"/>
              </a:lnSpc>
            </a:pPr>
            <a:endParaRPr lang="en-GB" sz="2400" dirty="0" smtClean="0">
              <a:ea typeface="MS PGothic" pitchFamily="34" charset="-128"/>
            </a:endParaRPr>
          </a:p>
          <a:p>
            <a:pPr lvl="1">
              <a:lnSpc>
                <a:spcPct val="90000"/>
              </a:lnSpc>
            </a:pPr>
            <a:r>
              <a:rPr lang="en-GB" sz="2000" dirty="0" smtClean="0">
                <a:ea typeface="MS PGothic" pitchFamily="34" charset="-128"/>
              </a:rPr>
              <a:t>G-banding</a:t>
            </a:r>
          </a:p>
          <a:p>
            <a:pPr lvl="2">
              <a:lnSpc>
                <a:spcPct val="90000"/>
              </a:lnSpc>
              <a:buFontTx/>
              <a:buNone/>
            </a:pPr>
            <a:r>
              <a:rPr lang="en-GB" sz="1800" dirty="0" smtClean="0">
                <a:ea typeface="MS PGothic" pitchFamily="34" charset="-128"/>
              </a:rPr>
              <a:t>(and other traditional techniques)</a:t>
            </a:r>
          </a:p>
          <a:p>
            <a:pPr lvl="1">
              <a:lnSpc>
                <a:spcPct val="90000"/>
              </a:lnSpc>
            </a:pPr>
            <a:endParaRPr lang="en-GB" sz="2000" dirty="0" smtClean="0">
              <a:ea typeface="MS PGothic" pitchFamily="34" charset="-128"/>
            </a:endParaRPr>
          </a:p>
          <a:p>
            <a:pPr lvl="1">
              <a:lnSpc>
                <a:spcPct val="90000"/>
              </a:lnSpc>
            </a:pPr>
            <a:r>
              <a:rPr lang="en-GB" sz="2000" dirty="0" smtClean="0">
                <a:ea typeface="MS PGothic" pitchFamily="34" charset="-128"/>
              </a:rPr>
              <a:t>Fluorescence in situ hybridization (FISH)</a:t>
            </a:r>
          </a:p>
          <a:p>
            <a:pPr lvl="1">
              <a:lnSpc>
                <a:spcPct val="90000"/>
              </a:lnSpc>
            </a:pPr>
            <a:endParaRPr lang="en-GB" sz="2000" dirty="0" smtClean="0">
              <a:ea typeface="MS PGothic" pitchFamily="34" charset="-128"/>
            </a:endParaRPr>
          </a:p>
          <a:p>
            <a:pPr lvl="1">
              <a:lnSpc>
                <a:spcPct val="90000"/>
              </a:lnSpc>
            </a:pPr>
            <a:r>
              <a:rPr lang="en-GB" sz="2000" dirty="0" smtClean="0">
                <a:ea typeface="MS PGothic" pitchFamily="34" charset="-128"/>
              </a:rPr>
              <a:t>Molecular techniques</a:t>
            </a:r>
          </a:p>
          <a:p>
            <a:pPr lvl="2">
              <a:lnSpc>
                <a:spcPct val="90000"/>
              </a:lnSpc>
              <a:buFontTx/>
              <a:buNone/>
            </a:pPr>
            <a:r>
              <a:rPr lang="en-GB" sz="1800" dirty="0" smtClean="0">
                <a:ea typeface="MS PGothic" pitchFamily="34" charset="-128"/>
              </a:rPr>
              <a:t>(QF-PCR, MLPA)</a:t>
            </a:r>
          </a:p>
          <a:p>
            <a:pPr>
              <a:lnSpc>
                <a:spcPct val="90000"/>
              </a:lnSpc>
            </a:pPr>
            <a:endParaRPr lang="en-GB" sz="2400" dirty="0" smtClean="0">
              <a:ea typeface="MS PGothic" pitchFamily="34" charset="-128"/>
            </a:endParaRPr>
          </a:p>
        </p:txBody>
      </p:sp>
      <p:pic>
        <p:nvPicPr>
          <p:cNvPr id="68612" name="Picture 5" descr="Microsco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00213"/>
            <a:ext cx="2859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08917"/>
      </p:ext>
    </p:extLst>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49855</TotalTime>
  <Words>3477</Words>
  <Application>Microsoft Office PowerPoint</Application>
  <PresentationFormat>On-screen Show (4:3)</PresentationFormat>
  <Paragraphs>764</Paragraphs>
  <Slides>101</Slides>
  <Notes>17</Notes>
  <HiddenSlides>1</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NewsPrint</vt:lpstr>
      <vt:lpstr>Pakistan Society Of Chemical Pathologists Distance Learning Programme In Chemical Pathology (DLP-2)  Lesson No 20 Biochemical GeneticsBy     By  Prof (Brig) Aamir Ijaz Consultant Chemical Pathologist / Prof of Pathology,  AFIP Rawalpindi  </vt:lpstr>
      <vt:lpstr>Acknowledgement</vt:lpstr>
      <vt:lpstr>Part I MCQs (One Best Type) </vt:lpstr>
      <vt:lpstr>PowerPoint Presentation</vt:lpstr>
      <vt:lpstr>DNA Molecule</vt:lpstr>
      <vt:lpstr>Human DNA</vt:lpstr>
      <vt:lpstr>Human DNA</vt:lpstr>
      <vt:lpstr>PowerPoint Presentation</vt:lpstr>
      <vt:lpstr>PowerPoint Presentation</vt:lpstr>
      <vt:lpstr>DNA</vt:lpstr>
      <vt:lpstr>PowerPoint Presentation</vt:lpstr>
      <vt:lpstr>PowerPoint Presentation</vt:lpstr>
      <vt:lpstr>PowerPoint Presentation</vt:lpstr>
      <vt:lpstr>Nitrogenous Bases</vt:lpstr>
      <vt:lpstr>Pentose Sugars</vt:lpstr>
      <vt:lpstr>Polynucleotide Chain</vt:lpstr>
      <vt:lpstr>PowerPoint Presentation</vt:lpstr>
      <vt:lpstr>Gene Structure</vt:lpstr>
      <vt:lpstr>DNA function</vt:lpstr>
      <vt:lpstr>PowerPoint Presentation</vt:lpstr>
      <vt:lpstr>Molecular Diagnostics</vt:lpstr>
      <vt:lpstr> Application of Molecular Diagnostics</vt:lpstr>
      <vt:lpstr>Some Terminology</vt:lpstr>
      <vt:lpstr>Prenatal diagnosis</vt:lpstr>
      <vt:lpstr>PowerPoint Presentation</vt:lpstr>
      <vt:lpstr>PowerPoint Presentation</vt:lpstr>
      <vt:lpstr>Chromatin</vt:lpstr>
      <vt:lpstr>PowerPoint Presentation</vt:lpstr>
      <vt:lpstr> Classes of Histones </vt:lpstr>
      <vt:lpstr>PowerPoint Presentation</vt:lpstr>
      <vt:lpstr>PowerPoint Presentation</vt:lpstr>
      <vt:lpstr>PowerPoint Presentation</vt:lpstr>
      <vt:lpstr>PowerPoint Presentation</vt:lpstr>
      <vt:lpstr>PowerPoint Presentation</vt:lpstr>
      <vt:lpstr>Promoter Regions</vt:lpstr>
      <vt:lpstr>PowerPoint Presentation</vt:lpstr>
      <vt:lpstr>Telomerase</vt:lpstr>
      <vt:lpstr>PowerPoint Presentation</vt:lpstr>
      <vt:lpstr>Stop Codons of mRNA</vt:lpstr>
      <vt:lpstr>PowerPoint Presentation</vt:lpstr>
      <vt:lpstr>Maturation of Messenger RNA </vt:lpstr>
      <vt:lpstr>PowerPoint Presentation</vt:lpstr>
      <vt:lpstr>Genetic Units of DNA</vt:lpstr>
      <vt:lpstr>Mitochondrial DNA</vt:lpstr>
      <vt:lpstr>PowerPoint Presentation</vt:lpstr>
      <vt:lpstr>PowerPoint Presentation</vt:lpstr>
      <vt:lpstr>Maturation of Micro RNA</vt:lpstr>
      <vt:lpstr>Micro RNA</vt:lpstr>
      <vt:lpstr>PowerPoint Presentation</vt:lpstr>
      <vt:lpstr>PowerPoint Presentation</vt:lpstr>
      <vt:lpstr>Translocations</vt:lpstr>
      <vt:lpstr>PowerPoint Presentation</vt:lpstr>
      <vt:lpstr>Short Tandem Repeats (STR)</vt:lpstr>
      <vt:lpstr>PowerPoint Presentation</vt:lpstr>
      <vt:lpstr>Applications of Human Identity Testing</vt:lpstr>
      <vt:lpstr>STRs</vt:lpstr>
      <vt:lpstr>Human Identification</vt:lpstr>
      <vt:lpstr>STR Testing</vt:lpstr>
      <vt:lpstr>Variable Number Tandem Repeat (VNTR)</vt:lpstr>
      <vt:lpstr>Restriction Fragment Length Polymorphism (RFLP) </vt:lpstr>
      <vt:lpstr>Advantages and Disadvantages of RFLP</vt:lpstr>
      <vt:lpstr>Single-Nucleotide Polymorphism (SNP)</vt:lpstr>
      <vt:lpstr>PowerPoint Presentation</vt:lpstr>
      <vt:lpstr>PowerPoint Presentation</vt:lpstr>
      <vt:lpstr>Direct Nucleic Acid Testing   </vt:lpstr>
      <vt:lpstr>Examples of Direct NAT</vt:lpstr>
      <vt:lpstr>Part II Match the answers  (Extended Matching Questions)</vt:lpstr>
      <vt:lpstr>Cytogenetic and Molecular Genetic Techniques Options</vt:lpstr>
      <vt:lpstr> </vt:lpstr>
      <vt:lpstr> </vt:lpstr>
      <vt:lpstr> </vt:lpstr>
      <vt:lpstr> </vt:lpstr>
      <vt:lpstr> </vt:lpstr>
      <vt:lpstr>Tools used in  Molecular Diagnosis  </vt:lpstr>
      <vt:lpstr>Common Tools of Molecular Diagnosis</vt:lpstr>
      <vt:lpstr>Polymerase chain reaction (PCR)</vt:lpstr>
      <vt:lpstr>Kary Banks Mullis won 1993 Noble Prize on Chemistry on significant improvement in PCR</vt:lpstr>
      <vt:lpstr>Requirements of PCR</vt:lpstr>
      <vt:lpstr>Primers of PCR</vt:lpstr>
      <vt:lpstr>DNA  Isolation and Purification in PCR</vt:lpstr>
      <vt:lpstr>Sources of DNA include for PCR</vt:lpstr>
      <vt:lpstr>PowerPoint Presentation</vt:lpstr>
      <vt:lpstr>Denaturation</vt:lpstr>
      <vt:lpstr>Anealing</vt:lpstr>
      <vt:lpstr>PowerPoint Presentation</vt:lpstr>
      <vt:lpstr>PowerPoint Presentation</vt:lpstr>
      <vt:lpstr>Gel Electrophoresis </vt:lpstr>
      <vt:lpstr>  Blotting Methods</vt:lpstr>
      <vt:lpstr> DNA Microarrays</vt:lpstr>
      <vt:lpstr>DNA Microarrays</vt:lpstr>
      <vt:lpstr> Genotyping microarray </vt:lpstr>
      <vt:lpstr>  Restriction Enzyme Digestion (RED)  </vt:lpstr>
      <vt:lpstr>   Advantages and Disadvantages of RED </vt:lpstr>
      <vt:lpstr> Automated DNA Sequencing </vt:lpstr>
      <vt:lpstr> Advantages of  Automated DNA Sequencing </vt:lpstr>
      <vt:lpstr> Whole Genome Sequencing  </vt:lpstr>
      <vt:lpstr>Cytogenetics</vt:lpstr>
      <vt:lpstr>Introduction</vt:lpstr>
      <vt:lpstr>Techniques used in Cytogenetics</vt:lpstr>
      <vt:lpstr>FISH (Fluorescence in situ hybridization)</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2321</cp:revision>
  <dcterms:created xsi:type="dcterms:W3CDTF">2003-07-05T14:02:04Z</dcterms:created>
  <dcterms:modified xsi:type="dcterms:W3CDTF">2014-10-27T08:02:55Z</dcterms:modified>
</cp:coreProperties>
</file>