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92"/>
  </p:notesMasterIdLst>
  <p:sldIdLst>
    <p:sldId id="325" r:id="rId2"/>
    <p:sldId id="326" r:id="rId3"/>
    <p:sldId id="332" r:id="rId4"/>
    <p:sldId id="335" r:id="rId5"/>
    <p:sldId id="340" r:id="rId6"/>
    <p:sldId id="341" r:id="rId7"/>
    <p:sldId id="336" r:id="rId8"/>
    <p:sldId id="327" r:id="rId9"/>
    <p:sldId id="328" r:id="rId10"/>
    <p:sldId id="329" r:id="rId11"/>
    <p:sldId id="330" r:id="rId12"/>
    <p:sldId id="331" r:id="rId13"/>
    <p:sldId id="337" r:id="rId14"/>
    <p:sldId id="338" r:id="rId15"/>
    <p:sldId id="339" r:id="rId16"/>
    <p:sldId id="342" r:id="rId17"/>
    <p:sldId id="349" r:id="rId18"/>
    <p:sldId id="351" r:id="rId19"/>
    <p:sldId id="352" r:id="rId20"/>
    <p:sldId id="353" r:id="rId21"/>
    <p:sldId id="354" r:id="rId22"/>
    <p:sldId id="355" r:id="rId23"/>
    <p:sldId id="357" r:id="rId24"/>
    <p:sldId id="356" r:id="rId25"/>
    <p:sldId id="358" r:id="rId26"/>
    <p:sldId id="350" r:id="rId27"/>
    <p:sldId id="277" r:id="rId28"/>
    <p:sldId id="343" r:id="rId29"/>
    <p:sldId id="344" r:id="rId30"/>
    <p:sldId id="345" r:id="rId31"/>
    <p:sldId id="346" r:id="rId32"/>
    <p:sldId id="347" r:id="rId33"/>
    <p:sldId id="267" r:id="rId34"/>
    <p:sldId id="360" r:id="rId35"/>
    <p:sldId id="268" r:id="rId36"/>
    <p:sldId id="266" r:id="rId37"/>
    <p:sldId id="259" r:id="rId38"/>
    <p:sldId id="260" r:id="rId39"/>
    <p:sldId id="261" r:id="rId40"/>
    <p:sldId id="262" r:id="rId41"/>
    <p:sldId id="263" r:id="rId42"/>
    <p:sldId id="288" r:id="rId43"/>
    <p:sldId id="289" r:id="rId44"/>
    <p:sldId id="290" r:id="rId45"/>
    <p:sldId id="287" r:id="rId46"/>
    <p:sldId id="292" r:id="rId47"/>
    <p:sldId id="293" r:id="rId48"/>
    <p:sldId id="294" r:id="rId49"/>
    <p:sldId id="361" r:id="rId50"/>
    <p:sldId id="295" r:id="rId51"/>
    <p:sldId id="264" r:id="rId52"/>
    <p:sldId id="359" r:id="rId53"/>
    <p:sldId id="296" r:id="rId54"/>
    <p:sldId id="363" r:id="rId55"/>
    <p:sldId id="389" r:id="rId56"/>
    <p:sldId id="365" r:id="rId57"/>
    <p:sldId id="390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64" r:id="rId82"/>
    <p:sldId id="273" r:id="rId83"/>
    <p:sldId id="275" r:id="rId84"/>
    <p:sldId id="274" r:id="rId85"/>
    <p:sldId id="283" r:id="rId86"/>
    <p:sldId id="284" r:id="rId87"/>
    <p:sldId id="285" r:id="rId88"/>
    <p:sldId id="286" r:id="rId89"/>
    <p:sldId id="301" r:id="rId90"/>
    <p:sldId id="391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2" autoAdjust="0"/>
    <p:restoredTop sz="97182" autoAdjust="0"/>
  </p:normalViewPr>
  <p:slideViewPr>
    <p:cSldViewPr>
      <p:cViewPr>
        <p:scale>
          <a:sx n="100" d="100"/>
          <a:sy n="100" d="100"/>
        </p:scale>
        <p:origin x="-7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4F4A9C-2F9C-431B-8E02-4F2572791074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F8320-6B28-4BE3-8FC5-6F94AA57C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A940E-1557-4DA5-879F-2C3B107BBD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16B687A0-AEF1-4A2C-A8B7-3A87C67F2A5A}" type="slidenum">
              <a:rPr lang="en-US" sz="1200">
                <a:latin typeface="+mn-lt"/>
              </a:rPr>
              <a:pPr algn="r" eaLnBrk="1" hangingPunct="1">
                <a:defRPr/>
              </a:pPr>
              <a:t>28</a:t>
            </a:fld>
            <a:endParaRPr lang="en-US" sz="1200">
              <a:latin typeface="+mn-lt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B419D7E3-3884-4E71-87E1-4828CF2CA2A1}" type="slidenum">
              <a:rPr lang="en-US" sz="1200">
                <a:latin typeface="+mn-lt"/>
              </a:rPr>
              <a:pPr algn="r" eaLnBrk="1" hangingPunct="1">
                <a:defRPr/>
              </a:pPr>
              <a:t>29</a:t>
            </a:fld>
            <a:endParaRPr lang="en-US" sz="1200">
              <a:latin typeface="+mn-lt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4E21D38C-CE32-4311-874A-06C9B1CCF941}" type="slidenum">
              <a:rPr lang="en-US" sz="1200">
                <a:latin typeface="+mn-lt"/>
              </a:rPr>
              <a:pPr algn="r" eaLnBrk="1" hangingPunct="1">
                <a:defRPr/>
              </a:pPr>
              <a:t>30</a:t>
            </a:fld>
            <a:endParaRPr lang="en-US" sz="1200">
              <a:latin typeface="+mn-lt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10951D6-3F22-44D9-8523-ABF541F2E180}" type="slidenum">
              <a:rPr lang="en-US" sz="1200">
                <a:latin typeface="+mn-lt"/>
              </a:rPr>
              <a:pPr algn="r" eaLnBrk="1" hangingPunct="1">
                <a:defRPr/>
              </a:pPr>
              <a:t>31</a:t>
            </a:fld>
            <a:endParaRPr lang="en-US" sz="1200">
              <a:latin typeface="+mn-lt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A4B07C2-1C3E-4229-A917-54AE990D0A38}" type="slidenum">
              <a:rPr lang="en-US" sz="1200">
                <a:latin typeface="+mn-lt"/>
              </a:rPr>
              <a:pPr algn="r" eaLnBrk="1" hangingPunct="1">
                <a:defRPr/>
              </a:pPr>
              <a:t>32</a:t>
            </a:fld>
            <a:endParaRPr lang="en-US" sz="1200">
              <a:latin typeface="+mn-lt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CC61-9823-465D-8C54-1875DB70871F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A113-CC48-4BA7-95FC-B026E6290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7204-0454-43C0-870A-BB483AA72AFF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0E94-6BFB-43D0-B525-D83E897DE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0E04-A0B2-4F49-B63C-7644FA0C3791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FB8C-A3AF-4E76-9927-536106DE5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F75C-BCBF-4FCB-8DF4-29F866BC2C25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371A-A7F0-45BA-B148-5087A161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9FB-C4E2-4DAE-B07A-163007B0146D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F760-1E2E-4ECF-AE6E-2EFB5D6D6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84EA-AB9A-4228-8CE0-5781B9B8FDC6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8FCB-F6AC-46F4-8770-2D43CC8A3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FB1C-46F3-406F-92CC-12F115B0CC4A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1393-A7F1-47A5-A2ED-5AB3C8F74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2F9-BDD0-4F0F-B875-F618A1CB6A29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12AB-5A85-4625-9CF3-0FF50427D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4BC2-6BE3-43C5-BA83-24FCE0E51D25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0FCF-0696-41A2-B03F-8689C20DF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EA7B-D950-41D8-99A3-57486C5BDC9D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19BC-0052-4DE7-8675-21A2530A8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F614-D571-48AA-96E3-8A216412A4FF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FA34-F1C1-4CEF-8033-B677A4778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6179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61803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180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D404-A5A3-440A-873A-850787978D04}" type="datetimeFigureOut">
              <a:rPr lang="en-US"/>
              <a:pPr>
                <a:defRPr/>
              </a:pPr>
              <a:t>2/9/2012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668D3-E4E1-46E8-BACA-3FE1F0131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online/content/topic.do?topicKey=drug_a_k/182873&amp;drug=true&amp;source=see_link" TargetMode="External"/><Relationship Id="rId2" Type="http://schemas.openxmlformats.org/officeDocument/2006/relationships/hyperlink" Target="http://www.uptodate.com/online/content/topic.do?topicKey=drug_l_z/165291&amp;drug=true&amp;source=see_link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990600"/>
            <a:ext cx="8610600" cy="14478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600">
                <a:latin typeface="Franklin Gothic Demi" pitchFamily="34" charset="0"/>
              </a:rPr>
              <a:t>SHAHZAD AHMAD M.D,F.A.C.E</a:t>
            </a:r>
            <a:br>
              <a:rPr lang="en-US" sz="4600">
                <a:latin typeface="Franklin Gothic Demi" pitchFamily="34" charset="0"/>
              </a:rPr>
            </a:br>
            <a:endParaRPr lang="en-US" sz="4600">
              <a:latin typeface="Franklin Gothic Demi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152900"/>
            <a:ext cx="6400800" cy="16986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14339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91000"/>
            <a:ext cx="2085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87780_170903356299183_970447_n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981200" y="3505200"/>
            <a:ext cx="495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Picture 4" descr="parathyroid_aden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85863"/>
            <a:ext cx="78105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4" descr="parathyroid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810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600"/>
              <a:t>IPTH washout from needle - 18000 pg/ml !!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positive cutoff value for PTH washout concentration is defined as superior to the PTH serum level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  positive predictive value (PPV) 100%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Combining sestamibi s with neck ultrasound provides the highest sensitivity (79 to 95 percent)*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sz="800"/>
              <a:t>*Clin Radiol. 2010 65(4):278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/>
              <a:t>Incidence of concurrent thyroid pathology in hyperparathyroidism cases?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667000"/>
            <a:ext cx="8229600" cy="4008438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30% !</a:t>
            </a:r>
          </a:p>
          <a:p>
            <a:pPr eaLnBrk="1" hangingPunct="1"/>
            <a:r>
              <a:rPr lang="en-US"/>
              <a:t> FNA with Ipth washout becomes paramount pre-op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600"/>
              <a:t>New modality that ive been exposed to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4-D CT scan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Planer images emphasizing the contrast washout between an adenoma and surrounding tissue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 a study by Rodgers et al., 4DCT displayed improved sensitivity (88%) over sestamibi imaging (65%) and ultrasonography (57%)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27432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3352800"/>
            <a:ext cx="8229600" cy="4389438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5" name="Picture 4" descr="parathy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47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4d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47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600"/>
              <a:t>THYROID DISEASE IN PREGNANCY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Thyrotoxicosis in pregnancy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Diagnose hyperthyroidism by using TSH and Total T4 ( adjusted at 1.5 times the non pregnant range)</a:t>
            </a:r>
          </a:p>
          <a:p>
            <a:r>
              <a:rPr lang="en-US"/>
              <a:t>Graves disease is the most common cause</a:t>
            </a:r>
          </a:p>
          <a:p>
            <a:r>
              <a:rPr lang="en-US"/>
              <a:t>Important to differentiate it from HCG and pregnancy related changes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600"/>
              <a:t>Pregnancy and physiologic thyroid changes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T.B.G</a:t>
            </a:r>
          </a:p>
          <a:p>
            <a:endParaRPr lang="en-US"/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hCG and thyroid function </a:t>
            </a:r>
          </a:p>
          <a:p>
            <a:pPr>
              <a:buFont typeface="Wingdings 2" pitchFamily="18" charset="2"/>
              <a:buNone/>
            </a:pPr>
            <a:r>
              <a:rPr lang="en-US"/>
              <a:t>           10-20% of women can have a low TSH in the first trimester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No evidence that treating Gestational hyperthyroidism with Antithyroid Drugs is beneficial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600"/>
              <a:t>PARATHYROID DISEASE</a:t>
            </a:r>
            <a:br>
              <a:rPr lang="en-US" sz="4600"/>
            </a:br>
            <a:r>
              <a:rPr lang="en-US" sz="4600"/>
              <a:t>M.I.P anyone ?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200"/>
              <a:t>Advantages of Minimally invasive parathyroidectomy</a:t>
            </a:r>
          </a:p>
          <a:p>
            <a:pPr eaLnBrk="1" hangingPunct="1">
              <a:buFont typeface="Wingdings 2" pitchFamily="18" charset="2"/>
              <a:buNone/>
            </a:pPr>
            <a:endParaRPr lang="en-US" sz="220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 improved cosmetic results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decreased surgical trauma=less postoperative pain,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shorter operative times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decreased overall hospital stay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 Rate of cure  comparable to traditional neck exploration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200"/>
              <a:t>can be performed in the outpatient setting </a:t>
            </a:r>
          </a:p>
          <a:p>
            <a:pPr eaLnBrk="1" hangingPunct="1">
              <a:buFont typeface="Wingdings 2" pitchFamily="18" charset="2"/>
              <a:buNone/>
            </a:pPr>
            <a:endParaRPr lang="en-US" sz="2200"/>
          </a:p>
          <a:p>
            <a:pPr eaLnBrk="1" hangingPunct="1">
              <a:buFont typeface="Wingdings 2" pitchFamily="18" charset="2"/>
              <a:buNone/>
            </a:pPr>
            <a:r>
              <a:rPr lang="en-US" sz="220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800"/>
              <a:t>Graves disease in pregnancy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             Hyperthyroidism complicates pregnancy</a:t>
            </a:r>
          </a:p>
          <a:p>
            <a:r>
              <a:rPr lang="en-US"/>
              <a:t>Spontaneous abortion </a:t>
            </a:r>
          </a:p>
          <a:p>
            <a:r>
              <a:rPr lang="en-US"/>
              <a:t>Premature labor </a:t>
            </a:r>
          </a:p>
          <a:p>
            <a:r>
              <a:rPr lang="en-US"/>
              <a:t>Low birth weight </a:t>
            </a:r>
          </a:p>
          <a:p>
            <a:r>
              <a:rPr lang="en-US"/>
              <a:t>Stillbirth </a:t>
            </a:r>
          </a:p>
          <a:p>
            <a:r>
              <a:rPr lang="en-US"/>
              <a:t>Preeclampsia </a:t>
            </a:r>
          </a:p>
          <a:p>
            <a:r>
              <a:rPr lang="en-US"/>
              <a:t>Heart failure</a:t>
            </a:r>
          </a:p>
          <a:p>
            <a:pPr>
              <a:buFont typeface="Wingdings 2" pitchFamily="18" charset="2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Diagnosis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Clinical exam by experienced physician is priceless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T.S.I/T.B.I.I titer helpful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5% wont have TSI elevation, esp the mild cases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T3 T4 ratios are helpful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Targets. Where do we want the levels to be and what are we following?</a:t>
            </a:r>
          </a:p>
          <a:p>
            <a:endParaRPr lang="en-US"/>
          </a:p>
          <a:p>
            <a:r>
              <a:rPr lang="en-US"/>
              <a:t>What drugs to use? PTU or Tapazole </a:t>
            </a:r>
          </a:p>
          <a:p>
            <a:r>
              <a:rPr lang="en-US"/>
              <a:t>How much of a dose to use?</a:t>
            </a:r>
          </a:p>
          <a:p>
            <a:pPr>
              <a:buFont typeface="Wingdings 2" pitchFamily="18" charset="2"/>
              <a:buNone/>
            </a:pPr>
            <a:r>
              <a:rPr lang="en-US"/>
              <a:t>   potency ratio ?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What about Nursing mothers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600"/>
              <a:t>26 year old Snowboarding instructor, 22 weeks pregnant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G1P0A0</a:t>
            </a:r>
          </a:p>
          <a:p>
            <a:r>
              <a:rPr lang="en-US"/>
              <a:t>5 year h/o hypothyroidism after “Thyroid surgery”</a:t>
            </a:r>
          </a:p>
          <a:p>
            <a:r>
              <a:rPr lang="en-US"/>
              <a:t>TSH 4.40 ( range 0.42-4.50)</a:t>
            </a:r>
          </a:p>
          <a:p>
            <a:r>
              <a:rPr lang="en-US"/>
              <a:t>Total T4 9.2 ( range 6.21-12.20) </a:t>
            </a:r>
          </a:p>
          <a:p>
            <a:endParaRPr lang="en-US"/>
          </a:p>
          <a:p>
            <a:r>
              <a:rPr lang="en-US"/>
              <a:t>Whats wrong with this picture?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 should Patients treated with RAI/surgery prior to pregnancy be monitored? 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Why and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TBII and TSI will cross placenta</a:t>
            </a:r>
          </a:p>
          <a:p>
            <a:r>
              <a:rPr lang="en-US"/>
              <a:t>Slow clearence of maternal IGG from neonatal circulation</a:t>
            </a:r>
          </a:p>
          <a:p>
            <a:r>
              <a:rPr lang="en-US"/>
              <a:t>Thyroid dysfunction may last for months in child after delivery</a:t>
            </a:r>
          </a:p>
          <a:p>
            <a:r>
              <a:rPr lang="en-US"/>
              <a:t>Check antibody titer at 22-26 weeks,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r>
              <a:rPr lang="en-US" sz="4200"/>
              <a:t>How should thyroid nodules in pregnant women be</a:t>
            </a:r>
            <a:br>
              <a:rPr lang="en-US" sz="4200"/>
            </a:br>
            <a:r>
              <a:rPr lang="en-US" sz="4200"/>
              <a:t>managed?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If euthyroid, perform FNA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If TSH supressed, wait untill after delivery/lactation when an I-123 scan be safely performed</a:t>
            </a:r>
          </a:p>
          <a:p>
            <a:endParaRPr lang="en-US"/>
          </a:p>
          <a:p>
            <a:pPr>
              <a:buFont typeface="Wingdings 2" pitchFamily="18" charset="2"/>
              <a:buNone/>
            </a:pPr>
            <a:r>
              <a:rPr lang="en-US" sz="2200"/>
              <a:t> </a:t>
            </a:r>
            <a:r>
              <a:rPr lang="en-US" sz="2000"/>
              <a:t>Recommendation rating: 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kern="1200" dirty="0">
                <a:latin typeface="+mj-lt"/>
                <a:ea typeface="+mj-ea"/>
                <a:cs typeface="+mj-cs"/>
              </a:rPr>
              <a:t>36 y/o G2 P0 with small goiter</a:t>
            </a:r>
            <a:br>
              <a:rPr lang="en-US" sz="4000" kern="1200" dirty="0">
                <a:latin typeface="+mj-lt"/>
                <a:ea typeface="+mj-ea"/>
                <a:cs typeface="+mj-cs"/>
              </a:rPr>
            </a:br>
            <a:r>
              <a:rPr lang="en-US" sz="4000" kern="1200" dirty="0">
                <a:latin typeface="+mj-lt"/>
                <a:ea typeface="+mj-ea"/>
                <a:cs typeface="+mj-cs"/>
              </a:rPr>
              <a:t>2 weeks pregnant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Previous history of 2 miscarriages, family history of thyroid disease</a:t>
            </a:r>
          </a:p>
          <a:p>
            <a:pPr eaLnBrk="1" hangingPunct="1"/>
            <a:r>
              <a:rPr lang="en-US"/>
              <a:t>TSH 1.3 </a:t>
            </a:r>
          </a:p>
          <a:p>
            <a:pPr eaLnBrk="1" hangingPunct="1"/>
            <a:r>
              <a:rPr lang="en-US"/>
              <a:t>FT4 1.1</a:t>
            </a:r>
          </a:p>
          <a:p>
            <a:pPr eaLnBrk="1" hangingPunct="1"/>
            <a:r>
              <a:rPr lang="en-US"/>
              <a:t>Thyroid Peroxidase antibody titer 600( normal &lt; 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Questions-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/>
              <a:t>What is “normal” TSH during pregnancy?</a:t>
            </a:r>
          </a:p>
          <a:p>
            <a:pPr marL="609600" indent="-609600" eaLnBrk="1" hangingPunct="1">
              <a:buFontTx/>
              <a:buNone/>
            </a:pPr>
            <a:endParaRPr lang="en-US"/>
          </a:p>
          <a:p>
            <a:pPr marL="609600" indent="-609600" eaLnBrk="1" hangingPunct="1">
              <a:buFontTx/>
              <a:buAutoNum type="arabicParenR"/>
            </a:pPr>
            <a:r>
              <a:rPr lang="en-US"/>
              <a:t>Can her miscarriage history be related to her positive antithyroid antibody status?</a:t>
            </a:r>
          </a:p>
          <a:p>
            <a:pPr marL="609600" indent="-609600" eaLnBrk="1" hangingPunct="1">
              <a:buFontTx/>
              <a:buAutoNum type="arabicParenR"/>
            </a:pPr>
            <a:endParaRPr lang="en-US"/>
          </a:p>
          <a:p>
            <a:pPr marL="609600" indent="-609600" eaLnBrk="1" hangingPunct="1">
              <a:buFontTx/>
              <a:buAutoNum type="arabicParenR"/>
            </a:pPr>
            <a:endParaRPr lang="en-US"/>
          </a:p>
          <a:p>
            <a:pPr marL="609600" indent="-609600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Adjust thyroid hormone dose to keep </a:t>
            </a:r>
          </a:p>
          <a:p>
            <a:pPr eaLnBrk="1" hangingPunct="1">
              <a:buFontTx/>
              <a:buNone/>
            </a:pPr>
            <a:r>
              <a:rPr lang="en-US"/>
              <a:t>TSH &lt; 2.5 mIU/L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Dosage increment depends on etiology of maternal hypothyroidism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Contraindications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prior extensive neck surgery</a:t>
            </a:r>
          </a:p>
          <a:p>
            <a:pPr eaLnBrk="1" hangingPunct="1"/>
            <a:r>
              <a:rPr lang="en-US"/>
              <a:t>hereditary primary hyperparathyroidism</a:t>
            </a:r>
          </a:p>
          <a:p>
            <a:pPr eaLnBrk="1" hangingPunct="1"/>
            <a:r>
              <a:rPr lang="en-US"/>
              <a:t>large goiters, </a:t>
            </a:r>
          </a:p>
          <a:p>
            <a:pPr eaLnBrk="1" hangingPunct="1"/>
            <a:r>
              <a:rPr lang="en-US"/>
              <a:t>multigland disease</a:t>
            </a:r>
          </a:p>
          <a:p>
            <a:pPr eaLnBrk="1" hangingPunct="1"/>
            <a:r>
              <a:rPr lang="en-US"/>
              <a:t> obesity</a:t>
            </a:r>
          </a:p>
          <a:p>
            <a:pPr eaLnBrk="1" hangingPunct="1"/>
            <a:r>
              <a:rPr lang="en-US"/>
              <a:t> suspicion of parathyroid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No Thyroid gland – Increase dose ~ 45%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Hashimotos – increase dose ~ 25 %</a:t>
            </a:r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>
                <a:latin typeface="Gungsuh" pitchFamily="18" charset="-127"/>
              </a:rPr>
              <a:t> Follow TSH every 4-6 weeks to keep TSH &lt; 2.5 mIU/L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THYROID ANITOBODIES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Britannic Bold" pitchFamily="34" charset="0"/>
              </a:rPr>
              <a:t>Recent trial shows that Thyroid hormone replacement in Euthyroid Antibody positive women decreased miscarriage rate !</a:t>
            </a:r>
          </a:p>
          <a:p>
            <a:pPr eaLnBrk="1" hangingPunct="1"/>
            <a:endParaRPr lang="en-US" sz="3600">
              <a:latin typeface="Britannic Bold" pitchFamily="34" charset="0"/>
            </a:endParaRPr>
          </a:p>
          <a:p>
            <a:pPr eaLnBrk="1" hangingPunct="1">
              <a:buFontTx/>
              <a:buNone/>
            </a:pPr>
            <a:endParaRPr lang="en-US" sz="3600">
              <a:latin typeface="Britannic Bold" pitchFamily="34" charset="0"/>
            </a:endParaRPr>
          </a:p>
          <a:p>
            <a:pPr eaLnBrk="1" hangingPunct="1"/>
            <a:r>
              <a:rPr lang="en-US" sz="2800">
                <a:latin typeface="Britannic Bold" pitchFamily="34" charset="0"/>
              </a:rPr>
              <a:t>Negro et al 2006.J clin Endocrinol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kern="1200" dirty="0">
                <a:latin typeface="+mj-lt"/>
                <a:ea typeface="+mj-ea"/>
                <a:cs typeface="+mj-cs"/>
              </a:rPr>
              <a:t>REPLACEMENT THYROID DOSE DEPENDS ON BASELINE TSH LEVEL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/>
              <a:t>0.5 UG/KG/D FOR TSH &lt; 1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0.75 UG/KG/D FOR TSH 1-2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1 UG/KG/D FOR TSH &gt;2 OR TPO AB TITERS &gt;1:1500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 sz="2800">
                <a:latin typeface="Britannic Bold" pitchFamily="34" charset="0"/>
              </a:rPr>
              <a:t>Negro et al 2006.J clin Endocrinol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Post Partum Thyroiditis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1 year of delivery</a:t>
            </a:r>
          </a:p>
          <a:p>
            <a:pPr eaLnBrk="1" hangingPunct="1"/>
            <a:r>
              <a:rPr lang="en-US"/>
              <a:t>Transient hyPERthyroidism alone</a:t>
            </a:r>
          </a:p>
          <a:p>
            <a:pPr eaLnBrk="1" hangingPunct="1"/>
            <a:r>
              <a:rPr lang="en-US"/>
              <a:t>Transient hypothyroidism alone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           or</a:t>
            </a:r>
          </a:p>
          <a:p>
            <a:pPr eaLnBrk="1" hangingPunct="1"/>
            <a:r>
              <a:rPr lang="en-US"/>
              <a:t>Transient hyperthyroidism followed by hypothyroidism and then recovery.</a:t>
            </a:r>
          </a:p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P.S  distinction b/W postpartum Thyroiditis and Graves' hyperthyroidism may be difficult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If really at sea consider Technicium scan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Beta Blockers are safe in breastfeeding mothers</a:t>
            </a:r>
          </a:p>
          <a:p>
            <a:endParaRPr lang="en-US"/>
          </a:p>
          <a:p>
            <a:r>
              <a:rPr lang="en-US"/>
              <a:t>Consider thyroid hormone replacement for TSH &gt;10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Post Partum Thyroiditis</a:t>
            </a:r>
          </a:p>
        </p:txBody>
      </p:sp>
      <p:pic>
        <p:nvPicPr>
          <p:cNvPr id="54274" name="Content Placeholder 3" descr="Course_of_thyroiditis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7467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Post Partum Thyroiditis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Up to 21 percent of postpartum women have postpartum Thyroiditis </a:t>
            </a:r>
          </a:p>
          <a:p>
            <a:pPr eaLnBrk="1" hangingPunct="1"/>
            <a:r>
              <a:rPr lang="en-US"/>
              <a:t>Prevalence especially high for people with type 1 DM</a:t>
            </a:r>
          </a:p>
          <a:p>
            <a:pPr eaLnBrk="1" hangingPunct="1"/>
            <a:r>
              <a:rPr lang="en-US"/>
              <a:t>Thyroid 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Selenium and thyroid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selenium  supplementation in autoimmune Thyroiditis  showed a significant decrease of (TPO)  antibody levels !!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151 TPO-positive women randomly assigned to receive selenium (200 mcg daily) or placebo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30 % decreased incidence 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76 year old female referred for eval of secondary hypothyroidism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h/o hypothyroidism for 15 years</a:t>
            </a:r>
          </a:p>
          <a:p>
            <a:pPr eaLnBrk="1" hangingPunct="1"/>
            <a:r>
              <a:rPr lang="en-US"/>
              <a:t>Feels shaky/ palpitations/anxiety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TSH- &lt;0.01</a:t>
            </a:r>
          </a:p>
          <a:p>
            <a:pPr eaLnBrk="1" hangingPunct="1"/>
            <a:r>
              <a:rPr lang="en-US"/>
              <a:t>Free T4-  </a:t>
            </a:r>
            <a:r>
              <a:rPr lang="en-US">
                <a:solidFill>
                  <a:srgbClr val="FF0000"/>
                </a:solidFill>
              </a:rPr>
              <a:t>0.40</a:t>
            </a:r>
            <a:r>
              <a:rPr lang="en-US"/>
              <a:t>   L    (0.75-1.54  ng/dl)</a:t>
            </a:r>
          </a:p>
          <a:p>
            <a:pPr eaLnBrk="1" hangingPunct="1"/>
            <a:r>
              <a:rPr lang="en-US"/>
              <a:t>She is on armor thyroid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229600" cy="2590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T3 (Cytomel), ARMOUR thyroid, and mixtures of T3 and T4 (ex, Thyrolar), should not be used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29718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potency and  bioavailability of desiccated thyroid can vary</a:t>
            </a:r>
          </a:p>
          <a:p>
            <a:pPr eaLnBrk="1" hangingPunct="1"/>
            <a:r>
              <a:rPr lang="en-US"/>
              <a:t>wide fluctuations in serum T3 </a:t>
            </a:r>
          </a:p>
          <a:p>
            <a:pPr eaLnBrk="1" hangingPunct="1"/>
            <a:r>
              <a:rPr lang="en-US"/>
              <a:t>Serum T4 concentrations remain low in patients treated with T3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Why do U/S for Parathyroid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Combination T4 and T3 therapy?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Some patients remain symptomatic </a:t>
            </a:r>
          </a:p>
          <a:p>
            <a:pPr eaLnBrk="1" hangingPunct="1"/>
            <a:r>
              <a:rPr lang="en-US"/>
              <a:t>In several recent placebo-controlled trials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 DIFFERENCE WAS SEEN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Graves disease update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1) what drug to use</a:t>
            </a:r>
          </a:p>
          <a:p>
            <a:pPr eaLnBrk="1" hangingPunct="1"/>
            <a:r>
              <a:rPr lang="en-US"/>
              <a:t>2) what's a good dose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3) how long to use it</a:t>
            </a:r>
          </a:p>
          <a:p>
            <a:pPr eaLnBrk="1" hangingPunct="1"/>
            <a:r>
              <a:rPr lang="en-US"/>
              <a:t>4) what about RAI 1-131, anything new?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monitoring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32 year old female with recently diagnosed Graves disease</a:t>
            </a:r>
          </a:p>
          <a:p>
            <a:pPr eaLnBrk="1" hangingPunct="1"/>
            <a:r>
              <a:rPr lang="en-US"/>
              <a:t>Has tremors/palpitations</a:t>
            </a:r>
          </a:p>
          <a:p>
            <a:pPr eaLnBrk="1" hangingPunct="1"/>
            <a:r>
              <a:rPr lang="en-US"/>
              <a:t>Started on methimazole 5 mg</a:t>
            </a:r>
          </a:p>
          <a:p>
            <a:pPr eaLnBrk="1" hangingPunct="1"/>
            <a:r>
              <a:rPr lang="en-US"/>
              <a:t>One month later TSH &lt; 0.01, total T4 10.7</a:t>
            </a:r>
          </a:p>
          <a:p>
            <a:pPr eaLnBrk="1" hangingPunct="1"/>
            <a:r>
              <a:rPr lang="en-US"/>
              <a:t>Is she adequately treated?</a:t>
            </a:r>
          </a:p>
          <a:p>
            <a:pPr eaLnBrk="1" hangingPunct="1"/>
            <a:r>
              <a:rPr lang="en-US"/>
              <a:t>Is there a lab mistake?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Monitoring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Measure both total T4 and total T3</a:t>
            </a:r>
          </a:p>
          <a:p>
            <a:pPr eaLnBrk="1" hangingPunct="1"/>
            <a:r>
              <a:rPr lang="en-US"/>
              <a:t> because serum T3 concentrations may remain high even though serum T4 concentrations become normal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T3 to T4 ratio is particularly high in Graves' </a:t>
            </a:r>
          </a:p>
          <a:p>
            <a:pPr eaLnBrk="1" hangingPunct="1"/>
            <a:r>
              <a:rPr lang="en-US"/>
              <a:t>REMEMBER TSH can remain suppressed for months even after T4 and T3 have normalized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Back to the patient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 gave her propranolol</a:t>
            </a:r>
          </a:p>
          <a:p>
            <a:pPr eaLnBrk="1" hangingPunct="1"/>
            <a:r>
              <a:rPr lang="en-US"/>
              <a:t>Increased her Tapazole to 15</a:t>
            </a:r>
          </a:p>
          <a:p>
            <a:pPr eaLnBrk="1" hangingPunct="1"/>
            <a:r>
              <a:rPr lang="en-US"/>
              <a:t>8 weeks later TSH &lt;0.01</a:t>
            </a:r>
          </a:p>
          <a:p>
            <a:pPr eaLnBrk="1" hangingPunct="1"/>
            <a:r>
              <a:rPr lang="en-US"/>
              <a:t>Normal T4 and T3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12 weeks later TSH 1.0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NO NEED TO CHECK T3 ANYMORE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For how long should patients be treated?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/>
              <a:t>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                 </a:t>
            </a:r>
            <a:r>
              <a:rPr lang="en-US" sz="4000"/>
              <a:t>12-18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Does the dose influence the chances of remission?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Probably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500"/>
              <a:t>predictors of FAILURE of remission?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Severe disease,</a:t>
            </a:r>
          </a:p>
          <a:p>
            <a:pPr eaLnBrk="1" hangingPunct="1"/>
            <a:r>
              <a:rPr lang="en-US"/>
              <a:t> large goiter, </a:t>
            </a:r>
          </a:p>
          <a:p>
            <a:pPr eaLnBrk="1" hangingPunct="1"/>
            <a:r>
              <a:rPr lang="en-US"/>
              <a:t>high anti-TSH receptor antibody titers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         </a:t>
            </a:r>
            <a:r>
              <a:rPr lang="en-US" sz="4000"/>
              <a:t>predictive of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/>
              <a:t>REMISSION LIKELY IN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Women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Age &gt;40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High TPO  titer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planning pregnancy after 6 months RAI is preferred</a:t>
            </a:r>
          </a:p>
          <a:p>
            <a:endParaRPr lang="en-US"/>
          </a:p>
          <a:p>
            <a:r>
              <a:rPr lang="en-US"/>
              <a:t>How will this help?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Normal Parathyroid isnt visualized	</a:t>
            </a:r>
          </a:p>
          <a:p>
            <a:r>
              <a:rPr lang="en-US"/>
              <a:t>Adenomas have an Oblong or oval shape</a:t>
            </a:r>
          </a:p>
          <a:p>
            <a:r>
              <a:rPr lang="en-US"/>
              <a:t>Longitudinal diameter usually 7-15 mm</a:t>
            </a:r>
          </a:p>
          <a:p>
            <a:r>
              <a:rPr lang="en-US"/>
              <a:t>Usually more hypoechoic than surrounding thyroid</a:t>
            </a:r>
          </a:p>
          <a:p>
            <a:r>
              <a:rPr lang="en-US"/>
              <a:t>Power doppler usefull in idetifying afferent and efferent blood supply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8610" name="Content Placeholder 3" descr="Thyroid_hormone_synthesis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81000"/>
            <a:ext cx="7924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Methimazole acts faster than PTU in Graves Disease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9634" name="Content Placeholder 3" descr="Methimazole_versus_PTU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935163"/>
            <a:ext cx="6705600" cy="435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en-US"/>
          </a:p>
        </p:txBody>
      </p:sp>
      <p:sp>
        <p:nvSpPr>
          <p:cNvPr id="1105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half-life of METHIMAZOLE is 6 hours, PTU is 75 minutes.</a:t>
            </a:r>
          </a:p>
          <a:p>
            <a:endParaRPr lang="en-US"/>
          </a:p>
          <a:p>
            <a:r>
              <a:rPr lang="en-US"/>
              <a:t>Intrathyroidal METHIMAZOLE concentration, remains high for up to 20 hours, considerably longer than that of PTU.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0658" name="Content Placeholder 3" descr="Methimazole_dose_respons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057400"/>
            <a:ext cx="7239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Graves' disease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Patients with very large goiters </a:t>
            </a:r>
          </a:p>
          <a:p>
            <a:pPr eaLnBrk="1" hangingPunct="1"/>
            <a:r>
              <a:rPr lang="en-US"/>
              <a:t>Goiters causing upper airway obstruction or severe dysphagia </a:t>
            </a:r>
          </a:p>
          <a:p>
            <a:pPr eaLnBrk="1" hangingPunct="1"/>
            <a:r>
              <a:rPr lang="en-US"/>
              <a:t>Radioiodine may exacerbate Graves' ophthalmopathy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Surgery For Graves Disease</a:t>
            </a:r>
          </a:p>
        </p:txBody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Large /Compressive Goiters</a:t>
            </a:r>
          </a:p>
          <a:p>
            <a:pPr>
              <a:buFont typeface="Wingdings 2" pitchFamily="18" charset="2"/>
              <a:buNone/>
            </a:pPr>
            <a:r>
              <a:rPr lang="en-US"/>
              <a:t>  more than 80 grams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pPr>
              <a:buFont typeface="Wingdings 2" pitchFamily="18" charset="2"/>
              <a:buNone/>
            </a:pPr>
            <a:r>
              <a:rPr lang="en-US"/>
              <a:t>Intolerence to meds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6739" name="Content Placeholder 3" descr="images-image_popup-exophthalmos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2700338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/>
              <a:t>Toxic multinodular goiters:</a:t>
            </a:r>
            <a:br>
              <a:rPr lang="en-US" sz="4600"/>
            </a:br>
            <a:r>
              <a:rPr lang="en-US" sz="4600"/>
              <a:t>Brief update on Managment</a:t>
            </a:r>
          </a:p>
        </p:txBody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Surgery or I-131</a:t>
            </a:r>
          </a:p>
          <a:p>
            <a:pPr>
              <a:buFont typeface="Wingdings 2" pitchFamily="18" charset="2"/>
              <a:buNone/>
            </a:pPr>
            <a:r>
              <a:rPr lang="en-US"/>
              <a:t>    risk of repeat treatmetn is 1% with surgery, 20% with iodine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pPr>
              <a:buFont typeface="Wingdings 2" pitchFamily="18" charset="2"/>
              <a:buNone/>
            </a:pPr>
            <a:r>
              <a:rPr lang="en-US"/>
              <a:t>Prevelence of hypothyroidism after Surgery vs. I-131</a:t>
            </a:r>
          </a:p>
          <a:p>
            <a:pPr>
              <a:buFont typeface="Wingdings 2" pitchFamily="18" charset="2"/>
              <a:buNone/>
            </a:pPr>
            <a:r>
              <a:rPr lang="en-US"/>
              <a:t>(2% vs. 28%)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Thyroid function in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nonthyroidal</a:t>
            </a:r>
            <a:r>
              <a:rPr lang="en-US" b="1" kern="1200" dirty="0">
                <a:latin typeface="+mj-lt"/>
                <a:ea typeface="+mj-ea"/>
                <a:cs typeface="+mj-cs"/>
              </a:rPr>
              <a:t> illness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Thyroid function should not be assessed in seriously ill patients unless there is a strong suspicion of thyroid dysfunction.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you suspect thyroid dysfunction in a critical patient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Do not just check a TSH !!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Low T3 is common in critical illness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8787" name="Content Placeholder 3" descr="Thyroxine_metabolism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057400"/>
            <a:ext cx="7620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667000"/>
            <a:ext cx="8229600" cy="4389438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Ectopic Parathyroid 15-20%</a:t>
            </a:r>
          </a:p>
          <a:p>
            <a:pPr>
              <a:buFont typeface="Wingdings 2" pitchFamily="18" charset="2"/>
              <a:buNone/>
            </a:pPr>
            <a:r>
              <a:rPr lang="en-US"/>
              <a:t>   can be found in Mediastinum/thymus/submandibular region </a:t>
            </a:r>
          </a:p>
        </p:txBody>
      </p:sp>
      <p:pic>
        <p:nvPicPr>
          <p:cNvPr id="19459" name="Picture 4" descr="PTH-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"/>
            <a:ext cx="3352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9811" name="Content Placeholder 3" descr="Thyroid_function_sick_pati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85800"/>
            <a:ext cx="8534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When to measure?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68 year old admitted with  pneumonia and sepsis</a:t>
            </a:r>
          </a:p>
          <a:p>
            <a:pPr eaLnBrk="1" hangingPunct="1"/>
            <a:r>
              <a:rPr lang="en-US"/>
              <a:t>Develops afib</a:t>
            </a:r>
          </a:p>
          <a:p>
            <a:pPr eaLnBrk="1" hangingPunct="1"/>
            <a:r>
              <a:rPr lang="en-US"/>
              <a:t>TSH ,&lt;0.1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Total t3 is low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Does this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Low T3 in a hospitalized patient like this with a low TSH tells us he likely has euthyroidal sick syndrome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critically ill patients with low serum T3 and low T4, we </a:t>
            </a:r>
          </a:p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SHOULD NOT BE TREATED with thyroid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75 year old female with palpitations</a:t>
            </a:r>
          </a:p>
          <a:p>
            <a:pPr eaLnBrk="1" hangingPunct="1"/>
            <a:r>
              <a:rPr lang="en-US"/>
              <a:t>Screening TSH 0.13 ( 0.5-4.5 mU/liter)</a:t>
            </a:r>
          </a:p>
          <a:p>
            <a:pPr eaLnBrk="1" hangingPunct="1"/>
            <a:r>
              <a:rPr lang="en-US"/>
              <a:t>Bilaterally enlarged thyroid gland</a:t>
            </a:r>
          </a:p>
          <a:p>
            <a:pPr eaLnBrk="1" hangingPunct="1"/>
            <a:r>
              <a:rPr lang="en-US"/>
              <a:t>h/o htn/ cad/dm</a:t>
            </a:r>
          </a:p>
          <a:p>
            <a:pPr eaLnBrk="1" hangingPunct="1"/>
            <a:r>
              <a:rPr lang="en-US"/>
              <a:t>Now what?</a:t>
            </a:r>
          </a:p>
          <a:p>
            <a:pPr eaLnBrk="1" hangingPunct="1"/>
            <a:r>
              <a:rPr lang="en-US"/>
              <a:t>u/s-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4931" name="Picture 2" descr="U:\26259_TASA_DOMINIC_ADM\0108040911013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1475" y="1935163"/>
            <a:ext cx="5861050" cy="4389437"/>
          </a:xfrm>
        </p:spPr>
      </p:pic>
      <p:sp>
        <p:nvSpPr>
          <p:cNvPr id="5" name="Rectangle 4"/>
          <p:cNvSpPr/>
          <p:nvPr/>
        </p:nvSpPr>
        <p:spPr>
          <a:xfrm>
            <a:off x="3733800" y="1981200"/>
            <a:ext cx="1143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5955" name="Picture 2" descr="U:\26259_TASA_DOMINIC_ADM\010804091102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6511925" cy="4800600"/>
          </a:xfrm>
        </p:spPr>
      </p:pic>
      <p:sp>
        <p:nvSpPr>
          <p:cNvPr id="5" name="Rectangle 4"/>
          <p:cNvSpPr/>
          <p:nvPr/>
        </p:nvSpPr>
        <p:spPr>
          <a:xfrm>
            <a:off x="3276600" y="1600200"/>
            <a:ext cx="1219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Any other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1-123 uptake and scan-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                bilaterally enlarged gland with areas of increased and decreased uptake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Free t4- 1.3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ng</a:t>
            </a:r>
            <a:r>
              <a:rPr lang="en-US" kern="1200" dirty="0">
                <a:latin typeface="+mn-lt"/>
                <a:ea typeface="+mn-ea"/>
                <a:cs typeface="+mn-cs"/>
              </a:rPr>
              <a:t>/dl  ( 0.8-1.8 )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Total t4  7.2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Bone density shows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osteopoenia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Whats the diagnosis ?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Subclinical hyperthyroidism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Differential diagnosis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Exogenous</a:t>
            </a:r>
          </a:p>
          <a:p>
            <a:pPr eaLnBrk="1" hangingPunct="1"/>
            <a:r>
              <a:rPr lang="en-US"/>
              <a:t>Toxic nodule</a:t>
            </a:r>
          </a:p>
          <a:p>
            <a:pPr eaLnBrk="1" hangingPunct="1"/>
            <a:r>
              <a:rPr lang="en-US"/>
              <a:t>Toxic multinodular goiter</a:t>
            </a:r>
          </a:p>
          <a:p>
            <a:pPr eaLnBrk="1" hangingPunct="1"/>
            <a:r>
              <a:rPr lang="en-US"/>
              <a:t>Thyroiditis</a:t>
            </a:r>
          </a:p>
          <a:p>
            <a:pPr eaLnBrk="1" hangingPunct="1"/>
            <a:r>
              <a:rPr lang="en-US"/>
              <a:t>Graves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over age 55  the cause of hyperthyroidism is -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multinodular goiter  57 %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Graves' disease  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Surgeon vs. Radiologist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/>
              <a:t>studies have shown comparable sensitivity for Surgeons localizing parathyroid adenomas compared to radiologist performed ultrasound!!*</a:t>
            </a:r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r>
              <a:rPr lang="en-US" sz="2200"/>
              <a:t>Ultrasound by surgeon and MIBI together had a 90% sensitivity for parathyroid adenomas</a:t>
            </a:r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endParaRPr lang="en-US" sz="2200"/>
          </a:p>
          <a:p>
            <a:pPr eaLnBrk="1" hangingPunct="1">
              <a:lnSpc>
                <a:spcPct val="90000"/>
              </a:lnSpc>
            </a:pPr>
            <a:r>
              <a:rPr lang="en-US" sz="700"/>
              <a:t>Ann Surg. 2008;248(3):420</a:t>
            </a:r>
            <a:r>
              <a:rPr lang="en-US" sz="2200"/>
              <a:t> 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Effects on bone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Premenopausal  vs  post menopausal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      risk of fracture elevated in postmenopausal women with supressed TSH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Cortical Bone More affected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Therapy with Tapazole stabalizes bone mineral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incidence of AFIB  over age 60 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j-lt"/>
                <a:ea typeface="+mj-ea"/>
                <a:cs typeface="+mj-cs"/>
              </a:rPr>
              <a:t>based on TSH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31075" name="Content Placeholder 3" descr="AF_in_subclin_hyperthyroidi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79248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Effects on mortality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subjects aged 60 years and older mortality from all causes was significantly higher !!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An analysis of seven studies found a 41 percent increase in all-cause mortality in subclinical hyperthyroidism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WHO/WHEN TO TREAT </a:t>
            </a:r>
          </a:p>
        </p:txBody>
      </p:sp>
      <p:pic>
        <p:nvPicPr>
          <p:cNvPr id="133123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67000"/>
            <a:ext cx="8229600" cy="2897188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Returning to the patient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Has cardiovascular risk factors</a:t>
            </a:r>
          </a:p>
          <a:p>
            <a:pPr eaLnBrk="1" hangingPunct="1"/>
            <a:r>
              <a:rPr lang="en-US"/>
              <a:t>Has a toxic MNG that isnt going to go into a remission</a:t>
            </a:r>
          </a:p>
          <a:p>
            <a:pPr eaLnBrk="1" hangingPunct="1"/>
            <a:r>
              <a:rPr lang="en-US"/>
              <a:t>Has osteopenia</a:t>
            </a:r>
          </a:p>
          <a:p>
            <a:pPr eaLnBrk="1" hangingPunct="1"/>
            <a:r>
              <a:rPr lang="en-US"/>
              <a:t>I referred her for radioactive iodine ablation  with I-131</a:t>
            </a:r>
          </a:p>
          <a:p>
            <a:pPr eaLnBrk="1" hangingPunct="1"/>
            <a:r>
              <a:rPr lang="en-US"/>
              <a:t> 6 months later her TSH is 0.7</a:t>
            </a:r>
          </a:p>
          <a:p>
            <a:pPr eaLnBrk="1" hangingPunct="1"/>
            <a:r>
              <a:rPr lang="en-US"/>
              <a:t>Bone mineral density is unchanged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Thyroid and the heart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Overt hypothyroidism is associated with cardiovascular risk factors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about subclinical hypothyroidism?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Substantial portion will develop overt hypothyroidism</a:t>
            </a:r>
          </a:p>
          <a:p>
            <a:pPr eaLnBrk="1" hangingPunct="1"/>
            <a:r>
              <a:rPr lang="en-US"/>
              <a:t>Women with  high TSH + high TPO develop overt hypo at 5 %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41 year old lady </a:t>
            </a:r>
          </a:p>
        </p:txBody>
      </p:sp>
      <p:sp>
        <p:nvSpPr>
          <p:cNvPr id="137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/>
              <a:t> Normal TSH 2008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u/s</a:t>
            </a:r>
          </a:p>
        </p:txBody>
      </p:sp>
      <p:pic>
        <p:nvPicPr>
          <p:cNvPr id="137220" name="Picture 4" descr="bef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6705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 low grade fever, high free t4, anterior neck pain, TPO titer negative</a:t>
            </a:r>
          </a:p>
        </p:txBody>
      </p:sp>
      <p:pic>
        <p:nvPicPr>
          <p:cNvPr id="138244" name="Picture 4" descr="af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7010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EFFECTS OF THYROID HORMONE REPLACEMENT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SYMPTOMS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Benefit if baseline serum TSH concentration ≥ 10 mU/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LIPID LEVLES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    subclinical hypothyroidism, T4 replacement doesnt change lipid levels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Cardiovascular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54 year old with Hypercalcemia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Ionized calcium 1.43 mmol/liter</a:t>
            </a:r>
          </a:p>
          <a:p>
            <a:pPr eaLnBrk="1" hangingPunct="1"/>
            <a:r>
              <a:rPr lang="en-US"/>
              <a:t>iPTH 120 pg/ml </a:t>
            </a:r>
          </a:p>
          <a:p>
            <a:pPr eaLnBrk="1" hangingPunct="1"/>
            <a:r>
              <a:rPr lang="en-US"/>
              <a:t>24 hour urine for calcium 324 mg/24 hr</a:t>
            </a:r>
          </a:p>
          <a:p>
            <a:pPr eaLnBrk="1" hangingPunct="1"/>
            <a:r>
              <a:rPr lang="en-US"/>
              <a:t>DEXA- distal 3</a:t>
            </a:r>
            <a:r>
              <a:rPr lang="en-US" baseline="30000"/>
              <a:t>rd</a:t>
            </a:r>
            <a:r>
              <a:rPr lang="en-US"/>
              <a:t>  T-Score -3.2</a:t>
            </a:r>
          </a:p>
          <a:p>
            <a:pPr eaLnBrk="1" hangingPunct="1"/>
            <a:r>
              <a:rPr lang="en-US"/>
              <a:t>negative MIBI scan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TSH ELEVATIONS NOT ASSOCIATED WITH SUBCLINICAL HYPOTHYROIDISM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229600" cy="4389438"/>
          </a:xfrm>
        </p:spPr>
        <p:txBody>
          <a:bodyPr/>
          <a:lstStyle/>
          <a:p>
            <a:pPr eaLnBrk="1" hangingPunct="1"/>
            <a:r>
              <a:rPr lang="en-US"/>
              <a:t>recovery from nonthyroidal illness </a:t>
            </a:r>
          </a:p>
          <a:p>
            <a:pPr eaLnBrk="1" hangingPunct="1"/>
            <a:r>
              <a:rPr lang="en-US"/>
              <a:t>An unusually large pulse of TSH secretion, especially late in the evening </a:t>
            </a:r>
          </a:p>
          <a:p>
            <a:pPr eaLnBrk="1" hangingPunct="1"/>
            <a:r>
              <a:rPr lang="en-US"/>
              <a:t>Assay variability </a:t>
            </a:r>
          </a:p>
          <a:p>
            <a:pPr eaLnBrk="1" hangingPunct="1"/>
            <a:r>
              <a:rPr lang="en-US"/>
              <a:t>Adrenal insufficiency </a:t>
            </a:r>
          </a:p>
          <a:p>
            <a:pPr eaLnBrk="1" hangingPunct="1"/>
            <a:r>
              <a:rPr lang="en-US"/>
              <a:t>During treatment with </a:t>
            </a:r>
            <a:r>
              <a:rPr lang="en-US">
                <a:hlinkClick r:id="rId2" action="ppaction://hlinkfile"/>
              </a:rPr>
              <a:t>metoclopramide</a:t>
            </a:r>
            <a:r>
              <a:rPr lang="en-US"/>
              <a:t> or </a:t>
            </a:r>
            <a:r>
              <a:rPr lang="en-US">
                <a:hlinkClick r:id="rId3" action="ppaction://hlinkfile"/>
              </a:rPr>
              <a:t>domperidone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TSH-producing pituitary adenomas and resistance to thyroid hormone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5715" name="Picture 2" descr="U:\84022_MOSHER_MARIA_ADM\010806240958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1475" y="1935163"/>
            <a:ext cx="5861050" cy="4389437"/>
          </a:xfrm>
        </p:spPr>
      </p:pic>
      <p:sp>
        <p:nvSpPr>
          <p:cNvPr id="5" name="Rectangle 4"/>
          <p:cNvSpPr/>
          <p:nvPr/>
        </p:nvSpPr>
        <p:spPr>
          <a:xfrm>
            <a:off x="3581400" y="1905000"/>
            <a:ext cx="1447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MULTINODULAR GOITERS AND CANCER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45 year old female with a goiter</a:t>
            </a:r>
          </a:p>
          <a:p>
            <a:pPr eaLnBrk="1" hangingPunct="1"/>
            <a:r>
              <a:rPr lang="en-US"/>
              <a:t>Normal thyroid function tests</a:t>
            </a:r>
          </a:p>
          <a:p>
            <a:pPr eaLnBrk="1" hangingPunct="1"/>
            <a:r>
              <a:rPr lang="en-US"/>
              <a:t>No history of radiation exposure</a:t>
            </a:r>
          </a:p>
          <a:p>
            <a:pPr eaLnBrk="1" hangingPunct="1"/>
            <a:r>
              <a:rPr lang="en-US"/>
              <a:t>Had an fna done of her left goiter</a:t>
            </a:r>
          </a:p>
          <a:p>
            <a:pPr eaLnBrk="1" hangingPunct="1"/>
            <a:r>
              <a:rPr lang="en-US"/>
              <a:t>This was benign</a:t>
            </a:r>
          </a:p>
          <a:p>
            <a:pPr eaLnBrk="1" hangingPunct="1"/>
            <a:r>
              <a:rPr lang="en-US"/>
              <a:t>Here for f/u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2706" name="Picture 2" descr="U:\57586_GONZALES_ETHEL_ADM\010808251136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762000"/>
            <a:ext cx="7137400" cy="6096000"/>
          </a:xfrm>
        </p:spPr>
      </p:pic>
      <p:sp>
        <p:nvSpPr>
          <p:cNvPr id="5" name="Rectangle 4"/>
          <p:cNvSpPr/>
          <p:nvPr/>
        </p:nvSpPr>
        <p:spPr>
          <a:xfrm>
            <a:off x="3810000" y="838200"/>
            <a:ext cx="152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3730" name="Picture 4" descr="U:\48522_BIANCHI_DANA_ADM\010804010906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4000"/>
            <a:ext cx="6045200" cy="4525963"/>
          </a:xfrm>
        </p:spPr>
      </p:pic>
      <p:sp>
        <p:nvSpPr>
          <p:cNvPr id="7" name="Rectangle 6"/>
          <p:cNvSpPr/>
          <p:nvPr/>
        </p:nvSpPr>
        <p:spPr>
          <a:xfrm>
            <a:off x="3124200" y="15240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51816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17526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Risk of cancer is similar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j-lt"/>
                <a:ea typeface="+mj-ea"/>
                <a:cs typeface="+mj-cs"/>
              </a:rPr>
              <a:t>in multinodular goiter vs. one nodule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Aggressive thyroid cancers may be missed in patients with multinodular goiter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    who don’t get routine ultrasounds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Most (46%) of patients with a MNG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j-lt"/>
                <a:ea typeface="+mj-ea"/>
                <a:cs typeface="+mj-cs"/>
              </a:rPr>
              <a:t>required surgery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9713" y="1935163"/>
            <a:ext cx="61245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2413" y="1935163"/>
            <a:ext cx="60991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Recent evidence based reviews show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Most patients with cancer had negative biopsies</a:t>
            </a:r>
          </a:p>
          <a:p>
            <a:pPr eaLnBrk="1" hangingPunct="1"/>
            <a:r>
              <a:rPr lang="en-US"/>
              <a:t>Patients with history of surgery for benign nodule should have regular ultrasounds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benign thyroid nodules be followed with ultrasound 6 to 18 months after biopsy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22" name="Picture 2" descr="U:\26259_TASA_DOMINIC_ADM\010804091104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09600"/>
            <a:ext cx="8534400" cy="5516563"/>
          </a:xfrm>
        </p:spPr>
      </p:pic>
      <p:sp>
        <p:nvSpPr>
          <p:cNvPr id="5" name="Rectangle 4"/>
          <p:cNvSpPr/>
          <p:nvPr/>
        </p:nvSpPr>
        <p:spPr>
          <a:xfrm>
            <a:off x="3352800" y="6096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u/s showed a right sided intrathyroidal  hypoechoic nodule 1.01 x 0.78, with Doppler flow high at the superior pole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fna showed suspicion for papillary structures but no inclusions.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/>
              <a:t>“in God we trust– everyone else must show us the evidence”</a:t>
            </a:r>
          </a:p>
        </p:txBody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892" name="Picture 4" descr="ev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">
  <a:themeElements>
    <a:clrScheme name="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1741</Words>
  <Application>Microsoft Office PowerPoint</Application>
  <PresentationFormat>On-screen Show (4:3)</PresentationFormat>
  <Paragraphs>372</Paragraphs>
  <Slides>90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Arial</vt:lpstr>
      <vt:lpstr>Calibri</vt:lpstr>
      <vt:lpstr>Constantia</vt:lpstr>
      <vt:lpstr>Wingdings 2</vt:lpstr>
      <vt:lpstr>Franklin Gothic Demi</vt:lpstr>
      <vt:lpstr>Wingdings</vt:lpstr>
      <vt:lpstr>Gungsuh</vt:lpstr>
      <vt:lpstr>Britannic Bold</vt:lpstr>
      <vt:lpstr>Flow</vt:lpstr>
      <vt:lpstr>SHAHZAD AHMAD M.D,F.A.C.E </vt:lpstr>
      <vt:lpstr>PARATHYROID DISEASE M.I.P anyone ?</vt:lpstr>
      <vt:lpstr>Contraindications</vt:lpstr>
      <vt:lpstr>Why do U/S for Parathyroid</vt:lpstr>
      <vt:lpstr>Slide 5</vt:lpstr>
      <vt:lpstr>Slide 6</vt:lpstr>
      <vt:lpstr>Surgeon vs. Radiologist</vt:lpstr>
      <vt:lpstr>54 year old with Hypercalcemia</vt:lpstr>
      <vt:lpstr>Slide 9</vt:lpstr>
      <vt:lpstr>Slide 10</vt:lpstr>
      <vt:lpstr>Slide 11</vt:lpstr>
      <vt:lpstr>IPTH washout from needle - 18000 pg/ml !!</vt:lpstr>
      <vt:lpstr>Incidence of concurrent thyroid pathology in hyperparathyroidism cases?</vt:lpstr>
      <vt:lpstr>New modality that ive been exposed to</vt:lpstr>
      <vt:lpstr>Slide 15</vt:lpstr>
      <vt:lpstr>THYROID DISEASE IN PREGNANCY</vt:lpstr>
      <vt:lpstr>Thyrotoxicosis in pregnancy</vt:lpstr>
      <vt:lpstr>Pregnancy and physiologic thyroid changes</vt:lpstr>
      <vt:lpstr>Slide 19</vt:lpstr>
      <vt:lpstr>Graves disease in pregnancy</vt:lpstr>
      <vt:lpstr>Diagnosis</vt:lpstr>
      <vt:lpstr>Treatment</vt:lpstr>
      <vt:lpstr>26 year old Snowboarding instructor, 22 weeks pregnant</vt:lpstr>
      <vt:lpstr>Slide 24</vt:lpstr>
      <vt:lpstr>Slide 25</vt:lpstr>
      <vt:lpstr>How should thyroid nodules in pregnant women be managed?</vt:lpstr>
      <vt:lpstr>36 y/o G2 P0 with small goiter 2 weeks pregnant</vt:lpstr>
      <vt:lpstr>Questions-</vt:lpstr>
      <vt:lpstr>Slide 29</vt:lpstr>
      <vt:lpstr>Slide 30</vt:lpstr>
      <vt:lpstr>THYROID ANITOBODIES</vt:lpstr>
      <vt:lpstr>REPLACEMENT THYROID DOSE DEPENDS ON BASELINE TSH LEVEL</vt:lpstr>
      <vt:lpstr>Post Partum Thyroiditis</vt:lpstr>
      <vt:lpstr>Slide 34</vt:lpstr>
      <vt:lpstr>Post Partum Thyroiditis</vt:lpstr>
      <vt:lpstr>Post Partum Thyroiditis</vt:lpstr>
      <vt:lpstr>Selenium and thyroid</vt:lpstr>
      <vt:lpstr>76 year old female referred for eval of secondary hypothyroidism</vt:lpstr>
      <vt:lpstr>T3 (Cytomel), ARMOUR thyroid, and mixtures of T3 and T4 (ex, Thyrolar), should not be used </vt:lpstr>
      <vt:lpstr>Combination T4 and T3 therapy?</vt:lpstr>
      <vt:lpstr>Graves disease update</vt:lpstr>
      <vt:lpstr>monitoring</vt:lpstr>
      <vt:lpstr>Monitoring</vt:lpstr>
      <vt:lpstr>Back to the patient</vt:lpstr>
      <vt:lpstr>For how long should patients be treated?</vt:lpstr>
      <vt:lpstr>Does the dose influence the chances of remission?</vt:lpstr>
      <vt:lpstr>predictors of FAILURE of remission?</vt:lpstr>
      <vt:lpstr>Slide 48</vt:lpstr>
      <vt:lpstr>Slide 49</vt:lpstr>
      <vt:lpstr>Slide 50</vt:lpstr>
      <vt:lpstr>Methimazole acts faster than PTU in Graves Disease</vt:lpstr>
      <vt:lpstr>Slide 52</vt:lpstr>
      <vt:lpstr>Slide 53</vt:lpstr>
      <vt:lpstr>Graves' disease</vt:lpstr>
      <vt:lpstr>Surgery For Graves Disease</vt:lpstr>
      <vt:lpstr>Slide 56</vt:lpstr>
      <vt:lpstr>Toxic multinodular goiters: Brief update on Managment</vt:lpstr>
      <vt:lpstr>Thyroid function in nonthyroidal illness</vt:lpstr>
      <vt:lpstr>Low T3 is common in critical illness</vt:lpstr>
      <vt:lpstr>Slide 60</vt:lpstr>
      <vt:lpstr>When to measure?</vt:lpstr>
      <vt:lpstr>Slide 62</vt:lpstr>
      <vt:lpstr>Slide 63</vt:lpstr>
      <vt:lpstr>Slide 64</vt:lpstr>
      <vt:lpstr>Slide 65</vt:lpstr>
      <vt:lpstr>Slide 66</vt:lpstr>
      <vt:lpstr>Any other investigation</vt:lpstr>
      <vt:lpstr>Whats the diagnosis ?</vt:lpstr>
      <vt:lpstr>Differential diagnosis</vt:lpstr>
      <vt:lpstr>Effects on bone</vt:lpstr>
      <vt:lpstr>incidence of AFIB  over age 60  based on TSH</vt:lpstr>
      <vt:lpstr>Effects on mortality</vt:lpstr>
      <vt:lpstr>WHO/WHEN TO TREAT </vt:lpstr>
      <vt:lpstr>Returning to the patient</vt:lpstr>
      <vt:lpstr>Thyroid and the heart</vt:lpstr>
      <vt:lpstr>Slide 76</vt:lpstr>
      <vt:lpstr>41 year old lady </vt:lpstr>
      <vt:lpstr>Slide 78</vt:lpstr>
      <vt:lpstr>EFFECTS OF THYROID HORMONE REPLACEMENT</vt:lpstr>
      <vt:lpstr>TSH ELEVATIONS NOT ASSOCIATED WITH SUBCLINICAL HYPOTHYROIDISM</vt:lpstr>
      <vt:lpstr>Slide 81</vt:lpstr>
      <vt:lpstr>MULTINODULAR GOITERS AND CANCER</vt:lpstr>
      <vt:lpstr>Slide 83</vt:lpstr>
      <vt:lpstr>Slide 84</vt:lpstr>
      <vt:lpstr>Risk of cancer is similar in multinodular goiter vs. one nodule</vt:lpstr>
      <vt:lpstr>Most (46%) of patients with a MNG required surgery</vt:lpstr>
      <vt:lpstr>Slide 87</vt:lpstr>
      <vt:lpstr>Recent evidence based reviews show</vt:lpstr>
      <vt:lpstr>Slide 89</vt:lpstr>
      <vt:lpstr>“in God we trust– everyone else must show us the evidence”</vt:lpstr>
    </vt:vector>
  </TitlesOfParts>
  <Company>Medical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THYROIDOLOGY UPDATE SHAHZAD AHMAD M.D </dc:title>
  <dc:creator>Los Palos</dc:creator>
  <cp:lastModifiedBy>Billings Clinic</cp:lastModifiedBy>
  <cp:revision>360</cp:revision>
  <dcterms:created xsi:type="dcterms:W3CDTF">2009-03-23T22:17:09Z</dcterms:created>
  <dcterms:modified xsi:type="dcterms:W3CDTF">2012-02-10T00:26:27Z</dcterms:modified>
</cp:coreProperties>
</file>