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sldIdLst>
    <p:sldId id="331" r:id="rId2"/>
    <p:sldId id="334" r:id="rId3"/>
    <p:sldId id="335" r:id="rId4"/>
    <p:sldId id="336" r:id="rId5"/>
    <p:sldId id="333" r:id="rId6"/>
    <p:sldId id="320" r:id="rId7"/>
    <p:sldId id="321" r:id="rId8"/>
    <p:sldId id="339" r:id="rId9"/>
    <p:sldId id="322" r:id="rId10"/>
    <p:sldId id="325" r:id="rId11"/>
    <p:sldId id="326" r:id="rId12"/>
    <p:sldId id="327" r:id="rId13"/>
    <p:sldId id="328" r:id="rId14"/>
    <p:sldId id="329" r:id="rId15"/>
    <p:sldId id="330" r:id="rId16"/>
    <p:sldId id="352" r:id="rId17"/>
    <p:sldId id="262" r:id="rId18"/>
    <p:sldId id="337" r:id="rId19"/>
    <p:sldId id="338" r:id="rId20"/>
    <p:sldId id="265" r:id="rId21"/>
    <p:sldId id="353" r:id="rId22"/>
    <p:sldId id="364" r:id="rId23"/>
    <p:sldId id="356" r:id="rId24"/>
    <p:sldId id="358" r:id="rId25"/>
    <p:sldId id="362" r:id="rId26"/>
    <p:sldId id="366" r:id="rId27"/>
    <p:sldId id="363" r:id="rId28"/>
    <p:sldId id="360" r:id="rId29"/>
    <p:sldId id="361" r:id="rId30"/>
    <p:sldId id="365" r:id="rId31"/>
    <p:sldId id="285" r:id="rId32"/>
    <p:sldId id="349" r:id="rId33"/>
    <p:sldId id="350" r:id="rId34"/>
    <p:sldId id="286" r:id="rId35"/>
    <p:sldId id="351" r:id="rId36"/>
    <p:sldId id="340" r:id="rId37"/>
    <p:sldId id="347" r:id="rId38"/>
    <p:sldId id="288" r:id="rId39"/>
    <p:sldId id="289" r:id="rId40"/>
    <p:sldId id="345" r:id="rId41"/>
    <p:sldId id="34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4BDE-8DCC-4109-9E7C-808A1068D8E7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99C9-01D7-4102-95E6-111063808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C99C9-01D7-4102-95E6-1110638084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altLang="ar-SA" sz="17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C99C9-01D7-4102-95E6-1110638084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C99C9-01D7-4102-95E6-1110638084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7B5C7-9911-4865-A4F4-AA24E042F85E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70DD1-7608-4F67-9783-66791B6657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F0C74-E40E-4367-8F47-2F480D12F30F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72DB8-4349-4126-9094-357AC07B87F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F98F6-F761-4BC7-8571-41913C53E970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28812-31A7-4610-98C0-4C2919EBDE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CCA85-6EAE-4BFF-9419-17553A6C1452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E1D05-2630-45D8-9C50-1ACEE2FF9B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63387-7228-49C0-B4A2-DE4E1920BACA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CFB2-87C4-4F74-8D0D-7C9D67A6E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A038C-1CB9-4336-B0A3-3B9800CDE362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B6256-62AA-43D1-9A9A-2D530922FE4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027F2-8E82-4107-A5BC-3866DD4E26C6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B56F-6EFC-44A1-AC00-997307ADF8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596ED-2438-4692-AE7D-E24F0CE0267F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C0B24-8851-4E36-A4CD-A83FFD41E57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4CF7B-134E-4452-91BD-4163B6BF9DB5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0C7F-679F-46EC-B6A6-6B7913DF57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AB85C-4EFC-4281-8511-B6D0E3AC6D06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5B64A-C12A-4D61-B1D4-C042BA313A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F254E-6F7B-4D76-A961-4A4FCBAD9222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D8C8F67-3FAE-4E0B-B6D2-661DD7B738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006545-FA26-43D2-A4FE-0ECC343004AF}" type="datetimeFigureOut">
              <a:rPr lang="en-US" smtClean="0"/>
              <a:pPr>
                <a:defRPr/>
              </a:pPr>
              <a:t>3/16/2012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E061EC5-26A6-4BE9-BCD8-14B77F6E19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7232"/>
            <a:ext cx="8715404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latin typeface="Arial Black" pitchFamily="34" charset="0"/>
              </a:rPr>
              <a:t>BIOCHEMICAL INVESTIGATIONS IN CHRONIC LIVER DISEASE</a:t>
            </a:r>
            <a:endParaRPr lang="en-GB" sz="3600" dirty="0"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4143375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dirty="0" smtClean="0"/>
          </a:p>
          <a:p>
            <a:pPr algn="r" eaLnBrk="1" hangingPunct="1"/>
            <a:r>
              <a:rPr lang="en-GB" sz="1800" dirty="0" smtClean="0">
                <a:latin typeface="Arial" charset="0"/>
                <a:cs typeface="Arial" charset="0"/>
              </a:rPr>
              <a:t>COL </a:t>
            </a:r>
          </a:p>
          <a:p>
            <a:pPr algn="r" eaLnBrk="1" hangingPunct="1"/>
            <a:r>
              <a:rPr lang="en-GB" sz="1800" dirty="0" smtClean="0">
                <a:latin typeface="Arial" charset="0"/>
                <a:cs typeface="Arial" charset="0"/>
              </a:rPr>
              <a:t>MUHAMMAD  ASIF NAWAZ </a:t>
            </a:r>
          </a:p>
          <a:p>
            <a:pPr algn="r" eaLnBrk="1" hangingPunct="1"/>
            <a:r>
              <a:rPr lang="en-GB" sz="1800" dirty="0" smtClean="0">
                <a:latin typeface="Arial" charset="0"/>
                <a:cs typeface="Arial" charset="0"/>
              </a:rPr>
              <a:t>DEPARTMENT OF PATHOLOGY</a:t>
            </a:r>
          </a:p>
          <a:p>
            <a:pPr algn="r" eaLnBrk="1" hangingPunct="1"/>
            <a:r>
              <a:rPr lang="en-GB" sz="1800" dirty="0" smtClean="0">
                <a:latin typeface="Arial" charset="0"/>
                <a:cs typeface="Arial" charset="0"/>
              </a:rPr>
              <a:t>ARMY MEDICAL COLLEGE, RAWALPINDI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0108"/>
            <a:ext cx="8686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b="1" dirty="0"/>
              <a:t>Suggested algorithm for evaluating raised transaminases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dirty="0" smtClean="0"/>
              <a:t>Enzymes for the detection of cholestasis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Alkaline phosphatase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7696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Present in nearly all tissues - isoenzymes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Localised in the microvilli of the bile canalicus in the liver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Also present in bone, intestine, placenta, kidney and wbc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Elevation may be physiological or pathological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143000" y="4114800"/>
            <a:ext cx="5867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Physiological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In tissues undergoing metabolic stimulation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Third trimester of pregnancy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Adolescence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771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Suggested algorithm for evaluating a raised s.alkaline phosphatase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962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Gammaglutamyl transferase </a:t>
            </a:r>
            <a:br>
              <a:rPr lang="en-US" sz="2800" smtClean="0"/>
            </a:br>
            <a:r>
              <a:rPr lang="en-US" sz="2800" smtClean="0"/>
              <a:t>(</a:t>
            </a:r>
            <a:r>
              <a:rPr lang="el-GR" sz="2800" smtClean="0"/>
              <a:t>γ</a:t>
            </a:r>
            <a:r>
              <a:rPr lang="en-US" sz="2800" smtClean="0"/>
              <a:t>-glutamyl transpeptidase)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Found in hepatocytes and biliary epithelial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Sensitive for hepatobiliary disease but ltd by lack of specificity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 other enzyme abnormalities, raised GGT would support a hepatobiliary cause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confirm hepatic source for a raised AP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Raised GGT and raised transaminases with ratio of AST to ALT 2:1 or more suggestive of ALD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Medications can cause mild rise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Normal range 0 to 30 IU/L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8153400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smtClean="0"/>
              <a:t>Causes of raised serum gammaglutamyl transferase (SGGT)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5´-Nucleotidase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857496"/>
            <a:ext cx="8229600" cy="400050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Normal  0.3 to 3.2 Bodansky units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Spectrum of abnormality similar to that of SAP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Specificity for hepatobiliary disease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May be used to confirm hepatic origin of elevated SAP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Lactate Dehydrogenase</a:t>
            </a:r>
            <a:r>
              <a:rPr lang="en-US" smtClean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2800" smtClean="0"/>
              <a:t>Lactate dehydrogenase (LDH) is often raised in hepatocellular dysfunction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It is rarely measured for this purpose since it lacks specificity because of wide distribution of LDH in the body.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46F70-A6A6-47E0-A929-9C450A76E496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Serum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 breakdown product of </a:t>
            </a:r>
            <a:r>
              <a:rPr lang="en-GB" dirty="0" err="1" smtClean="0"/>
              <a:t>heme</a:t>
            </a:r>
            <a:r>
              <a:rPr lang="en-GB" dirty="0" smtClean="0"/>
              <a:t> (part of the haemoglobin in red blood cells)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hepatocytes</a:t>
            </a:r>
            <a:r>
              <a:rPr lang="en-GB" dirty="0" smtClean="0"/>
              <a:t> takes up </a:t>
            </a:r>
            <a:r>
              <a:rPr lang="en-GB" dirty="0" err="1" smtClean="0"/>
              <a:t>bilirubin</a:t>
            </a:r>
            <a:r>
              <a:rPr lang="en-GB" dirty="0" smtClean="0"/>
              <a:t>, conjugates it to make it more water soluble and secretes it onto the bile ducts for excretion via the intestine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Increased </a:t>
            </a:r>
            <a:r>
              <a:rPr lang="en-GB" dirty="0" err="1" smtClean="0"/>
              <a:t>bilirubin</a:t>
            </a:r>
            <a:r>
              <a:rPr lang="en-GB" dirty="0" smtClean="0"/>
              <a:t> causes jaundice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Prehepatic</a:t>
            </a:r>
            <a:r>
              <a:rPr lang="en-GB" dirty="0" smtClean="0"/>
              <a:t>: too much red cell break down (</a:t>
            </a:r>
            <a:r>
              <a:rPr lang="en-GB" dirty="0" err="1" smtClean="0"/>
              <a:t>unconjugated</a:t>
            </a:r>
            <a:r>
              <a:rPr lang="en-GB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Hepatic: unable to metabolise the </a:t>
            </a:r>
            <a:r>
              <a:rPr lang="en-GB" dirty="0" err="1" smtClean="0"/>
              <a:t>bilirubin</a:t>
            </a:r>
            <a:r>
              <a:rPr lang="en-GB" dirty="0" smtClean="0"/>
              <a:t> (mixed)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Reduced conjugation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Unable to secrete </a:t>
            </a:r>
            <a:r>
              <a:rPr lang="en-GB" dirty="0" err="1" smtClean="0"/>
              <a:t>bilirubin</a:t>
            </a:r>
            <a:endParaRPr lang="en-GB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Post hepatic: obstruction to the excretion of bile (conjugated)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NZ" sz="4000" b="1" dirty="0">
                <a:latin typeface="Century Gothic" pitchFamily="34" charset="0"/>
              </a:rPr>
              <a:t>Causes of bilirubin elevation</a:t>
            </a:r>
            <a:r>
              <a:rPr lang="en-NZ" sz="4000" b="1" dirty="0"/>
              <a:t/>
            </a:r>
            <a:br>
              <a:rPr lang="en-NZ" sz="4000" b="1" dirty="0"/>
            </a:br>
            <a:endParaRPr lang="en-US" sz="40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643182"/>
            <a:ext cx="8686800" cy="37147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NZ" sz="2400" dirty="0">
                <a:latin typeface="Comic Sans MS" pitchFamily="66" charset="0"/>
              </a:rPr>
              <a:t>Liver disease: usually along with other LFTs </a:t>
            </a:r>
          </a:p>
          <a:p>
            <a:pPr>
              <a:lnSpc>
                <a:spcPct val="150000"/>
              </a:lnSpc>
            </a:pPr>
            <a:r>
              <a:rPr lang="en-NZ" sz="2400" dirty="0">
                <a:latin typeface="Comic Sans MS" pitchFamily="66" charset="0"/>
              </a:rPr>
              <a:t>Isolated </a:t>
            </a:r>
            <a:r>
              <a:rPr lang="en-NZ" sz="2400" dirty="0">
                <a:latin typeface="Comic Sans MS" pitchFamily="66" charset="0"/>
                <a:cs typeface="Arial" charset="0"/>
              </a:rPr>
              <a:t>↑</a:t>
            </a:r>
            <a:r>
              <a:rPr lang="en-NZ" sz="2400" dirty="0">
                <a:latin typeface="Comic Sans MS" pitchFamily="66" charset="0"/>
              </a:rPr>
              <a:t> bilirubin</a:t>
            </a:r>
            <a:r>
              <a:rPr lang="en-NZ" sz="2400" dirty="0">
                <a:latin typeface="Comic Sans MS" pitchFamily="66" charset="0"/>
                <a:cs typeface="Arial" charset="0"/>
              </a:rPr>
              <a:t>:</a:t>
            </a:r>
            <a:r>
              <a:rPr lang="en-NZ" sz="2400" dirty="0">
                <a:latin typeface="Comic Sans MS" pitchFamily="66" charset="0"/>
              </a:rPr>
              <a:t> familial hyperbilirubinaemias, </a:t>
            </a:r>
          </a:p>
          <a:p>
            <a:pPr>
              <a:lnSpc>
                <a:spcPct val="150000"/>
              </a:lnSpc>
            </a:pPr>
            <a:r>
              <a:rPr lang="en-NZ" sz="2400" dirty="0">
                <a:latin typeface="Comic Sans MS" pitchFamily="66" charset="0"/>
              </a:rPr>
              <a:t>Haemolysis: </a:t>
            </a:r>
            <a:r>
              <a:rPr lang="en-NZ" sz="2400" dirty="0">
                <a:latin typeface="Comic Sans MS" pitchFamily="66" charset="0"/>
                <a:cs typeface="Arial" charset="0"/>
              </a:rPr>
              <a:t>↑</a:t>
            </a:r>
            <a:r>
              <a:rPr lang="en-NZ" sz="2400" dirty="0">
                <a:latin typeface="Comic Sans MS" pitchFamily="66" charset="0"/>
              </a:rPr>
              <a:t> unconjugated bilirubin.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NZ" sz="2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n-NZ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sz="3200" b="1">
                <a:latin typeface="Century Gothic" pitchFamily="34" charset="0"/>
              </a:rPr>
              <a:t>Follow up of elevated bilirubin levels </a:t>
            </a:r>
            <a:r>
              <a:rPr lang="en-NZ" sz="2400" b="1">
                <a:latin typeface="Century Gothic" pitchFamily="34" charset="0"/>
              </a:rPr>
              <a:t>(when no clinical indications of cause)</a:t>
            </a:r>
            <a:r>
              <a:rPr lang="en-US" sz="4000"/>
              <a:t> </a:t>
            </a:r>
          </a:p>
        </p:txBody>
      </p:sp>
      <p:graphicFrame>
        <p:nvGraphicFramePr>
          <p:cNvPr id="37952" name="Group 64"/>
          <p:cNvGraphicFramePr>
            <a:graphicFrameLocks noGrp="1"/>
          </p:cNvGraphicFramePr>
          <p:nvPr>
            <p:ph type="tbl" idx="1"/>
          </p:nvPr>
        </p:nvGraphicFramePr>
        <p:xfrm>
          <a:off x="539750" y="1844675"/>
          <a:ext cx="8229600" cy="3959543"/>
        </p:xfrm>
        <a:graphic>
          <a:graphicData uri="http://schemas.openxmlformats.org/drawingml/2006/table">
            <a:tbl>
              <a:tblPr/>
              <a:tblGrid>
                <a:gridCol w="2674938"/>
                <a:gridCol w="55546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Bilirubin level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Follow up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Up to 1.5 X ULN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Retest when well in 3 months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&gt; 1.5 X ULN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Test unconjugated portion.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Unconjugated &gt;70% in a well patient with otherwise normal LFTs, CBC and TSH = most likely to be Gilberts Syndrome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&gt; 3.0 X ULN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Unconjugated &gt;70% consider haemolysis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Conjugated &gt;50% consider ultrasound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en-IE" dirty="0">
                <a:latin typeface="Comic Sans MS" pitchFamily="66" charset="0"/>
              </a:rPr>
              <a:t>Normal Liver Function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Protein synthesis and degradation: </a:t>
            </a:r>
          </a:p>
          <a:p>
            <a:pPr lvl="1">
              <a:lnSpc>
                <a:spcPct val="90000"/>
              </a:lnSpc>
            </a:pPr>
            <a:r>
              <a:rPr lang="en-IE" sz="2400" dirty="0">
                <a:latin typeface="Comic Sans MS" pitchFamily="66" charset="0"/>
              </a:rPr>
              <a:t>albumin, transport proteins, clotting factors,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Carbohydrate metabolism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Lipid metabolism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Bile acid metabolism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Bilirubin metabolism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Hormone inactivation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Drug inactivation and excretion</a:t>
            </a:r>
          </a:p>
          <a:p>
            <a:pPr>
              <a:lnSpc>
                <a:spcPct val="90000"/>
              </a:lnSpc>
            </a:pPr>
            <a:r>
              <a:rPr lang="en-IE" sz="2800" dirty="0" smtClean="0">
                <a:latin typeface="Comic Sans MS" pitchFamily="66" charset="0"/>
              </a:rPr>
              <a:t>Storage function 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100" name="Picture 4" descr="LiverFINAL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3143240" cy="23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dirty="0" smtClean="0"/>
              <a:t>Liver synthetic functions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7718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Clotting factors: prothrombin (PT) – very specific for liver dysfunction / liver failure</a:t>
            </a:r>
          </a:p>
          <a:p>
            <a:pPr eaLnBrk="1" hangingPunct="1"/>
            <a:endParaRPr lang="en-GB" dirty="0" smtClean="0">
              <a:latin typeface="Comic Sans MS" pitchFamily="66" charset="0"/>
            </a:endParaRP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Albumin: low in chronic liver disease</a:t>
            </a:r>
          </a:p>
          <a:p>
            <a:pPr eaLnBrk="1" hangingPunct="1"/>
            <a:endParaRPr lang="en-GB" dirty="0" smtClean="0">
              <a:latin typeface="Comic Sans MS" pitchFamily="66" charset="0"/>
            </a:endParaRP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Glucose: hypoglycaemia indicates severe hepatic dysfunction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Proteins measured in the </a:t>
            </a:r>
            <a:br>
              <a:rPr lang="en-US" sz="3200" smtClean="0"/>
            </a:br>
            <a:r>
              <a:rPr lang="en-US" sz="3200" smtClean="0"/>
              <a:t>investigation of disease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655" y="2101310"/>
            <a:ext cx="4048690" cy="4057143"/>
          </a:xfrm>
          <a:noFill/>
        </p:spPr>
      </p:pic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63280D-D384-47DE-87A4-77238186F8C4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 dirty="0" smtClean="0"/>
              <a:t>            Serum </a:t>
            </a:r>
            <a:r>
              <a:rPr lang="en-US" altLang="ar-SA" dirty="0"/>
              <a:t>albumin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Synthesized by hepatocytes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Serum half life about 3 weeks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Decreased in chronic and severe liver disease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Other causes for hypoalbinemia: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 protein-losing enteropathy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Urinary losses: nephrotic syndrome</a:t>
            </a:r>
          </a:p>
          <a:p>
            <a:pPr lvl="1" algn="l" rtl="0">
              <a:lnSpc>
                <a:spcPct val="90000"/>
              </a:lnSpc>
            </a:pPr>
            <a:r>
              <a:rPr lang="en-US" altLang="ar-SA" dirty="0">
                <a:latin typeface="Comic Sans MS" pitchFamily="66" charset="0"/>
              </a:rPr>
              <a:t>malnutrition</a:t>
            </a:r>
          </a:p>
          <a:p>
            <a:pPr lvl="1" algn="l" rtl="0">
              <a:lnSpc>
                <a:spcPct val="90000"/>
              </a:lnSpc>
            </a:pPr>
            <a:endParaRPr lang="en-US" alt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Plasma Proteins in Liver Disease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Serum globulins are often increased in cirrhosis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alpha1-Antitrypsin deficiency: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		- neonatal jaundice and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         </a:t>
            </a:r>
            <a:r>
              <a:rPr lang="en-US" sz="2800" dirty="0" smtClean="0">
                <a:latin typeface="Comic Sans MS" pitchFamily="66" charset="0"/>
              </a:rPr>
              <a:t>- cirrhosis in children and young adults. 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51E3C-BD2A-40C4-9175-84E1328BB64B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         Plasma Proteins in Liver Disease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Alpha-fetoprotein: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			- modest levels are found,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                     e.g; during acute viral hepatitis, 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			- very high values occur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                     in hepatocellular carcinoma. 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BA8C9-D36E-40D3-94FF-2AEC42C825F6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0" dirty="0" smtClean="0"/>
              <a:t>             Autoantibodies</a:t>
            </a:r>
            <a:endParaRPr lang="en-US" altLang="ar-SA" b="0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ar-SA" b="1" dirty="0" smtClean="0">
              <a:latin typeface="Comic Sans MS" pitchFamily="66" charset="0"/>
            </a:endParaRPr>
          </a:p>
          <a:p>
            <a:pPr algn="l" rtl="0"/>
            <a:r>
              <a:rPr lang="en-US" altLang="ar-SA" b="1" dirty="0" smtClean="0">
                <a:latin typeface="Comic Sans MS" pitchFamily="66" charset="0"/>
              </a:rPr>
              <a:t>Antimitochondrial </a:t>
            </a:r>
            <a:r>
              <a:rPr lang="en-US" altLang="ar-SA" b="1" dirty="0">
                <a:latin typeface="Comic Sans MS" pitchFamily="66" charset="0"/>
              </a:rPr>
              <a:t>Ab: in primary biliary cirrhosis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Antinuclear Ab and antismooth muscle Ab: in autoimmune hepatitis type 1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Anti LKM1 antibodies in type 2 AIH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Antibodies to soluble liver antigen in type 3 AIH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Serum </a:t>
            </a:r>
            <a:r>
              <a:rPr lang="en-US" dirty="0" smtClean="0"/>
              <a:t>ammonia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643182"/>
            <a:ext cx="8229600" cy="438912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Released from proteins in the gut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Detoxified in the liver to urea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Increased serum level due to decreased detoxification by the liver and due to portal-systemic shunting</a:t>
            </a:r>
          </a:p>
          <a:p>
            <a:pPr algn="l" rtl="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Elevation does not correlate with hepatic function or the presence or degree of hepatic encephalopathy.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 smtClean="0"/>
              <a:t>             Tumor </a:t>
            </a:r>
            <a:r>
              <a:rPr lang="en-US" altLang="ar-SA" dirty="0"/>
              <a:t>markers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en-US" b="1" dirty="0" smtClean="0">
              <a:latin typeface="Comic Sans MS" pitchFamily="66" charset="0"/>
              <a:sym typeface="Symbol" pitchFamily="18" charset="2"/>
            </a:endParaRPr>
          </a:p>
          <a:p>
            <a:pPr algn="l" rtl="0"/>
            <a:endParaRPr lang="en-US" altLang="en-US" b="1" dirty="0" smtClean="0">
              <a:latin typeface="Comic Sans MS" pitchFamily="66" charset="0"/>
              <a:sym typeface="Symbol" pitchFamily="18" charset="2"/>
            </a:endParaRPr>
          </a:p>
          <a:p>
            <a:pPr algn="l" rtl="0"/>
            <a:r>
              <a:rPr lang="en-US" altLang="en-US" b="1" dirty="0" smtClean="0">
                <a:latin typeface="Comic Sans MS" pitchFamily="66" charset="0"/>
                <a:sym typeface="Symbol" pitchFamily="18" charset="2"/>
              </a:rPr>
              <a:t> </a:t>
            </a:r>
            <a:r>
              <a:rPr lang="en-US" altLang="ar-SA" b="1" dirty="0">
                <a:latin typeface="Comic Sans MS" pitchFamily="66" charset="0"/>
                <a:sym typeface="Symbol" pitchFamily="18" charset="2"/>
              </a:rPr>
              <a:t>fetoprotein: increased in hepatocellular carcinoma.</a:t>
            </a:r>
          </a:p>
          <a:p>
            <a:pPr algn="l" rtl="0"/>
            <a:r>
              <a:rPr lang="en-US" altLang="ar-SA" b="1" dirty="0">
                <a:latin typeface="Comic Sans MS" pitchFamily="66" charset="0"/>
                <a:sym typeface="Symbol" pitchFamily="18" charset="2"/>
              </a:rPr>
              <a:t>CA 19-9: increased in tumors of biliary tree</a:t>
            </a:r>
            <a:endParaRPr lang="en-US" altLang="ar-SA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 smtClean="0"/>
              <a:t>   Blood </a:t>
            </a:r>
            <a:r>
              <a:rPr lang="en-US" altLang="ar-SA" dirty="0"/>
              <a:t>sugar in liver diseases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ar-SA" b="1" dirty="0" smtClean="0">
              <a:latin typeface="Comic Sans MS" pitchFamily="66" charset="0"/>
            </a:endParaRPr>
          </a:p>
          <a:p>
            <a:pPr algn="l" rtl="0"/>
            <a:endParaRPr lang="en-US" altLang="ar-SA" b="1" dirty="0" smtClean="0">
              <a:latin typeface="Comic Sans MS" pitchFamily="66" charset="0"/>
            </a:endParaRPr>
          </a:p>
          <a:p>
            <a:pPr algn="l" rtl="0"/>
            <a:r>
              <a:rPr lang="en-US" altLang="ar-SA" b="1" dirty="0" smtClean="0">
                <a:latin typeface="Comic Sans MS" pitchFamily="66" charset="0"/>
              </a:rPr>
              <a:t>Impaired </a:t>
            </a:r>
            <a:r>
              <a:rPr lang="en-US" altLang="ar-SA" b="1" dirty="0">
                <a:latin typeface="Comic Sans MS" pitchFamily="66" charset="0"/>
              </a:rPr>
              <a:t>Glucose tolerance test in liver cirrhosis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Hypoglycemia in fulminant hepatitis and terminal liver cirrhosis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 smtClean="0"/>
              <a:t>    Serum </a:t>
            </a:r>
            <a:r>
              <a:rPr lang="en-US" altLang="ar-SA" dirty="0"/>
              <a:t>lipids in liver disease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altLang="ar-SA" b="1" dirty="0" smtClean="0">
              <a:latin typeface="Comic Sans MS" pitchFamily="66" charset="0"/>
            </a:endParaRPr>
          </a:p>
          <a:p>
            <a:pPr algn="l" rtl="0"/>
            <a:r>
              <a:rPr lang="en-US" altLang="ar-SA" b="1" dirty="0" smtClean="0">
                <a:latin typeface="Comic Sans MS" pitchFamily="66" charset="0"/>
              </a:rPr>
              <a:t>Cholesterol </a:t>
            </a:r>
            <a:r>
              <a:rPr lang="en-US" altLang="ar-SA" b="1" dirty="0">
                <a:latin typeface="Comic Sans MS" pitchFamily="66" charset="0"/>
              </a:rPr>
              <a:t>level increased in liver diseases especially cholestatic diseases with decreased esterified fraction.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Abnormal lipoprotein X in biliary cirrhosis.</a:t>
            </a:r>
          </a:p>
          <a:p>
            <a:pPr algn="l" rtl="0"/>
            <a:r>
              <a:rPr lang="en-US" altLang="ar-SA" b="1" dirty="0">
                <a:latin typeface="Comic Sans MS" pitchFamily="66" charset="0"/>
              </a:rPr>
              <a:t>Triglyceride level increased due to decreased mobilization from liver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00108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Types of liver disease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Cholestasis: bile duct damage from stones or tumour, primary biliary cirrhosis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Infection: hepatitis A, B, C, EBV, CMV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Chemical damage: drugs and alcohol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Hereditary: Wilsons disease, haemochromatosis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Vascular damage: Budd-Chiari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Autoimmunity: autoimmune hepatitis, primary sclerosing cholangitis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Congenital anomalies: biliary atresia, Caroli’s disease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Metabolic disease: galactosemia, fatty liver disease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Liver function tests 2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IE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IE" sz="2800" dirty="0" smtClean="0">
                <a:latin typeface="Comic Sans MS" pitchFamily="66" charset="0"/>
              </a:rPr>
              <a:t>Hepatitis </a:t>
            </a:r>
            <a:r>
              <a:rPr lang="en-IE" sz="2800" dirty="0">
                <a:latin typeface="Comic Sans MS" pitchFamily="66" charset="0"/>
              </a:rPr>
              <a:t>antibodies: A, B, C….D, 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IE" sz="2400" dirty="0">
                <a:latin typeface="Comic Sans MS" pitchFamily="66" charset="0"/>
              </a:rPr>
              <a:t>EBV, Toxo, CMV, Leptospirosis 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Ferritin and fasting transferrin saturation,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IE" sz="2400" dirty="0">
                <a:latin typeface="Comic Sans MS" pitchFamily="66" charset="0"/>
              </a:rPr>
              <a:t>Haemochromatosis genetics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Caeruloplasmin and copper (serum),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IE" sz="2400" dirty="0">
                <a:latin typeface="Comic Sans MS" pitchFamily="66" charset="0"/>
              </a:rPr>
              <a:t>24 hour urine for copper</a:t>
            </a:r>
            <a:endParaRPr lang="en-IE" sz="2400" u="sng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Autoantibodies: ANA, ASMA, AMA, Coeliac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Immunoglobulins: IgG, IgA, IgM 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latin typeface="Comic Sans MS" pitchFamily="66" charset="0"/>
              </a:rPr>
              <a:t>Cholesterol, triglycerides, glucose, TFTs</a:t>
            </a:r>
          </a:p>
          <a:p>
            <a:pPr>
              <a:lnSpc>
                <a:spcPct val="90000"/>
              </a:lnSpc>
              <a:buSzPct val="50000"/>
              <a:buFontTx/>
              <a:buChar char="o"/>
            </a:pPr>
            <a:r>
              <a:rPr lang="en-IE" sz="2800" dirty="0">
                <a:latin typeface="Comic Sans MS" pitchFamily="66" charset="0"/>
              </a:rPr>
              <a:t>a</a:t>
            </a:r>
            <a:r>
              <a:rPr lang="en-IE" sz="2800" baseline="-25000" dirty="0">
                <a:latin typeface="Comic Sans MS" pitchFamily="66" charset="0"/>
              </a:rPr>
              <a:t>1</a:t>
            </a:r>
            <a:r>
              <a:rPr lang="en-IE" sz="2800" dirty="0">
                <a:latin typeface="Comic Sans MS" pitchFamily="66" charset="0"/>
              </a:rPr>
              <a:t>antitrypsin levels </a:t>
            </a:r>
            <a:r>
              <a:rPr lang="en-IE" sz="2800" u="sng" dirty="0">
                <a:latin typeface="Comic Sans MS" pitchFamily="66" charset="0"/>
              </a:rPr>
              <a:t>+</a:t>
            </a:r>
            <a:r>
              <a:rPr lang="en-IE" sz="2800" dirty="0">
                <a:latin typeface="Comic Sans MS" pitchFamily="66" charset="0"/>
              </a:rPr>
              <a:t> phenotype</a:t>
            </a:r>
          </a:p>
          <a:p>
            <a:pPr>
              <a:lnSpc>
                <a:spcPct val="90000"/>
              </a:lnSpc>
              <a:buSzPct val="50000"/>
              <a:buFontTx/>
              <a:buChar char="o"/>
            </a:pPr>
            <a:r>
              <a:rPr lang="en-IE" sz="2800" dirty="0">
                <a:latin typeface="Comic Sans MS" pitchFamily="66" charset="0"/>
              </a:rPr>
              <a:t>a-fetoprotein (cirrhotics only)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SzPct val="50000"/>
              <a:buFontTx/>
              <a:buChar char="o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088"/>
            <a:ext cx="8229600" cy="17247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Chronic hepatitis B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428868"/>
            <a:ext cx="8229600" cy="4429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000" dirty="0">
                <a:latin typeface="Comic Sans MS" pitchFamily="66" charset="0"/>
              </a:rPr>
              <a:t>50 - 90% neonates and children infected with hepatitis will develop chronic hepatitis B infection, but &lt; 5% of adults. 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000" dirty="0">
                <a:latin typeface="Comic Sans MS" pitchFamily="66" charset="0"/>
              </a:rPr>
              <a:t>Chronic hepatitis B carriers have ~ 25% risk of developing liver damage, cirrhosis, liver failure and liver cancer.  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000" dirty="0">
                <a:latin typeface="Comic Sans MS" pitchFamily="66" charset="0"/>
              </a:rPr>
              <a:t>LFTs should be tested at least 6 monthly.  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000" dirty="0">
                <a:latin typeface="Comic Sans MS" pitchFamily="66" charset="0"/>
              </a:rPr>
              <a:t>Screening for hepatitis B infection, using HBsAg, is recommended for all people </a:t>
            </a:r>
            <a:r>
              <a:rPr lang="en-US" sz="2000" dirty="0" smtClean="0">
                <a:latin typeface="Comic Sans MS" pitchFamily="66" charset="0"/>
              </a:rPr>
              <a:t>not </a:t>
            </a:r>
            <a:r>
              <a:rPr lang="en-US" sz="2000" dirty="0">
                <a:latin typeface="Comic Sans MS" pitchFamily="66" charset="0"/>
              </a:rPr>
              <a:t>previously been immunised.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NZ" sz="3200" b="1" dirty="0" smtClean="0">
                <a:latin typeface="Century Gothic" pitchFamily="34" charset="0"/>
              </a:rPr>
              <a:t>Screening </a:t>
            </a:r>
            <a:r>
              <a:rPr lang="en-NZ" sz="3200" b="1" dirty="0">
                <a:latin typeface="Century Gothic" pitchFamily="34" charset="0"/>
              </a:rPr>
              <a:t>for hepatitis B in people not previously immune</a:t>
            </a:r>
            <a:r>
              <a:rPr lang="en-US" sz="4000" dirty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27313" y="2060575"/>
            <a:ext cx="4392612" cy="3376613"/>
            <a:chOff x="3240" y="8458"/>
            <a:chExt cx="4860" cy="3959"/>
          </a:xfrm>
        </p:grpSpPr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4500" y="84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HBsAg</a:t>
              </a:r>
              <a:endParaRPr lang="en-US"/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420" y="9537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Negative</a:t>
              </a: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6300" y="953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Positive</a:t>
              </a: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3240" y="10617"/>
              <a:ext cx="180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/>
                <a:t>No evidence of Hepatitis B infection</a:t>
              </a:r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6300" y="10617"/>
              <a:ext cx="180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/>
                <a:t>If positive for &gt; 6 months, consistent with chronic Hepatitis B infection</a:t>
              </a:r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4320" y="9358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5580" y="899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4320" y="1007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7020" y="1007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3635375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011863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sz="2800" b="1" dirty="0" smtClean="0">
                <a:latin typeface="Century Gothic" pitchFamily="34" charset="0"/>
              </a:rPr>
              <a:t>Investigation </a:t>
            </a:r>
            <a:r>
              <a:rPr lang="en-NZ" sz="2800" b="1" dirty="0">
                <a:latin typeface="Century Gothic" pitchFamily="34" charset="0"/>
              </a:rPr>
              <a:t>for </a:t>
            </a:r>
            <a:r>
              <a:rPr lang="en-NZ" sz="2800" b="1" dirty="0" smtClean="0">
                <a:latin typeface="Century Gothic" pitchFamily="34" charset="0"/>
              </a:rPr>
              <a:t>Previous </a:t>
            </a:r>
            <a:r>
              <a:rPr lang="en-NZ" sz="2800" b="1" dirty="0">
                <a:latin typeface="Century Gothic" pitchFamily="34" charset="0"/>
              </a:rPr>
              <a:t>Infection or </a:t>
            </a:r>
            <a:r>
              <a:rPr lang="en-NZ" sz="2800" b="1" dirty="0" smtClean="0">
                <a:latin typeface="Century Gothic" pitchFamily="34" charset="0"/>
              </a:rPr>
              <a:t>            Immunisation </a:t>
            </a:r>
            <a:r>
              <a:rPr lang="en-NZ" sz="2800" b="1" dirty="0">
                <a:latin typeface="Century Gothic" pitchFamily="34" charset="0"/>
              </a:rPr>
              <a:t>with Hepatitis B </a:t>
            </a:r>
            <a:r>
              <a:rPr lang="en-NZ" sz="1600" b="1" dirty="0">
                <a:latin typeface="Century Gothic" pitchFamily="34" charset="0"/>
              </a:rPr>
              <a:t>– See footnote (a)</a:t>
            </a:r>
            <a:br>
              <a:rPr lang="en-NZ" sz="1600" b="1" dirty="0">
                <a:latin typeface="Century Gothic" pitchFamily="34" charset="0"/>
              </a:rPr>
            </a:br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5445125"/>
            <a:ext cx="8964613" cy="1223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NZ" sz="1400">
                <a:latin typeface="Century Gothic" pitchFamily="34" charset="0"/>
              </a:rPr>
              <a:t>A previous vaccination with documented immune response, the patient can then be presumed to be protected long term unless they are immunosuppressed.  If in doubt revaccinate and recheck anti-HBs in 3 weeks. 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NZ" sz="1400">
                <a:latin typeface="Century Gothic" pitchFamily="34" charset="0"/>
              </a:rPr>
              <a:t>A small number of patients may be positive for anti-HBc from a previous HBV infection in the absence of anti-HBs.  If there is a strong suspicion of previous infection or high risk, then order an anti-HBc.</a:t>
            </a:r>
            <a:endParaRPr lang="en-US" sz="1400">
              <a:latin typeface="Century Gothic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1775" y="1844675"/>
            <a:ext cx="4033838" cy="3509963"/>
            <a:chOff x="3060" y="7749"/>
            <a:chExt cx="4500" cy="360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4140" y="7749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Anti-HBs</a:t>
              </a:r>
              <a:endParaRPr lang="en-US"/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760" y="9909"/>
              <a:ext cx="180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/>
                <a:t>Compatible with previous infection or immunisation</a:t>
              </a: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3060" y="9909"/>
              <a:ext cx="180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/>
                <a:t>No evidence of previous infection or immunization</a:t>
              </a:r>
            </a:p>
            <a:p>
              <a:r>
                <a:rPr lang="en-US" sz="1600"/>
                <a:t>See footnote(b)</a:t>
              </a: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5760" y="8829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Positive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3240" y="8829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Negative</a:t>
              </a: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3960" y="8423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3960" y="842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6480" y="842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3960" y="932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6480" y="932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71435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b="1" dirty="0" smtClean="0">
                <a:latin typeface="Century Gothic" pitchFamily="34" charset="0"/>
              </a:rPr>
              <a:t>         Chronic hepatitis C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- </a:t>
            </a:r>
            <a:r>
              <a:rPr lang="en-US" sz="3100" dirty="0" smtClean="0">
                <a:latin typeface="Comic Sans MS" pitchFamily="66" charset="0"/>
              </a:rPr>
              <a:t>Most people will not be symptomatic during the acute infection but approximately 70% will remain infected. </a:t>
            </a:r>
            <a:br>
              <a:rPr lang="en-US" sz="3100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- Chronic infections carry a substantial risk of liver damage, cirrhosis and liver cancer.</a:t>
            </a:r>
            <a:br>
              <a:rPr lang="en-US" sz="3100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- Test blood for Anti HCV-Ab of all those at risk e.g:blood /components reciepients. </a:t>
            </a: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sz="3200" b="1" dirty="0" smtClean="0">
                <a:latin typeface="Century Gothic" pitchFamily="34" charset="0"/>
              </a:rPr>
              <a:t>Investigation </a:t>
            </a:r>
            <a:r>
              <a:rPr lang="en-NZ" sz="3200" b="1" dirty="0">
                <a:latin typeface="Century Gothic" pitchFamily="34" charset="0"/>
              </a:rPr>
              <a:t>for Evidence of Chronic HCV Infection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5921375"/>
            <a:ext cx="82296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NZ" sz="1400"/>
              <a:t>A negative test does not exclude infection within the previous eight weeks. 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NZ" sz="1400"/>
              <a:t>Positive anti-HCV is followed up by HCV RNA tests.  Persistently normal LFTs and two negative HCV RNA tests 3 months apart indicate that active HCV is extremely unlikely.  </a:t>
            </a:r>
            <a:br>
              <a:rPr lang="en-NZ" sz="1400"/>
            </a:br>
            <a:endParaRPr lang="en-US" sz="1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71802" y="1857364"/>
            <a:ext cx="4271962" cy="4000528"/>
            <a:chOff x="3420" y="2997"/>
            <a:chExt cx="5760" cy="5040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4500" y="2997"/>
              <a:ext cx="30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 smtClean="0"/>
                <a:t>Anti-HCV Ab</a:t>
              </a:r>
              <a:endParaRPr lang="en-US" sz="2000" b="1" dirty="0"/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3420" y="6237"/>
              <a:ext cx="216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No evidence of chronic Hepatitis C infection</a:t>
              </a:r>
            </a:p>
            <a:p>
              <a:r>
                <a:rPr lang="en-US" sz="1400"/>
                <a:t>See footnote (a)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7020" y="6237"/>
              <a:ext cx="216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/>
                <a:t>Indicates possible current, previous or chronic Hepatitis C infection</a:t>
              </a:r>
            </a:p>
            <a:p>
              <a:r>
                <a:rPr lang="en-US" sz="1400"/>
                <a:t>See footnote (b)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3600" y="4437"/>
              <a:ext cx="198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Negative </a:t>
              </a: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7200" y="4437"/>
              <a:ext cx="162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Positive</a:t>
              </a:r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5940" y="371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4140" y="4257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>
              <a:off x="7740" y="4257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4140" y="4797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7740" y="4797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60"/>
            <a:ext cx="8229600" cy="11430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LFTs  Requests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None/>
            </a:pPr>
            <a:endParaRPr lang="en-NZ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n-NZ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NZ" sz="2800" dirty="0" smtClean="0">
                <a:latin typeface="Comic Sans MS" pitchFamily="66" charset="0"/>
              </a:rPr>
              <a:t>Liver </a:t>
            </a:r>
            <a:r>
              <a:rPr lang="en-NZ" sz="2800" dirty="0">
                <a:latin typeface="Comic Sans MS" pitchFamily="66" charset="0"/>
              </a:rPr>
              <a:t>function testing is not indicated </a:t>
            </a:r>
            <a:r>
              <a:rPr lang="en-NZ" sz="2800" dirty="0" smtClean="0">
                <a:latin typeface="Comic Sans MS" pitchFamily="66" charset="0"/>
              </a:rPr>
              <a:t>for asymptomatic </a:t>
            </a:r>
            <a:r>
              <a:rPr lang="en-NZ" sz="2800" dirty="0">
                <a:latin typeface="Comic Sans MS" pitchFamily="66" charset="0"/>
              </a:rPr>
              <a:t>people without risk factors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1142984"/>
            <a:ext cx="8229600" cy="7143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200" b="1" dirty="0">
                <a:latin typeface="Century Gothic" pitchFamily="34" charset="0"/>
              </a:rPr>
              <a:t>Asymptomatic people at risk of abnormal </a:t>
            </a:r>
            <a:r>
              <a:rPr lang="en-US" sz="3200" b="1" dirty="0" smtClean="0">
                <a:latin typeface="Century Gothic" pitchFamily="34" charset="0"/>
              </a:rPr>
              <a:t>LFT’s</a:t>
            </a:r>
            <a:br>
              <a:rPr lang="en-US" sz="3200" b="1" dirty="0" smtClean="0">
                <a:latin typeface="Century Gothic" pitchFamily="34" charset="0"/>
              </a:rPr>
            </a:b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928802"/>
            <a:ext cx="9144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Diabetes </a:t>
            </a:r>
            <a:r>
              <a:rPr lang="en-US" sz="2400" dirty="0">
                <a:latin typeface="Comic Sans MS" pitchFamily="66" charset="0"/>
              </a:rPr>
              <a:t>or metabolic syndrome (increased risk of NAFLD)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Chronic hepatitis B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Chronic hepatitis </a:t>
            </a:r>
            <a:r>
              <a:rPr lang="en-US" sz="2400" dirty="0" smtClean="0">
                <a:latin typeface="Comic Sans MS" pitchFamily="66" charset="0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Excessive alcohol intake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298"/>
            <a:ext cx="8229600" cy="603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Risk </a:t>
            </a:r>
            <a:r>
              <a:rPr lang="en-US" sz="4000" b="1" dirty="0">
                <a:latin typeface="Century Gothic" pitchFamily="34" charset="0"/>
              </a:rPr>
              <a:t>of abnormal LFTs </a:t>
            </a:r>
            <a:r>
              <a:rPr lang="en-US" sz="4000" b="1" dirty="0" smtClean="0">
                <a:latin typeface="Century Gothic" pitchFamily="34" charset="0"/>
              </a:rPr>
              <a:t> using drugs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23850" y="2571744"/>
            <a:ext cx="8291513" cy="7858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GB" sz="2400" dirty="0" smtClean="0">
                <a:latin typeface="Comic Sans MS" pitchFamily="66" charset="0"/>
              </a:rPr>
              <a:t>Drugs for </a:t>
            </a:r>
            <a:r>
              <a:rPr lang="en-GB" sz="2400" dirty="0">
                <a:latin typeface="Comic Sans MS" pitchFamily="66" charset="0"/>
              </a:rPr>
              <a:t>which LFT monitoring is recommended </a:t>
            </a:r>
            <a:r>
              <a:rPr lang="en-GB" sz="2400" dirty="0" smtClean="0">
                <a:latin typeface="Comic Sans MS" pitchFamily="66" charset="0"/>
              </a:rPr>
              <a:t>in primary </a:t>
            </a:r>
            <a:r>
              <a:rPr lang="en-GB" sz="2400" dirty="0">
                <a:latin typeface="Comic Sans MS" pitchFamily="66" charset="0"/>
              </a:rPr>
              <a:t>care: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>
            <p:ph sz="half" idx="2"/>
          </p:nvPr>
        </p:nvGraphicFramePr>
        <p:xfrm>
          <a:off x="1042988" y="3643313"/>
          <a:ext cx="6851650" cy="3000395"/>
        </p:xfrm>
        <a:graphic>
          <a:graphicData uri="http://schemas.openxmlformats.org/drawingml/2006/table">
            <a:tbl>
              <a:tblPr/>
              <a:tblGrid>
                <a:gridCol w="3425825"/>
                <a:gridCol w="3425825"/>
              </a:tblGrid>
              <a:tr h="5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Valproic acid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Ketoconazole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Methrotrexate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Dantrolene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Amiodarone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Thiazolidinediones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Azathioprine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Synthetic retinoids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Anti-tuberculous drugs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Chemotherapy drugs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8670"/>
            <a:ext cx="8229600" cy="9184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Monitoring </a:t>
            </a:r>
            <a:r>
              <a:rPr lang="en-US" sz="3600" b="1" dirty="0">
                <a:latin typeface="Century Gothic" pitchFamily="34" charset="0"/>
              </a:rPr>
              <a:t>of LFTs </a:t>
            </a:r>
            <a:r>
              <a:rPr lang="en-US" sz="3600" b="1" dirty="0" smtClean="0">
                <a:latin typeface="Century Gothic" pitchFamily="34" charset="0"/>
              </a:rPr>
              <a:t>for </a:t>
            </a:r>
            <a:r>
              <a:rPr lang="en-US" sz="3600" b="1" dirty="0">
                <a:latin typeface="Century Gothic" pitchFamily="34" charset="0"/>
              </a:rPr>
              <a:t>statin 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000" dirty="0">
                <a:latin typeface="Comic Sans MS" pitchFamily="66" charset="0"/>
              </a:rPr>
              <a:t>Risk of liver damage from statin use has been overstated.   </a:t>
            </a:r>
          </a:p>
          <a:p>
            <a:pPr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000" dirty="0">
                <a:latin typeface="Comic Sans MS" pitchFamily="66" charset="0"/>
              </a:rPr>
              <a:t>Liver failure occurs with statins is similar to liver failure rate in general population. </a:t>
            </a:r>
          </a:p>
          <a:p>
            <a:pPr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000" dirty="0">
                <a:latin typeface="Comic Sans MS" pitchFamily="66" charset="0"/>
              </a:rPr>
              <a:t>Irreversible liver damage resulting from statin therapy is exceedingly rare.</a:t>
            </a:r>
          </a:p>
          <a:p>
            <a:pPr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000" dirty="0">
                <a:latin typeface="Comic Sans MS" pitchFamily="66" charset="0"/>
              </a:rPr>
              <a:t>Routine monitoring is not necessary.</a:t>
            </a:r>
          </a:p>
          <a:p>
            <a:pPr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GB" sz="2000" dirty="0">
                <a:latin typeface="Comic Sans MS" pitchFamily="66" charset="0"/>
              </a:rPr>
              <a:t>Statins should not be withheld in patients with baseline abnormal LFTs.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Chronic </a:t>
            </a:r>
            <a:r>
              <a:rPr lang="en-IE" dirty="0"/>
              <a:t>Liver </a:t>
            </a:r>
            <a:r>
              <a:rPr lang="en-IE" dirty="0" smtClean="0"/>
              <a:t>Disease 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229600" cy="46748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IE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Chronic </a:t>
            </a:r>
            <a:r>
              <a:rPr lang="en-IE" sz="2400" dirty="0">
                <a:latin typeface="Comic Sans MS" pitchFamily="66" charset="0"/>
              </a:rPr>
              <a:t>Viral hepatitis: B &amp; C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Non-alcoholic fatty liver disease (NAFLD) 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Alcohol 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Autoimmune – autoimmmune hepatitis, PBC (Primary Biliary cirrhosis), PSC (Primary Sclerosing Cholangitis)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Haemochromatosis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Drugs (MTX, amiodarone)</a:t>
            </a:r>
          </a:p>
          <a:p>
            <a:pPr>
              <a:lnSpc>
                <a:spcPct val="90000"/>
              </a:lnSpc>
            </a:pPr>
            <a:r>
              <a:rPr lang="en-IE" sz="2400" dirty="0" smtClean="0">
                <a:latin typeface="Comic Sans MS" pitchFamily="66" charset="0"/>
              </a:rPr>
              <a:t>Cystic </a:t>
            </a:r>
            <a:r>
              <a:rPr lang="en-IE" sz="2400" dirty="0">
                <a:latin typeface="Comic Sans MS" pitchFamily="66" charset="0"/>
              </a:rPr>
              <a:t>fibrosis, a1antitryptin deficiency, Wilsons disease, </a:t>
            </a:r>
          </a:p>
          <a:p>
            <a:pPr>
              <a:lnSpc>
                <a:spcPct val="90000"/>
              </a:lnSpc>
            </a:pPr>
            <a:r>
              <a:rPr lang="en-IE" sz="2400" dirty="0">
                <a:latin typeface="Comic Sans MS" pitchFamily="66" charset="0"/>
              </a:rPr>
              <a:t>Vascular problems (Portal hypertension + liver disease)</a:t>
            </a:r>
          </a:p>
          <a:p>
            <a:pPr>
              <a:lnSpc>
                <a:spcPct val="90000"/>
              </a:lnSpc>
            </a:pPr>
            <a:r>
              <a:rPr lang="en-IE" sz="2400" dirty="0">
                <a:latin typeface="Comic Sans MS" pitchFamily="66" charset="0"/>
              </a:rPr>
              <a:t>Cryptogenic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Others: sarcoidosis, amyloid, schistosomiasis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Laboratory Findings in Progression of Chronic Hepatitis to Cirrhosis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</a:t>
                      </a:r>
                      <a:r>
                        <a:rPr lang="en-US" baseline="0" dirty="0" smtClean="0"/>
                        <a:t> 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Late Finding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Prothrombin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AST/ALT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–</a:t>
                      </a:r>
                      <a:r>
                        <a:rPr lang="en-US" baseline="0" dirty="0" smtClean="0"/>
                        <a:t> Mid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Early –</a:t>
                      </a:r>
                      <a:r>
                        <a:rPr lang="en-US" baseline="0" dirty="0" smtClean="0"/>
                        <a:t> Mid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Globulins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Early –</a:t>
                      </a:r>
                      <a:r>
                        <a:rPr lang="en-US" baseline="0" dirty="0" smtClean="0"/>
                        <a:t> Mid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Early –</a:t>
                      </a:r>
                      <a:r>
                        <a:rPr lang="en-US" baseline="0" dirty="0" smtClean="0"/>
                        <a:t> Mid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Mid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BUN/Urea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 smtClean="0"/>
              <a:t>                     Cirrhosis </a:t>
            </a:r>
            <a:endParaRPr lang="en-US" altLang="ar-SA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500034" y="3000372"/>
            <a:ext cx="8229600" cy="4500594"/>
          </a:xfrm>
        </p:spPr>
        <p:txBody>
          <a:bodyPr/>
          <a:lstStyle/>
          <a:p>
            <a:pPr algn="l" rtl="0"/>
            <a:r>
              <a:rPr lang="en-US" altLang="ar-SA" dirty="0" smtClean="0">
                <a:latin typeface="Comic Sans MS" pitchFamily="66" charset="0"/>
                <a:sym typeface="Symbol" pitchFamily="18" charset="2"/>
              </a:rPr>
              <a:t>MELD = 6.43 + 9.57 (Creatinine mg/dL max. </a:t>
            </a:r>
          </a:p>
          <a:p>
            <a:pPr algn="l" rtl="0">
              <a:buNone/>
            </a:pPr>
            <a:r>
              <a:rPr lang="en-US" altLang="ar-SA" dirty="0" smtClean="0">
                <a:latin typeface="Comic Sans MS" pitchFamily="66" charset="0"/>
                <a:sym typeface="Symbol" pitchFamily="18" charset="2"/>
              </a:rPr>
              <a:t>   upto 4 + 3.78 (Bilirubin mg/dL) + 11.2 (INR)</a:t>
            </a:r>
          </a:p>
          <a:p>
            <a:pPr algn="l" rtl="0"/>
            <a:r>
              <a:rPr lang="en-US" altLang="ar-SA" dirty="0" smtClean="0">
                <a:latin typeface="Comic Sans MS" pitchFamily="66" charset="0"/>
                <a:sym typeface="Symbol" pitchFamily="18" charset="2"/>
              </a:rPr>
              <a:t>Score &gt; 15 , liver transplantation may be considered</a:t>
            </a:r>
            <a:endParaRPr lang="en-US" altLang="ar-SA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  Liver function tests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Noninvasive method of screening for the presence of liver dysfunction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Pattern of lab test abnormality allows recognition of general type of disorder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To assess the severity and occasionally allow prediction of outcome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To follow the course of the disease, evaluate response to treatment, and adjust treatment when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1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6962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Common serum liver chemistry tests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028"/>
          <p:cNvSpPr txBox="1">
            <a:spLocks noChangeArrowheads="1"/>
          </p:cNvSpPr>
          <p:nvPr/>
        </p:nvSpPr>
        <p:spPr bwMode="auto">
          <a:xfrm>
            <a:off x="914400" y="10668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Normal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01638"/>
            <a:ext cx="7772400" cy="1371600"/>
          </a:xfrm>
        </p:spPr>
        <p:txBody>
          <a:bodyPr/>
          <a:lstStyle/>
          <a:p>
            <a:pPr rtl="0"/>
            <a:r>
              <a:rPr lang="en-US" altLang="ar-SA" dirty="0" smtClean="0"/>
              <a:t>Transaminases</a:t>
            </a:r>
            <a:endParaRPr lang="en-US" altLang="ar-SA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857364"/>
            <a:ext cx="7889903" cy="48117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ar-SA" sz="3000" dirty="0">
                <a:latin typeface="Comic Sans MS" pitchFamily="66" charset="0"/>
              </a:rPr>
              <a:t>Most sensitive indicator of liver </a:t>
            </a:r>
            <a:r>
              <a:rPr lang="en-US" altLang="ar-SA" sz="3000" dirty="0" smtClean="0">
                <a:latin typeface="Comic Sans MS" pitchFamily="66" charset="0"/>
              </a:rPr>
              <a:t>injury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Participate in gluconeogenesis, transfer of amino groups from aspartate or alanine to ketoglutaric acid to form oxaloacetete or pyruvate.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AST present in cytosol and mitochondria in liver, cardiac muscle, skeletal muscle, kidney, brain, pancreas, lungs, WBC and RBC.</a:t>
            </a:r>
            <a:r>
              <a:rPr lang="en-GB" sz="3000" dirty="0" smtClean="0">
                <a:latin typeface="Comic Sans MS" pitchFamily="66" charset="0"/>
              </a:rPr>
              <a:t> AST is an early marker of liver damage</a:t>
            </a:r>
            <a:endParaRPr lang="en-US" sz="3000" dirty="0" smtClean="0">
              <a:latin typeface="Comic Sans MS" pitchFamily="66" charset="0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3000" dirty="0" smtClean="0">
                <a:latin typeface="Comic Sans MS" pitchFamily="66" charset="0"/>
              </a:rPr>
              <a:t>ALT a cytosolic enzyme, highest concentration in the liver, so</a:t>
            </a:r>
            <a:r>
              <a:rPr lang="en-GB" sz="3000" dirty="0" smtClean="0">
                <a:latin typeface="Comic Sans MS" pitchFamily="66" charset="0"/>
              </a:rPr>
              <a:t> liver specific but longer half life</a:t>
            </a:r>
          </a:p>
          <a:p>
            <a:pPr>
              <a:lnSpc>
                <a:spcPct val="170000"/>
              </a:lnSpc>
            </a:pPr>
            <a:endParaRPr lang="en-US" sz="1800" dirty="0" smtClean="0"/>
          </a:p>
          <a:p>
            <a:pPr algn="l" rtl="0"/>
            <a:endParaRPr lang="en-US" altLang="ar-SA" sz="1700" b="1" dirty="0"/>
          </a:p>
          <a:p>
            <a:pPr lvl="1" algn="l" rtl="0"/>
            <a:endParaRPr lang="en-US" altLang="ar-SA" sz="1700" dirty="0"/>
          </a:p>
          <a:p>
            <a:pPr lvl="1" algn="l" rtl="0"/>
            <a:endParaRPr lang="en-US" altLang="ar-SA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696200" cy="1143000"/>
          </a:xfrm>
        </p:spPr>
        <p:txBody>
          <a:bodyPr/>
          <a:lstStyle/>
          <a:p>
            <a:r>
              <a:rPr lang="en-US" altLang="ar-SA" sz="2800" dirty="0" smtClean="0"/>
              <a:t> Elevated A</a:t>
            </a:r>
            <a:r>
              <a:rPr lang="en-US" sz="2800" dirty="0" smtClean="0"/>
              <a:t>LT (SGPT) and AST (SGOT) levels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643998" cy="5643602"/>
          </a:xfrm>
        </p:spPr>
        <p:txBody>
          <a:bodyPr>
            <a:noAutofit/>
          </a:bodyPr>
          <a:lstStyle/>
          <a:p>
            <a:r>
              <a:rPr lang="en-US" altLang="ar-SA" sz="1700" b="1" dirty="0" smtClean="0">
                <a:latin typeface="Comic Sans MS" pitchFamily="66" charset="0"/>
              </a:rPr>
              <a:t>AST Mild elevations (&lt;10 times UNL)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chronic viral hepatitis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nonalcoholic steatohepatitis 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fatty liver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liver cirrhosis</a:t>
            </a:r>
          </a:p>
          <a:p>
            <a:r>
              <a:rPr lang="en-US" altLang="ar-SA" sz="1700" b="1" dirty="0" smtClean="0">
                <a:latin typeface="Comic Sans MS" pitchFamily="66" charset="0"/>
              </a:rPr>
              <a:t>Moderate and marked elevations(&gt;10 times UNL)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acute viral hepatitis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Alcoholic liver disease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autoimmune hepatitis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toxic and drug-induced liver necrosis</a:t>
            </a:r>
          </a:p>
          <a:p>
            <a:pPr>
              <a:lnSpc>
                <a:spcPct val="170000"/>
              </a:lnSpc>
            </a:pPr>
            <a:r>
              <a:rPr lang="en-US" altLang="ar-SA" sz="1700" b="1" dirty="0" smtClean="0">
                <a:latin typeface="Comic Sans MS" pitchFamily="66" charset="0"/>
              </a:rPr>
              <a:t>Shock or ischemia to liver</a:t>
            </a:r>
          </a:p>
          <a:p>
            <a:pPr>
              <a:lnSpc>
                <a:spcPct val="170000"/>
              </a:lnSpc>
            </a:pPr>
            <a:r>
              <a:rPr lang="en-GB" altLang="ar-SA" sz="1700" b="1" dirty="0" smtClean="0">
                <a:latin typeface="Comic Sans MS" pitchFamily="66" charset="0"/>
              </a:rPr>
              <a:t>A</a:t>
            </a:r>
            <a:r>
              <a:rPr lang="en-US" altLang="ar-SA" sz="1700" b="1" dirty="0" smtClean="0">
                <a:latin typeface="Comic Sans MS" pitchFamily="66" charset="0"/>
              </a:rPr>
              <a:t>ST/ALT ratio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&lt; 1 in most hepatocellular injury</a:t>
            </a:r>
          </a:p>
          <a:p>
            <a:pPr lvl="1"/>
            <a:r>
              <a:rPr lang="en-US" altLang="ar-SA" sz="1700" b="1" dirty="0" smtClean="0">
                <a:latin typeface="Comic Sans MS" pitchFamily="66" charset="0"/>
              </a:rPr>
              <a:t> &gt;1 in alcholic liver diseae, drug induced, malignancy, cirrohosis</a:t>
            </a:r>
          </a:p>
          <a:p>
            <a:pPr lvl="1"/>
            <a:endParaRPr lang="en-US" altLang="ar-SA" sz="17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2340</TotalTime>
  <Words>1666</Words>
  <Application>Microsoft Office PowerPoint</Application>
  <PresentationFormat>On-screen Show (4:3)</PresentationFormat>
  <Paragraphs>298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BIOCHEMICAL INVESTIGATIONS IN CHRONIC LIVER DISEASE</vt:lpstr>
      <vt:lpstr>Normal Liver Function</vt:lpstr>
      <vt:lpstr>Types of liver disease</vt:lpstr>
      <vt:lpstr>         Chronic Liver Disease </vt:lpstr>
      <vt:lpstr>           Liver function tests</vt:lpstr>
      <vt:lpstr>Common serum liver chemistry tests</vt:lpstr>
      <vt:lpstr>Slide 7</vt:lpstr>
      <vt:lpstr>Transaminases</vt:lpstr>
      <vt:lpstr> Elevated ALT (SGPT) and AST (SGOT) levels </vt:lpstr>
      <vt:lpstr>Slide 10</vt:lpstr>
      <vt:lpstr>Enzymes for the detection of cholestasis  Alkaline phosphatase</vt:lpstr>
      <vt:lpstr>Slide 12</vt:lpstr>
      <vt:lpstr>Gammaglutamyl transferase  (γ-glutamyl transpeptidase)</vt:lpstr>
      <vt:lpstr>Causes of raised serum gammaglutamyl transferase (SGGT)</vt:lpstr>
      <vt:lpstr>5´-Nucleotidase</vt:lpstr>
      <vt:lpstr>Lactate Dehydrogenase </vt:lpstr>
      <vt:lpstr>Serum Bilirubin</vt:lpstr>
      <vt:lpstr>Causes of bilirubin elevation </vt:lpstr>
      <vt:lpstr>Follow up of elevated bilirubin levels (when no clinical indications of cause) </vt:lpstr>
      <vt:lpstr>Liver synthetic functions </vt:lpstr>
      <vt:lpstr>Proteins measured in the  investigation of disease</vt:lpstr>
      <vt:lpstr>            Serum albumin</vt:lpstr>
      <vt:lpstr>Plasma Proteins in Liver Disease </vt:lpstr>
      <vt:lpstr>          Plasma Proteins in Liver Disease </vt:lpstr>
      <vt:lpstr>             Autoantibodies</vt:lpstr>
      <vt:lpstr>Serum ammonia</vt:lpstr>
      <vt:lpstr>             Tumor markers</vt:lpstr>
      <vt:lpstr>   Blood sugar in liver diseases</vt:lpstr>
      <vt:lpstr>    Serum lipids in liver disease</vt:lpstr>
      <vt:lpstr>Liver function tests 2</vt:lpstr>
      <vt:lpstr>Chronic hepatitis B</vt:lpstr>
      <vt:lpstr>Screening for hepatitis B in people not previously immune </vt:lpstr>
      <vt:lpstr>Investigation for Previous Infection or             Immunisation with Hepatitis B – See footnote (a) </vt:lpstr>
      <vt:lpstr>         Chronic hepatitis C - Most people will not be symptomatic during the acute infection but approximately 70% will remain infected.  - Chronic infections carry a substantial risk of liver damage, cirrhosis and liver cancer. - Test blood for Anti HCV-Ab of all those at risk e.g:blood /components reciepients.  </vt:lpstr>
      <vt:lpstr>Investigation for Evidence of Chronic HCV Infection</vt:lpstr>
      <vt:lpstr>LFTs  Requests</vt:lpstr>
      <vt:lpstr>Asymptomatic people at risk of abnormal LFT’s </vt:lpstr>
      <vt:lpstr>Risk of abnormal LFTs  using drugs</vt:lpstr>
      <vt:lpstr>Monitoring of LFTs for statin use</vt:lpstr>
      <vt:lpstr>Laboratory Findings in Progression of Chronic Hepatitis to Cirrhosis</vt:lpstr>
      <vt:lpstr>                     Cirrhosis </vt:lpstr>
    </vt:vector>
  </TitlesOfParts>
  <Company>Birmingham Childrens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and interpretation of abnormal liver function tests</dc:title>
  <dc:creator>jhartley</dc:creator>
  <cp:lastModifiedBy>MUHAMMAD SHAFQAT</cp:lastModifiedBy>
  <cp:revision>235</cp:revision>
  <dcterms:created xsi:type="dcterms:W3CDTF">2010-01-30T16:47:03Z</dcterms:created>
  <dcterms:modified xsi:type="dcterms:W3CDTF">2012-03-16T09:57:24Z</dcterms:modified>
</cp:coreProperties>
</file>