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314" r:id="rId2"/>
    <p:sldId id="346" r:id="rId3"/>
    <p:sldId id="348" r:id="rId4"/>
    <p:sldId id="389" r:id="rId5"/>
    <p:sldId id="390" r:id="rId6"/>
    <p:sldId id="368" r:id="rId7"/>
    <p:sldId id="367" r:id="rId8"/>
    <p:sldId id="358" r:id="rId9"/>
    <p:sldId id="347" r:id="rId10"/>
    <p:sldId id="392" r:id="rId11"/>
    <p:sldId id="369" r:id="rId12"/>
    <p:sldId id="352" r:id="rId13"/>
    <p:sldId id="370" r:id="rId14"/>
    <p:sldId id="371" r:id="rId15"/>
    <p:sldId id="359" r:id="rId16"/>
    <p:sldId id="350" r:id="rId17"/>
    <p:sldId id="381" r:id="rId18"/>
    <p:sldId id="373" r:id="rId19"/>
    <p:sldId id="374" r:id="rId20"/>
    <p:sldId id="375" r:id="rId21"/>
    <p:sldId id="376" r:id="rId22"/>
    <p:sldId id="353" r:id="rId23"/>
    <p:sldId id="354" r:id="rId24"/>
    <p:sldId id="360" r:id="rId25"/>
    <p:sldId id="355" r:id="rId26"/>
    <p:sldId id="356" r:id="rId27"/>
    <p:sldId id="362" r:id="rId28"/>
    <p:sldId id="361" r:id="rId29"/>
    <p:sldId id="382" r:id="rId30"/>
    <p:sldId id="377" r:id="rId31"/>
    <p:sldId id="378" r:id="rId32"/>
    <p:sldId id="380" r:id="rId33"/>
    <p:sldId id="363" r:id="rId34"/>
    <p:sldId id="383" r:id="rId35"/>
    <p:sldId id="364" r:id="rId36"/>
    <p:sldId id="384" r:id="rId37"/>
    <p:sldId id="386" r:id="rId38"/>
    <p:sldId id="387" r:id="rId39"/>
    <p:sldId id="388" r:id="rId40"/>
    <p:sldId id="379" r:id="rId41"/>
    <p:sldId id="394" r:id="rId42"/>
    <p:sldId id="395"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4"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2063F-36EB-420B-99B5-8C9893AA27B7}" type="doc">
      <dgm:prSet loTypeId="urn:microsoft.com/office/officeart/2005/8/layout/cycle6" loCatId="cycle" qsTypeId="urn:microsoft.com/office/officeart/2005/8/quickstyle/simple3" qsCatId="simple" csTypeId="urn:microsoft.com/office/officeart/2005/8/colors/accent1_2" csCatId="accent1" phldr="1"/>
      <dgm:spPr/>
      <dgm:t>
        <a:bodyPr/>
        <a:lstStyle/>
        <a:p>
          <a:endParaRPr lang="en-US"/>
        </a:p>
      </dgm:t>
    </dgm:pt>
    <dgm:pt modelId="{A8C99CCD-CC29-4BF8-8B8B-6856F9FA738B}">
      <dgm:prSet phldrT="[Text]"/>
      <dgm:spPr>
        <a:solidFill>
          <a:srgbClr val="FFC000"/>
        </a:solidFill>
      </dgm:spPr>
      <dgm:t>
        <a:bodyPr/>
        <a:lstStyle/>
        <a:p>
          <a:r>
            <a:rPr lang="en-US" dirty="0" smtClean="0"/>
            <a:t>Composed of 3 compartments</a:t>
          </a:r>
          <a:endParaRPr lang="en-US" dirty="0"/>
        </a:p>
      </dgm:t>
    </dgm:pt>
    <dgm:pt modelId="{FD74B081-FBFC-4298-94EC-F7DE92229D3D}" type="parTrans" cxnId="{C1EC16A3-3B1A-45EC-A86E-A908A53FF346}">
      <dgm:prSet/>
      <dgm:spPr/>
      <dgm:t>
        <a:bodyPr/>
        <a:lstStyle/>
        <a:p>
          <a:endParaRPr lang="en-US"/>
        </a:p>
      </dgm:t>
    </dgm:pt>
    <dgm:pt modelId="{F3E69570-8FF0-40F1-8271-5077ADFCEEE9}" type="sibTrans" cxnId="{C1EC16A3-3B1A-45EC-A86E-A908A53FF346}">
      <dgm:prSet/>
      <dgm:spPr/>
      <dgm:t>
        <a:bodyPr/>
        <a:lstStyle/>
        <a:p>
          <a:endParaRPr lang="en-US"/>
        </a:p>
      </dgm:t>
    </dgm:pt>
    <dgm:pt modelId="{0A2F0C6E-152F-46BC-BF81-ED40F2D64382}">
      <dgm:prSet phldrT="[Text]" custT="1"/>
      <dgm:spPr>
        <a:solidFill>
          <a:srgbClr val="92D050"/>
        </a:solidFill>
      </dgm:spPr>
      <dgm:t>
        <a:bodyPr/>
        <a:lstStyle/>
        <a:p>
          <a:r>
            <a:rPr lang="en-US" sz="2800" dirty="0" smtClean="0"/>
            <a:t>PLACENTAL</a:t>
          </a:r>
          <a:endParaRPr lang="en-US" sz="2800" dirty="0"/>
        </a:p>
      </dgm:t>
    </dgm:pt>
    <dgm:pt modelId="{D1B780DE-EF31-4A90-8B69-8AB68780748C}" type="parTrans" cxnId="{83B1B9F6-7303-4F9E-B86E-99354ECED3D2}">
      <dgm:prSet/>
      <dgm:spPr/>
      <dgm:t>
        <a:bodyPr/>
        <a:lstStyle/>
        <a:p>
          <a:endParaRPr lang="en-US"/>
        </a:p>
      </dgm:t>
    </dgm:pt>
    <dgm:pt modelId="{FB02500B-B32B-4662-866C-E37A47067163}" type="sibTrans" cxnId="{83B1B9F6-7303-4F9E-B86E-99354ECED3D2}">
      <dgm:prSet/>
      <dgm:spPr/>
      <dgm:t>
        <a:bodyPr/>
        <a:lstStyle/>
        <a:p>
          <a:endParaRPr lang="en-US"/>
        </a:p>
      </dgm:t>
    </dgm:pt>
    <dgm:pt modelId="{05A2AFB2-EC88-4BCF-A583-1DB2A00798FA}">
      <dgm:prSet phldrT="[Text]" custT="1"/>
      <dgm:spPr>
        <a:solidFill>
          <a:schemeClr val="accent4">
            <a:lumMod val="20000"/>
            <a:lumOff val="80000"/>
          </a:schemeClr>
        </a:solidFill>
      </dgm:spPr>
      <dgm:t>
        <a:bodyPr/>
        <a:lstStyle/>
        <a:p>
          <a:r>
            <a:rPr lang="en-US" sz="2400" dirty="0" smtClean="0"/>
            <a:t>MATERNAL COMPONENT</a:t>
          </a:r>
          <a:endParaRPr lang="en-US" sz="2400" dirty="0"/>
        </a:p>
      </dgm:t>
    </dgm:pt>
    <dgm:pt modelId="{AEA506A7-08EE-477A-95CB-BFE3D76AB1A8}" type="parTrans" cxnId="{85BF2C77-D9B7-4BBF-814C-49A289C7B563}">
      <dgm:prSet/>
      <dgm:spPr/>
      <dgm:t>
        <a:bodyPr/>
        <a:lstStyle/>
        <a:p>
          <a:endParaRPr lang="en-US"/>
        </a:p>
      </dgm:t>
    </dgm:pt>
    <dgm:pt modelId="{3908D5D1-75F8-4347-B622-9B6CDFACBBA0}" type="sibTrans" cxnId="{85BF2C77-D9B7-4BBF-814C-49A289C7B563}">
      <dgm:prSet/>
      <dgm:spPr/>
      <dgm:t>
        <a:bodyPr/>
        <a:lstStyle/>
        <a:p>
          <a:endParaRPr lang="en-US"/>
        </a:p>
      </dgm:t>
    </dgm:pt>
    <dgm:pt modelId="{43FA2DEC-EA7E-482B-B70B-FCA53153E6A2}">
      <dgm:prSet phldrT="[Text]" custT="1"/>
      <dgm:spPr>
        <a:solidFill>
          <a:schemeClr val="accent6">
            <a:lumMod val="20000"/>
            <a:lumOff val="80000"/>
          </a:schemeClr>
        </a:solidFill>
      </dgm:spPr>
      <dgm:t>
        <a:bodyPr/>
        <a:lstStyle/>
        <a:p>
          <a:r>
            <a:rPr lang="en-US" sz="3600" dirty="0" smtClean="0"/>
            <a:t>FETAL</a:t>
          </a:r>
          <a:endParaRPr lang="en-US" sz="3600" dirty="0"/>
        </a:p>
      </dgm:t>
    </dgm:pt>
    <dgm:pt modelId="{988C872E-4713-4DA1-A021-6BD6F5C3D1BE}" type="parTrans" cxnId="{03FE739B-9CED-4C15-A939-50BE36A90E54}">
      <dgm:prSet/>
      <dgm:spPr/>
      <dgm:t>
        <a:bodyPr/>
        <a:lstStyle/>
        <a:p>
          <a:endParaRPr lang="en-US"/>
        </a:p>
      </dgm:t>
    </dgm:pt>
    <dgm:pt modelId="{DD0A363A-E061-40A5-903A-BF0B47CACC45}" type="sibTrans" cxnId="{03FE739B-9CED-4C15-A939-50BE36A90E54}">
      <dgm:prSet/>
      <dgm:spPr/>
      <dgm:t>
        <a:bodyPr/>
        <a:lstStyle/>
        <a:p>
          <a:endParaRPr lang="en-US"/>
        </a:p>
      </dgm:t>
    </dgm:pt>
    <dgm:pt modelId="{1A858957-DE02-4B0F-AB1B-1057FD970EAB}" type="pres">
      <dgm:prSet presAssocID="{4922063F-36EB-420B-99B5-8C9893AA27B7}" presName="cycle" presStyleCnt="0">
        <dgm:presLayoutVars>
          <dgm:dir/>
          <dgm:resizeHandles val="exact"/>
        </dgm:presLayoutVars>
      </dgm:prSet>
      <dgm:spPr/>
      <dgm:t>
        <a:bodyPr/>
        <a:lstStyle/>
        <a:p>
          <a:endParaRPr lang="en-US"/>
        </a:p>
      </dgm:t>
    </dgm:pt>
    <dgm:pt modelId="{A92B9EDF-477B-474C-AF16-AB373ECA92B2}" type="pres">
      <dgm:prSet presAssocID="{A8C99CCD-CC29-4BF8-8B8B-6856F9FA738B}" presName="node" presStyleLbl="node1" presStyleIdx="0" presStyleCnt="4" custScaleX="194696">
        <dgm:presLayoutVars>
          <dgm:bulletEnabled val="1"/>
        </dgm:presLayoutVars>
      </dgm:prSet>
      <dgm:spPr/>
      <dgm:t>
        <a:bodyPr/>
        <a:lstStyle/>
        <a:p>
          <a:endParaRPr lang="en-US"/>
        </a:p>
      </dgm:t>
    </dgm:pt>
    <dgm:pt modelId="{30559808-120B-4C57-AAB7-97BD60C3F3D4}" type="pres">
      <dgm:prSet presAssocID="{A8C99CCD-CC29-4BF8-8B8B-6856F9FA738B}" presName="spNode" presStyleCnt="0"/>
      <dgm:spPr/>
    </dgm:pt>
    <dgm:pt modelId="{E2489103-6FC3-489E-8AAA-A591B2C5B131}" type="pres">
      <dgm:prSet presAssocID="{F3E69570-8FF0-40F1-8271-5077ADFCEEE9}" presName="sibTrans" presStyleLbl="sibTrans1D1" presStyleIdx="0" presStyleCnt="4"/>
      <dgm:spPr/>
      <dgm:t>
        <a:bodyPr/>
        <a:lstStyle/>
        <a:p>
          <a:endParaRPr lang="en-US"/>
        </a:p>
      </dgm:t>
    </dgm:pt>
    <dgm:pt modelId="{6F5181BD-A507-4304-8766-9C152FE10152}" type="pres">
      <dgm:prSet presAssocID="{0A2F0C6E-152F-46BC-BF81-ED40F2D64382}" presName="node" presStyleLbl="node1" presStyleIdx="1" presStyleCnt="4" custScaleX="117545">
        <dgm:presLayoutVars>
          <dgm:bulletEnabled val="1"/>
        </dgm:presLayoutVars>
      </dgm:prSet>
      <dgm:spPr/>
      <dgm:t>
        <a:bodyPr/>
        <a:lstStyle/>
        <a:p>
          <a:endParaRPr lang="en-US"/>
        </a:p>
      </dgm:t>
    </dgm:pt>
    <dgm:pt modelId="{E5F95622-8AAB-47C3-BC91-E14288C46F5F}" type="pres">
      <dgm:prSet presAssocID="{0A2F0C6E-152F-46BC-BF81-ED40F2D64382}" presName="spNode" presStyleCnt="0"/>
      <dgm:spPr/>
    </dgm:pt>
    <dgm:pt modelId="{246EC0D8-4E09-40C3-8107-957C4A0A1574}" type="pres">
      <dgm:prSet presAssocID="{FB02500B-B32B-4662-866C-E37A47067163}" presName="sibTrans" presStyleLbl="sibTrans1D1" presStyleIdx="1" presStyleCnt="4"/>
      <dgm:spPr/>
      <dgm:t>
        <a:bodyPr/>
        <a:lstStyle/>
        <a:p>
          <a:endParaRPr lang="en-US"/>
        </a:p>
      </dgm:t>
    </dgm:pt>
    <dgm:pt modelId="{A566BD68-A87B-4CD7-890E-9C26F77A2A6B}" type="pres">
      <dgm:prSet presAssocID="{05A2AFB2-EC88-4BCF-A583-1DB2A00798FA}" presName="node" presStyleLbl="node1" presStyleIdx="2" presStyleCnt="4" custScaleX="152602">
        <dgm:presLayoutVars>
          <dgm:bulletEnabled val="1"/>
        </dgm:presLayoutVars>
      </dgm:prSet>
      <dgm:spPr/>
      <dgm:t>
        <a:bodyPr/>
        <a:lstStyle/>
        <a:p>
          <a:endParaRPr lang="en-US"/>
        </a:p>
      </dgm:t>
    </dgm:pt>
    <dgm:pt modelId="{AE9799D1-09A6-4684-9A08-22D7F6B502F9}" type="pres">
      <dgm:prSet presAssocID="{05A2AFB2-EC88-4BCF-A583-1DB2A00798FA}" presName="spNode" presStyleCnt="0"/>
      <dgm:spPr/>
    </dgm:pt>
    <dgm:pt modelId="{6D7A9C57-2121-44D0-8D87-70E4742015ED}" type="pres">
      <dgm:prSet presAssocID="{3908D5D1-75F8-4347-B622-9B6CDFACBBA0}" presName="sibTrans" presStyleLbl="sibTrans1D1" presStyleIdx="2" presStyleCnt="4"/>
      <dgm:spPr/>
      <dgm:t>
        <a:bodyPr/>
        <a:lstStyle/>
        <a:p>
          <a:endParaRPr lang="en-US"/>
        </a:p>
      </dgm:t>
    </dgm:pt>
    <dgm:pt modelId="{768F0591-0FA2-4C68-B324-9C010639BB10}" type="pres">
      <dgm:prSet presAssocID="{43FA2DEC-EA7E-482B-B70B-FCA53153E6A2}" presName="node" presStyleLbl="node1" presStyleIdx="3" presStyleCnt="4">
        <dgm:presLayoutVars>
          <dgm:bulletEnabled val="1"/>
        </dgm:presLayoutVars>
      </dgm:prSet>
      <dgm:spPr/>
      <dgm:t>
        <a:bodyPr/>
        <a:lstStyle/>
        <a:p>
          <a:endParaRPr lang="en-US"/>
        </a:p>
      </dgm:t>
    </dgm:pt>
    <dgm:pt modelId="{6DD1CFC0-7428-4AD2-BDB6-CADA92475DCE}" type="pres">
      <dgm:prSet presAssocID="{43FA2DEC-EA7E-482B-B70B-FCA53153E6A2}" presName="spNode" presStyleCnt="0"/>
      <dgm:spPr/>
    </dgm:pt>
    <dgm:pt modelId="{4377D780-37AB-4983-8AD3-8DEE42B655FF}" type="pres">
      <dgm:prSet presAssocID="{DD0A363A-E061-40A5-903A-BF0B47CACC45}" presName="sibTrans" presStyleLbl="sibTrans1D1" presStyleIdx="3" presStyleCnt="4"/>
      <dgm:spPr/>
      <dgm:t>
        <a:bodyPr/>
        <a:lstStyle/>
        <a:p>
          <a:endParaRPr lang="en-US"/>
        </a:p>
      </dgm:t>
    </dgm:pt>
  </dgm:ptLst>
  <dgm:cxnLst>
    <dgm:cxn modelId="{8047B730-4F90-41F1-82A6-6932048FCDEE}" type="presOf" srcId="{05A2AFB2-EC88-4BCF-A583-1DB2A00798FA}" destId="{A566BD68-A87B-4CD7-890E-9C26F77A2A6B}" srcOrd="0" destOrd="0" presId="urn:microsoft.com/office/officeart/2005/8/layout/cycle6"/>
    <dgm:cxn modelId="{0FFCCAC2-118D-4774-80C7-1E13252A6CBD}" type="presOf" srcId="{DD0A363A-E061-40A5-903A-BF0B47CACC45}" destId="{4377D780-37AB-4983-8AD3-8DEE42B655FF}" srcOrd="0" destOrd="0" presId="urn:microsoft.com/office/officeart/2005/8/layout/cycle6"/>
    <dgm:cxn modelId="{AF8F04D8-6842-45AE-B12C-61A7B132F03A}" type="presOf" srcId="{4922063F-36EB-420B-99B5-8C9893AA27B7}" destId="{1A858957-DE02-4B0F-AB1B-1057FD970EAB}" srcOrd="0" destOrd="0" presId="urn:microsoft.com/office/officeart/2005/8/layout/cycle6"/>
    <dgm:cxn modelId="{A666C63F-7040-44B1-9448-7913593F57D4}" type="presOf" srcId="{0A2F0C6E-152F-46BC-BF81-ED40F2D64382}" destId="{6F5181BD-A507-4304-8766-9C152FE10152}" srcOrd="0" destOrd="0" presId="urn:microsoft.com/office/officeart/2005/8/layout/cycle6"/>
    <dgm:cxn modelId="{B39F904E-049A-4988-8B78-0644B775153E}" type="presOf" srcId="{A8C99CCD-CC29-4BF8-8B8B-6856F9FA738B}" destId="{A92B9EDF-477B-474C-AF16-AB373ECA92B2}" srcOrd="0" destOrd="0" presId="urn:microsoft.com/office/officeart/2005/8/layout/cycle6"/>
    <dgm:cxn modelId="{8D4E54DC-065E-4B8F-B421-F4F08A7C52EE}" type="presOf" srcId="{3908D5D1-75F8-4347-B622-9B6CDFACBBA0}" destId="{6D7A9C57-2121-44D0-8D87-70E4742015ED}" srcOrd="0" destOrd="0" presId="urn:microsoft.com/office/officeart/2005/8/layout/cycle6"/>
    <dgm:cxn modelId="{03FE739B-9CED-4C15-A939-50BE36A90E54}" srcId="{4922063F-36EB-420B-99B5-8C9893AA27B7}" destId="{43FA2DEC-EA7E-482B-B70B-FCA53153E6A2}" srcOrd="3" destOrd="0" parTransId="{988C872E-4713-4DA1-A021-6BD6F5C3D1BE}" sibTransId="{DD0A363A-E061-40A5-903A-BF0B47CACC45}"/>
    <dgm:cxn modelId="{85BF2C77-D9B7-4BBF-814C-49A289C7B563}" srcId="{4922063F-36EB-420B-99B5-8C9893AA27B7}" destId="{05A2AFB2-EC88-4BCF-A583-1DB2A00798FA}" srcOrd="2" destOrd="0" parTransId="{AEA506A7-08EE-477A-95CB-BFE3D76AB1A8}" sibTransId="{3908D5D1-75F8-4347-B622-9B6CDFACBBA0}"/>
    <dgm:cxn modelId="{83B1B9F6-7303-4F9E-B86E-99354ECED3D2}" srcId="{4922063F-36EB-420B-99B5-8C9893AA27B7}" destId="{0A2F0C6E-152F-46BC-BF81-ED40F2D64382}" srcOrd="1" destOrd="0" parTransId="{D1B780DE-EF31-4A90-8B69-8AB68780748C}" sibTransId="{FB02500B-B32B-4662-866C-E37A47067163}"/>
    <dgm:cxn modelId="{E6AD6196-D607-4BF8-A1AA-BC697CA6F461}" type="presOf" srcId="{FB02500B-B32B-4662-866C-E37A47067163}" destId="{246EC0D8-4E09-40C3-8107-957C4A0A1574}" srcOrd="0" destOrd="0" presId="urn:microsoft.com/office/officeart/2005/8/layout/cycle6"/>
    <dgm:cxn modelId="{C1EC16A3-3B1A-45EC-A86E-A908A53FF346}" srcId="{4922063F-36EB-420B-99B5-8C9893AA27B7}" destId="{A8C99CCD-CC29-4BF8-8B8B-6856F9FA738B}" srcOrd="0" destOrd="0" parTransId="{FD74B081-FBFC-4298-94EC-F7DE92229D3D}" sibTransId="{F3E69570-8FF0-40F1-8271-5077ADFCEEE9}"/>
    <dgm:cxn modelId="{44C3B4A8-66E5-4BBB-9B8E-70369086BA0A}" type="presOf" srcId="{F3E69570-8FF0-40F1-8271-5077ADFCEEE9}" destId="{E2489103-6FC3-489E-8AAA-A591B2C5B131}" srcOrd="0" destOrd="0" presId="urn:microsoft.com/office/officeart/2005/8/layout/cycle6"/>
    <dgm:cxn modelId="{F5D6055B-7AD9-4FCF-9A01-6B7BE8153E22}" type="presOf" srcId="{43FA2DEC-EA7E-482B-B70B-FCA53153E6A2}" destId="{768F0591-0FA2-4C68-B324-9C010639BB10}" srcOrd="0" destOrd="0" presId="urn:microsoft.com/office/officeart/2005/8/layout/cycle6"/>
    <dgm:cxn modelId="{3633434B-F3D4-4B87-8699-6B548B96E09A}" type="presParOf" srcId="{1A858957-DE02-4B0F-AB1B-1057FD970EAB}" destId="{A92B9EDF-477B-474C-AF16-AB373ECA92B2}" srcOrd="0" destOrd="0" presId="urn:microsoft.com/office/officeart/2005/8/layout/cycle6"/>
    <dgm:cxn modelId="{F016AFEF-9541-48FB-A589-35DFB71EC821}" type="presParOf" srcId="{1A858957-DE02-4B0F-AB1B-1057FD970EAB}" destId="{30559808-120B-4C57-AAB7-97BD60C3F3D4}" srcOrd="1" destOrd="0" presId="urn:microsoft.com/office/officeart/2005/8/layout/cycle6"/>
    <dgm:cxn modelId="{A39B2255-7917-4087-B4EC-B53D03BE5B4E}" type="presParOf" srcId="{1A858957-DE02-4B0F-AB1B-1057FD970EAB}" destId="{E2489103-6FC3-489E-8AAA-A591B2C5B131}" srcOrd="2" destOrd="0" presId="urn:microsoft.com/office/officeart/2005/8/layout/cycle6"/>
    <dgm:cxn modelId="{27F99BE7-4758-4558-825D-C1320B8A4EBD}" type="presParOf" srcId="{1A858957-DE02-4B0F-AB1B-1057FD970EAB}" destId="{6F5181BD-A507-4304-8766-9C152FE10152}" srcOrd="3" destOrd="0" presId="urn:microsoft.com/office/officeart/2005/8/layout/cycle6"/>
    <dgm:cxn modelId="{932E087A-8BD6-401D-9DA3-4895CDA2936D}" type="presParOf" srcId="{1A858957-DE02-4B0F-AB1B-1057FD970EAB}" destId="{E5F95622-8AAB-47C3-BC91-E14288C46F5F}" srcOrd="4" destOrd="0" presId="urn:microsoft.com/office/officeart/2005/8/layout/cycle6"/>
    <dgm:cxn modelId="{A1266579-6BB3-4B7E-91C3-EB15E8117042}" type="presParOf" srcId="{1A858957-DE02-4B0F-AB1B-1057FD970EAB}" destId="{246EC0D8-4E09-40C3-8107-957C4A0A1574}" srcOrd="5" destOrd="0" presId="urn:microsoft.com/office/officeart/2005/8/layout/cycle6"/>
    <dgm:cxn modelId="{82888937-35D2-4F7F-A6AB-2A2F6B28C3E6}" type="presParOf" srcId="{1A858957-DE02-4B0F-AB1B-1057FD970EAB}" destId="{A566BD68-A87B-4CD7-890E-9C26F77A2A6B}" srcOrd="6" destOrd="0" presId="urn:microsoft.com/office/officeart/2005/8/layout/cycle6"/>
    <dgm:cxn modelId="{9F1AF036-44BB-41D9-9295-1C255C47902D}" type="presParOf" srcId="{1A858957-DE02-4B0F-AB1B-1057FD970EAB}" destId="{AE9799D1-09A6-4684-9A08-22D7F6B502F9}" srcOrd="7" destOrd="0" presId="urn:microsoft.com/office/officeart/2005/8/layout/cycle6"/>
    <dgm:cxn modelId="{EA7A2678-3F64-4E3D-8E5C-37E7B95554C6}" type="presParOf" srcId="{1A858957-DE02-4B0F-AB1B-1057FD970EAB}" destId="{6D7A9C57-2121-44D0-8D87-70E4742015ED}" srcOrd="8" destOrd="0" presId="urn:microsoft.com/office/officeart/2005/8/layout/cycle6"/>
    <dgm:cxn modelId="{7FB5A8EE-A2B4-47F5-8943-7D0EBD18F939}" type="presParOf" srcId="{1A858957-DE02-4B0F-AB1B-1057FD970EAB}" destId="{768F0591-0FA2-4C68-B324-9C010639BB10}" srcOrd="9" destOrd="0" presId="urn:microsoft.com/office/officeart/2005/8/layout/cycle6"/>
    <dgm:cxn modelId="{42485028-BE43-46DA-B5FB-3E9BD502A60D}" type="presParOf" srcId="{1A858957-DE02-4B0F-AB1B-1057FD970EAB}" destId="{6DD1CFC0-7428-4AD2-BDB6-CADA92475DCE}" srcOrd="10" destOrd="0" presId="urn:microsoft.com/office/officeart/2005/8/layout/cycle6"/>
    <dgm:cxn modelId="{46A83D1B-4C2D-4471-9808-3D821D57676C}" type="presParOf" srcId="{1A858957-DE02-4B0F-AB1B-1057FD970EAB}" destId="{4377D780-37AB-4983-8AD3-8DEE42B655FF}" srcOrd="11"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2B9EDF-477B-474C-AF16-AB373ECA92B2}">
      <dsp:nvSpPr>
        <dsp:cNvPr id="0" name=""/>
        <dsp:cNvSpPr/>
      </dsp:nvSpPr>
      <dsp:spPr>
        <a:xfrm>
          <a:off x="1905004" y="1639"/>
          <a:ext cx="3499895" cy="1168453"/>
        </a:xfrm>
        <a:prstGeom prst="roundRect">
          <a:avLst/>
        </a:prstGeom>
        <a:solidFill>
          <a:srgbClr val="FFC000"/>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Composed of 3 compartments</a:t>
          </a:r>
          <a:endParaRPr lang="en-US" sz="3200" kern="1200" dirty="0"/>
        </a:p>
      </dsp:txBody>
      <dsp:txXfrm>
        <a:off x="1905004" y="1639"/>
        <a:ext cx="3499895" cy="1168453"/>
      </dsp:txXfrm>
    </dsp:sp>
    <dsp:sp modelId="{E2489103-6FC3-489E-8AAA-A591B2C5B131}">
      <dsp:nvSpPr>
        <dsp:cNvPr id="0" name=""/>
        <dsp:cNvSpPr/>
      </dsp:nvSpPr>
      <dsp:spPr>
        <a:xfrm>
          <a:off x="1380813" y="931270"/>
          <a:ext cx="3857467" cy="3857467"/>
        </a:xfrm>
        <a:custGeom>
          <a:avLst/>
          <a:gdLst/>
          <a:ahLst/>
          <a:cxnLst/>
          <a:rect l="0" t="0" r="0" b="0"/>
          <a:pathLst>
            <a:path>
              <a:moveTo>
                <a:pt x="2867770" y="244031"/>
              </a:moveTo>
              <a:arcTo wR="1928733" hR="1928733" stAng="17948092" swAng="1903815"/>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F5181BD-A507-4304-8766-9C152FE10152}">
      <dsp:nvSpPr>
        <dsp:cNvPr id="0" name=""/>
        <dsp:cNvSpPr/>
      </dsp:nvSpPr>
      <dsp:spPr>
        <a:xfrm>
          <a:off x="4527179" y="1930373"/>
          <a:ext cx="2113013" cy="1168453"/>
        </a:xfrm>
        <a:prstGeom prst="roundRect">
          <a:avLst/>
        </a:prstGeom>
        <a:solidFill>
          <a:srgbClr val="92D050"/>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PLACENTAL</a:t>
          </a:r>
          <a:endParaRPr lang="en-US" sz="2800" kern="1200" dirty="0"/>
        </a:p>
      </dsp:txBody>
      <dsp:txXfrm>
        <a:off x="4527179" y="1930373"/>
        <a:ext cx="2113013" cy="1168453"/>
      </dsp:txXfrm>
    </dsp:sp>
    <dsp:sp modelId="{246EC0D8-4E09-40C3-8107-957C4A0A1574}">
      <dsp:nvSpPr>
        <dsp:cNvPr id="0" name=""/>
        <dsp:cNvSpPr/>
      </dsp:nvSpPr>
      <dsp:spPr>
        <a:xfrm>
          <a:off x="1726218" y="585866"/>
          <a:ext cx="3857467" cy="3857467"/>
        </a:xfrm>
        <a:custGeom>
          <a:avLst/>
          <a:gdLst/>
          <a:ahLst/>
          <a:cxnLst/>
          <a:rect l="0" t="0" r="0" b="0"/>
          <a:pathLst>
            <a:path>
              <a:moveTo>
                <a:pt x="3764104" y="2521548"/>
              </a:moveTo>
              <a:arcTo wR="1928733" hR="1928733" stAng="1074011" swAng="1590244"/>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566BD68-A87B-4CD7-890E-9C26F77A2A6B}">
      <dsp:nvSpPr>
        <dsp:cNvPr id="0" name=""/>
        <dsp:cNvSpPr/>
      </dsp:nvSpPr>
      <dsp:spPr>
        <a:xfrm>
          <a:off x="2283349" y="3859107"/>
          <a:ext cx="2743204" cy="1168453"/>
        </a:xfrm>
        <a:prstGeom prst="roundRect">
          <a:avLst/>
        </a:prstGeom>
        <a:solidFill>
          <a:schemeClr val="accent4">
            <a:lumMod val="20000"/>
            <a:lumOff val="8000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MATERNAL COMPONENT</a:t>
          </a:r>
          <a:endParaRPr lang="en-US" sz="2400" kern="1200" dirty="0"/>
        </a:p>
      </dsp:txBody>
      <dsp:txXfrm>
        <a:off x="2283349" y="3859107"/>
        <a:ext cx="2743204" cy="1168453"/>
      </dsp:txXfrm>
    </dsp:sp>
    <dsp:sp modelId="{6D7A9C57-2121-44D0-8D87-70E4742015ED}">
      <dsp:nvSpPr>
        <dsp:cNvPr id="0" name=""/>
        <dsp:cNvSpPr/>
      </dsp:nvSpPr>
      <dsp:spPr>
        <a:xfrm>
          <a:off x="1726218" y="585866"/>
          <a:ext cx="3857467" cy="3857467"/>
        </a:xfrm>
        <a:custGeom>
          <a:avLst/>
          <a:gdLst/>
          <a:ahLst/>
          <a:cxnLst/>
          <a:rect l="0" t="0" r="0" b="0"/>
          <a:pathLst>
            <a:path>
              <a:moveTo>
                <a:pt x="550806" y="3278300"/>
              </a:moveTo>
              <a:arcTo wR="1928733" hR="1928733" stAng="8135745" swAng="1590244"/>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8F0591-0FA2-4C68-B324-9C010639BB10}">
      <dsp:nvSpPr>
        <dsp:cNvPr id="0" name=""/>
        <dsp:cNvSpPr/>
      </dsp:nvSpPr>
      <dsp:spPr>
        <a:xfrm>
          <a:off x="827407" y="1930373"/>
          <a:ext cx="1797620" cy="1168453"/>
        </a:xfrm>
        <a:prstGeom prst="roundRect">
          <a:avLst/>
        </a:prstGeom>
        <a:solidFill>
          <a:schemeClr val="accent6">
            <a:lumMod val="20000"/>
            <a:lumOff val="8000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FETAL</a:t>
          </a:r>
          <a:endParaRPr lang="en-US" sz="3600" kern="1200" dirty="0"/>
        </a:p>
      </dsp:txBody>
      <dsp:txXfrm>
        <a:off x="827407" y="1930373"/>
        <a:ext cx="1797620" cy="1168453"/>
      </dsp:txXfrm>
    </dsp:sp>
    <dsp:sp modelId="{4377D780-37AB-4983-8AD3-8DEE42B655FF}">
      <dsp:nvSpPr>
        <dsp:cNvPr id="0" name=""/>
        <dsp:cNvSpPr/>
      </dsp:nvSpPr>
      <dsp:spPr>
        <a:xfrm>
          <a:off x="2071622" y="931270"/>
          <a:ext cx="3857467" cy="3857467"/>
        </a:xfrm>
        <a:custGeom>
          <a:avLst/>
          <a:gdLst/>
          <a:ahLst/>
          <a:cxnLst/>
          <a:rect l="0" t="0" r="0" b="0"/>
          <a:pathLst>
            <a:path>
              <a:moveTo>
                <a:pt x="244031" y="989696"/>
              </a:moveTo>
              <a:arcTo wR="1928733" hR="1928733" stAng="12548092" swAng="1903815"/>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126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CFAECB47-5494-4FD0-B08C-05719084BB4C}" type="datetimeFigureOut">
              <a:rPr lang="en-US"/>
              <a:pPr/>
              <a:t>3/17/2012</a:t>
            </a:fld>
            <a:endParaRPr lang="en-US"/>
          </a:p>
        </p:txBody>
      </p:sp>
      <p:sp>
        <p:nvSpPr>
          <p:cNvPr id="1126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126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2F1A4322-7C13-4797-93B2-25E3FB78F20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688F91-9D60-4D0E-ACB3-F4BFBE45FA0E}" type="datetimeFigureOut">
              <a:rPr lang="en-US"/>
              <a:pPr>
                <a:defRPr/>
              </a:pPr>
              <a:t>3/17/2012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5E29B0F-4E5F-436F-BF38-2575F09BBE7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TextEdit="1"/>
          </p:cNvSpPr>
          <p:nvPr>
            <p:ph type="sldImg"/>
          </p:nvPr>
        </p:nvSpPr>
        <p:spPr bwMode="auto">
          <a:noFill/>
          <a:ln>
            <a:solidFill>
              <a:srgbClr val="000000"/>
            </a:solidFill>
            <a:miter lim="800000"/>
            <a:headEnd/>
            <a:tailEnd/>
          </a:ln>
        </p:spPr>
      </p:sp>
      <p:sp>
        <p:nvSpPr>
          <p:cNvPr id="2385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TextEdit="1"/>
          </p:cNvSpPr>
          <p:nvPr>
            <p:ph type="sldImg"/>
          </p:nvPr>
        </p:nvSpPr>
        <p:spPr bwMode="auto">
          <a:noFill/>
          <a:ln>
            <a:solidFill>
              <a:srgbClr val="000000"/>
            </a:solidFill>
            <a:miter lim="800000"/>
            <a:headEnd/>
            <a:tailEnd/>
          </a:ln>
        </p:spPr>
      </p:sp>
      <p:sp>
        <p:nvSpPr>
          <p:cNvPr id="1894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noFill/>
          <a:ln>
            <a:solidFill>
              <a:srgbClr val="000000"/>
            </a:solidFill>
            <a:miter lim="800000"/>
            <a:headEnd/>
            <a:tailEnd/>
          </a:ln>
        </p:spPr>
      </p:sp>
      <p:sp>
        <p:nvSpPr>
          <p:cNvPr id="1525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B554792-9A51-4A53-BA36-96892888E306}" type="slidenum">
              <a:rPr lang="en-US" sz="1200">
                <a:latin typeface="+mn-lt"/>
              </a:rPr>
              <a:pPr algn="r">
                <a:defRPr/>
              </a:pPr>
              <a:t>13</a:t>
            </a:fld>
            <a:endParaRPr lang="en-US" sz="120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8C73C7E-29CC-49B1-96E6-10B986C8758A}" type="slidenum">
              <a:rPr lang="en-US" sz="1200">
                <a:latin typeface="+mn-lt"/>
              </a:rPr>
              <a:pPr algn="r">
                <a:defRPr/>
              </a:pPr>
              <a:t>14</a:t>
            </a:fld>
            <a:endParaRPr lang="en-US" sz="120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noFill/>
          <a:ln>
            <a:solidFill>
              <a:srgbClr val="000000"/>
            </a:solidFill>
            <a:miter lim="800000"/>
            <a:headEnd/>
            <a:tailEnd/>
          </a:ln>
        </p:spPr>
      </p:sp>
      <p:sp>
        <p:nvSpPr>
          <p:cNvPr id="1505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TextEdit="1"/>
          </p:cNvSpPr>
          <p:nvPr>
            <p:ph type="sldImg"/>
          </p:nvPr>
        </p:nvSpPr>
        <p:spPr bwMode="auto">
          <a:noFill/>
          <a:ln>
            <a:solidFill>
              <a:srgbClr val="000000"/>
            </a:solidFill>
            <a:miter lim="800000"/>
            <a:headEnd/>
            <a:tailEnd/>
          </a:ln>
        </p:spPr>
      </p:sp>
      <p:sp>
        <p:nvSpPr>
          <p:cNvPr id="2088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TextEdit="1"/>
          </p:cNvSpPr>
          <p:nvPr>
            <p:ph type="sldImg"/>
          </p:nvPr>
        </p:nvSpPr>
        <p:spPr bwMode="auto">
          <a:noFill/>
          <a:ln>
            <a:solidFill>
              <a:srgbClr val="000000"/>
            </a:solidFill>
            <a:miter lim="800000"/>
            <a:headEnd/>
            <a:tailEnd/>
          </a:ln>
        </p:spPr>
      </p:sp>
      <p:sp>
        <p:nvSpPr>
          <p:cNvPr id="1935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TextEdit="1"/>
          </p:cNvSpPr>
          <p:nvPr>
            <p:ph type="sldImg"/>
          </p:nvPr>
        </p:nvSpPr>
        <p:spPr bwMode="auto">
          <a:noFill/>
          <a:ln>
            <a:solidFill>
              <a:srgbClr val="000000"/>
            </a:solidFill>
            <a:miter lim="800000"/>
            <a:headEnd/>
            <a:tailEnd/>
          </a:ln>
        </p:spPr>
      </p:sp>
      <p:sp>
        <p:nvSpPr>
          <p:cNvPr id="1945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p:spPr>
      </p:sp>
      <p:sp>
        <p:nvSpPr>
          <p:cNvPr id="1464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TextEdit="1"/>
          </p:cNvSpPr>
          <p:nvPr>
            <p:ph type="sldImg"/>
          </p:nvPr>
        </p:nvSpPr>
        <p:spPr bwMode="auto">
          <a:noFill/>
          <a:ln>
            <a:solidFill>
              <a:srgbClr val="000000"/>
            </a:solidFill>
            <a:miter lim="800000"/>
            <a:headEnd/>
            <a:tailEnd/>
          </a:ln>
        </p:spPr>
      </p:sp>
      <p:sp>
        <p:nvSpPr>
          <p:cNvPr id="1966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TextEdit="1"/>
          </p:cNvSpPr>
          <p:nvPr>
            <p:ph type="sldImg"/>
          </p:nvPr>
        </p:nvSpPr>
        <p:spPr bwMode="auto">
          <a:noFill/>
          <a:ln>
            <a:solidFill>
              <a:srgbClr val="000000"/>
            </a:solidFill>
            <a:miter lim="800000"/>
            <a:headEnd/>
            <a:tailEnd/>
          </a:ln>
        </p:spPr>
      </p:sp>
      <p:sp>
        <p:nvSpPr>
          <p:cNvPr id="1986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TextEdit="1"/>
          </p:cNvSpPr>
          <p:nvPr>
            <p:ph type="sldImg"/>
          </p:nvPr>
        </p:nvSpPr>
        <p:spPr bwMode="auto">
          <a:noFill/>
          <a:ln>
            <a:solidFill>
              <a:srgbClr val="000000"/>
            </a:solidFill>
            <a:miter lim="800000"/>
            <a:headEnd/>
            <a:tailEnd/>
          </a:ln>
        </p:spPr>
      </p:sp>
      <p:sp>
        <p:nvSpPr>
          <p:cNvPr id="1536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TextEdit="1"/>
          </p:cNvSpPr>
          <p:nvPr>
            <p:ph type="sldImg"/>
          </p:nvPr>
        </p:nvSpPr>
        <p:spPr bwMode="auto">
          <a:noFill/>
          <a:ln>
            <a:solidFill>
              <a:srgbClr val="000000"/>
            </a:solidFill>
            <a:miter lim="800000"/>
            <a:headEnd/>
            <a:tailEnd/>
          </a:ln>
        </p:spPr>
      </p:sp>
      <p:sp>
        <p:nvSpPr>
          <p:cNvPr id="1546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TextEdit="1"/>
          </p:cNvSpPr>
          <p:nvPr>
            <p:ph type="sldImg"/>
          </p:nvPr>
        </p:nvSpPr>
        <p:spPr bwMode="auto">
          <a:noFill/>
          <a:ln>
            <a:solidFill>
              <a:srgbClr val="000000"/>
            </a:solidFill>
            <a:miter lim="800000"/>
            <a:headEnd/>
            <a:tailEnd/>
          </a:ln>
        </p:spPr>
      </p:sp>
      <p:sp>
        <p:nvSpPr>
          <p:cNvPr id="16486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TextEdit="1"/>
          </p:cNvSpPr>
          <p:nvPr>
            <p:ph type="sldImg"/>
          </p:nvPr>
        </p:nvSpPr>
        <p:spPr bwMode="auto">
          <a:noFill/>
          <a:ln>
            <a:solidFill>
              <a:srgbClr val="000000"/>
            </a:solidFill>
            <a:miter lim="800000"/>
            <a:headEnd/>
            <a:tailEnd/>
          </a:ln>
        </p:spPr>
      </p:sp>
      <p:sp>
        <p:nvSpPr>
          <p:cNvPr id="1556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TextEdit="1"/>
          </p:cNvSpPr>
          <p:nvPr>
            <p:ph type="sldImg"/>
          </p:nvPr>
        </p:nvSpPr>
        <p:spPr bwMode="auto">
          <a:noFill/>
          <a:ln>
            <a:solidFill>
              <a:srgbClr val="000000"/>
            </a:solidFill>
            <a:miter lim="800000"/>
            <a:headEnd/>
            <a:tailEnd/>
          </a:ln>
        </p:spPr>
      </p:sp>
      <p:sp>
        <p:nvSpPr>
          <p:cNvPr id="1566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bwMode="auto">
          <a:noFill/>
          <a:ln>
            <a:solidFill>
              <a:srgbClr val="000000"/>
            </a:solidFill>
            <a:miter lim="800000"/>
            <a:headEnd/>
            <a:tailEnd/>
          </a:ln>
        </p:spPr>
      </p:sp>
      <p:sp>
        <p:nvSpPr>
          <p:cNvPr id="1720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TextEdit="1"/>
          </p:cNvSpPr>
          <p:nvPr>
            <p:ph type="sldImg"/>
          </p:nvPr>
        </p:nvSpPr>
        <p:spPr bwMode="auto">
          <a:noFill/>
          <a:ln>
            <a:solidFill>
              <a:srgbClr val="000000"/>
            </a:solidFill>
            <a:miter lim="800000"/>
            <a:headEnd/>
            <a:tailEnd/>
          </a:ln>
        </p:spPr>
      </p:sp>
      <p:sp>
        <p:nvSpPr>
          <p:cNvPr id="1658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TextEdit="1"/>
          </p:cNvSpPr>
          <p:nvPr>
            <p:ph type="sldImg"/>
          </p:nvPr>
        </p:nvSpPr>
        <p:spPr bwMode="auto">
          <a:noFill/>
          <a:ln>
            <a:solidFill>
              <a:srgbClr val="000000"/>
            </a:solidFill>
            <a:miter lim="800000"/>
            <a:headEnd/>
            <a:tailEnd/>
          </a:ln>
        </p:spPr>
      </p:sp>
      <p:sp>
        <p:nvSpPr>
          <p:cNvPr id="2109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p:spPr>
      </p:sp>
      <p:sp>
        <p:nvSpPr>
          <p:cNvPr id="14848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D004CFC7-1E90-4A55-881A-372DB77754FF}" type="slidenum">
              <a:rPr lang="en-US" sz="1200">
                <a:latin typeface="Times New Roman" pitchFamily="18" charset="0"/>
              </a:rPr>
              <a:pPr algn="r"/>
              <a:t>30</a:t>
            </a:fld>
            <a:endParaRPr lang="en-US" sz="1200">
              <a:latin typeface="Times New Roman" pitchFamily="18" charset="0"/>
            </a:endParaRPr>
          </a:p>
        </p:txBody>
      </p:sp>
      <p:sp>
        <p:nvSpPr>
          <p:cNvPr id="20070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200708" name="Rectangle 3"/>
          <p:cNvSpPr>
            <a:spLocks noGrp="1" noChangeArrowheads="1"/>
          </p:cNvSpPr>
          <p:nvPr>
            <p:ph type="body" idx="1"/>
          </p:nvPr>
        </p:nvSpPr>
        <p:spPr bwMode="auto">
          <a:xfrm>
            <a:off x="914400" y="4343400"/>
            <a:ext cx="5029200" cy="4114800"/>
          </a:xfrm>
          <a:noFill/>
        </p:spPr>
        <p:txBody>
          <a:bodyPr wrap="square" lIns="91432" tIns="45716" rIns="91432" bIns="45716"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1B3C7E21-5FF6-420C-AD94-23E1C786F4C4}" type="slidenum">
              <a:rPr lang="en-US" sz="1200">
                <a:latin typeface="Times New Roman" pitchFamily="18" charset="0"/>
              </a:rPr>
              <a:pPr algn="r"/>
              <a:t>31</a:t>
            </a:fld>
            <a:endParaRPr lang="en-US" sz="1200">
              <a:latin typeface="Times New Roman" pitchFamily="18" charset="0"/>
            </a:endParaRPr>
          </a:p>
        </p:txBody>
      </p:sp>
      <p:sp>
        <p:nvSpPr>
          <p:cNvPr id="202755" name="Rectangle 2"/>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20275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1432" tIns="45716" rIns="91432" bIns="45716"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TextEdit="1"/>
          </p:cNvSpPr>
          <p:nvPr>
            <p:ph type="sldImg"/>
          </p:nvPr>
        </p:nvSpPr>
        <p:spPr bwMode="auto">
          <a:noFill/>
          <a:ln>
            <a:solidFill>
              <a:srgbClr val="000000"/>
            </a:solidFill>
            <a:miter lim="800000"/>
            <a:headEnd/>
            <a:tailEnd/>
          </a:ln>
        </p:spPr>
      </p:sp>
      <p:sp>
        <p:nvSpPr>
          <p:cNvPr id="2068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TextEdit="1"/>
          </p:cNvSpPr>
          <p:nvPr>
            <p:ph type="sldImg"/>
          </p:nvPr>
        </p:nvSpPr>
        <p:spPr bwMode="auto">
          <a:noFill/>
          <a:ln>
            <a:solidFill>
              <a:srgbClr val="000000"/>
            </a:solidFill>
            <a:miter lim="800000"/>
            <a:headEnd/>
            <a:tailEnd/>
          </a:ln>
        </p:spPr>
      </p:sp>
      <p:sp>
        <p:nvSpPr>
          <p:cNvPr id="1751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TextEdit="1"/>
          </p:cNvSpPr>
          <p:nvPr>
            <p:ph type="sldImg"/>
          </p:nvPr>
        </p:nvSpPr>
        <p:spPr bwMode="auto">
          <a:noFill/>
          <a:ln>
            <a:solidFill>
              <a:srgbClr val="000000"/>
            </a:solidFill>
            <a:miter lim="800000"/>
            <a:headEnd/>
            <a:tailEnd/>
          </a:ln>
        </p:spPr>
      </p:sp>
      <p:sp>
        <p:nvSpPr>
          <p:cNvPr id="2129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TextEdit="1"/>
          </p:cNvSpPr>
          <p:nvPr>
            <p:ph type="sldImg"/>
          </p:nvPr>
        </p:nvSpPr>
        <p:spPr bwMode="auto">
          <a:noFill/>
          <a:ln>
            <a:solidFill>
              <a:srgbClr val="000000"/>
            </a:solidFill>
            <a:miter lim="800000"/>
            <a:headEnd/>
            <a:tailEnd/>
          </a:ln>
        </p:spPr>
      </p:sp>
      <p:sp>
        <p:nvSpPr>
          <p:cNvPr id="1761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TextEdit="1"/>
          </p:cNvSpPr>
          <p:nvPr>
            <p:ph type="sldImg"/>
          </p:nvPr>
        </p:nvSpPr>
        <p:spPr bwMode="auto">
          <a:noFill/>
          <a:ln>
            <a:solidFill>
              <a:srgbClr val="000000"/>
            </a:solidFill>
            <a:miter lim="800000"/>
            <a:headEnd/>
            <a:tailEnd/>
          </a:ln>
        </p:spPr>
      </p:sp>
      <p:sp>
        <p:nvSpPr>
          <p:cNvPr id="2150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TextEdit="1"/>
          </p:cNvSpPr>
          <p:nvPr>
            <p:ph type="sldImg"/>
          </p:nvPr>
        </p:nvSpPr>
        <p:spPr bwMode="auto">
          <a:noFill/>
          <a:ln>
            <a:solidFill>
              <a:srgbClr val="000000"/>
            </a:solidFill>
            <a:miter lim="800000"/>
            <a:headEnd/>
            <a:tailEnd/>
          </a:ln>
        </p:spPr>
      </p:sp>
      <p:sp>
        <p:nvSpPr>
          <p:cNvPr id="2232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TextEdit="1"/>
          </p:cNvSpPr>
          <p:nvPr>
            <p:ph type="sldImg"/>
          </p:nvPr>
        </p:nvSpPr>
        <p:spPr bwMode="auto">
          <a:noFill/>
          <a:ln>
            <a:solidFill>
              <a:srgbClr val="000000"/>
            </a:solidFill>
            <a:miter lim="800000"/>
            <a:headEnd/>
            <a:tailEnd/>
          </a:ln>
        </p:spPr>
      </p:sp>
      <p:sp>
        <p:nvSpPr>
          <p:cNvPr id="22528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TextEdit="1"/>
          </p:cNvSpPr>
          <p:nvPr>
            <p:ph type="sldImg"/>
          </p:nvPr>
        </p:nvSpPr>
        <p:spPr bwMode="auto">
          <a:noFill/>
          <a:ln>
            <a:solidFill>
              <a:srgbClr val="000000"/>
            </a:solidFill>
            <a:miter lim="800000"/>
            <a:headEnd/>
            <a:tailEnd/>
          </a:ln>
        </p:spPr>
      </p:sp>
      <p:sp>
        <p:nvSpPr>
          <p:cNvPr id="2304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TextEdit="1"/>
          </p:cNvSpPr>
          <p:nvPr>
            <p:ph type="sldImg"/>
          </p:nvPr>
        </p:nvSpPr>
        <p:spPr bwMode="auto">
          <a:noFill/>
          <a:ln>
            <a:solidFill>
              <a:srgbClr val="000000"/>
            </a:solidFill>
            <a:miter lim="800000"/>
            <a:headEnd/>
            <a:tailEnd/>
          </a:ln>
        </p:spPr>
      </p:sp>
      <p:sp>
        <p:nvSpPr>
          <p:cNvPr id="2324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96F030D1-8285-4AC0-84C5-857DBFCCD25B}" type="slidenum">
              <a:rPr lang="en-US" sz="1200">
                <a:latin typeface="Times New Roman" pitchFamily="18" charset="0"/>
              </a:rPr>
              <a:pPr algn="r"/>
              <a:t>40</a:t>
            </a:fld>
            <a:endParaRPr lang="en-US" sz="1200">
              <a:latin typeface="Times New Roman" pitchFamily="18" charset="0"/>
            </a:endParaRPr>
          </a:p>
        </p:txBody>
      </p:sp>
      <p:sp>
        <p:nvSpPr>
          <p:cNvPr id="20480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204804" name="Rectangle 3"/>
          <p:cNvSpPr>
            <a:spLocks noGrp="1" noChangeArrowheads="1"/>
          </p:cNvSpPr>
          <p:nvPr>
            <p:ph type="body" idx="1"/>
          </p:nvPr>
        </p:nvSpPr>
        <p:spPr bwMode="auto">
          <a:xfrm>
            <a:off x="914400" y="4343400"/>
            <a:ext cx="5029200" cy="4114800"/>
          </a:xfrm>
          <a:noFill/>
        </p:spPr>
        <p:txBody>
          <a:bodyPr wrap="square" lIns="91432" tIns="45716" rIns="91432" bIns="45716"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TextEdit="1"/>
          </p:cNvSpPr>
          <p:nvPr>
            <p:ph type="sldImg"/>
          </p:nvPr>
        </p:nvSpPr>
        <p:spPr bwMode="auto">
          <a:noFill/>
          <a:ln>
            <a:solidFill>
              <a:srgbClr val="000000"/>
            </a:solidFill>
            <a:miter lim="800000"/>
            <a:headEnd/>
            <a:tailEnd/>
          </a:ln>
        </p:spPr>
      </p:sp>
      <p:sp>
        <p:nvSpPr>
          <p:cNvPr id="2426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TextEdit="1"/>
          </p:cNvSpPr>
          <p:nvPr>
            <p:ph type="sldImg"/>
          </p:nvPr>
        </p:nvSpPr>
        <p:spPr bwMode="auto">
          <a:noFill/>
          <a:ln>
            <a:solidFill>
              <a:srgbClr val="000000"/>
            </a:solidFill>
            <a:miter lim="800000"/>
            <a:headEnd/>
            <a:tailEnd/>
          </a:ln>
        </p:spPr>
      </p:sp>
      <p:sp>
        <p:nvSpPr>
          <p:cNvPr id="2447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TextEdit="1"/>
          </p:cNvSpPr>
          <p:nvPr>
            <p:ph type="sldImg"/>
          </p:nvPr>
        </p:nvSpPr>
        <p:spPr bwMode="auto">
          <a:noFill/>
          <a:ln>
            <a:solidFill>
              <a:srgbClr val="000000"/>
            </a:solidFill>
            <a:miter lim="800000"/>
            <a:headEnd/>
            <a:tailEnd/>
          </a:ln>
        </p:spPr>
      </p:sp>
      <p:sp>
        <p:nvSpPr>
          <p:cNvPr id="2344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D54646B-2D06-4CD3-AF5E-DA0150A0805E}" type="slidenum">
              <a:rPr lang="en-US" sz="1200">
                <a:latin typeface="+mn-lt"/>
              </a:rPr>
              <a:pPr algn="r">
                <a:defRPr/>
              </a:pPr>
              <a:t>6</a:t>
            </a:fld>
            <a:endParaRPr lang="en-US" sz="120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5791222-6228-4125-A57D-AAE52FD145AE}" type="slidenum">
              <a:rPr lang="en-US" sz="1200">
                <a:latin typeface="+mn-lt"/>
              </a:rPr>
              <a:pPr algn="r">
                <a:defRPr/>
              </a:pPr>
              <a:t>7</a:t>
            </a:fld>
            <a:endParaRPr lang="en-US" sz="120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TextEdit="1"/>
          </p:cNvSpPr>
          <p:nvPr>
            <p:ph type="sldImg"/>
          </p:nvPr>
        </p:nvSpPr>
        <p:spPr bwMode="auto">
          <a:noFill/>
          <a:ln>
            <a:solidFill>
              <a:srgbClr val="000000"/>
            </a:solidFill>
            <a:miter lim="800000"/>
            <a:headEnd/>
            <a:tailEnd/>
          </a:ln>
        </p:spPr>
      </p:sp>
      <p:sp>
        <p:nvSpPr>
          <p:cNvPr id="1597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p:spPr>
      </p:sp>
      <p:sp>
        <p:nvSpPr>
          <p:cNvPr id="1474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05B41E1-0EAE-4F98-B516-2A8B995F8561}" type="datetimeFigureOut">
              <a:rPr lang="en-US"/>
              <a:pPr>
                <a:defRPr/>
              </a:pPr>
              <a:t>3/17/2012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0B5CF63-B59E-4E49-97E7-11383EC1A81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53F8D7D1-FE0B-4275-8B42-8296FDF1C69F}" type="datetimeFigureOut">
              <a:rPr lang="en-US"/>
              <a:pPr>
                <a:defRPr/>
              </a:pPr>
              <a:t>3/17/2012</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7C1EA95F-F0F6-4194-8BB5-F2073F4D9619}"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56C0D82D-9D6C-4CF7-A436-08E8DCD1FC14}" type="datetimeFigureOut">
              <a:rPr lang="en-US"/>
              <a:pPr>
                <a:defRPr/>
              </a:pPr>
              <a:t>3/17/2012</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9ADF8F84-035B-4511-B693-4B605B8FB834}"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01A6F8F-C751-4485-9EAD-4A9EB1FF30EC}" type="datetimeFigureOut">
              <a:rPr lang="en-US"/>
              <a:pPr>
                <a:defRPr/>
              </a:pPr>
              <a:t>3/17/2012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7062C04-0EDB-4F41-97F0-56F640F438D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3BB4B50-5642-444D-ABCC-6441AF5211C1}" type="datetimeFigureOut">
              <a:rPr lang="en-US"/>
              <a:pPr>
                <a:defRPr/>
              </a:pPr>
              <a:t>3/17/2012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18305C2-7A5C-4E6B-B0DB-55C29C1DED9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A6E3B3E4-BDF8-483D-8418-78445965255A}" type="datetimeFigureOut">
              <a:rPr lang="en-US"/>
              <a:pPr>
                <a:defRPr/>
              </a:pPr>
              <a:t>3/17/2012</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9C9E35F6-AC19-4612-BE76-FD3D190705BD}"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F0E5A11-8346-4762-8AAF-6EC62D264B65}" type="datetimeFigureOut">
              <a:rPr lang="en-US"/>
              <a:pPr>
                <a:defRPr/>
              </a:pPr>
              <a:t>3/17/2012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306E38C-F040-422C-9F87-7AFB3BED063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2DD558F9-B9FB-4226-A1AA-6144970FAEB6}" type="datetimeFigureOut">
              <a:rPr lang="en-US"/>
              <a:pPr>
                <a:defRPr/>
              </a:pPr>
              <a:t>3/17/2012</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550701CA-E9B7-45A1-A6B4-AA300442B5F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p:spPr>
        <p:txBody>
          <a:bodyPr/>
          <a:lstStyle>
            <a:lvl1pPr>
              <a:defRPr smtClean="0"/>
            </a:lvl1pPr>
          </a:lstStyle>
          <a:p>
            <a:pPr>
              <a:defRPr/>
            </a:pPr>
            <a:fld id="{46D0663E-3169-40FD-84E8-C9C6AFF815CE}" type="datetimeFigureOut">
              <a:rPr lang="en-US"/>
              <a:pPr>
                <a:defRPr/>
              </a:pPr>
              <a:t>3/17/2012</a:t>
            </a:fld>
            <a:endParaRPr lang="en-US"/>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1271588"/>
            <a:ext cx="533400" cy="244475"/>
          </a:xfrm>
        </p:spPr>
        <p:txBody>
          <a:bodyPr/>
          <a:lstStyle>
            <a:lvl1pPr>
              <a:defRPr smtClean="0"/>
            </a:lvl1pPr>
          </a:lstStyle>
          <a:p>
            <a:pPr>
              <a:defRPr/>
            </a:pPr>
            <a:fld id="{1FFD8092-2DDE-4779-B9E5-EB3140A90D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586E755F-B878-49A3-998A-316CAD8D4E38}" type="datetimeFigureOut">
              <a:rPr lang="en-US"/>
              <a:pPr>
                <a:defRPr/>
              </a:pPr>
              <a:t>3/17/2012</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D822D00D-0F30-4300-A1F7-520704604B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702" r:id="rId2"/>
    <p:sldLayoutId id="2147483703" r:id="rId3"/>
    <p:sldLayoutId id="2147483698" r:id="rId4"/>
    <p:sldLayoutId id="2147483699" r:id="rId5"/>
    <p:sldLayoutId id="2147483704" r:id="rId6"/>
    <p:sldLayoutId id="2147483700" r:id="rId7"/>
    <p:sldLayoutId id="2147483705" r:id="rId8"/>
    <p:sldLayoutId id="2147483701" r:id="rId9"/>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8" Type="http://schemas.openxmlformats.org/officeDocument/2006/relationships/hyperlink" Target="http://www.ncbi.nlm.nih.gov/pubmed?term=%22Pieber%20D%22%5bAuthor%5d" TargetMode="External"/><Relationship Id="rId13" Type="http://schemas.openxmlformats.org/officeDocument/2006/relationships/hyperlink" Target="http://www.ncbi.nlm.nih.gov/pubmed?term=%22Kroisel%20P%22%5bAuthor%5d" TargetMode="External"/><Relationship Id="rId18" Type="http://schemas.openxmlformats.org/officeDocument/2006/relationships/hyperlink" Target="http://jcem.endojournals.org/search?author1=David+A.+Aitken&amp;sortspec=date&amp;submit=Submit" TargetMode="External"/><Relationship Id="rId3" Type="http://schemas.openxmlformats.org/officeDocument/2006/relationships/hyperlink" Target="http://www.ncbi.nlm.nih.gov/pubmed?term=%22Sher%20G%22%5bAuthor%5d" TargetMode="External"/><Relationship Id="rId7" Type="http://schemas.openxmlformats.org/officeDocument/2006/relationships/hyperlink" Target="http://www.ncbi.nlm.nih.gov/pubmed?term=%22Pertl%20B%22%5bAuthor%5d" TargetMode="External"/><Relationship Id="rId12" Type="http://schemas.openxmlformats.org/officeDocument/2006/relationships/hyperlink" Target="http://www.ncbi.nlm.nih.gov/pubmed?term=%22Winter%20R%22%5bAuthor%5d" TargetMode="External"/><Relationship Id="rId17" Type="http://schemas.openxmlformats.org/officeDocument/2006/relationships/hyperlink" Target="http://jcem.endojournals.org/search?author1=Jennifer+A.+Crossley&amp;sortspec=date&amp;submit=Submit" TargetMode="External"/><Relationship Id="rId2" Type="http://schemas.openxmlformats.org/officeDocument/2006/relationships/notesSlide" Target="../notesSlides/notesSlide41.xml"/><Relationship Id="rId16" Type="http://schemas.openxmlformats.org/officeDocument/2006/relationships/hyperlink" Target="http://jcem.endojournals.org/search?author1=Emily+J.+Stenhouse&amp;sortspec=date&amp;submit=Submit" TargetMode="External"/><Relationship Id="rId20" Type="http://schemas.openxmlformats.org/officeDocument/2006/relationships/hyperlink" Target="http://jcem.endojournals.org/search?author1=J.+Michael+Connor&amp;sortspec=date&amp;submit=Submit" TargetMode="External"/><Relationship Id="rId1" Type="http://schemas.openxmlformats.org/officeDocument/2006/relationships/slideLayout" Target="../slideLayouts/slideLayout1.xml"/><Relationship Id="rId6" Type="http://schemas.openxmlformats.org/officeDocument/2006/relationships/hyperlink" Target="http://www.ncbi.nlm.nih.gov/pubmed?term=%22Kraybill%20EN%22%5bAuthor%5d" TargetMode="External"/><Relationship Id="rId11" Type="http://schemas.openxmlformats.org/officeDocument/2006/relationships/hyperlink" Target="http://www.ncbi.nlm.nih.gov/pubmed?term=%22Haeusler%20M%22%5bAuthor%5d" TargetMode="External"/><Relationship Id="rId5" Type="http://schemas.openxmlformats.org/officeDocument/2006/relationships/hyperlink" Target="http://www.ncbi.nlm.nih.gov/pubmed?term=%22Freer%20DE%22%5bAuthor%5d" TargetMode="External"/><Relationship Id="rId15" Type="http://schemas.openxmlformats.org/officeDocument/2006/relationships/hyperlink" Target="http://jcem.endojournals.org/search?author1=Gordon+C.+S.+Smith&amp;sortspec=date&amp;submit=Submit" TargetMode="External"/><Relationship Id="rId10" Type="http://schemas.openxmlformats.org/officeDocument/2006/relationships/hyperlink" Target="http://www.ncbi.nlm.nih.gov/pubmed?term=%22Orescovic%20I%22%5bAuthor%5d" TargetMode="External"/><Relationship Id="rId19" Type="http://schemas.openxmlformats.org/officeDocument/2006/relationships/hyperlink" Target="http://jcem.endojournals.org/search?author1=Alan+D.+Cameron&amp;sortspec=date&amp;submit=Submit" TargetMode="External"/><Relationship Id="rId4" Type="http://schemas.openxmlformats.org/officeDocument/2006/relationships/hyperlink" Target="http://www.ncbi.nlm.nih.gov/pubmed?term=%22Statland%20BE%22%5bAuthor%5d" TargetMode="External"/><Relationship Id="rId9" Type="http://schemas.openxmlformats.org/officeDocument/2006/relationships/hyperlink" Target="http://www.ncbi.nlm.nih.gov/pubmed?term=%22Lercher-Hartlieb%20A%22%5bAuthor%5d" TargetMode="External"/><Relationship Id="rId14" Type="http://schemas.openxmlformats.org/officeDocument/2006/relationships/hyperlink" Target="http://www.ncbi.nlm.nih.gov/pubmed?term=%22Adinolfi%20M%22%5bAuthor%5d"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a:xfrm>
            <a:off x="381000" y="2514600"/>
            <a:ext cx="8229600" cy="1371600"/>
          </a:xfrm>
        </p:spPr>
        <p:txBody>
          <a:bodyPr/>
          <a:lstStyle/>
          <a:p>
            <a:pPr algn="ctr"/>
            <a:r>
              <a:rPr lang="en-US" b="1" smtClean="0"/>
              <a:t>Biochemistry of </a:t>
            </a:r>
            <a:br>
              <a:rPr lang="en-US" b="1" smtClean="0"/>
            </a:br>
            <a:r>
              <a:rPr lang="en-US" b="1" smtClean="0"/>
              <a:t>Pregnancy and Fetal Well being</a:t>
            </a:r>
            <a:br>
              <a:rPr lang="en-US" b="1" smtClean="0"/>
            </a:br>
            <a:r>
              <a:rPr lang="en-US" b="1" smtClean="0"/>
              <a:t/>
            </a:r>
            <a:br>
              <a:rPr lang="en-US" b="1" smtClean="0"/>
            </a:br>
            <a:r>
              <a:rPr lang="en-US" b="1" smtClean="0"/>
              <a:t/>
            </a:r>
            <a:br>
              <a:rPr lang="en-US" b="1" smtClean="0"/>
            </a:br>
            <a:r>
              <a:rPr lang="en-US" b="1" smtClean="0"/>
              <a:t/>
            </a:r>
            <a:br>
              <a:rPr lang="en-US" b="1" smtClean="0"/>
            </a:br>
            <a:r>
              <a:rPr lang="en-US" b="1" smtClean="0"/>
              <a:t/>
            </a:r>
            <a:br>
              <a:rPr lang="en-US" b="1" smtClean="0"/>
            </a:br>
            <a:r>
              <a:rPr lang="en-US" b="1" smtClean="0"/>
              <a:t/>
            </a:r>
            <a:br>
              <a:rPr lang="en-US" b="1" smtClean="0"/>
            </a:br>
            <a:r>
              <a:rPr lang="en-US" sz="2400" b="1" smtClean="0">
                <a:solidFill>
                  <a:schemeClr val="accent1"/>
                </a:solidFill>
              </a:rPr>
              <a:t>Sameena Ghayur</a:t>
            </a:r>
            <a:br>
              <a:rPr lang="en-US" sz="2400" b="1" smtClean="0">
                <a:solidFill>
                  <a:schemeClr val="accent1"/>
                </a:solidFill>
              </a:rPr>
            </a:br>
            <a:r>
              <a:rPr lang="en-US" sz="2400" b="1" smtClean="0">
                <a:solidFill>
                  <a:schemeClr val="accent1"/>
                </a:solidFill>
              </a:rPr>
              <a:t>Associate Professor </a:t>
            </a:r>
            <a:br>
              <a:rPr lang="en-US" sz="2400" b="1" smtClean="0">
                <a:solidFill>
                  <a:schemeClr val="accent1"/>
                </a:solidFill>
              </a:rPr>
            </a:br>
            <a:r>
              <a:rPr lang="en-US" sz="2400" b="1" smtClean="0">
                <a:solidFill>
                  <a:schemeClr val="accent1"/>
                </a:solidFill>
              </a:rPr>
              <a:t>Shifa College of Medicine </a:t>
            </a:r>
            <a:br>
              <a:rPr lang="en-US" sz="2400" b="1" smtClean="0">
                <a:solidFill>
                  <a:schemeClr val="accent1"/>
                </a:solidFill>
              </a:rPr>
            </a:br>
            <a:r>
              <a:rPr lang="en-US" sz="2400" b="1" smtClean="0">
                <a:solidFill>
                  <a:schemeClr val="accent1"/>
                </a:solidFill>
              </a:rPr>
              <a:t>sameena.ghayur@yahoo.com</a:t>
            </a:r>
            <a:r>
              <a:rPr lang="en-US" b="1"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p:cNvSpPr>
          <p:nvPr>
            <p:ph type="title"/>
          </p:nvPr>
        </p:nvSpPr>
        <p:spPr>
          <a:xfrm>
            <a:off x="609600" y="228600"/>
            <a:ext cx="8153400" cy="990600"/>
          </a:xfrm>
        </p:spPr>
        <p:txBody>
          <a:bodyPr/>
          <a:lstStyle/>
          <a:p>
            <a:pPr algn="ctr"/>
            <a:r>
              <a:rPr lang="en-US" b="1" smtClean="0"/>
              <a:t>Placental Hormones Human </a:t>
            </a:r>
            <a:r>
              <a:rPr lang="en-US" b="1" smtClean="0">
                <a:solidFill>
                  <a:schemeClr val="accent2"/>
                </a:solidFill>
              </a:rPr>
              <a:t>Human Placental lactogen</a:t>
            </a:r>
          </a:p>
        </p:txBody>
      </p:sp>
      <p:sp>
        <p:nvSpPr>
          <p:cNvPr id="237571" name="Rectangle 3"/>
          <p:cNvSpPr>
            <a:spLocks noGrp="1"/>
          </p:cNvSpPr>
          <p:nvPr>
            <p:ph type="body" idx="1"/>
          </p:nvPr>
        </p:nvSpPr>
        <p:spPr>
          <a:xfrm>
            <a:off x="612775" y="1600200"/>
            <a:ext cx="8153400" cy="4525963"/>
          </a:xfrm>
        </p:spPr>
        <p:txBody>
          <a:bodyPr/>
          <a:lstStyle/>
          <a:p>
            <a:r>
              <a:rPr lang="en-US" smtClean="0">
                <a:solidFill>
                  <a:schemeClr val="accent1"/>
                </a:solidFill>
              </a:rPr>
              <a:t>Help prepare breasts for lactation. </a:t>
            </a:r>
          </a:p>
          <a:p>
            <a:r>
              <a:rPr lang="en-US" smtClean="0">
                <a:solidFill>
                  <a:schemeClr val="accent1"/>
                </a:solidFill>
              </a:rPr>
              <a:t>Stimulates breast growth and development and stimulates the secretion of colostrum. </a:t>
            </a:r>
          </a:p>
          <a:p>
            <a:r>
              <a:rPr lang="en-US" smtClean="0">
                <a:solidFill>
                  <a:schemeClr val="accent1"/>
                </a:solidFill>
              </a:rPr>
              <a:t>Decrease the </a:t>
            </a:r>
            <a:r>
              <a:rPr lang="en-US" b="1" smtClean="0">
                <a:solidFill>
                  <a:schemeClr val="accent1"/>
                </a:solidFill>
              </a:rPr>
              <a:t>mother's</a:t>
            </a:r>
            <a:r>
              <a:rPr lang="en-US" smtClean="0">
                <a:solidFill>
                  <a:schemeClr val="accent1"/>
                </a:solidFill>
              </a:rPr>
              <a:t> use of glucose, so that it can be used by the </a:t>
            </a:r>
            <a:r>
              <a:rPr lang="en-US" b="1" smtClean="0">
                <a:solidFill>
                  <a:schemeClr val="accent1"/>
                </a:solidFill>
              </a:rPr>
              <a:t>fetus</a:t>
            </a:r>
            <a:r>
              <a:rPr lang="en-US" smtClean="0">
                <a:solidFill>
                  <a:schemeClr val="accent1"/>
                </a:solidFill>
              </a:rPr>
              <a:t> for growth and development</a:t>
            </a:r>
          </a:p>
          <a:p>
            <a:r>
              <a:rPr lang="en-US" smtClean="0">
                <a:solidFill>
                  <a:schemeClr val="accent1"/>
                </a:solidFill>
              </a:rPr>
              <a:t>Promotes breakdown of maternal fats- </a:t>
            </a:r>
            <a:r>
              <a:rPr lang="en-US" sz="3700" b="1" smtClean="0">
                <a:solidFill>
                  <a:schemeClr val="hlink"/>
                </a:solidFill>
                <a:latin typeface="Times New Roman" pitchFamily="18" charset="0"/>
                <a:cs typeface="Times New Roman" pitchFamily="18" charset="0"/>
              </a:rPr>
              <a:t>↑</a:t>
            </a:r>
            <a:r>
              <a:rPr lang="en-US" smtClean="0">
                <a:solidFill>
                  <a:schemeClr val="accent1"/>
                </a:solidFill>
              </a:rPr>
              <a:t> maternal fatty acids in the plasma. </a:t>
            </a:r>
          </a:p>
          <a:p>
            <a:r>
              <a:rPr lang="en-US" smtClean="0">
                <a:solidFill>
                  <a:schemeClr val="accent1"/>
                </a:solidFill>
              </a:rPr>
              <a:t>"saving" the glucose for the fetus.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p:cNvSpPr>
          <p:nvPr>
            <p:ph type="title"/>
          </p:nvPr>
        </p:nvSpPr>
        <p:spPr>
          <a:xfrm>
            <a:off x="0" y="533400"/>
            <a:ext cx="9144000" cy="990600"/>
          </a:xfrm>
        </p:spPr>
        <p:txBody>
          <a:bodyPr/>
          <a:lstStyle/>
          <a:p>
            <a:pPr algn="ctr"/>
            <a:r>
              <a:rPr lang="en-US" sz="5400" b="1" smtClean="0"/>
              <a:t>Placental Hormones</a:t>
            </a:r>
            <a:r>
              <a:rPr lang="en-US" b="1" smtClean="0"/>
              <a:t> </a:t>
            </a:r>
            <a:br>
              <a:rPr lang="en-US" b="1" smtClean="0"/>
            </a:br>
            <a:endParaRPr lang="en-US" b="1" smtClean="0">
              <a:solidFill>
                <a:schemeClr val="accent2"/>
              </a:solidFill>
            </a:endParaRPr>
          </a:p>
        </p:txBody>
      </p:sp>
      <p:sp>
        <p:nvSpPr>
          <p:cNvPr id="184323" name="Rectangle 3"/>
          <p:cNvSpPr>
            <a:spLocks noGrp="1"/>
          </p:cNvSpPr>
          <p:nvPr>
            <p:ph type="body" idx="1"/>
          </p:nvPr>
        </p:nvSpPr>
        <p:spPr>
          <a:xfrm>
            <a:off x="612775" y="1600200"/>
            <a:ext cx="8153400" cy="4525963"/>
          </a:xfrm>
        </p:spPr>
        <p:txBody>
          <a:bodyPr/>
          <a:lstStyle/>
          <a:p>
            <a:endParaRPr lang="en-US" smtClean="0"/>
          </a:p>
        </p:txBody>
      </p:sp>
      <p:pic>
        <p:nvPicPr>
          <p:cNvPr id="184326" name="Picture 6" descr="29-3"/>
          <p:cNvPicPr>
            <a:picLocks noChangeAspect="1" noChangeArrowheads="1"/>
          </p:cNvPicPr>
          <p:nvPr/>
        </p:nvPicPr>
        <p:blipFill>
          <a:blip r:embed="rId3" cstate="print"/>
          <a:srcRect/>
          <a:stretch>
            <a:fillRect/>
          </a:stretch>
        </p:blipFill>
        <p:spPr bwMode="auto">
          <a:xfrm>
            <a:off x="1219200" y="1612900"/>
            <a:ext cx="7239000" cy="511651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a:xfrm>
            <a:off x="609600" y="457200"/>
            <a:ext cx="8153400" cy="990600"/>
          </a:xfrm>
        </p:spPr>
        <p:txBody>
          <a:bodyPr/>
          <a:lstStyle/>
          <a:p>
            <a:pPr algn="ctr"/>
            <a:r>
              <a:rPr lang="en-US" b="1" smtClean="0"/>
              <a:t>Placental Hormones </a:t>
            </a:r>
            <a:br>
              <a:rPr lang="en-US" b="1" smtClean="0"/>
            </a:br>
            <a:r>
              <a:rPr lang="en-US" sz="3600" b="1" smtClean="0">
                <a:solidFill>
                  <a:schemeClr val="accent2"/>
                </a:solidFill>
              </a:rPr>
              <a:t>Parathyroid hormone (PTHrp)</a:t>
            </a:r>
            <a:r>
              <a:rPr lang="en-US" sz="4000" smtClean="0">
                <a:solidFill>
                  <a:schemeClr val="accent2"/>
                </a:solidFill>
              </a:rPr>
              <a:t/>
            </a:r>
            <a:br>
              <a:rPr lang="en-US" sz="4000" smtClean="0">
                <a:solidFill>
                  <a:schemeClr val="accent2"/>
                </a:solidFill>
              </a:rPr>
            </a:br>
            <a:endParaRPr lang="en-US" sz="4000" smtClean="0">
              <a:solidFill>
                <a:schemeClr val="accent2"/>
              </a:solidFill>
            </a:endParaRPr>
          </a:p>
        </p:txBody>
      </p:sp>
      <p:sp>
        <p:nvSpPr>
          <p:cNvPr id="138243" name="Rectangle 3"/>
          <p:cNvSpPr>
            <a:spLocks noGrp="1"/>
          </p:cNvSpPr>
          <p:nvPr>
            <p:ph type="body" idx="1"/>
          </p:nvPr>
        </p:nvSpPr>
        <p:spPr>
          <a:xfrm>
            <a:off x="612775" y="1798638"/>
            <a:ext cx="8153400" cy="4525962"/>
          </a:xfrm>
        </p:spPr>
        <p:txBody>
          <a:bodyPr/>
          <a:lstStyle/>
          <a:p>
            <a:r>
              <a:rPr lang="en-US" sz="3300" b="1" smtClean="0">
                <a:solidFill>
                  <a:schemeClr val="hlink"/>
                </a:solidFill>
                <a:latin typeface="Times New Roman" pitchFamily="18" charset="0"/>
                <a:cs typeface="Times New Roman" pitchFamily="18" charset="0"/>
              </a:rPr>
              <a:t>↑</a:t>
            </a:r>
            <a:r>
              <a:rPr lang="en-US" sz="2400" b="1" smtClean="0">
                <a:solidFill>
                  <a:schemeClr val="accent1"/>
                </a:solidFill>
                <a:latin typeface="Times New Roman" pitchFamily="18" charset="0"/>
                <a:cs typeface="Times New Roman" pitchFamily="18" charset="0"/>
              </a:rPr>
              <a:t>40%, no change in plasma calcium</a:t>
            </a:r>
          </a:p>
          <a:p>
            <a:r>
              <a:rPr lang="en-US" sz="2400" b="1" smtClean="0">
                <a:solidFill>
                  <a:schemeClr val="accent1"/>
                </a:solidFill>
                <a:latin typeface="Times New Roman" pitchFamily="18" charset="0"/>
                <a:cs typeface="Times New Roman" pitchFamily="18" charset="0"/>
              </a:rPr>
              <a:t>A new set point for secretion of PTH</a:t>
            </a:r>
          </a:p>
          <a:p>
            <a:r>
              <a:rPr lang="en-US" sz="2400" b="1" smtClean="0">
                <a:solidFill>
                  <a:schemeClr val="accent1"/>
                </a:solidFill>
                <a:latin typeface="Times New Roman" pitchFamily="18" charset="0"/>
                <a:cs typeface="Times New Roman" pitchFamily="18" charset="0"/>
              </a:rPr>
              <a:t>No change in plasma free calcitonin</a:t>
            </a:r>
          </a:p>
          <a:p>
            <a:r>
              <a:rPr lang="en-US" sz="3300" b="1" smtClean="0">
                <a:solidFill>
                  <a:schemeClr val="hlink"/>
                </a:solidFill>
                <a:latin typeface="Times New Roman" pitchFamily="18" charset="0"/>
                <a:cs typeface="Times New Roman" pitchFamily="18" charset="0"/>
              </a:rPr>
              <a:t>↑</a:t>
            </a:r>
            <a:r>
              <a:rPr lang="en-US" sz="2400" b="1" smtClean="0">
                <a:solidFill>
                  <a:schemeClr val="folHlink"/>
                </a:solidFill>
                <a:latin typeface="Times New Roman" pitchFamily="18" charset="0"/>
                <a:cs typeface="Times New Roman" pitchFamily="18" charset="0"/>
              </a:rPr>
              <a:t> </a:t>
            </a:r>
            <a:r>
              <a:rPr lang="en-US" sz="2400" b="1" smtClean="0">
                <a:solidFill>
                  <a:schemeClr val="accent1"/>
                </a:solidFill>
                <a:latin typeface="Times New Roman" pitchFamily="18" charset="0"/>
                <a:cs typeface="Times New Roman" pitchFamily="18" charset="0"/>
              </a:rPr>
              <a:t>Vitamin 1,25-(OH) </a:t>
            </a:r>
            <a:r>
              <a:rPr lang="en-US" sz="2400" b="1" baseline="-25000" smtClean="0">
                <a:solidFill>
                  <a:schemeClr val="accent1"/>
                </a:solidFill>
                <a:latin typeface="Times New Roman" pitchFamily="18" charset="0"/>
                <a:cs typeface="Times New Roman" pitchFamily="18" charset="0"/>
              </a:rPr>
              <a:t>2</a:t>
            </a:r>
            <a:r>
              <a:rPr lang="en-US" sz="2400" b="1" smtClean="0">
                <a:solidFill>
                  <a:schemeClr val="accent1"/>
                </a:solidFill>
                <a:latin typeface="Times New Roman" pitchFamily="18" charset="0"/>
                <a:cs typeface="Times New Roman" pitchFamily="18" charset="0"/>
              </a:rPr>
              <a:t>D</a:t>
            </a:r>
            <a:r>
              <a:rPr lang="en-US" sz="2400" b="1" baseline="-25000" smtClean="0">
                <a:solidFill>
                  <a:schemeClr val="accent1"/>
                </a:solidFill>
                <a:latin typeface="Times New Roman" pitchFamily="18" charset="0"/>
                <a:cs typeface="Times New Roman" pitchFamily="18" charset="0"/>
              </a:rPr>
              <a:t>3</a:t>
            </a:r>
            <a:r>
              <a:rPr lang="en-US" sz="2400" b="1" smtClean="0">
                <a:solidFill>
                  <a:schemeClr val="accent1"/>
                </a:solidFill>
                <a:latin typeface="Times New Roman" pitchFamily="18" charset="0"/>
                <a:cs typeface="Times New Roman" pitchFamily="18" charset="0"/>
              </a:rPr>
              <a:t> increasing calcium absorption</a:t>
            </a:r>
          </a:p>
          <a:p>
            <a:endParaRPr lang="en-US" sz="2400" b="1" smtClean="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idx="4294967295"/>
          </p:nvPr>
        </p:nvSpPr>
        <p:spPr/>
        <p:txBody>
          <a:bodyPr/>
          <a:lstStyle/>
          <a:p>
            <a:pPr algn="ctr" eaLnBrk="1" hangingPunct="1"/>
            <a:r>
              <a:rPr lang="en-US" b="1" smtClean="0"/>
              <a:t>Placental Hormones </a:t>
            </a:r>
            <a:br>
              <a:rPr lang="en-US" b="1" smtClean="0"/>
            </a:br>
            <a:r>
              <a:rPr lang="en-US" b="1" smtClean="0">
                <a:solidFill>
                  <a:schemeClr val="accent2"/>
                </a:solidFill>
              </a:rPr>
              <a:t>Relaxin</a:t>
            </a:r>
          </a:p>
        </p:txBody>
      </p:sp>
      <p:sp>
        <p:nvSpPr>
          <p:cNvPr id="3" name="Content Placeholder 2"/>
          <p:cNvSpPr>
            <a:spLocks noGrp="1"/>
          </p:cNvSpPr>
          <p:nvPr>
            <p:ph idx="4294967295"/>
          </p:nvPr>
        </p:nvSpPr>
        <p:spPr/>
        <p:txBody>
          <a:bodyPr>
            <a:normAutofit/>
          </a:bodyPr>
          <a:lstStyle/>
          <a:p>
            <a:pPr eaLnBrk="1" hangingPunct="1">
              <a:lnSpc>
                <a:spcPct val="80000"/>
              </a:lnSpc>
            </a:pPr>
            <a:r>
              <a:rPr lang="en-US" sz="2800" smtClean="0">
                <a:solidFill>
                  <a:schemeClr val="accent1"/>
                </a:solidFill>
              </a:rPr>
              <a:t>Expressed in: human corpus luteum, decidua, and placenta </a:t>
            </a:r>
          </a:p>
          <a:p>
            <a:pPr eaLnBrk="1" hangingPunct="1">
              <a:lnSpc>
                <a:spcPct val="80000"/>
              </a:lnSpc>
            </a:pPr>
            <a:r>
              <a:rPr lang="en-US" sz="2800" smtClean="0">
                <a:solidFill>
                  <a:schemeClr val="accent1"/>
                </a:solidFill>
              </a:rPr>
              <a:t>Structurally similar to insulin and insulin-like growth factor </a:t>
            </a:r>
          </a:p>
          <a:p>
            <a:pPr eaLnBrk="1" hangingPunct="1">
              <a:lnSpc>
                <a:spcPct val="80000"/>
              </a:lnSpc>
            </a:pPr>
            <a:r>
              <a:rPr lang="en-US" sz="2800" smtClean="0">
                <a:solidFill>
                  <a:schemeClr val="accent1"/>
                </a:solidFill>
              </a:rPr>
              <a:t>Relaxin along with rising progesterone levels acts on myometrial smooth muscle to </a:t>
            </a:r>
            <a:r>
              <a:rPr lang="en-US" sz="2800" smtClean="0">
                <a:solidFill>
                  <a:schemeClr val="accent2"/>
                </a:solidFill>
              </a:rPr>
              <a:t>promote uterine relaxation</a:t>
            </a:r>
            <a:r>
              <a:rPr lang="en-US" sz="2800" smtClean="0">
                <a:solidFill>
                  <a:schemeClr val="accent1"/>
                </a:solidFill>
              </a:rPr>
              <a:t> and the quiescence observed in early pregnancy </a:t>
            </a:r>
          </a:p>
          <a:p>
            <a:pPr eaLnBrk="1" hangingPunct="1">
              <a:lnSpc>
                <a:spcPct val="80000"/>
              </a:lnSpc>
            </a:pPr>
            <a:r>
              <a:rPr lang="en-US" sz="2800" smtClean="0">
                <a:solidFill>
                  <a:schemeClr val="accent1"/>
                </a:solidFill>
              </a:rPr>
              <a:t>Relaxin and relaxin-like factors in the placenta and fetal membranes may play an autocrine–paracrine role in regulation of </a:t>
            </a:r>
            <a:r>
              <a:rPr lang="en-US" sz="2800" smtClean="0">
                <a:solidFill>
                  <a:schemeClr val="accent2"/>
                </a:solidFill>
              </a:rPr>
              <a:t>extracellular matrix degradation</a:t>
            </a:r>
            <a:r>
              <a:rPr lang="en-US" sz="2800" smtClean="0">
                <a:solidFill>
                  <a:schemeClr val="accent1"/>
                </a:solidFill>
              </a:rPr>
              <a:t> in the puerperium</a:t>
            </a:r>
          </a:p>
          <a:p>
            <a:pPr eaLnBrk="1" hangingPunct="1">
              <a:lnSpc>
                <a:spcPct val="80000"/>
              </a:lnSpc>
              <a:buFont typeface="Wingdings" pitchFamily="2" charset="2"/>
              <a:buNone/>
            </a:pPr>
            <a:endParaRPr lang="en-US" sz="28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idx="4294967295"/>
          </p:nvPr>
        </p:nvSpPr>
        <p:spPr>
          <a:xfrm>
            <a:off x="609600" y="152400"/>
            <a:ext cx="8153400" cy="990600"/>
          </a:xfrm>
        </p:spPr>
        <p:txBody>
          <a:bodyPr/>
          <a:lstStyle/>
          <a:p>
            <a:pPr algn="ctr" eaLnBrk="1" hangingPunct="1"/>
            <a:r>
              <a:rPr lang="en-US" b="1" smtClean="0"/>
              <a:t>Placental Hormones </a:t>
            </a:r>
            <a:br>
              <a:rPr lang="en-US" b="1" smtClean="0"/>
            </a:br>
            <a:r>
              <a:rPr lang="en-US" sz="4800" b="1" smtClean="0">
                <a:solidFill>
                  <a:schemeClr val="accent2"/>
                </a:solidFill>
              </a:rPr>
              <a:t>Inhibin</a:t>
            </a:r>
            <a:r>
              <a:rPr lang="en-US" sz="4000" b="1" smtClean="0"/>
              <a:t>   </a:t>
            </a:r>
          </a:p>
        </p:txBody>
      </p:sp>
      <p:sp>
        <p:nvSpPr>
          <p:cNvPr id="3" name="Content Placeholder 2"/>
          <p:cNvSpPr>
            <a:spLocks noGrp="1"/>
          </p:cNvSpPr>
          <p:nvPr>
            <p:ph idx="4294967295"/>
          </p:nvPr>
        </p:nvSpPr>
        <p:spPr/>
        <p:txBody>
          <a:bodyPr>
            <a:normAutofit/>
          </a:bodyPr>
          <a:lstStyle/>
          <a:p>
            <a:pPr eaLnBrk="1" hangingPunct="1">
              <a:lnSpc>
                <a:spcPct val="80000"/>
              </a:lnSpc>
              <a:buFont typeface="Wingdings" pitchFamily="2" charset="2"/>
              <a:buNone/>
            </a:pPr>
            <a:endParaRPr lang="en-US" sz="2800" smtClean="0">
              <a:solidFill>
                <a:schemeClr val="accent1"/>
              </a:solidFill>
            </a:endParaRPr>
          </a:p>
          <a:p>
            <a:pPr eaLnBrk="1" hangingPunct="1">
              <a:lnSpc>
                <a:spcPct val="80000"/>
              </a:lnSpc>
            </a:pPr>
            <a:r>
              <a:rPr lang="en-US" sz="2800" smtClean="0">
                <a:solidFill>
                  <a:schemeClr val="accent1"/>
                </a:solidFill>
              </a:rPr>
              <a:t>Produced by the testis, ovarian granulosa cells and the corpus luteum </a:t>
            </a:r>
          </a:p>
          <a:p>
            <a:pPr eaLnBrk="1" hangingPunct="1">
              <a:lnSpc>
                <a:spcPct val="80000"/>
              </a:lnSpc>
            </a:pPr>
            <a:r>
              <a:rPr lang="en-US" sz="2800" smtClean="0">
                <a:solidFill>
                  <a:schemeClr val="accent1"/>
                </a:solidFill>
              </a:rPr>
              <a:t>Placenta produces </a:t>
            </a:r>
            <a:r>
              <a:rPr lang="en-US" sz="2800" smtClean="0">
                <a:solidFill>
                  <a:schemeClr val="accent2"/>
                </a:solidFill>
              </a:rPr>
              <a:t>inhibin alpha-</a:t>
            </a:r>
            <a:r>
              <a:rPr lang="en-US" sz="2800" smtClean="0">
                <a:solidFill>
                  <a:schemeClr val="accent1"/>
                </a:solidFill>
              </a:rPr>
              <a:t>, and beta A and beta B-subunits</a:t>
            </a:r>
          </a:p>
          <a:p>
            <a:pPr eaLnBrk="1" hangingPunct="1">
              <a:lnSpc>
                <a:spcPct val="80000"/>
              </a:lnSpc>
            </a:pPr>
            <a:r>
              <a:rPr lang="en-US" sz="2800" smtClean="0">
                <a:solidFill>
                  <a:schemeClr val="accent1"/>
                </a:solidFill>
              </a:rPr>
              <a:t>Placental inhibin production together with large amounts of placental sex steroids </a:t>
            </a:r>
            <a:r>
              <a:rPr lang="en-US" sz="2800" smtClean="0">
                <a:solidFill>
                  <a:schemeClr val="accent1"/>
                </a:solidFill>
                <a:sym typeface="Wingdings" pitchFamily="2" charset="2"/>
              </a:rPr>
              <a:t></a:t>
            </a:r>
            <a:r>
              <a:rPr lang="en-US" sz="2800" smtClean="0">
                <a:solidFill>
                  <a:schemeClr val="accent1"/>
                </a:solidFill>
              </a:rPr>
              <a:t> </a:t>
            </a:r>
            <a:r>
              <a:rPr lang="en-US" sz="2800" smtClean="0">
                <a:solidFill>
                  <a:schemeClr val="accent2"/>
                </a:solidFill>
              </a:rPr>
              <a:t>inhibit FSH secretion and preclude ovulation during pregnancy</a:t>
            </a:r>
            <a:r>
              <a:rPr lang="en-US" sz="2800" smtClean="0">
                <a:solidFill>
                  <a:schemeClr val="accent1"/>
                </a:solidFill>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p:cNvSpPr>
          <p:nvPr>
            <p:ph type="title"/>
          </p:nvPr>
        </p:nvSpPr>
        <p:spPr>
          <a:xfrm>
            <a:off x="609600" y="228600"/>
            <a:ext cx="8153400" cy="990600"/>
          </a:xfrm>
        </p:spPr>
        <p:txBody>
          <a:bodyPr/>
          <a:lstStyle/>
          <a:p>
            <a:pPr algn="ctr"/>
            <a:r>
              <a:rPr lang="en-US" b="1" smtClean="0"/>
              <a:t>Placental Hormones </a:t>
            </a:r>
            <a:br>
              <a:rPr lang="en-US" b="1" smtClean="0"/>
            </a:br>
            <a:r>
              <a:rPr lang="en-US" b="1" smtClean="0">
                <a:solidFill>
                  <a:schemeClr val="accent2"/>
                </a:solidFill>
              </a:rPr>
              <a:t>Endocrine changes</a:t>
            </a:r>
          </a:p>
        </p:txBody>
      </p:sp>
      <p:sp>
        <p:nvSpPr>
          <p:cNvPr id="160771" name="Rectangle 3"/>
          <p:cNvSpPr>
            <a:spLocks noGrp="1"/>
          </p:cNvSpPr>
          <p:nvPr>
            <p:ph type="body" idx="1"/>
          </p:nvPr>
        </p:nvSpPr>
        <p:spPr>
          <a:xfrm>
            <a:off x="612775" y="1600200"/>
            <a:ext cx="8153400" cy="4525963"/>
          </a:xfrm>
        </p:spPr>
        <p:txBody>
          <a:bodyPr/>
          <a:lstStyle/>
          <a:p>
            <a:r>
              <a:rPr lang="en-US" sz="3700" b="1" smtClean="0">
                <a:solidFill>
                  <a:schemeClr val="hlink"/>
                </a:solidFill>
                <a:latin typeface="Times New Roman" pitchFamily="18" charset="0"/>
                <a:cs typeface="Times New Roman" pitchFamily="18" charset="0"/>
              </a:rPr>
              <a:t>↑</a:t>
            </a:r>
            <a:r>
              <a:rPr lang="en-US" smtClean="0"/>
              <a:t> </a:t>
            </a:r>
            <a:r>
              <a:rPr lang="en-US" smtClean="0">
                <a:solidFill>
                  <a:schemeClr val="accent1"/>
                </a:solidFill>
              </a:rPr>
              <a:t>Cortisol-CBG</a:t>
            </a:r>
          </a:p>
          <a:p>
            <a:r>
              <a:rPr lang="en-US" sz="3700" b="1" smtClean="0">
                <a:solidFill>
                  <a:schemeClr val="hlink"/>
                </a:solidFill>
                <a:latin typeface="Times New Roman" pitchFamily="18" charset="0"/>
                <a:cs typeface="Times New Roman" pitchFamily="18" charset="0"/>
              </a:rPr>
              <a:t>↑</a:t>
            </a:r>
            <a:r>
              <a:rPr lang="en-US" smtClean="0"/>
              <a:t> </a:t>
            </a:r>
            <a:r>
              <a:rPr lang="en-US" smtClean="0">
                <a:solidFill>
                  <a:schemeClr val="accent1"/>
                </a:solidFill>
              </a:rPr>
              <a:t>DHEAS</a:t>
            </a:r>
          </a:p>
          <a:p>
            <a:r>
              <a:rPr lang="en-US" sz="3700" b="1" smtClean="0">
                <a:solidFill>
                  <a:schemeClr val="hlink"/>
                </a:solidFill>
                <a:latin typeface="Times New Roman" pitchFamily="18" charset="0"/>
                <a:cs typeface="Times New Roman" pitchFamily="18" charset="0"/>
              </a:rPr>
              <a:t>↑ </a:t>
            </a:r>
            <a:r>
              <a:rPr lang="en-US" sz="2500" smtClean="0">
                <a:solidFill>
                  <a:schemeClr val="accent1"/>
                </a:solidFill>
                <a:latin typeface="Times New Roman" pitchFamily="18" charset="0"/>
                <a:cs typeface="Times New Roman" pitchFamily="18" charset="0"/>
              </a:rPr>
              <a:t>SHBG</a:t>
            </a:r>
          </a:p>
          <a:p>
            <a:r>
              <a:rPr lang="en-US" sz="3700" b="1" smtClean="0">
                <a:solidFill>
                  <a:schemeClr val="hlink"/>
                </a:solidFill>
                <a:latin typeface="Times New Roman" pitchFamily="18" charset="0"/>
                <a:cs typeface="Times New Roman" pitchFamily="18" charset="0"/>
              </a:rPr>
              <a:t>↑</a:t>
            </a:r>
            <a:r>
              <a:rPr lang="en-US" sz="2500" smtClean="0">
                <a:solidFill>
                  <a:schemeClr val="folHlink"/>
                </a:solidFill>
                <a:latin typeface="Times New Roman" pitchFamily="18" charset="0"/>
                <a:cs typeface="Times New Roman" pitchFamily="18" charset="0"/>
              </a:rPr>
              <a:t>  </a:t>
            </a:r>
            <a:r>
              <a:rPr lang="en-US" sz="2500" smtClean="0">
                <a:solidFill>
                  <a:schemeClr val="accent1"/>
                </a:solidFill>
                <a:latin typeface="Times New Roman" pitchFamily="18" charset="0"/>
                <a:cs typeface="Times New Roman" pitchFamily="18" charset="0"/>
              </a:rPr>
              <a:t>Estogen-Prolactin</a:t>
            </a:r>
          </a:p>
          <a:p>
            <a:r>
              <a:rPr lang="en-US" sz="3700" b="1" smtClean="0">
                <a:solidFill>
                  <a:schemeClr val="hlink"/>
                </a:solidFill>
                <a:latin typeface="Times New Roman" pitchFamily="18" charset="0"/>
                <a:cs typeface="Times New Roman" pitchFamily="18" charset="0"/>
              </a:rPr>
              <a:t>↓</a:t>
            </a:r>
            <a:r>
              <a:rPr lang="en-US" sz="2500" smtClean="0">
                <a:solidFill>
                  <a:schemeClr val="folHlink"/>
                </a:solidFill>
                <a:latin typeface="Times New Roman" pitchFamily="18" charset="0"/>
                <a:cs typeface="Times New Roman" pitchFamily="18" charset="0"/>
              </a:rPr>
              <a:t> </a:t>
            </a:r>
            <a:r>
              <a:rPr lang="en-US" sz="2500" smtClean="0">
                <a:solidFill>
                  <a:schemeClr val="accent1"/>
                </a:solidFill>
                <a:latin typeface="Times New Roman" pitchFamily="18" charset="0"/>
                <a:cs typeface="Times New Roman" pitchFamily="18" charset="0"/>
              </a:rPr>
              <a:t>FSH and LH</a:t>
            </a:r>
          </a:p>
          <a:p>
            <a:r>
              <a:rPr lang="en-US" sz="3700" b="1" smtClean="0">
                <a:solidFill>
                  <a:schemeClr val="hlink"/>
                </a:solidFill>
                <a:latin typeface="Times New Roman" pitchFamily="18" charset="0"/>
                <a:cs typeface="Times New Roman" pitchFamily="18" charset="0"/>
              </a:rPr>
              <a:t>↑</a:t>
            </a:r>
            <a:r>
              <a:rPr lang="en-US" sz="2500" smtClean="0">
                <a:solidFill>
                  <a:schemeClr val="folHlink"/>
                </a:solidFill>
                <a:latin typeface="Times New Roman" pitchFamily="18" charset="0"/>
                <a:cs typeface="Times New Roman" pitchFamily="18" charset="0"/>
              </a:rPr>
              <a:t> </a:t>
            </a:r>
            <a:r>
              <a:rPr lang="en-US" sz="2500" smtClean="0">
                <a:solidFill>
                  <a:schemeClr val="accent1"/>
                </a:solidFill>
                <a:latin typeface="Times New Roman" pitchFamily="18" charset="0"/>
                <a:cs typeface="Times New Roman" pitchFamily="18" charset="0"/>
              </a:rPr>
              <a:t>T4-TBG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title"/>
          </p:nvPr>
        </p:nvSpPr>
        <p:spPr>
          <a:xfrm>
            <a:off x="304800" y="152400"/>
            <a:ext cx="8458200" cy="990600"/>
          </a:xfrm>
        </p:spPr>
        <p:txBody>
          <a:bodyPr/>
          <a:lstStyle/>
          <a:p>
            <a:pPr algn="ctr"/>
            <a:r>
              <a:rPr lang="en-US" sz="4800" b="1" smtClean="0">
                <a:solidFill>
                  <a:schemeClr val="folHlink"/>
                </a:solidFill>
              </a:rPr>
              <a:t>Chemical Changes in Pregnancy</a:t>
            </a:r>
          </a:p>
        </p:txBody>
      </p:sp>
      <p:sp>
        <p:nvSpPr>
          <p:cNvPr id="136195" name="Rectangle 3"/>
          <p:cNvSpPr>
            <a:spLocks noGrp="1"/>
          </p:cNvSpPr>
          <p:nvPr>
            <p:ph type="body" idx="1"/>
          </p:nvPr>
        </p:nvSpPr>
        <p:spPr>
          <a:xfrm>
            <a:off x="612775" y="1219200"/>
            <a:ext cx="8153400" cy="5638800"/>
          </a:xfrm>
        </p:spPr>
        <p:txBody>
          <a:bodyPr/>
          <a:lstStyle/>
          <a:p>
            <a:pPr>
              <a:lnSpc>
                <a:spcPct val="80000"/>
              </a:lnSpc>
              <a:buClr>
                <a:schemeClr val="folHlink"/>
              </a:buClr>
              <a:buFont typeface="Wingdings" pitchFamily="2" charset="2"/>
              <a:buChar char="¨"/>
            </a:pPr>
            <a:endParaRPr lang="en-US" sz="2500" smtClean="0">
              <a:solidFill>
                <a:schemeClr val="folHlink"/>
              </a:solidFill>
            </a:endParaRPr>
          </a:p>
          <a:p>
            <a:pPr>
              <a:lnSpc>
                <a:spcPct val="80000"/>
              </a:lnSpc>
              <a:buClr>
                <a:schemeClr val="folHlink"/>
              </a:buClr>
              <a:buFont typeface="Wingdings" pitchFamily="2" charset="2"/>
              <a:buChar char="¨"/>
            </a:pPr>
            <a:r>
              <a:rPr lang="en-US" b="1" smtClean="0">
                <a:solidFill>
                  <a:schemeClr val="hlink"/>
                </a:solidFill>
                <a:latin typeface="Times New Roman" pitchFamily="18" charset="0"/>
                <a:cs typeface="Times New Roman" pitchFamily="18" charset="0"/>
              </a:rPr>
              <a:t>↑</a:t>
            </a:r>
            <a:r>
              <a:rPr lang="en-US" sz="2500" smtClean="0">
                <a:solidFill>
                  <a:schemeClr val="hlink"/>
                </a:solidFill>
              </a:rPr>
              <a:t> </a:t>
            </a:r>
            <a:r>
              <a:rPr lang="en-US" sz="2500" smtClean="0">
                <a:solidFill>
                  <a:schemeClr val="accent1"/>
                </a:solidFill>
              </a:rPr>
              <a:t>Plasma </a:t>
            </a:r>
            <a:r>
              <a:rPr lang="en-US" sz="2500" smtClean="0">
                <a:solidFill>
                  <a:schemeClr val="accent2"/>
                </a:solidFill>
              </a:rPr>
              <a:t>triglycerides and cholesterol</a:t>
            </a:r>
            <a:r>
              <a:rPr lang="en-US" sz="2500" smtClean="0">
                <a:solidFill>
                  <a:schemeClr val="accent1"/>
                </a:solidFill>
              </a:rPr>
              <a:t> (40%) phospholipids and free fatty acids </a:t>
            </a:r>
          </a:p>
          <a:p>
            <a:pPr>
              <a:lnSpc>
                <a:spcPct val="80000"/>
              </a:lnSpc>
              <a:buClr>
                <a:schemeClr val="folHlink"/>
              </a:buClr>
              <a:buFont typeface="Wingdings" pitchFamily="2" charset="2"/>
              <a:buChar char="¨"/>
            </a:pPr>
            <a:r>
              <a:rPr lang="en-US" b="1" smtClean="0">
                <a:solidFill>
                  <a:schemeClr val="hlink"/>
                </a:solidFill>
                <a:latin typeface="Times New Roman" pitchFamily="18" charset="0"/>
                <a:cs typeface="Times New Roman" pitchFamily="18" charset="0"/>
              </a:rPr>
              <a:t>↑</a:t>
            </a:r>
            <a:r>
              <a:rPr lang="en-US" sz="2500" smtClean="0">
                <a:solidFill>
                  <a:schemeClr val="hlink"/>
                </a:solidFill>
              </a:rPr>
              <a:t> </a:t>
            </a:r>
            <a:r>
              <a:rPr lang="en-US" sz="2500" smtClean="0">
                <a:solidFill>
                  <a:schemeClr val="accent1"/>
                </a:solidFill>
              </a:rPr>
              <a:t>the </a:t>
            </a:r>
            <a:r>
              <a:rPr lang="en-US" sz="2500" smtClean="0">
                <a:solidFill>
                  <a:schemeClr val="accent2"/>
                </a:solidFill>
              </a:rPr>
              <a:t>glomerular filtration rate</a:t>
            </a:r>
            <a:r>
              <a:rPr lang="en-US" sz="2500" smtClean="0">
                <a:solidFill>
                  <a:schemeClr val="accent1"/>
                </a:solidFill>
              </a:rPr>
              <a:t>, </a:t>
            </a:r>
            <a:r>
              <a:rPr lang="en-US" sz="3300" b="1" smtClean="0">
                <a:solidFill>
                  <a:schemeClr val="accent1"/>
                </a:solidFill>
                <a:latin typeface="Times New Roman" pitchFamily="18" charset="0"/>
                <a:cs typeface="Times New Roman" pitchFamily="18" charset="0"/>
              </a:rPr>
              <a:t>↓</a:t>
            </a:r>
            <a:r>
              <a:rPr lang="en-US" sz="2500" smtClean="0">
                <a:solidFill>
                  <a:schemeClr val="accent2"/>
                </a:solidFill>
              </a:rPr>
              <a:t>plasma urea and creatinine.</a:t>
            </a:r>
          </a:p>
          <a:p>
            <a:pPr>
              <a:lnSpc>
                <a:spcPct val="80000"/>
              </a:lnSpc>
              <a:buClr>
                <a:schemeClr val="folHlink"/>
              </a:buClr>
              <a:buFont typeface="Wingdings" pitchFamily="2" charset="2"/>
              <a:buChar char="¨"/>
            </a:pPr>
            <a:r>
              <a:rPr lang="en-US" sz="2500" smtClean="0">
                <a:solidFill>
                  <a:schemeClr val="accent2"/>
                </a:solidFill>
              </a:rPr>
              <a:t>Glycosuria</a:t>
            </a:r>
            <a:r>
              <a:rPr lang="en-US" sz="2500" smtClean="0">
                <a:solidFill>
                  <a:schemeClr val="accent1"/>
                </a:solidFill>
              </a:rPr>
              <a:t> may be from a temporary hormonal impairment of glucose tolerance or a lowered renal threshold, </a:t>
            </a:r>
          </a:p>
          <a:p>
            <a:pPr>
              <a:lnSpc>
                <a:spcPct val="80000"/>
              </a:lnSpc>
              <a:buClr>
                <a:schemeClr val="folHlink"/>
              </a:buClr>
              <a:buFont typeface="Wingdings" pitchFamily="2" charset="2"/>
              <a:buChar char="¨"/>
            </a:pPr>
            <a:r>
              <a:rPr lang="en-US" sz="2500" smtClean="0">
                <a:solidFill>
                  <a:schemeClr val="accent2"/>
                </a:solidFill>
              </a:rPr>
              <a:t>Lactosuria</a:t>
            </a:r>
            <a:r>
              <a:rPr lang="en-US" sz="2500" b="1" smtClean="0">
                <a:solidFill>
                  <a:schemeClr val="folHlink"/>
                </a:solidFill>
              </a:rPr>
              <a:t> </a:t>
            </a:r>
            <a:r>
              <a:rPr lang="en-US" sz="2500" smtClean="0">
                <a:solidFill>
                  <a:schemeClr val="accent1"/>
                </a:solidFill>
              </a:rPr>
              <a:t>is often present</a:t>
            </a:r>
            <a:r>
              <a:rPr lang="en-US" sz="3300" b="1" smtClean="0">
                <a:solidFill>
                  <a:schemeClr val="hlink"/>
                </a:solidFill>
                <a:latin typeface="Times New Roman" pitchFamily="18" charset="0"/>
                <a:cs typeface="Times New Roman" pitchFamily="18" charset="0"/>
              </a:rPr>
              <a:t> </a:t>
            </a:r>
          </a:p>
          <a:p>
            <a:pPr>
              <a:lnSpc>
                <a:spcPct val="80000"/>
              </a:lnSpc>
              <a:buClr>
                <a:schemeClr val="folHlink"/>
              </a:buClr>
              <a:buFont typeface="Wingdings" pitchFamily="2" charset="2"/>
              <a:buChar char="¨"/>
            </a:pPr>
            <a:r>
              <a:rPr lang="en-US" sz="3300" b="1" smtClean="0">
                <a:solidFill>
                  <a:schemeClr val="hlink"/>
                </a:solidFill>
                <a:latin typeface="Times New Roman" pitchFamily="18" charset="0"/>
                <a:cs typeface="Times New Roman" pitchFamily="18" charset="0"/>
              </a:rPr>
              <a:t>↓</a:t>
            </a:r>
            <a:r>
              <a:rPr lang="en-US" sz="2500" smtClean="0"/>
              <a:t> </a:t>
            </a:r>
            <a:r>
              <a:rPr lang="en-US" sz="2500" smtClean="0">
                <a:solidFill>
                  <a:schemeClr val="accent1"/>
                </a:solidFill>
              </a:rPr>
              <a:t>Plasma </a:t>
            </a:r>
            <a:r>
              <a:rPr lang="en-US" sz="2500" smtClean="0">
                <a:solidFill>
                  <a:schemeClr val="accent2"/>
                </a:solidFill>
              </a:rPr>
              <a:t>albumin </a:t>
            </a:r>
            <a:r>
              <a:rPr lang="en-US" sz="2500" smtClean="0">
                <a:solidFill>
                  <a:schemeClr val="accent1"/>
                </a:solidFill>
              </a:rPr>
              <a:t>and total </a:t>
            </a:r>
            <a:r>
              <a:rPr lang="en-US" sz="2500" smtClean="0">
                <a:solidFill>
                  <a:schemeClr val="accent2"/>
                </a:solidFill>
              </a:rPr>
              <a:t>protein</a:t>
            </a:r>
          </a:p>
          <a:p>
            <a:pPr>
              <a:lnSpc>
                <a:spcPct val="80000"/>
              </a:lnSpc>
              <a:buClr>
                <a:schemeClr val="folHlink"/>
              </a:buClr>
              <a:buFont typeface="Wingdings" pitchFamily="2" charset="2"/>
              <a:buChar char="¨"/>
            </a:pPr>
            <a:r>
              <a:rPr lang="en-US" b="1" smtClean="0">
                <a:solidFill>
                  <a:schemeClr val="hlink"/>
                </a:solidFill>
                <a:latin typeface="Times New Roman" pitchFamily="18" charset="0"/>
                <a:cs typeface="Times New Roman" pitchFamily="18" charset="0"/>
              </a:rPr>
              <a:t>↑</a:t>
            </a:r>
            <a:r>
              <a:rPr lang="en-US" sz="3700" b="1" smtClean="0">
                <a:solidFill>
                  <a:schemeClr val="hlink"/>
                </a:solidFill>
                <a:latin typeface="Times New Roman" pitchFamily="18" charset="0"/>
                <a:cs typeface="Times New Roman" pitchFamily="18" charset="0"/>
              </a:rPr>
              <a:t> </a:t>
            </a:r>
            <a:r>
              <a:rPr lang="en-US" sz="2400" smtClean="0">
                <a:solidFill>
                  <a:schemeClr val="accent1"/>
                </a:solidFill>
                <a:latin typeface="Times New Roman" pitchFamily="18" charset="0"/>
                <a:cs typeface="Times New Roman" pitchFamily="18" charset="0"/>
              </a:rPr>
              <a:t>concentration of </a:t>
            </a:r>
            <a:r>
              <a:rPr lang="en-US" sz="2500" smtClean="0">
                <a:solidFill>
                  <a:schemeClr val="accent1"/>
                </a:solidFill>
              </a:rPr>
              <a:t>Metals and hormones caused by binding </a:t>
            </a:r>
            <a:r>
              <a:rPr lang="en-US" sz="2500" smtClean="0">
                <a:solidFill>
                  <a:schemeClr val="accent2"/>
                </a:solidFill>
              </a:rPr>
              <a:t>to </a:t>
            </a:r>
            <a:r>
              <a:rPr lang="en-US" sz="2500" b="1" smtClean="0">
                <a:solidFill>
                  <a:schemeClr val="accent2"/>
                </a:solidFill>
              </a:rPr>
              <a:t>transport globulin</a:t>
            </a:r>
            <a:r>
              <a:rPr lang="en-US" sz="2500" smtClean="0">
                <a:solidFill>
                  <a:schemeClr val="accent1"/>
                </a:solidFill>
              </a:rPr>
              <a:t> synthesized in excess, </a:t>
            </a:r>
            <a:r>
              <a:rPr lang="en-US" sz="2400" smtClean="0">
                <a:solidFill>
                  <a:schemeClr val="accent2"/>
                </a:solidFill>
                <a:latin typeface="Times New Roman" pitchFamily="18" charset="0"/>
                <a:cs typeface="Times New Roman" pitchFamily="18" charset="0"/>
              </a:rPr>
              <a:t>(TBG, CBG and SHBG)</a:t>
            </a:r>
          </a:p>
          <a:p>
            <a:pPr>
              <a:lnSpc>
                <a:spcPct val="80000"/>
              </a:lnSpc>
              <a:buClr>
                <a:schemeClr val="folHlink"/>
              </a:buClr>
              <a:buFont typeface="Wingdings" pitchFamily="2" charset="2"/>
              <a:buChar char="¨"/>
            </a:pPr>
            <a:r>
              <a:rPr lang="en-US" b="1" smtClean="0">
                <a:solidFill>
                  <a:schemeClr val="hlink"/>
                </a:solidFill>
                <a:latin typeface="Times New Roman" pitchFamily="18" charset="0"/>
                <a:cs typeface="Times New Roman" pitchFamily="18" charset="0"/>
              </a:rPr>
              <a:t>↑</a:t>
            </a:r>
            <a:r>
              <a:rPr lang="en-US" sz="2500" smtClean="0">
                <a:solidFill>
                  <a:schemeClr val="folHlink"/>
                </a:solidFill>
              </a:rPr>
              <a:t> </a:t>
            </a:r>
            <a:r>
              <a:rPr lang="en-US" sz="2500" smtClean="0">
                <a:solidFill>
                  <a:schemeClr val="accent1"/>
                </a:solidFill>
              </a:rPr>
              <a:t>Placental synthesis of a specific isoenzyme may double</a:t>
            </a:r>
            <a:r>
              <a:rPr lang="en-US" sz="2500" smtClean="0">
                <a:solidFill>
                  <a:schemeClr val="folHlink"/>
                </a:solidFill>
              </a:rPr>
              <a:t> </a:t>
            </a:r>
            <a:r>
              <a:rPr lang="en-US" sz="2500" smtClean="0">
                <a:solidFill>
                  <a:schemeClr val="accent2"/>
                </a:solidFill>
              </a:rPr>
              <a:t>the total plasma alkaline phosphatase (ALP) activity.</a:t>
            </a:r>
            <a:r>
              <a:rPr lang="en-US" sz="2500" smtClean="0">
                <a:solidFill>
                  <a:schemeClr val="hlink"/>
                </a:solidFill>
              </a:rPr>
              <a:t> </a:t>
            </a:r>
          </a:p>
          <a:p>
            <a:pPr>
              <a:lnSpc>
                <a:spcPct val="80000"/>
              </a:lnSpc>
              <a:buFont typeface="Wingdings" pitchFamily="2" charset="2"/>
              <a:buNone/>
            </a:pPr>
            <a:endParaRPr lang="en-US" sz="2500" smtClean="0">
              <a:solidFill>
                <a:schemeClr val="hlin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Text Placeholder 4"/>
          <p:cNvSpPr>
            <a:spLocks noGrp="1"/>
          </p:cNvSpPr>
          <p:nvPr>
            <p:ph type="body" idx="4294967295"/>
          </p:nvPr>
        </p:nvSpPr>
        <p:spPr>
          <a:xfrm>
            <a:off x="0" y="457200"/>
            <a:ext cx="9144000" cy="457200"/>
          </a:xfrm>
        </p:spPr>
        <p:txBody>
          <a:bodyPr/>
          <a:lstStyle/>
          <a:p>
            <a:pPr algn="ctr" eaLnBrk="1" hangingPunct="1">
              <a:buFont typeface="Wingdings" pitchFamily="2" charset="2"/>
              <a:buNone/>
            </a:pPr>
            <a:r>
              <a:rPr lang="en-US" sz="5400" b="1" smtClean="0">
                <a:solidFill>
                  <a:schemeClr val="folHlink"/>
                </a:solidFill>
              </a:rPr>
              <a:t>Testing throughout pregnancy</a:t>
            </a:r>
          </a:p>
        </p:txBody>
      </p:sp>
      <p:pic>
        <p:nvPicPr>
          <p:cNvPr id="207876" name="Picture 2"/>
          <p:cNvPicPr>
            <a:picLocks noChangeAspect="1" noChangeArrowheads="1"/>
          </p:cNvPicPr>
          <p:nvPr/>
        </p:nvPicPr>
        <p:blipFill>
          <a:blip r:embed="rId3" cstate="print"/>
          <a:srcRect/>
          <a:stretch>
            <a:fillRect/>
          </a:stretch>
        </p:blipFill>
        <p:spPr bwMode="auto">
          <a:xfrm>
            <a:off x="1676400" y="2133600"/>
            <a:ext cx="5911850"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pPr algn="ctr" eaLnBrk="1" hangingPunct="1"/>
            <a:r>
              <a:rPr lang="en-GB" sz="5400" b="1" smtClean="0">
                <a:solidFill>
                  <a:schemeClr val="folHlink"/>
                </a:solidFill>
              </a:rPr>
              <a:t>Antenatal Monitoring</a:t>
            </a:r>
            <a:r>
              <a:rPr lang="en-GB" smtClean="0">
                <a:effectLst>
                  <a:outerShdw blurRad="38100" dist="38100" dir="2700000" algn="tl">
                    <a:srgbClr val="C0C0C0"/>
                  </a:outerShdw>
                </a:effectLst>
              </a:rPr>
              <a:t> </a:t>
            </a:r>
          </a:p>
        </p:txBody>
      </p:sp>
      <p:sp>
        <p:nvSpPr>
          <p:cNvPr id="60419" name="Rectangle 3"/>
          <p:cNvSpPr>
            <a:spLocks noGrp="1" noChangeArrowheads="1"/>
          </p:cNvSpPr>
          <p:nvPr>
            <p:ph type="body" idx="4294967295"/>
          </p:nvPr>
        </p:nvSpPr>
        <p:spPr/>
        <p:txBody>
          <a:bodyPr/>
          <a:lstStyle/>
          <a:p>
            <a:pPr algn="ctr" eaLnBrk="1" hangingPunct="1">
              <a:buFont typeface="Wingdings" pitchFamily="2" charset="2"/>
              <a:buNone/>
            </a:pPr>
            <a:r>
              <a:rPr lang="en-GB" sz="4900" dirty="0" smtClean="0">
                <a:solidFill>
                  <a:schemeClr val="accent1"/>
                </a:solidFill>
              </a:rPr>
              <a:t>Why?</a:t>
            </a:r>
          </a:p>
          <a:p>
            <a:pPr algn="ctr" eaLnBrk="1" hangingPunct="1">
              <a:buFont typeface="Wingdings" pitchFamily="2" charset="2"/>
              <a:buNone/>
            </a:pPr>
            <a:endParaRPr lang="en-GB" sz="4900" dirty="0" smtClean="0">
              <a:solidFill>
                <a:schemeClr val="accent1"/>
              </a:solidFill>
            </a:endParaRPr>
          </a:p>
          <a:p>
            <a:pPr algn="ctr" eaLnBrk="1" hangingPunct="1">
              <a:buFont typeface="Wingdings" pitchFamily="2" charset="2"/>
              <a:buNone/>
            </a:pPr>
            <a:r>
              <a:rPr lang="en-GB" sz="4900" dirty="0" smtClean="0">
                <a:solidFill>
                  <a:schemeClr val="accent1"/>
                </a:solidFill>
              </a:rPr>
              <a:t>What?</a:t>
            </a:r>
          </a:p>
          <a:p>
            <a:pPr algn="ctr" eaLnBrk="1" hangingPunct="1">
              <a:buFont typeface="Wingdings" pitchFamily="2" charset="2"/>
              <a:buNone/>
            </a:pPr>
            <a:endParaRPr lang="en-GB" sz="4900" dirty="0" smtClean="0">
              <a:solidFill>
                <a:schemeClr val="accent1"/>
              </a:solidFill>
            </a:endParaRPr>
          </a:p>
          <a:p>
            <a:pPr algn="ctr" eaLnBrk="1" hangingPunct="1">
              <a:buFont typeface="Wingdings" pitchFamily="2" charset="2"/>
              <a:buNone/>
            </a:pPr>
            <a:r>
              <a:rPr lang="en-GB" sz="4900" dirty="0" smtClean="0">
                <a:solidFill>
                  <a:schemeClr val="accent1"/>
                </a:solidFill>
              </a:rPr>
              <a:t>How?</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idx="4294967295"/>
          </p:nvPr>
        </p:nvSpPr>
        <p:spPr/>
        <p:txBody>
          <a:bodyPr/>
          <a:lstStyle/>
          <a:p>
            <a:pPr algn="ctr" eaLnBrk="1" hangingPunct="1"/>
            <a:r>
              <a:rPr lang="en-GB" sz="4800" b="1" dirty="0" smtClean="0">
                <a:solidFill>
                  <a:schemeClr val="folHlink"/>
                </a:solidFill>
              </a:rPr>
              <a:t>Antenatal Monitoring</a:t>
            </a:r>
            <a:r>
              <a:rPr lang="en-GB" sz="4800" dirty="0" smtClean="0">
                <a:effectLst>
                  <a:outerShdw blurRad="38100" dist="38100" dir="2700000" algn="tl">
                    <a:srgbClr val="C0C0C0"/>
                  </a:outerShdw>
                </a:effectLst>
              </a:rPr>
              <a:t> </a:t>
            </a:r>
            <a:br>
              <a:rPr lang="en-GB" sz="4800" dirty="0" smtClean="0">
                <a:effectLst>
                  <a:outerShdw blurRad="38100" dist="38100" dir="2700000" algn="tl">
                    <a:srgbClr val="C0C0C0"/>
                  </a:outerShdw>
                </a:effectLst>
              </a:rPr>
            </a:br>
            <a:r>
              <a:rPr lang="en-US" sz="4800" b="1" dirty="0" smtClean="0">
                <a:solidFill>
                  <a:schemeClr val="accent2"/>
                </a:solidFill>
              </a:rPr>
              <a:t>Why?</a:t>
            </a:r>
          </a:p>
        </p:txBody>
      </p:sp>
      <p:sp>
        <p:nvSpPr>
          <p:cNvPr id="2053" name="Rectangle 5"/>
          <p:cNvSpPr>
            <a:spLocks noGrp="1" noChangeArrowheads="1"/>
          </p:cNvSpPr>
          <p:nvPr>
            <p:ph type="body" idx="4294967295"/>
          </p:nvPr>
        </p:nvSpPr>
        <p:spPr>
          <a:xfrm>
            <a:off x="457200" y="1905000"/>
            <a:ext cx="8305800" cy="4419600"/>
          </a:xfrm>
        </p:spPr>
        <p:txBody>
          <a:bodyPr/>
          <a:lstStyle/>
          <a:p>
            <a:pPr eaLnBrk="1" hangingPunct="1"/>
            <a:r>
              <a:rPr lang="en-US" smtClean="0">
                <a:solidFill>
                  <a:schemeClr val="accent1"/>
                </a:solidFill>
              </a:rPr>
              <a:t>Two thirds of fetal deaths occur before the onset of labor.</a:t>
            </a:r>
          </a:p>
          <a:p>
            <a:pPr eaLnBrk="1" hangingPunct="1"/>
            <a:r>
              <a:rPr lang="en-US" smtClean="0">
                <a:solidFill>
                  <a:schemeClr val="accent1"/>
                </a:solidFill>
              </a:rPr>
              <a:t>Many antepartum deaths occur in women at risk for uteroplacental insufficiency.</a:t>
            </a:r>
          </a:p>
          <a:p>
            <a:pPr eaLnBrk="1" hangingPunct="1"/>
            <a:r>
              <a:rPr lang="en-US" smtClean="0">
                <a:solidFill>
                  <a:schemeClr val="accent1"/>
                </a:solidFill>
              </a:rPr>
              <a:t>Ideal test: allows intervention before fetal death or damage from asphyxia.</a:t>
            </a:r>
          </a:p>
          <a:p>
            <a:pPr eaLnBrk="1" hangingPunct="1"/>
            <a:r>
              <a:rPr lang="en-US" smtClean="0">
                <a:solidFill>
                  <a:schemeClr val="accent1"/>
                </a:solidFill>
              </a:rPr>
              <a:t>Preferable: treat disease process and allow fetus to go to term.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title"/>
          </p:nvPr>
        </p:nvSpPr>
        <p:spPr>
          <a:xfrm>
            <a:off x="609600" y="228600"/>
            <a:ext cx="8153400" cy="990600"/>
          </a:xfrm>
        </p:spPr>
        <p:txBody>
          <a:bodyPr/>
          <a:lstStyle/>
          <a:p>
            <a:r>
              <a:rPr lang="en-US" sz="4000" b="1" smtClean="0"/>
              <a:t>Placenta and the Fetal membranes</a:t>
            </a:r>
            <a:r>
              <a:rPr lang="en-US" sz="4000" smtClean="0"/>
              <a:t> </a:t>
            </a:r>
          </a:p>
        </p:txBody>
      </p:sp>
      <p:sp>
        <p:nvSpPr>
          <p:cNvPr id="132099" name="Rectangle 3"/>
          <p:cNvSpPr>
            <a:spLocks noGrp="1"/>
          </p:cNvSpPr>
          <p:nvPr>
            <p:ph type="body" idx="1"/>
          </p:nvPr>
        </p:nvSpPr>
        <p:spPr>
          <a:xfrm>
            <a:off x="457200" y="1676400"/>
            <a:ext cx="8153400" cy="4525963"/>
          </a:xfrm>
        </p:spPr>
        <p:txBody>
          <a:bodyPr/>
          <a:lstStyle/>
          <a:p>
            <a:r>
              <a:rPr lang="en-US" smtClean="0">
                <a:solidFill>
                  <a:schemeClr val="accent1"/>
                </a:solidFill>
              </a:rPr>
              <a:t>Maternal and fetal circulation separate </a:t>
            </a:r>
          </a:p>
          <a:p>
            <a:r>
              <a:rPr lang="en-US" smtClean="0">
                <a:solidFill>
                  <a:schemeClr val="accent1"/>
                </a:solidFill>
              </a:rPr>
              <a:t>Nourishes the fetus </a:t>
            </a:r>
          </a:p>
          <a:p>
            <a:r>
              <a:rPr lang="en-US" smtClean="0">
                <a:solidFill>
                  <a:schemeClr val="accent1"/>
                </a:solidFill>
              </a:rPr>
              <a:t>Eliminates fetal wastes </a:t>
            </a:r>
          </a:p>
          <a:p>
            <a:r>
              <a:rPr lang="en-US" smtClean="0">
                <a:solidFill>
                  <a:schemeClr val="accent1"/>
                </a:solidFill>
              </a:rPr>
              <a:t>Produces hormones vital to pregnancy</a:t>
            </a:r>
          </a:p>
        </p:txBody>
      </p:sp>
      <p:pic>
        <p:nvPicPr>
          <p:cNvPr id="132101" name="Picture 5" descr="01"/>
          <p:cNvPicPr>
            <a:picLocks noChangeAspect="1" noChangeArrowheads="1"/>
          </p:cNvPicPr>
          <p:nvPr/>
        </p:nvPicPr>
        <p:blipFill>
          <a:blip r:embed="rId3" cstate="print"/>
          <a:srcRect/>
          <a:stretch>
            <a:fillRect/>
          </a:stretch>
        </p:blipFill>
        <p:spPr bwMode="auto">
          <a:xfrm>
            <a:off x="3538538" y="3733800"/>
            <a:ext cx="2557462" cy="3124200"/>
          </a:xfrm>
          <a:prstGeom prst="rect">
            <a:avLst/>
          </a:prstGeom>
          <a:noFill/>
        </p:spPr>
      </p:pic>
      <p:pic>
        <p:nvPicPr>
          <p:cNvPr id="132103" name="Picture 7" descr="blastocyst"/>
          <p:cNvPicPr>
            <a:picLocks noChangeAspect="1" noChangeArrowheads="1"/>
          </p:cNvPicPr>
          <p:nvPr/>
        </p:nvPicPr>
        <p:blipFill>
          <a:blip r:embed="rId4" cstate="print"/>
          <a:srcRect/>
          <a:stretch>
            <a:fillRect/>
          </a:stretch>
        </p:blipFill>
        <p:spPr bwMode="auto">
          <a:xfrm>
            <a:off x="6172200" y="3733800"/>
            <a:ext cx="2971800" cy="3124200"/>
          </a:xfrm>
          <a:prstGeom prst="rect">
            <a:avLst/>
          </a:prstGeom>
          <a:noFill/>
        </p:spPr>
      </p:pic>
      <p:pic>
        <p:nvPicPr>
          <p:cNvPr id="132105" name="Picture 9" descr="pregnancy-10"/>
          <p:cNvPicPr>
            <a:picLocks noChangeAspect="1" noChangeArrowheads="1"/>
          </p:cNvPicPr>
          <p:nvPr/>
        </p:nvPicPr>
        <p:blipFill>
          <a:blip r:embed="rId5" cstate="print"/>
          <a:srcRect/>
          <a:stretch>
            <a:fillRect/>
          </a:stretch>
        </p:blipFill>
        <p:spPr bwMode="auto">
          <a:xfrm>
            <a:off x="381000" y="3733800"/>
            <a:ext cx="2971800" cy="3124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990600" y="304800"/>
            <a:ext cx="8153400" cy="663575"/>
          </a:xfrm>
        </p:spPr>
        <p:txBody>
          <a:bodyPr/>
          <a:lstStyle/>
          <a:p>
            <a:pPr algn="ctr" eaLnBrk="1" hangingPunct="1"/>
            <a:r>
              <a:rPr lang="en-GB" b="1" dirty="0" smtClean="0">
                <a:solidFill>
                  <a:schemeClr val="folHlink"/>
                </a:solidFill>
              </a:rPr>
              <a:t>Antenatal Monitoring</a:t>
            </a:r>
            <a:r>
              <a:rPr lang="en-GB" dirty="0" smtClean="0">
                <a:effectLst>
                  <a:outerShdw blurRad="38100" dist="38100" dir="2700000" algn="tl">
                    <a:srgbClr val="C0C0C0"/>
                  </a:outerShdw>
                </a:effectLst>
              </a:rPr>
              <a:t> </a:t>
            </a:r>
            <a:br>
              <a:rPr lang="en-GB" dirty="0" smtClean="0">
                <a:effectLst>
                  <a:outerShdw blurRad="38100" dist="38100" dir="2700000" algn="tl">
                    <a:srgbClr val="C0C0C0"/>
                  </a:outerShdw>
                </a:effectLst>
              </a:rPr>
            </a:br>
            <a:r>
              <a:rPr lang="en-GB" sz="5400" b="1" dirty="0" smtClean="0">
                <a:solidFill>
                  <a:schemeClr val="accent2"/>
                </a:solidFill>
                <a:effectLst>
                  <a:outerShdw blurRad="38100" dist="38100" dir="2700000" algn="tl">
                    <a:srgbClr val="C0C0C0"/>
                  </a:outerShdw>
                </a:effectLst>
              </a:rPr>
              <a:t>what</a:t>
            </a:r>
            <a:r>
              <a:rPr lang="en-US" sz="5400" b="1" dirty="0" smtClean="0">
                <a:solidFill>
                  <a:schemeClr val="accent2"/>
                </a:solidFill>
              </a:rPr>
              <a:t>?</a:t>
            </a:r>
            <a:endParaRPr lang="en-US" b="1" dirty="0" smtClean="0">
              <a:solidFill>
                <a:schemeClr val="accent2"/>
              </a:solidFill>
            </a:endParaRPr>
          </a:p>
        </p:txBody>
      </p:sp>
      <p:sp>
        <p:nvSpPr>
          <p:cNvPr id="7171" name="Rectangle 3"/>
          <p:cNvSpPr>
            <a:spLocks noGrp="1" noChangeArrowheads="1"/>
          </p:cNvSpPr>
          <p:nvPr>
            <p:ph type="body" idx="4294967295"/>
          </p:nvPr>
        </p:nvSpPr>
        <p:spPr>
          <a:xfrm>
            <a:off x="304800" y="1447800"/>
            <a:ext cx="8610600" cy="5410200"/>
          </a:xfrm>
        </p:spPr>
        <p:txBody>
          <a:bodyPr/>
          <a:lstStyle/>
          <a:p>
            <a:pPr eaLnBrk="1" hangingPunct="1">
              <a:buFont typeface="Wingdings" pitchFamily="2" charset="2"/>
              <a:buNone/>
            </a:pPr>
            <a:r>
              <a:rPr lang="en-US" sz="2500" dirty="0" smtClean="0">
                <a:solidFill>
                  <a:schemeClr val="accent2"/>
                </a:solidFill>
              </a:rPr>
              <a:t>Conditions placing the fetus at risk for UPI</a:t>
            </a:r>
          </a:p>
          <a:p>
            <a:pPr lvl="1" eaLnBrk="1" hangingPunct="1"/>
            <a:r>
              <a:rPr lang="en-US" dirty="0" smtClean="0">
                <a:solidFill>
                  <a:schemeClr val="accent1"/>
                </a:solidFill>
              </a:rPr>
              <a:t>Preeclampsia, chronic hypertension</a:t>
            </a:r>
          </a:p>
          <a:p>
            <a:pPr lvl="1" eaLnBrk="1" hangingPunct="1"/>
            <a:r>
              <a:rPr lang="en-US" dirty="0" smtClean="0">
                <a:solidFill>
                  <a:schemeClr val="accent1"/>
                </a:solidFill>
              </a:rPr>
              <a:t>Collagen vascular disease</a:t>
            </a:r>
          </a:p>
          <a:p>
            <a:pPr lvl="1" eaLnBrk="1" hangingPunct="1"/>
            <a:r>
              <a:rPr lang="en-US" dirty="0" smtClean="0">
                <a:solidFill>
                  <a:schemeClr val="accent1"/>
                </a:solidFill>
              </a:rPr>
              <a:t>diabetes mellitus</a:t>
            </a:r>
          </a:p>
          <a:p>
            <a:pPr lvl="1" eaLnBrk="1" hangingPunct="1"/>
            <a:r>
              <a:rPr lang="en-US" dirty="0" smtClean="0">
                <a:solidFill>
                  <a:schemeClr val="accent1"/>
                </a:solidFill>
              </a:rPr>
              <a:t> Renal disease</a:t>
            </a:r>
          </a:p>
          <a:p>
            <a:pPr lvl="1" eaLnBrk="1" hangingPunct="1"/>
            <a:r>
              <a:rPr lang="en-US" dirty="0" smtClean="0">
                <a:solidFill>
                  <a:schemeClr val="accent1"/>
                </a:solidFill>
              </a:rPr>
              <a:t>Fetal or maternal anemia, blood group sensitization,</a:t>
            </a:r>
          </a:p>
          <a:p>
            <a:pPr lvl="1" eaLnBrk="1" hangingPunct="1"/>
            <a:r>
              <a:rPr lang="en-US" dirty="0" smtClean="0">
                <a:solidFill>
                  <a:schemeClr val="accent1"/>
                </a:solidFill>
              </a:rPr>
              <a:t>Hyperthyroidism </a:t>
            </a:r>
          </a:p>
          <a:p>
            <a:pPr lvl="1" eaLnBrk="1" hangingPunct="1"/>
            <a:r>
              <a:rPr lang="en-US" dirty="0" err="1" smtClean="0">
                <a:solidFill>
                  <a:schemeClr val="accent1"/>
                </a:solidFill>
              </a:rPr>
              <a:t>Thrombophilia</a:t>
            </a:r>
            <a:endParaRPr lang="en-US" dirty="0" smtClean="0">
              <a:solidFill>
                <a:schemeClr val="accent1"/>
              </a:solidFill>
            </a:endParaRPr>
          </a:p>
          <a:p>
            <a:pPr lvl="1" eaLnBrk="1" hangingPunct="1"/>
            <a:r>
              <a:rPr lang="en-US" dirty="0" smtClean="0">
                <a:solidFill>
                  <a:schemeClr val="accent1"/>
                </a:solidFill>
              </a:rPr>
              <a:t>Cyanotic heart disease</a:t>
            </a:r>
          </a:p>
          <a:p>
            <a:pPr lvl="1" eaLnBrk="1" hangingPunct="1"/>
            <a:r>
              <a:rPr lang="en-US" dirty="0" smtClean="0">
                <a:solidFill>
                  <a:schemeClr val="accent1"/>
                </a:solidFill>
              </a:rPr>
              <a:t> Postdate pregnancy</a:t>
            </a:r>
          </a:p>
          <a:p>
            <a:pPr lvl="1" eaLnBrk="1" hangingPunct="1"/>
            <a:r>
              <a:rPr lang="en-US" dirty="0" smtClean="0">
                <a:solidFill>
                  <a:schemeClr val="accent1"/>
                </a:solidFill>
              </a:rPr>
              <a:t>Fetal growth restriction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lstStyle/>
          <a:p>
            <a:pPr algn="ctr" eaLnBrk="1" hangingPunct="1"/>
            <a:r>
              <a:rPr lang="en-GB" sz="4800" b="1" smtClean="0">
                <a:solidFill>
                  <a:schemeClr val="folHlink"/>
                </a:solidFill>
              </a:rPr>
              <a:t>Antenatal Monitoring</a:t>
            </a:r>
            <a:r>
              <a:rPr lang="en-GB" smtClean="0">
                <a:effectLst>
                  <a:outerShdw blurRad="38100" dist="38100" dir="2700000" algn="tl">
                    <a:srgbClr val="C0C0C0"/>
                  </a:outerShdw>
                </a:effectLst>
              </a:rPr>
              <a:t> </a:t>
            </a:r>
            <a:br>
              <a:rPr lang="en-GB" smtClean="0">
                <a:effectLst>
                  <a:outerShdw blurRad="38100" dist="38100" dir="2700000" algn="tl">
                    <a:srgbClr val="C0C0C0"/>
                  </a:outerShdw>
                </a:effectLst>
              </a:rPr>
            </a:br>
            <a:r>
              <a:rPr lang="en-US" b="1" smtClean="0">
                <a:solidFill>
                  <a:schemeClr val="hlink"/>
                </a:solidFill>
              </a:rPr>
              <a:t>How?</a:t>
            </a:r>
          </a:p>
        </p:txBody>
      </p:sp>
      <p:sp>
        <p:nvSpPr>
          <p:cNvPr id="4099" name="Rectangle 3"/>
          <p:cNvSpPr>
            <a:spLocks noGrp="1" noChangeArrowheads="1"/>
          </p:cNvSpPr>
          <p:nvPr>
            <p:ph type="body" idx="4294967295"/>
          </p:nvPr>
        </p:nvSpPr>
        <p:spPr/>
        <p:txBody>
          <a:bodyPr/>
          <a:lstStyle/>
          <a:p>
            <a:pPr eaLnBrk="1" hangingPunct="1">
              <a:buFont typeface="Wingdings" pitchFamily="2" charset="2"/>
              <a:buNone/>
            </a:pPr>
            <a:r>
              <a:rPr lang="en-US" sz="3300" smtClean="0">
                <a:solidFill>
                  <a:schemeClr val="accent2"/>
                </a:solidFill>
              </a:rPr>
              <a:t>Methods for antepartum fetal assessment</a:t>
            </a:r>
          </a:p>
          <a:p>
            <a:pPr lvl="1" eaLnBrk="1" hangingPunct="1"/>
            <a:r>
              <a:rPr lang="en-US" sz="3400" smtClean="0">
                <a:solidFill>
                  <a:schemeClr val="accent1"/>
                </a:solidFill>
              </a:rPr>
              <a:t>Fetal movement counting</a:t>
            </a:r>
          </a:p>
          <a:p>
            <a:pPr lvl="1" eaLnBrk="1" hangingPunct="1"/>
            <a:r>
              <a:rPr lang="en-US" sz="3400" smtClean="0">
                <a:solidFill>
                  <a:schemeClr val="accent1"/>
                </a:solidFill>
              </a:rPr>
              <a:t>Assessment of uterine growth</a:t>
            </a:r>
          </a:p>
          <a:p>
            <a:pPr lvl="1" eaLnBrk="1" hangingPunct="1"/>
            <a:r>
              <a:rPr lang="en-US" sz="3400" smtClean="0">
                <a:solidFill>
                  <a:schemeClr val="accent1"/>
                </a:solidFill>
              </a:rPr>
              <a:t>Antepartum fetal heart rate testing</a:t>
            </a:r>
          </a:p>
          <a:p>
            <a:pPr lvl="1" eaLnBrk="1" hangingPunct="1"/>
            <a:r>
              <a:rPr lang="en-US" sz="3400" smtClean="0">
                <a:solidFill>
                  <a:schemeClr val="accent1"/>
                </a:solidFill>
              </a:rPr>
              <a:t>Biophysical profile</a:t>
            </a:r>
          </a:p>
          <a:p>
            <a:pPr lvl="1" eaLnBrk="1" hangingPunct="1"/>
            <a:r>
              <a:rPr lang="en-US" sz="3400" smtClean="0">
                <a:solidFill>
                  <a:schemeClr val="accent1"/>
                </a:solidFill>
              </a:rPr>
              <a:t>Doppler velocimetry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p:cNvSpPr>
          <p:nvPr>
            <p:ph type="title"/>
          </p:nvPr>
        </p:nvSpPr>
        <p:spPr>
          <a:xfrm>
            <a:off x="0" y="228600"/>
            <a:ext cx="9144000" cy="990600"/>
          </a:xfrm>
        </p:spPr>
        <p:txBody>
          <a:bodyPr/>
          <a:lstStyle/>
          <a:p>
            <a:pPr algn="ctr"/>
            <a:r>
              <a:rPr lang="en-GB" b="1" smtClean="0">
                <a:solidFill>
                  <a:schemeClr val="folHlink"/>
                </a:solidFill>
              </a:rPr>
              <a:t>Antenatal Monitoring</a:t>
            </a:r>
            <a:r>
              <a:rPr lang="en-GB" sz="4000" smtClean="0">
                <a:effectLst>
                  <a:outerShdw blurRad="38100" dist="38100" dir="2700000" algn="tl">
                    <a:srgbClr val="C0C0C0"/>
                  </a:outerShdw>
                </a:effectLst>
              </a:rPr>
              <a:t>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 </a:t>
            </a:r>
            <a:r>
              <a:rPr lang="en-US" sz="4000" b="1" smtClean="0">
                <a:solidFill>
                  <a:schemeClr val="hlink"/>
                </a:solidFill>
              </a:rPr>
              <a:t>How?</a:t>
            </a:r>
          </a:p>
        </p:txBody>
      </p:sp>
      <p:sp>
        <p:nvSpPr>
          <p:cNvPr id="139267" name="Rectangle 3"/>
          <p:cNvSpPr>
            <a:spLocks noGrp="1"/>
          </p:cNvSpPr>
          <p:nvPr>
            <p:ph type="body" idx="1"/>
          </p:nvPr>
        </p:nvSpPr>
        <p:spPr>
          <a:xfrm>
            <a:off x="0" y="1600200"/>
            <a:ext cx="9144000" cy="4525963"/>
          </a:xfrm>
        </p:spPr>
        <p:txBody>
          <a:bodyPr/>
          <a:lstStyle/>
          <a:p>
            <a:pPr>
              <a:buFont typeface="Wingdings" pitchFamily="2" charset="2"/>
              <a:buNone/>
            </a:pPr>
            <a:r>
              <a:rPr lang="en-US" sz="3300" b="1" dirty="0" smtClean="0">
                <a:solidFill>
                  <a:schemeClr val="accent2"/>
                </a:solidFill>
              </a:rPr>
              <a:t>Maternal and Fetal Health Assessment </a:t>
            </a:r>
          </a:p>
          <a:p>
            <a:pPr>
              <a:buFont typeface="Wingdings" pitchFamily="2" charset="2"/>
              <a:buNone/>
            </a:pPr>
            <a:r>
              <a:rPr lang="en-US" sz="3300" b="1" dirty="0" smtClean="0">
                <a:solidFill>
                  <a:schemeClr val="accent2"/>
                </a:solidFill>
              </a:rPr>
              <a:t>(</a:t>
            </a:r>
            <a:r>
              <a:rPr lang="en-US" sz="3300" b="1" dirty="0" err="1" smtClean="0">
                <a:solidFill>
                  <a:schemeClr val="accent2"/>
                </a:solidFill>
              </a:rPr>
              <a:t>Bichemical</a:t>
            </a:r>
            <a:r>
              <a:rPr lang="en-US" sz="3300" b="1" dirty="0" smtClean="0">
                <a:solidFill>
                  <a:schemeClr val="accent2"/>
                </a:solidFill>
              </a:rPr>
              <a:t> tests)</a:t>
            </a:r>
            <a:r>
              <a:rPr lang="en-US" sz="3300" dirty="0" smtClean="0"/>
              <a:t> </a:t>
            </a:r>
          </a:p>
          <a:p>
            <a:r>
              <a:rPr lang="en-US" dirty="0" smtClean="0">
                <a:solidFill>
                  <a:schemeClr val="accent1"/>
                </a:solidFill>
              </a:rPr>
              <a:t>Neural tube defects -16-18 weeks</a:t>
            </a:r>
          </a:p>
          <a:p>
            <a:r>
              <a:rPr lang="en-US" dirty="0" smtClean="0">
                <a:solidFill>
                  <a:schemeClr val="accent1"/>
                </a:solidFill>
              </a:rPr>
              <a:t>Downs syndrome -16-18 weeks</a:t>
            </a:r>
          </a:p>
          <a:p>
            <a:r>
              <a:rPr lang="en-US" dirty="0" smtClean="0">
                <a:solidFill>
                  <a:schemeClr val="accent1"/>
                </a:solidFill>
              </a:rPr>
              <a:t>Fetal lung maturity</a:t>
            </a:r>
          </a:p>
          <a:p>
            <a:r>
              <a:rPr lang="en-US" dirty="0" err="1" smtClean="0">
                <a:solidFill>
                  <a:schemeClr val="accent1"/>
                </a:solidFill>
              </a:rPr>
              <a:t>Rh</a:t>
            </a:r>
            <a:r>
              <a:rPr lang="en-US" dirty="0" smtClean="0">
                <a:solidFill>
                  <a:schemeClr val="accent1"/>
                </a:solidFill>
              </a:rPr>
              <a:t> immunization</a:t>
            </a:r>
          </a:p>
          <a:p>
            <a:r>
              <a:rPr lang="en-US" dirty="0" smtClean="0">
                <a:solidFill>
                  <a:schemeClr val="accent1"/>
                </a:solidFill>
              </a:rPr>
              <a:t>Gestational diabetes mellitus -24-28 weeks</a:t>
            </a:r>
          </a:p>
          <a:p>
            <a:r>
              <a:rPr lang="en-US" dirty="0" smtClean="0">
                <a:solidFill>
                  <a:schemeClr val="accent1"/>
                </a:solidFill>
              </a:rPr>
              <a:t>HPL and </a:t>
            </a:r>
            <a:r>
              <a:rPr lang="en-US" dirty="0" err="1" smtClean="0">
                <a:solidFill>
                  <a:schemeClr val="accent1"/>
                </a:solidFill>
              </a:rPr>
              <a:t>Estriol</a:t>
            </a:r>
            <a:r>
              <a:rPr lang="en-US" dirty="0" smtClean="0">
                <a:solidFill>
                  <a:schemeClr val="accent1"/>
                </a:solidFill>
              </a:rPr>
              <a:t>- obsolete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a:xfrm>
            <a:off x="0" y="228600"/>
            <a:ext cx="9144000" cy="990600"/>
          </a:xfrm>
        </p:spPr>
        <p:txBody>
          <a:bodyPr/>
          <a:lstStyle/>
          <a:p>
            <a:pPr algn="ctr"/>
            <a:r>
              <a:rPr lang="en-US" b="1" smtClean="0"/>
              <a:t>Maternal and Fetal Health Assessment </a:t>
            </a:r>
            <a:r>
              <a:rPr lang="en-US" sz="4000" b="1" smtClean="0">
                <a:solidFill>
                  <a:schemeClr val="accent2"/>
                </a:solidFill>
              </a:rPr>
              <a:t>Neural tube defects</a:t>
            </a:r>
            <a:r>
              <a:rPr lang="en-US" sz="4000" smtClean="0"/>
              <a:t> </a:t>
            </a:r>
          </a:p>
        </p:txBody>
      </p:sp>
      <p:sp>
        <p:nvSpPr>
          <p:cNvPr id="140291" name="Rectangle 3"/>
          <p:cNvSpPr>
            <a:spLocks noGrp="1"/>
          </p:cNvSpPr>
          <p:nvPr>
            <p:ph type="body" idx="1"/>
          </p:nvPr>
        </p:nvSpPr>
        <p:spPr>
          <a:xfrm>
            <a:off x="0" y="1600200"/>
            <a:ext cx="6400800" cy="5257800"/>
          </a:xfrm>
        </p:spPr>
        <p:txBody>
          <a:bodyPr/>
          <a:lstStyle/>
          <a:p>
            <a:r>
              <a:rPr lang="en-US" sz="2500" smtClean="0">
                <a:solidFill>
                  <a:schemeClr val="accent1"/>
                </a:solidFill>
              </a:rPr>
              <a:t>Neural tube formation  complete after 4 weeks after fertilization </a:t>
            </a:r>
          </a:p>
          <a:p>
            <a:r>
              <a:rPr lang="en-US" sz="2500" smtClean="0">
                <a:solidFill>
                  <a:schemeClr val="accent1"/>
                </a:solidFill>
              </a:rPr>
              <a:t>Failure of neural tube fusion leads to permanent developmental defects of the brain or spinal cord/both</a:t>
            </a:r>
          </a:p>
          <a:p>
            <a:r>
              <a:rPr lang="en-US" sz="2500" smtClean="0">
                <a:solidFill>
                  <a:schemeClr val="accent1"/>
                </a:solidFill>
              </a:rPr>
              <a:t>Anencephaly, meningomyelocele (spina bifida) and encephalocele  </a:t>
            </a:r>
          </a:p>
          <a:p>
            <a:r>
              <a:rPr lang="en-US" sz="2500" smtClean="0">
                <a:solidFill>
                  <a:schemeClr val="accent1"/>
                </a:solidFill>
              </a:rPr>
              <a:t>All- 95% are open ,no overlying skin and in direct communication with the amniotic fluid</a:t>
            </a:r>
          </a:p>
          <a:p>
            <a:r>
              <a:rPr lang="en-US" sz="2500" smtClean="0">
                <a:solidFill>
                  <a:schemeClr val="accent1"/>
                </a:solidFill>
              </a:rPr>
              <a:t>Fetal serum proteins gain access</a:t>
            </a:r>
            <a:r>
              <a:rPr lang="en-US" sz="2500" smtClean="0"/>
              <a:t> </a:t>
            </a:r>
          </a:p>
          <a:p>
            <a:r>
              <a:rPr lang="en-US" sz="2400" b="1" smtClean="0">
                <a:solidFill>
                  <a:schemeClr val="accent2"/>
                </a:solidFill>
                <a:cs typeface="Times New Roman" pitchFamily="18" charset="0"/>
              </a:rPr>
              <a:t>AFP (</a:t>
            </a:r>
            <a:r>
              <a:rPr lang="el-GR" sz="2400" b="1" smtClean="0">
                <a:solidFill>
                  <a:schemeClr val="accent2"/>
                </a:solidFill>
                <a:latin typeface="Tw Cen MT" pitchFamily="34" charset="0"/>
                <a:cs typeface="Times New Roman" pitchFamily="18" charset="0"/>
              </a:rPr>
              <a:t>α</a:t>
            </a:r>
            <a:r>
              <a:rPr lang="en-US" sz="2400" b="1" smtClean="0">
                <a:solidFill>
                  <a:schemeClr val="accent2"/>
                </a:solidFill>
                <a:cs typeface="Times New Roman" pitchFamily="18" charset="0"/>
              </a:rPr>
              <a:t> fetoprotein)</a:t>
            </a:r>
            <a:r>
              <a:rPr lang="en-US" sz="2400" smtClean="0">
                <a:cs typeface="Times New Roman" pitchFamily="18" charset="0"/>
              </a:rPr>
              <a:t> </a:t>
            </a:r>
            <a:r>
              <a:rPr lang="en-US" sz="2400" smtClean="0">
                <a:solidFill>
                  <a:schemeClr val="accent1"/>
                </a:solidFill>
                <a:cs typeface="Times New Roman" pitchFamily="18" charset="0"/>
              </a:rPr>
              <a:t>appears in large quantities in the maternal circulation</a:t>
            </a:r>
            <a:r>
              <a:rPr lang="en-US" sz="2400" smtClean="0">
                <a:solidFill>
                  <a:schemeClr val="accent1"/>
                </a:solidFill>
                <a:latin typeface="Times New Roman" pitchFamily="18" charset="0"/>
                <a:cs typeface="Times New Roman" pitchFamily="18" charset="0"/>
              </a:rPr>
              <a:t>  </a:t>
            </a:r>
            <a:r>
              <a:rPr lang="en-US" sz="2400" smtClean="0">
                <a:solidFill>
                  <a:schemeClr val="accent1"/>
                </a:solidFill>
              </a:rPr>
              <a:t> </a:t>
            </a:r>
          </a:p>
        </p:txBody>
      </p:sp>
      <p:pic>
        <p:nvPicPr>
          <p:cNvPr id="140295" name="Picture 7" descr="ntd1"/>
          <p:cNvPicPr>
            <a:picLocks noChangeAspect="1" noChangeArrowheads="1"/>
          </p:cNvPicPr>
          <p:nvPr/>
        </p:nvPicPr>
        <p:blipFill>
          <a:blip r:embed="rId3" cstate="print"/>
          <a:srcRect/>
          <a:stretch>
            <a:fillRect/>
          </a:stretch>
        </p:blipFill>
        <p:spPr bwMode="auto">
          <a:xfrm>
            <a:off x="6324600" y="1828800"/>
            <a:ext cx="2743200" cy="3124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p:cNvSpPr>
          <p:nvPr>
            <p:ph type="title"/>
          </p:nvPr>
        </p:nvSpPr>
        <p:spPr>
          <a:xfrm>
            <a:off x="609600" y="152400"/>
            <a:ext cx="8153400" cy="990600"/>
          </a:xfrm>
        </p:spPr>
        <p:txBody>
          <a:bodyPr/>
          <a:lstStyle/>
          <a:p>
            <a:pPr algn="ctr"/>
            <a:r>
              <a:rPr lang="en-US" sz="4800" b="1" smtClean="0">
                <a:solidFill>
                  <a:schemeClr val="folHlink"/>
                </a:solidFill>
              </a:rPr>
              <a:t>Downs syndrome </a:t>
            </a:r>
            <a:br>
              <a:rPr lang="en-US" sz="4800" b="1" smtClean="0">
                <a:solidFill>
                  <a:schemeClr val="folHlink"/>
                </a:solidFill>
              </a:rPr>
            </a:br>
            <a:r>
              <a:rPr lang="en-US" altLang="en-US" sz="4800" b="1" smtClean="0">
                <a:solidFill>
                  <a:schemeClr val="accent2"/>
                </a:solidFill>
              </a:rPr>
              <a:t>Risk Factors</a:t>
            </a:r>
            <a:endParaRPr lang="en-US" sz="4800" b="1" smtClean="0">
              <a:solidFill>
                <a:schemeClr val="accent2"/>
              </a:solidFill>
            </a:endParaRPr>
          </a:p>
        </p:txBody>
      </p:sp>
      <p:sp>
        <p:nvSpPr>
          <p:cNvPr id="162819" name="Rectangle 3"/>
          <p:cNvSpPr>
            <a:spLocks noGrp="1"/>
          </p:cNvSpPr>
          <p:nvPr>
            <p:ph type="body" idx="1"/>
          </p:nvPr>
        </p:nvSpPr>
        <p:spPr>
          <a:xfrm>
            <a:off x="228600" y="1447800"/>
            <a:ext cx="8534400" cy="5410200"/>
          </a:xfrm>
        </p:spPr>
        <p:txBody>
          <a:bodyPr/>
          <a:lstStyle/>
          <a:p>
            <a:endParaRPr lang="en-US" altLang="en-US" smtClean="0"/>
          </a:p>
          <a:p>
            <a:pPr>
              <a:spcBef>
                <a:spcPct val="50000"/>
              </a:spcBef>
            </a:pPr>
            <a:r>
              <a:rPr lang="en-US" altLang="en-US" sz="2800" smtClean="0">
                <a:solidFill>
                  <a:schemeClr val="accent1"/>
                </a:solidFill>
              </a:rPr>
              <a:t>Incidence (live births)</a:t>
            </a:r>
          </a:p>
          <a:p>
            <a:pPr lvl="1">
              <a:spcBef>
                <a:spcPct val="50000"/>
              </a:spcBef>
            </a:pPr>
            <a:r>
              <a:rPr lang="en-US" altLang="en-US" sz="2800" smtClean="0">
                <a:solidFill>
                  <a:schemeClr val="accent1"/>
                </a:solidFill>
              </a:rPr>
              <a:t>21: 1/6-800</a:t>
            </a:r>
          </a:p>
          <a:p>
            <a:r>
              <a:rPr lang="en-US" altLang="en-US" sz="2800" smtClean="0">
                <a:solidFill>
                  <a:schemeClr val="accent1"/>
                </a:solidFill>
              </a:rPr>
              <a:t>Spontaneous and induced losses</a:t>
            </a:r>
          </a:p>
          <a:p>
            <a:pPr>
              <a:spcBef>
                <a:spcPct val="50000"/>
              </a:spcBef>
            </a:pPr>
            <a:r>
              <a:rPr lang="en-US" altLang="en-US" sz="2800" smtClean="0">
                <a:solidFill>
                  <a:schemeClr val="accent1"/>
                </a:solidFill>
              </a:rPr>
              <a:t>Maternal age</a:t>
            </a:r>
          </a:p>
          <a:p>
            <a:pPr>
              <a:spcBef>
                <a:spcPct val="50000"/>
              </a:spcBef>
            </a:pPr>
            <a:r>
              <a:rPr lang="en-US" altLang="en-US" sz="2800" smtClean="0">
                <a:solidFill>
                  <a:schemeClr val="accent1"/>
                </a:solidFill>
              </a:rPr>
              <a:t>Multiple gestation</a:t>
            </a:r>
          </a:p>
          <a:p>
            <a:pPr>
              <a:spcBef>
                <a:spcPct val="50000"/>
              </a:spcBef>
            </a:pPr>
            <a:r>
              <a:rPr lang="en-US" altLang="en-US" sz="2800" smtClean="0">
                <a:solidFill>
                  <a:schemeClr val="accent1"/>
                </a:solidFill>
              </a:rPr>
              <a:t>Previous aneuploidy (patient or family)</a:t>
            </a:r>
          </a:p>
          <a:p>
            <a:pPr>
              <a:spcBef>
                <a:spcPct val="50000"/>
              </a:spcBef>
            </a:pPr>
            <a:r>
              <a:rPr lang="en-US" altLang="en-US" sz="2800" b="1" smtClean="0">
                <a:solidFill>
                  <a:schemeClr val="accent2"/>
                </a:solidFill>
              </a:rPr>
              <a:t>70% have no identifiable risk factors</a:t>
            </a:r>
            <a:endParaRPr lang="en-US" altLang="en-US" sz="2800" smtClean="0">
              <a:solidFill>
                <a:schemeClr val="accent2"/>
              </a:solidFill>
            </a:endParaRPr>
          </a:p>
          <a:p>
            <a:endParaRPr lang="en-US" smtClean="0">
              <a:solidFill>
                <a:schemeClr val="accent2"/>
              </a:solidFill>
            </a:endParaRPr>
          </a:p>
        </p:txBody>
      </p:sp>
      <p:pic>
        <p:nvPicPr>
          <p:cNvPr id="162821" name="Picture 5" descr="afp20000815p825-f1"/>
          <p:cNvPicPr>
            <a:picLocks noChangeAspect="1" noChangeArrowheads="1"/>
          </p:cNvPicPr>
          <p:nvPr/>
        </p:nvPicPr>
        <p:blipFill>
          <a:blip r:embed="rId3" cstate="print"/>
          <a:srcRect/>
          <a:stretch>
            <a:fillRect/>
          </a:stretch>
        </p:blipFill>
        <p:spPr bwMode="auto">
          <a:xfrm>
            <a:off x="5257800" y="2438400"/>
            <a:ext cx="3810000" cy="2830513"/>
          </a:xfrm>
          <a:prstGeom prst="rect">
            <a:avLst/>
          </a:prstGeom>
          <a:noFill/>
          <a:ln w="9525">
            <a:noFill/>
            <a:miter lim="800000"/>
            <a:headEnd/>
            <a:tailEnd/>
          </a:ln>
        </p:spPr>
      </p:pic>
      <p:pic>
        <p:nvPicPr>
          <p:cNvPr id="162822" name="Picture 6" descr="downs1"/>
          <p:cNvPicPr>
            <a:picLocks noChangeAspect="1" noChangeArrowheads="1"/>
          </p:cNvPicPr>
          <p:nvPr/>
        </p:nvPicPr>
        <p:blipFill>
          <a:blip r:embed="rId4" cstate="print"/>
          <a:srcRect/>
          <a:stretch>
            <a:fillRect/>
          </a:stretch>
        </p:blipFill>
        <p:spPr bwMode="auto">
          <a:xfrm>
            <a:off x="7504113" y="0"/>
            <a:ext cx="1411287" cy="1524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p:cNvSpPr>
          <p:nvPr>
            <p:ph type="body" idx="1"/>
          </p:nvPr>
        </p:nvSpPr>
        <p:spPr>
          <a:xfrm>
            <a:off x="0" y="1600200"/>
            <a:ext cx="9144000" cy="5257800"/>
          </a:xfrm>
        </p:spPr>
        <p:txBody>
          <a:bodyPr/>
          <a:lstStyle/>
          <a:p>
            <a:pPr>
              <a:lnSpc>
                <a:spcPct val="80000"/>
              </a:lnSpc>
              <a:buFont typeface="Wingdings" pitchFamily="2" charset="2"/>
              <a:buNone/>
            </a:pPr>
            <a:r>
              <a:rPr lang="en-US" sz="3200" smtClean="0"/>
              <a:t>	</a:t>
            </a:r>
            <a:r>
              <a:rPr lang="en-US" sz="3600" b="1" smtClean="0">
                <a:solidFill>
                  <a:schemeClr val="accent2"/>
                </a:solidFill>
              </a:rPr>
              <a:t>Triple test </a:t>
            </a:r>
            <a:r>
              <a:rPr lang="en-US" sz="2000" b="1" smtClean="0">
                <a:solidFill>
                  <a:schemeClr val="accent2"/>
                </a:solidFill>
              </a:rPr>
              <a:t>(Kettering test or the Bart's test</a:t>
            </a:r>
            <a:r>
              <a:rPr lang="en-US" sz="2000" smtClean="0">
                <a:solidFill>
                  <a:schemeClr val="accent2"/>
                </a:solidFill>
              </a:rPr>
              <a:t> )</a:t>
            </a:r>
            <a:endParaRPr lang="en-US" sz="2000" b="1" smtClean="0">
              <a:solidFill>
                <a:schemeClr val="accent2"/>
              </a:solidFill>
            </a:endParaRPr>
          </a:p>
          <a:p>
            <a:pPr>
              <a:lnSpc>
                <a:spcPct val="80000"/>
              </a:lnSpc>
            </a:pPr>
            <a:r>
              <a:rPr lang="en-US" sz="2400" smtClean="0">
                <a:solidFill>
                  <a:schemeClr val="accent1"/>
                </a:solidFill>
              </a:rPr>
              <a:t>Usually performed at 15 to 18 weeks of gestation. </a:t>
            </a:r>
          </a:p>
          <a:p>
            <a:pPr lvl="1">
              <a:lnSpc>
                <a:spcPct val="80000"/>
              </a:lnSpc>
            </a:pPr>
            <a:r>
              <a:rPr lang="el-GR" sz="2400" b="1" smtClean="0">
                <a:solidFill>
                  <a:schemeClr val="accent1"/>
                </a:solidFill>
                <a:latin typeface="Times New Roman" pitchFamily="18" charset="0"/>
                <a:cs typeface="Times New Roman" pitchFamily="18" charset="0"/>
              </a:rPr>
              <a:t>α</a:t>
            </a:r>
            <a:r>
              <a:rPr lang="en-US" sz="2400" b="1" smtClean="0">
                <a:solidFill>
                  <a:schemeClr val="accent1"/>
                </a:solidFill>
              </a:rPr>
              <a:t> fetoprotein</a:t>
            </a:r>
          </a:p>
          <a:p>
            <a:pPr lvl="1">
              <a:lnSpc>
                <a:spcPct val="80000"/>
              </a:lnSpc>
            </a:pPr>
            <a:r>
              <a:rPr lang="en-US" sz="2400" b="1" smtClean="0">
                <a:solidFill>
                  <a:schemeClr val="accent1"/>
                </a:solidFill>
              </a:rPr>
              <a:t>Estriol, </a:t>
            </a:r>
          </a:p>
          <a:p>
            <a:pPr lvl="1">
              <a:lnSpc>
                <a:spcPct val="80000"/>
              </a:lnSpc>
            </a:pPr>
            <a:r>
              <a:rPr lang="el-GR" sz="2400" b="1" smtClean="0">
                <a:solidFill>
                  <a:schemeClr val="accent1"/>
                </a:solidFill>
                <a:latin typeface="Times New Roman" pitchFamily="18" charset="0"/>
                <a:cs typeface="Times New Roman" pitchFamily="18" charset="0"/>
              </a:rPr>
              <a:t>β</a:t>
            </a:r>
            <a:r>
              <a:rPr lang="en-US" sz="2400" b="1" smtClean="0">
                <a:solidFill>
                  <a:schemeClr val="accent1"/>
                </a:solidFill>
              </a:rPr>
              <a:t>HCG</a:t>
            </a:r>
            <a:r>
              <a:rPr lang="en-US" sz="2400" smtClean="0">
                <a:solidFill>
                  <a:schemeClr val="accent1"/>
                </a:solidFill>
              </a:rPr>
              <a:t>  </a:t>
            </a:r>
          </a:p>
          <a:p>
            <a:pPr lvl="1">
              <a:lnSpc>
                <a:spcPct val="80000"/>
              </a:lnSpc>
            </a:pPr>
            <a:r>
              <a:rPr lang="en-US" sz="2400" smtClean="0">
                <a:solidFill>
                  <a:schemeClr val="accent2"/>
                </a:solidFill>
              </a:rPr>
              <a:t>Second-trimester maternal serum levels of AFP and unconjugated estriol are about 25 percent lower than normal levels and maternal serum hCG is approximately two times higher than the normal hCG level</a:t>
            </a:r>
            <a:r>
              <a:rPr lang="en-US" sz="2400" smtClean="0">
                <a:solidFill>
                  <a:schemeClr val="accent1"/>
                </a:solidFill>
              </a:rPr>
              <a:t>.</a:t>
            </a:r>
          </a:p>
          <a:p>
            <a:pPr lvl="1">
              <a:lnSpc>
                <a:spcPct val="80000"/>
              </a:lnSpc>
              <a:buFont typeface="Wingdings 2" pitchFamily="18" charset="2"/>
              <a:buNone/>
            </a:pPr>
            <a:endParaRPr lang="en-US" altLang="en-US" sz="2000" smtClean="0">
              <a:solidFill>
                <a:schemeClr val="hlink"/>
              </a:solidFill>
            </a:endParaRPr>
          </a:p>
          <a:p>
            <a:pPr lvl="1">
              <a:lnSpc>
                <a:spcPct val="80000"/>
              </a:lnSpc>
              <a:buFont typeface="Wingdings 2" pitchFamily="18" charset="2"/>
              <a:buNone/>
            </a:pPr>
            <a:r>
              <a:rPr lang="en-US" altLang="en-US" sz="2000" smtClean="0">
                <a:solidFill>
                  <a:schemeClr val="hlink"/>
                </a:solidFill>
              </a:rPr>
              <a:t>	</a:t>
            </a:r>
            <a:r>
              <a:rPr lang="en-US" altLang="en-US" sz="2000" smtClean="0">
                <a:solidFill>
                  <a:srgbClr val="FF0000"/>
                </a:solidFill>
              </a:rPr>
              <a:t>Guidelines published by the American College of Obstetricians and Gynecologists state that maternal serum screening may be offered “as an option for those women who do not accept the risk of amniocentesis or chorionic villus sampling or who wish to have this additional information prior to making a decision about having amniocentesis.”The triple test has a detection rate of between 67 per cent and 71 per cent</a:t>
            </a:r>
            <a:r>
              <a:rPr lang="en-US" altLang="en-US" sz="2400" smtClean="0">
                <a:solidFill>
                  <a:srgbClr val="FF0000"/>
                </a:solidFill>
              </a:rPr>
              <a:t>. </a:t>
            </a:r>
          </a:p>
          <a:p>
            <a:pPr lvl="1">
              <a:lnSpc>
                <a:spcPct val="80000"/>
              </a:lnSpc>
            </a:pPr>
            <a:endParaRPr lang="en-US" sz="2400" smtClean="0">
              <a:solidFill>
                <a:srgbClr val="FF0000"/>
              </a:solidFill>
            </a:endParaRPr>
          </a:p>
        </p:txBody>
      </p:sp>
      <p:sp>
        <p:nvSpPr>
          <p:cNvPr id="141316" name="Rectangle 4"/>
          <p:cNvSpPr>
            <a:spLocks noGrp="1"/>
          </p:cNvSpPr>
          <p:nvPr>
            <p:ph type="title"/>
          </p:nvPr>
        </p:nvSpPr>
        <p:spPr>
          <a:xfrm>
            <a:off x="0" y="228600"/>
            <a:ext cx="9144000" cy="990600"/>
          </a:xfrm>
          <a:noFill/>
          <a:ln/>
        </p:spPr>
        <p:txBody>
          <a:bodyPr/>
          <a:lstStyle/>
          <a:p>
            <a:pPr algn="ctr"/>
            <a:r>
              <a:rPr lang="en-US" sz="4000" b="1" smtClean="0"/>
              <a:t>Maternal and Fetal Health Assessment</a:t>
            </a:r>
            <a:br>
              <a:rPr lang="en-US" sz="4000" b="1" smtClean="0"/>
            </a:br>
            <a:r>
              <a:rPr lang="en-US" sz="4000" b="1" smtClean="0">
                <a:solidFill>
                  <a:schemeClr val="accent2"/>
                </a:solidFill>
              </a:rPr>
              <a:t>Downs syndrome</a:t>
            </a:r>
            <a:r>
              <a:rPr lang="en-US" sz="4000" b="1" smtClean="0"/>
              <a:t> </a:t>
            </a:r>
            <a:endParaRPr lang="en-US" sz="4000" smtClean="0"/>
          </a:p>
        </p:txBody>
      </p:sp>
      <p:pic>
        <p:nvPicPr>
          <p:cNvPr id="141319" name="Picture 3"/>
          <p:cNvPicPr>
            <a:picLocks noChangeAspect="1" noChangeArrowheads="1"/>
          </p:cNvPicPr>
          <p:nvPr/>
        </p:nvPicPr>
        <p:blipFill>
          <a:blip r:embed="rId3" cstate="print"/>
          <a:srcRect/>
          <a:stretch>
            <a:fillRect/>
          </a:stretch>
        </p:blipFill>
        <p:spPr bwMode="auto">
          <a:xfrm>
            <a:off x="6865938" y="1600200"/>
            <a:ext cx="1897062"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p:cNvSpPr>
          <p:nvPr>
            <p:ph type="title"/>
          </p:nvPr>
        </p:nvSpPr>
        <p:spPr>
          <a:xfrm>
            <a:off x="609600" y="228600"/>
            <a:ext cx="8153400" cy="990600"/>
          </a:xfrm>
        </p:spPr>
        <p:txBody>
          <a:bodyPr/>
          <a:lstStyle/>
          <a:p>
            <a:pPr algn="ctr"/>
            <a:r>
              <a:rPr lang="en-US" sz="3600" b="1" smtClean="0"/>
              <a:t>Maternal and Fetal Health Assessment</a:t>
            </a:r>
            <a:br>
              <a:rPr lang="en-US" sz="3600" b="1" smtClean="0"/>
            </a:br>
            <a:r>
              <a:rPr lang="en-US" sz="3600" b="1" smtClean="0">
                <a:solidFill>
                  <a:schemeClr val="accent2"/>
                </a:solidFill>
              </a:rPr>
              <a:t>Downs syndrome</a:t>
            </a:r>
          </a:p>
        </p:txBody>
      </p:sp>
      <p:sp>
        <p:nvSpPr>
          <p:cNvPr id="142339" name="Rectangle 3"/>
          <p:cNvSpPr>
            <a:spLocks noGrp="1"/>
          </p:cNvSpPr>
          <p:nvPr>
            <p:ph type="body" idx="1"/>
          </p:nvPr>
        </p:nvSpPr>
        <p:spPr>
          <a:xfrm>
            <a:off x="152400" y="1447800"/>
            <a:ext cx="8534400" cy="4876800"/>
          </a:xfrm>
        </p:spPr>
        <p:txBody>
          <a:bodyPr/>
          <a:lstStyle/>
          <a:p>
            <a:pPr>
              <a:buFont typeface="Wingdings" pitchFamily="2" charset="2"/>
              <a:buNone/>
            </a:pPr>
            <a:r>
              <a:rPr lang="en-US" sz="3300" b="1" smtClean="0">
                <a:solidFill>
                  <a:schemeClr val="accent2"/>
                </a:solidFill>
              </a:rPr>
              <a:t>Maternal Alpha fetoprotein</a:t>
            </a:r>
          </a:p>
          <a:p>
            <a:r>
              <a:rPr lang="en-US" smtClean="0">
                <a:solidFill>
                  <a:schemeClr val="accent1"/>
                </a:solidFill>
              </a:rPr>
              <a:t>Recommended at 16 weeks of gestation</a:t>
            </a:r>
          </a:p>
          <a:p>
            <a:r>
              <a:rPr lang="en-US" smtClean="0">
                <a:solidFill>
                  <a:schemeClr val="accent1"/>
                </a:solidFill>
              </a:rPr>
              <a:t>Expressed as MoM</a:t>
            </a:r>
          </a:p>
          <a:p>
            <a:r>
              <a:rPr lang="en-US" smtClean="0">
                <a:solidFill>
                  <a:schemeClr val="accent1"/>
                </a:solidFill>
              </a:rPr>
              <a:t>Typical median is 35ng/ml (weight, race and  for twins adjustment )</a:t>
            </a:r>
          </a:p>
          <a:p>
            <a:pPr>
              <a:buFont typeface="Wingdings" pitchFamily="2" charset="2"/>
              <a:buNone/>
            </a:pPr>
            <a:r>
              <a:rPr lang="en-US" sz="3300" b="1" smtClean="0">
                <a:solidFill>
                  <a:schemeClr val="accent2"/>
                </a:solidFill>
              </a:rPr>
              <a:t>Maternal </a:t>
            </a:r>
            <a:r>
              <a:rPr lang="el-GR" sz="3300" b="1" smtClean="0">
                <a:solidFill>
                  <a:schemeClr val="accent2"/>
                </a:solidFill>
                <a:latin typeface="Tw Cen MT" pitchFamily="34" charset="0"/>
                <a:cs typeface="Times New Roman" pitchFamily="18" charset="0"/>
              </a:rPr>
              <a:t>β</a:t>
            </a:r>
            <a:r>
              <a:rPr lang="en-US" sz="3300" b="1" smtClean="0">
                <a:solidFill>
                  <a:schemeClr val="accent2"/>
                </a:solidFill>
              </a:rPr>
              <a:t>HCG</a:t>
            </a:r>
          </a:p>
          <a:p>
            <a:r>
              <a:rPr lang="en-US" smtClean="0">
                <a:solidFill>
                  <a:schemeClr val="accent1"/>
                </a:solidFill>
              </a:rPr>
              <a:t>20,000-40,000IU/l at 16 weeks (weight adjustment )</a:t>
            </a:r>
          </a:p>
          <a:p>
            <a:r>
              <a:rPr lang="en-US" smtClean="0">
                <a:solidFill>
                  <a:schemeClr val="accent1"/>
                </a:solidFill>
              </a:rPr>
              <a:t>2.04 times higher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p:cNvSpPr>
          <p:nvPr>
            <p:ph type="title"/>
          </p:nvPr>
        </p:nvSpPr>
        <p:spPr>
          <a:xfrm>
            <a:off x="609600" y="228600"/>
            <a:ext cx="8153400" cy="990600"/>
          </a:xfrm>
        </p:spPr>
        <p:txBody>
          <a:bodyPr/>
          <a:lstStyle/>
          <a:p>
            <a:pPr algn="ctr"/>
            <a:r>
              <a:rPr lang="en-US" sz="3600" b="1" smtClean="0"/>
              <a:t>Maternal and Fetal Health Assessment</a:t>
            </a:r>
            <a:br>
              <a:rPr lang="en-US" sz="3600" b="1" smtClean="0"/>
            </a:br>
            <a:r>
              <a:rPr lang="en-US" sz="3600" b="1" smtClean="0">
                <a:solidFill>
                  <a:schemeClr val="accent2"/>
                </a:solidFill>
              </a:rPr>
              <a:t>Downs syndrome</a:t>
            </a:r>
          </a:p>
        </p:txBody>
      </p:sp>
      <p:sp>
        <p:nvSpPr>
          <p:cNvPr id="171011" name="Rectangle 3"/>
          <p:cNvSpPr>
            <a:spLocks noGrp="1"/>
          </p:cNvSpPr>
          <p:nvPr>
            <p:ph type="body" idx="1"/>
          </p:nvPr>
        </p:nvSpPr>
        <p:spPr>
          <a:xfrm>
            <a:off x="606425" y="1447800"/>
            <a:ext cx="8766175" cy="4953000"/>
          </a:xfrm>
        </p:spPr>
        <p:txBody>
          <a:bodyPr/>
          <a:lstStyle/>
          <a:p>
            <a:pPr>
              <a:buFont typeface="Wingdings" pitchFamily="2" charset="2"/>
              <a:buNone/>
            </a:pPr>
            <a:r>
              <a:rPr lang="en-US" sz="3700" b="1" smtClean="0">
                <a:solidFill>
                  <a:schemeClr val="accent2"/>
                </a:solidFill>
              </a:rPr>
              <a:t>Quad test</a:t>
            </a:r>
          </a:p>
          <a:p>
            <a:r>
              <a:rPr lang="en-US" smtClean="0">
                <a:solidFill>
                  <a:schemeClr val="accent1"/>
                </a:solidFill>
              </a:rPr>
              <a:t>Alpha-fetoprotein (</a:t>
            </a:r>
            <a:r>
              <a:rPr lang="el-GR" smtClean="0">
                <a:solidFill>
                  <a:schemeClr val="accent1"/>
                </a:solidFill>
                <a:latin typeface="Times New Roman" pitchFamily="18" charset="0"/>
                <a:cs typeface="Times New Roman" pitchFamily="18" charset="0"/>
              </a:rPr>
              <a:t>α</a:t>
            </a:r>
            <a:r>
              <a:rPr lang="en-US" smtClean="0">
                <a:solidFill>
                  <a:schemeClr val="accent1"/>
                </a:solidFill>
                <a:latin typeface="Times New Roman" pitchFamily="18" charset="0"/>
                <a:cs typeface="Times New Roman" pitchFamily="18" charset="0"/>
              </a:rPr>
              <a:t> </a:t>
            </a:r>
            <a:r>
              <a:rPr lang="en-US" smtClean="0">
                <a:solidFill>
                  <a:schemeClr val="accent1"/>
                </a:solidFill>
              </a:rPr>
              <a:t>FP) </a:t>
            </a:r>
          </a:p>
          <a:p>
            <a:r>
              <a:rPr lang="en-US" smtClean="0">
                <a:solidFill>
                  <a:schemeClr val="accent1"/>
                </a:solidFill>
              </a:rPr>
              <a:t>Free ß-human chorionic gonadotrophin (free ß-hCG) </a:t>
            </a:r>
          </a:p>
          <a:p>
            <a:r>
              <a:rPr lang="en-US" smtClean="0">
                <a:solidFill>
                  <a:schemeClr val="accent1"/>
                </a:solidFill>
              </a:rPr>
              <a:t>Unconjugated oestriol (uE3 ) </a:t>
            </a:r>
          </a:p>
          <a:p>
            <a:r>
              <a:rPr lang="en-US" smtClean="0">
                <a:solidFill>
                  <a:schemeClr val="accent1"/>
                </a:solidFill>
              </a:rPr>
              <a:t>Inhibin-A</a:t>
            </a:r>
          </a:p>
        </p:txBody>
      </p:sp>
      <p:sp>
        <p:nvSpPr>
          <p:cNvPr id="3" name="Content Placeholder 2"/>
          <p:cNvSpPr>
            <a:spLocks/>
          </p:cNvSpPr>
          <p:nvPr/>
        </p:nvSpPr>
        <p:spPr bwMode="auto">
          <a:xfrm>
            <a:off x="228600" y="4191000"/>
            <a:ext cx="8915400" cy="2133600"/>
          </a:xfrm>
          <a:prstGeom prst="rect">
            <a:avLst/>
          </a:prstGeom>
          <a:noFill/>
          <a:ln w="9525">
            <a:noFill/>
            <a:miter lim="800000"/>
            <a:headEnd/>
            <a:tailEnd/>
          </a:ln>
        </p:spPr>
        <p:txBody>
          <a:bodyPr/>
          <a:lstStyle/>
          <a:p>
            <a:pPr marL="630238" lvl="1" indent="-273050">
              <a:lnSpc>
                <a:spcPct val="90000"/>
              </a:lnSpc>
              <a:spcBef>
                <a:spcPts val="550"/>
              </a:spcBef>
              <a:buClr>
                <a:schemeClr val="accent1"/>
              </a:buClr>
              <a:buSzPct val="70000"/>
              <a:buFont typeface="Wingdings 2" pitchFamily="18" charset="2"/>
              <a:buChar char=""/>
            </a:pPr>
            <a:r>
              <a:rPr lang="en-US" sz="2600">
                <a:solidFill>
                  <a:schemeClr val="hlink"/>
                </a:solidFill>
                <a:latin typeface="Tw Cen MT" pitchFamily="34" charset="0"/>
              </a:rPr>
              <a:t>Recommended for women who:</a:t>
            </a:r>
          </a:p>
          <a:p>
            <a:pPr marL="1143000" lvl="2" indent="-228600">
              <a:lnSpc>
                <a:spcPct val="90000"/>
              </a:lnSpc>
              <a:spcBef>
                <a:spcPts val="500"/>
              </a:spcBef>
              <a:buClr>
                <a:schemeClr val="accent2"/>
              </a:buClr>
              <a:buSzPct val="75000"/>
              <a:buFont typeface="Wingdings" pitchFamily="2" charset="2"/>
              <a:buChar char=""/>
            </a:pPr>
            <a:r>
              <a:rPr lang="en-US" sz="2100">
                <a:solidFill>
                  <a:schemeClr val="hlink"/>
                </a:solidFill>
                <a:latin typeface="Tw Cen MT" pitchFamily="34" charset="0"/>
              </a:rPr>
              <a:t>Have family history of birth defects</a:t>
            </a:r>
          </a:p>
          <a:p>
            <a:pPr marL="1143000" lvl="2" indent="-228600">
              <a:lnSpc>
                <a:spcPct val="90000"/>
              </a:lnSpc>
              <a:spcBef>
                <a:spcPts val="500"/>
              </a:spcBef>
              <a:buClr>
                <a:schemeClr val="accent2"/>
              </a:buClr>
              <a:buSzPct val="75000"/>
              <a:buFont typeface="Wingdings" pitchFamily="2" charset="2"/>
              <a:buChar char=""/>
            </a:pPr>
            <a:r>
              <a:rPr lang="en-US" sz="2100">
                <a:solidFill>
                  <a:schemeClr val="hlink"/>
                </a:solidFill>
                <a:latin typeface="Tw Cen MT" pitchFamily="34" charset="0"/>
              </a:rPr>
              <a:t>Are 35 yrs or older</a:t>
            </a:r>
          </a:p>
          <a:p>
            <a:pPr marL="1143000" lvl="2" indent="-228600">
              <a:lnSpc>
                <a:spcPct val="90000"/>
              </a:lnSpc>
              <a:spcBef>
                <a:spcPts val="500"/>
              </a:spcBef>
              <a:buClr>
                <a:schemeClr val="accent2"/>
              </a:buClr>
              <a:buSzPct val="75000"/>
              <a:buFont typeface="Wingdings" pitchFamily="2" charset="2"/>
              <a:buChar char=""/>
            </a:pPr>
            <a:r>
              <a:rPr lang="en-US" sz="2100">
                <a:solidFill>
                  <a:schemeClr val="hlink"/>
                </a:solidFill>
                <a:latin typeface="Tw Cen MT" pitchFamily="34" charset="0"/>
              </a:rPr>
              <a:t>Used harmful medications or drugs during pregnancy</a:t>
            </a:r>
          </a:p>
          <a:p>
            <a:pPr marL="1143000" lvl="2" indent="-228600">
              <a:lnSpc>
                <a:spcPct val="90000"/>
              </a:lnSpc>
              <a:spcBef>
                <a:spcPts val="500"/>
              </a:spcBef>
              <a:buClr>
                <a:schemeClr val="accent2"/>
              </a:buClr>
              <a:buSzPct val="75000"/>
              <a:buFont typeface="Wingdings" pitchFamily="2" charset="2"/>
              <a:buChar char=""/>
            </a:pPr>
            <a:r>
              <a:rPr lang="en-US" sz="2100">
                <a:solidFill>
                  <a:schemeClr val="hlink"/>
                </a:solidFill>
                <a:latin typeface="Tw Cen MT" pitchFamily="34" charset="0"/>
              </a:rPr>
              <a:t>Have diabetes and use insulin</a:t>
            </a:r>
          </a:p>
          <a:p>
            <a:pPr marL="1143000" lvl="2" indent="-228600">
              <a:lnSpc>
                <a:spcPct val="90000"/>
              </a:lnSpc>
              <a:spcBef>
                <a:spcPts val="500"/>
              </a:spcBef>
              <a:buClr>
                <a:schemeClr val="accent2"/>
              </a:buClr>
              <a:buSzPct val="75000"/>
              <a:buFont typeface="Wingdings" pitchFamily="2" charset="2"/>
              <a:buChar char=""/>
            </a:pPr>
            <a:r>
              <a:rPr lang="en-US" sz="2100">
                <a:solidFill>
                  <a:schemeClr val="hlink"/>
                </a:solidFill>
                <a:latin typeface="Tw Cen MT" pitchFamily="34" charset="0"/>
              </a:rPr>
              <a:t>Had a viral infection during pregnancy</a:t>
            </a:r>
          </a:p>
          <a:p>
            <a:pPr marL="1143000" lvl="2" indent="-228600">
              <a:lnSpc>
                <a:spcPct val="90000"/>
              </a:lnSpc>
              <a:spcBef>
                <a:spcPts val="500"/>
              </a:spcBef>
              <a:buClr>
                <a:schemeClr val="accent2"/>
              </a:buClr>
              <a:buSzPct val="75000"/>
              <a:buFont typeface="Wingdings" pitchFamily="2" charset="2"/>
              <a:buChar char=""/>
            </a:pPr>
            <a:r>
              <a:rPr lang="en-US" sz="2100">
                <a:solidFill>
                  <a:schemeClr val="hlink"/>
                </a:solidFill>
                <a:latin typeface="Tw Cen MT" pitchFamily="34" charset="0"/>
              </a:rPr>
              <a:t>Have been exposed to high levels of radiation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p:cNvSpPr>
          <p:nvPr>
            <p:ph type="title"/>
          </p:nvPr>
        </p:nvSpPr>
        <p:spPr>
          <a:xfrm>
            <a:off x="-228600" y="228600"/>
            <a:ext cx="9448800" cy="990600"/>
          </a:xfrm>
        </p:spPr>
        <p:txBody>
          <a:bodyPr/>
          <a:lstStyle/>
          <a:p>
            <a:pPr algn="ctr"/>
            <a:r>
              <a:rPr lang="en-US" b="1" smtClean="0"/>
              <a:t>Maternal and Fetal Health Assessment</a:t>
            </a:r>
            <a:r>
              <a:rPr lang="en-US" sz="4000" b="1" smtClean="0"/>
              <a:t/>
            </a:r>
            <a:br>
              <a:rPr lang="en-US" sz="4000" b="1" smtClean="0"/>
            </a:br>
            <a:r>
              <a:rPr lang="en-US" sz="3600" b="1" smtClean="0">
                <a:solidFill>
                  <a:schemeClr val="accent2"/>
                </a:solidFill>
              </a:rPr>
              <a:t>Downs syndrome</a:t>
            </a:r>
          </a:p>
        </p:txBody>
      </p:sp>
      <p:sp>
        <p:nvSpPr>
          <p:cNvPr id="163843" name="Rectangle 3"/>
          <p:cNvSpPr>
            <a:spLocks noGrp="1"/>
          </p:cNvSpPr>
          <p:nvPr>
            <p:ph type="body" idx="1"/>
          </p:nvPr>
        </p:nvSpPr>
        <p:spPr>
          <a:xfrm>
            <a:off x="152400" y="1524000"/>
            <a:ext cx="8839200" cy="5334000"/>
          </a:xfrm>
        </p:spPr>
        <p:txBody>
          <a:bodyPr/>
          <a:lstStyle/>
          <a:p>
            <a:pPr>
              <a:buFont typeface="Wingdings" pitchFamily="2" charset="2"/>
              <a:buNone/>
            </a:pPr>
            <a:r>
              <a:rPr lang="en-US" altLang="en-US" sz="3300" b="1" dirty="0" smtClean="0">
                <a:solidFill>
                  <a:schemeClr val="accent2"/>
                </a:solidFill>
              </a:rPr>
              <a:t>Pregnancy associated plasma protein A (PAPP-A)</a:t>
            </a:r>
          </a:p>
          <a:p>
            <a:r>
              <a:rPr lang="en-US" altLang="en-US" sz="2400" dirty="0" smtClean="0">
                <a:solidFill>
                  <a:schemeClr val="accent1"/>
                </a:solidFill>
              </a:rPr>
              <a:t>Produced by both embryo and placenta </a:t>
            </a:r>
          </a:p>
          <a:p>
            <a:r>
              <a:rPr lang="en-US" altLang="en-US" sz="2400" dirty="0" smtClean="0">
                <a:solidFill>
                  <a:schemeClr val="accent1"/>
                </a:solidFill>
              </a:rPr>
              <a:t>Zinc glycoprotein metalloproteinase and a member of the alpha-macroglobulin plasma protein family. </a:t>
            </a:r>
          </a:p>
          <a:p>
            <a:r>
              <a:rPr lang="en-US" altLang="en-US" sz="2400" dirty="0" smtClean="0">
                <a:solidFill>
                  <a:schemeClr val="accent1"/>
                </a:solidFill>
              </a:rPr>
              <a:t>Protease for IGF binding protein</a:t>
            </a:r>
          </a:p>
          <a:p>
            <a:r>
              <a:rPr lang="en-US" sz="2400" dirty="0" smtClean="0">
                <a:solidFill>
                  <a:schemeClr val="accent1"/>
                </a:solidFill>
              </a:rPr>
              <a:t>The gene for PAPPA is in chromosome band 9q33.1. </a:t>
            </a:r>
          </a:p>
          <a:p>
            <a:r>
              <a:rPr lang="en-US" sz="2400" dirty="0" smtClean="0">
                <a:solidFill>
                  <a:schemeClr val="accent1"/>
                </a:solidFill>
              </a:rPr>
              <a:t>PAPPA has been used in prenatal genetic screening</a:t>
            </a:r>
          </a:p>
          <a:p>
            <a:r>
              <a:rPr lang="en-US" sz="2400" dirty="0" smtClean="0">
                <a:solidFill>
                  <a:schemeClr val="accent2"/>
                </a:solidFill>
              </a:rPr>
              <a:t>Women with low blood levels of PAPPA at 8 to 14 weeks of gestation have an increased risk of </a:t>
            </a:r>
            <a:r>
              <a:rPr lang="en-US" sz="2400" dirty="0" err="1" smtClean="0">
                <a:solidFill>
                  <a:schemeClr val="accent2"/>
                </a:solidFill>
              </a:rPr>
              <a:t>trisomy</a:t>
            </a:r>
            <a:r>
              <a:rPr lang="en-US" sz="2400" dirty="0" smtClean="0">
                <a:solidFill>
                  <a:schemeClr val="accent2"/>
                </a:solidFill>
              </a:rPr>
              <a:t> 21, premature delivery, preeclampsia, and stillbirth.</a:t>
            </a:r>
            <a:r>
              <a:rPr lang="en-US" sz="2400" b="1" dirty="0" smtClean="0"/>
              <a:t> </a:t>
            </a:r>
            <a:endParaRPr lang="en-US" sz="2400" b="1" dirty="0" smtClean="0"/>
          </a:p>
          <a:p>
            <a:endParaRPr lang="en-US" sz="1200" b="1" dirty="0" smtClean="0"/>
          </a:p>
          <a:p>
            <a:r>
              <a:rPr lang="en-US" sz="1100" dirty="0" smtClean="0"/>
              <a:t>BJOG </a:t>
            </a:r>
            <a:r>
              <a:rPr lang="en-US" sz="1100" dirty="0" smtClean="0"/>
              <a:t>19vol100 issue 4  1993 pp 324-326</a:t>
            </a:r>
          </a:p>
          <a:p>
            <a:r>
              <a:rPr lang="en-US" sz="1100" dirty="0" smtClean="0"/>
              <a:t> </a:t>
            </a:r>
            <a:r>
              <a:rPr lang="en-US" sz="1100" dirty="0" err="1" smtClean="0"/>
              <a:t>Ginecol</a:t>
            </a:r>
            <a:r>
              <a:rPr lang="en-US" sz="1100" dirty="0" smtClean="0"/>
              <a:t> </a:t>
            </a:r>
            <a:r>
              <a:rPr lang="en-US" sz="1100" dirty="0" err="1" smtClean="0"/>
              <a:t>Pol</a:t>
            </a:r>
            <a:r>
              <a:rPr lang="en-US" sz="1100" dirty="0" smtClean="0"/>
              <a:t> 2007 </a:t>
            </a:r>
            <a:r>
              <a:rPr lang="en-US" sz="1100" dirty="0" smtClean="0"/>
              <a:t>May;78(5):384-7</a:t>
            </a:r>
          </a:p>
          <a:p>
            <a:r>
              <a:rPr lang="en-US" sz="2500" dirty="0" smtClean="0">
                <a:solidFill>
                  <a:schemeClr val="accent2"/>
                </a:solidFill>
              </a:rPr>
              <a:t> </a:t>
            </a:r>
          </a:p>
          <a:p>
            <a:endParaRPr lang="en-US" sz="2500" dirty="0" smtClean="0">
              <a:solidFill>
                <a:schemeClr val="accent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1828800"/>
            <a:ext cx="5562600" cy="5410200"/>
          </a:xfrm>
        </p:spPr>
        <p:txBody>
          <a:bodyPr>
            <a:normAutofit/>
          </a:bodyPr>
          <a:lstStyle/>
          <a:p>
            <a:pPr eaLnBrk="1" hangingPunct="1">
              <a:lnSpc>
                <a:spcPct val="90000"/>
              </a:lnSpc>
            </a:pPr>
            <a:r>
              <a:rPr lang="en-US" sz="2700" smtClean="0">
                <a:solidFill>
                  <a:schemeClr val="accent1"/>
                </a:solidFill>
              </a:rPr>
              <a:t>Glucose Screening: to test for gestational diabetes or glucose intolerance and assess the need for intervention (diet and meds)</a:t>
            </a:r>
          </a:p>
        </p:txBody>
      </p:sp>
      <p:pic>
        <p:nvPicPr>
          <p:cNvPr id="209924" name="Picture 2"/>
          <p:cNvPicPr>
            <a:picLocks noGrp="1" noChangeAspect="1" noChangeArrowheads="1"/>
          </p:cNvPicPr>
          <p:nvPr>
            <p:ph sz="half" idx="4294967295"/>
          </p:nvPr>
        </p:nvPicPr>
        <p:blipFill>
          <a:blip r:embed="rId3" cstate="print"/>
          <a:srcRect/>
          <a:stretch>
            <a:fillRect/>
          </a:stretch>
        </p:blipFill>
        <p:spPr>
          <a:xfrm>
            <a:off x="5943600" y="1270000"/>
            <a:ext cx="2819400" cy="3759200"/>
          </a:xfrm>
        </p:spPr>
      </p:pic>
      <p:pic>
        <p:nvPicPr>
          <p:cNvPr id="209925" name="Picture 3"/>
          <p:cNvPicPr>
            <a:picLocks noChangeAspect="1" noChangeArrowheads="1"/>
          </p:cNvPicPr>
          <p:nvPr/>
        </p:nvPicPr>
        <p:blipFill>
          <a:blip r:embed="rId4" cstate="print"/>
          <a:srcRect/>
          <a:stretch>
            <a:fillRect/>
          </a:stretch>
        </p:blipFill>
        <p:spPr bwMode="auto">
          <a:xfrm>
            <a:off x="5791200" y="4762500"/>
            <a:ext cx="3124200" cy="2095500"/>
          </a:xfrm>
          <a:prstGeom prst="rect">
            <a:avLst/>
          </a:prstGeom>
          <a:noFill/>
          <a:ln w="9525">
            <a:noFill/>
            <a:miter lim="800000"/>
            <a:headEnd/>
            <a:tailEnd/>
          </a:ln>
        </p:spPr>
      </p:pic>
      <p:sp>
        <p:nvSpPr>
          <p:cNvPr id="209926" name="Rectangle 6"/>
          <p:cNvSpPr>
            <a:spLocks noChangeArrowheads="1"/>
          </p:cNvSpPr>
          <p:nvPr/>
        </p:nvSpPr>
        <p:spPr bwMode="auto">
          <a:xfrm>
            <a:off x="457200" y="457200"/>
            <a:ext cx="8458200" cy="457200"/>
          </a:xfrm>
          <a:prstGeom prst="rect">
            <a:avLst/>
          </a:prstGeom>
          <a:noFill/>
          <a:ln w="9525">
            <a:noFill/>
            <a:miter lim="800000"/>
            <a:headEnd/>
            <a:tailEnd/>
          </a:ln>
          <a:effectLst/>
        </p:spPr>
        <p:txBody>
          <a:bodyPr wrap="none" anchor="ctr"/>
          <a:lstStyle/>
          <a:p>
            <a:pPr algn="ctr"/>
            <a:r>
              <a:rPr lang="en-US" sz="4800" b="1">
                <a:solidFill>
                  <a:schemeClr val="folHlink"/>
                </a:solidFill>
              </a:rPr>
              <a:t>Third trimester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p:nvPr>
        </p:nvSpPr>
        <p:spPr>
          <a:xfrm>
            <a:off x="609600" y="152400"/>
            <a:ext cx="8153400" cy="990600"/>
          </a:xfrm>
        </p:spPr>
        <p:txBody>
          <a:bodyPr/>
          <a:lstStyle/>
          <a:p>
            <a:pPr algn="ctr"/>
            <a:r>
              <a:rPr lang="en-US" sz="4800" b="1" smtClean="0"/>
              <a:t>Placental Hormones </a:t>
            </a:r>
            <a:br>
              <a:rPr lang="en-US" sz="4800" b="1" smtClean="0"/>
            </a:br>
            <a:r>
              <a:rPr lang="en-US" sz="4800" b="1" smtClean="0"/>
              <a:t> </a:t>
            </a:r>
            <a:r>
              <a:rPr lang="en-US" sz="4800" b="1" smtClean="0">
                <a:solidFill>
                  <a:schemeClr val="accent2"/>
                </a:solidFill>
              </a:rPr>
              <a:t>Actions</a:t>
            </a:r>
          </a:p>
        </p:txBody>
      </p:sp>
      <p:sp>
        <p:nvSpPr>
          <p:cNvPr id="134147" name="Rectangle 3"/>
          <p:cNvSpPr>
            <a:spLocks noGrp="1"/>
          </p:cNvSpPr>
          <p:nvPr>
            <p:ph type="body" idx="1"/>
          </p:nvPr>
        </p:nvSpPr>
        <p:spPr>
          <a:xfrm>
            <a:off x="612775" y="1600200"/>
            <a:ext cx="8153400" cy="4525963"/>
          </a:xfrm>
        </p:spPr>
        <p:txBody>
          <a:bodyPr/>
          <a:lstStyle/>
          <a:p>
            <a:endParaRPr lang="en-US" smtClean="0"/>
          </a:p>
        </p:txBody>
      </p:sp>
      <p:pic>
        <p:nvPicPr>
          <p:cNvPr id="134149" name="Picture 5" descr="placentalhormones"/>
          <p:cNvPicPr>
            <a:picLocks noChangeAspect="1" noChangeArrowheads="1"/>
          </p:cNvPicPr>
          <p:nvPr/>
        </p:nvPicPr>
        <p:blipFill>
          <a:blip r:embed="rId3" cstate="print"/>
          <a:srcRect/>
          <a:stretch>
            <a:fillRect/>
          </a:stretch>
        </p:blipFill>
        <p:spPr bwMode="auto">
          <a:xfrm>
            <a:off x="457200" y="1676400"/>
            <a:ext cx="8458200" cy="4953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idx="4294967295"/>
          </p:nvPr>
        </p:nvSpPr>
        <p:spPr>
          <a:xfrm>
            <a:off x="838200" y="228600"/>
            <a:ext cx="7772400" cy="762000"/>
          </a:xfrm>
          <a:noFill/>
        </p:spPr>
        <p:txBody>
          <a:bodyPr/>
          <a:lstStyle/>
          <a:p>
            <a:pPr algn="ctr" eaLnBrk="1" hangingPunct="1"/>
            <a:r>
              <a:rPr lang="en-US" b="1" smtClean="0">
                <a:latin typeface="Calibri" charset="0"/>
              </a:rPr>
              <a:t>Amniotic Fluid testing </a:t>
            </a:r>
            <a:r>
              <a:rPr lang="en-US" b="1" smtClean="0">
                <a:solidFill>
                  <a:schemeClr val="accent2"/>
                </a:solidFill>
                <a:latin typeface="Calibri" charset="0"/>
              </a:rPr>
              <a:t>Amniocentesis</a:t>
            </a:r>
          </a:p>
        </p:txBody>
      </p:sp>
      <p:sp>
        <p:nvSpPr>
          <p:cNvPr id="199683" name="Rectangle 3"/>
          <p:cNvSpPr>
            <a:spLocks noGrp="1" noChangeArrowheads="1"/>
          </p:cNvSpPr>
          <p:nvPr>
            <p:ph type="body" idx="4294967295"/>
          </p:nvPr>
        </p:nvSpPr>
        <p:spPr>
          <a:xfrm>
            <a:off x="228600" y="1676400"/>
            <a:ext cx="8915400" cy="3581400"/>
          </a:xfrm>
          <a:noFill/>
        </p:spPr>
        <p:txBody>
          <a:bodyPr/>
          <a:lstStyle/>
          <a:p>
            <a:pPr eaLnBrk="1" hangingPunct="1">
              <a:lnSpc>
                <a:spcPct val="90000"/>
              </a:lnSpc>
            </a:pPr>
            <a:r>
              <a:rPr lang="en-US" sz="2100" b="1" smtClean="0">
                <a:solidFill>
                  <a:schemeClr val="accent1"/>
                </a:solidFill>
                <a:latin typeface="Calibri" charset="0"/>
              </a:rPr>
              <a:t>Amniotic fluid obtained by inserting a needle through the abdominal and uterine walls</a:t>
            </a:r>
          </a:p>
          <a:p>
            <a:pPr eaLnBrk="1" hangingPunct="1">
              <a:lnSpc>
                <a:spcPct val="90000"/>
              </a:lnSpc>
            </a:pPr>
            <a:r>
              <a:rPr lang="en-US" sz="2100" smtClean="0">
                <a:solidFill>
                  <a:schemeClr val="accent1"/>
                </a:solidFill>
                <a:latin typeface="Calibri" charset="0"/>
              </a:rPr>
              <a:t>Purpose</a:t>
            </a:r>
          </a:p>
          <a:p>
            <a:pPr lvl="1" eaLnBrk="1" hangingPunct="1">
              <a:lnSpc>
                <a:spcPct val="90000"/>
              </a:lnSpc>
            </a:pPr>
            <a:r>
              <a:rPr lang="en-US" sz="2000" smtClean="0">
                <a:solidFill>
                  <a:schemeClr val="accent1"/>
                </a:solidFill>
                <a:latin typeface="Calibri" charset="0"/>
              </a:rPr>
              <a:t>Genetics - Abnormal AFP</a:t>
            </a:r>
          </a:p>
          <a:p>
            <a:pPr lvl="1" eaLnBrk="1" hangingPunct="1">
              <a:lnSpc>
                <a:spcPct val="90000"/>
              </a:lnSpc>
            </a:pPr>
            <a:r>
              <a:rPr lang="en-US" sz="2000" smtClean="0">
                <a:solidFill>
                  <a:schemeClr val="accent1"/>
                </a:solidFill>
                <a:latin typeface="Calibri" charset="0"/>
              </a:rPr>
              <a:t>Fetal lung maturity </a:t>
            </a:r>
          </a:p>
          <a:p>
            <a:pPr eaLnBrk="1" hangingPunct="1">
              <a:lnSpc>
                <a:spcPct val="90000"/>
              </a:lnSpc>
            </a:pPr>
            <a:r>
              <a:rPr lang="en-US" sz="2100" b="1" smtClean="0">
                <a:solidFill>
                  <a:schemeClr val="accent1"/>
                </a:solidFill>
                <a:latin typeface="Calibri" charset="0"/>
              </a:rPr>
              <a:t>Risks </a:t>
            </a:r>
          </a:p>
          <a:p>
            <a:pPr lvl="1" eaLnBrk="1" hangingPunct="1">
              <a:lnSpc>
                <a:spcPct val="90000"/>
              </a:lnSpc>
            </a:pPr>
            <a:r>
              <a:rPr lang="en-US" sz="2000" b="1" smtClean="0">
                <a:solidFill>
                  <a:schemeClr val="accent1"/>
                </a:solidFill>
                <a:latin typeface="Calibri" charset="0"/>
              </a:rPr>
              <a:t>Infection</a:t>
            </a:r>
            <a:r>
              <a:rPr lang="en-US" sz="2000" b="1" smtClean="0">
                <a:latin typeface="Calibri" charset="0"/>
              </a:rPr>
              <a:t> </a:t>
            </a:r>
            <a:r>
              <a:rPr lang="en-US" sz="2000" smtClean="0">
                <a:solidFill>
                  <a:schemeClr val="accent2"/>
                </a:solidFill>
                <a:latin typeface="Calibri" charset="0"/>
              </a:rPr>
              <a:t>(Sterile tech req’d)</a:t>
            </a:r>
          </a:p>
          <a:p>
            <a:pPr lvl="1" eaLnBrk="1" hangingPunct="1">
              <a:lnSpc>
                <a:spcPct val="90000"/>
              </a:lnSpc>
            </a:pPr>
            <a:r>
              <a:rPr lang="en-US" sz="2000" b="1" smtClean="0">
                <a:solidFill>
                  <a:schemeClr val="accent1"/>
                </a:solidFill>
                <a:latin typeface="Calibri" charset="0"/>
              </a:rPr>
              <a:t>Pregnancy loss</a:t>
            </a:r>
          </a:p>
          <a:p>
            <a:pPr eaLnBrk="1" hangingPunct="1">
              <a:lnSpc>
                <a:spcPct val="90000"/>
              </a:lnSpc>
            </a:pPr>
            <a:r>
              <a:rPr lang="en-US" sz="2100" smtClean="0">
                <a:solidFill>
                  <a:schemeClr val="accent1"/>
                </a:solidFill>
                <a:latin typeface="Calibri" charset="0"/>
              </a:rPr>
              <a:t>Tests</a:t>
            </a:r>
          </a:p>
          <a:p>
            <a:pPr lvl="1" eaLnBrk="1" hangingPunct="1">
              <a:lnSpc>
                <a:spcPct val="90000"/>
              </a:lnSpc>
            </a:pPr>
            <a:r>
              <a:rPr lang="en-US" sz="2000" smtClean="0">
                <a:solidFill>
                  <a:schemeClr val="accent1"/>
                </a:solidFill>
                <a:latin typeface="Calibri" charset="0"/>
              </a:rPr>
              <a:t>Triple tests – AFP, hCG, and UE3 (unconjugated estriol/</a:t>
            </a:r>
            <a:r>
              <a:rPr lang="en-US" sz="2000" smtClean="0">
                <a:solidFill>
                  <a:schemeClr val="accent2"/>
                </a:solidFill>
                <a:latin typeface="Calibri" charset="0"/>
              </a:rPr>
              <a:t>estrogen)</a:t>
            </a:r>
          </a:p>
          <a:p>
            <a:pPr lvl="1" eaLnBrk="1" hangingPunct="1">
              <a:lnSpc>
                <a:spcPct val="90000"/>
              </a:lnSpc>
            </a:pPr>
            <a:r>
              <a:rPr lang="en-US" sz="2000" smtClean="0">
                <a:solidFill>
                  <a:schemeClr val="accent1"/>
                </a:solidFill>
                <a:latin typeface="Calibri" charset="0"/>
              </a:rPr>
              <a:t>L/S ratio- “Lecithin/Sphingomyelin” test for fetal lung maturation; </a:t>
            </a:r>
            <a:r>
              <a:rPr lang="en-US" sz="2000" b="1" smtClean="0">
                <a:solidFill>
                  <a:schemeClr val="accent1"/>
                </a:solidFill>
                <a:latin typeface="Calibri" charset="0"/>
              </a:rPr>
              <a:t>2:1</a:t>
            </a:r>
            <a:endParaRPr lang="en-US" sz="2000" smtClean="0">
              <a:solidFill>
                <a:schemeClr val="accent1"/>
              </a:solidFill>
              <a:latin typeface="Calibri" charset="0"/>
            </a:endParaRPr>
          </a:p>
          <a:p>
            <a:pPr lvl="1" eaLnBrk="1" hangingPunct="1">
              <a:lnSpc>
                <a:spcPct val="90000"/>
              </a:lnSpc>
            </a:pPr>
            <a:r>
              <a:rPr lang="en-US" sz="2000" b="1" smtClean="0">
                <a:solidFill>
                  <a:schemeClr val="accent1"/>
                </a:solidFill>
                <a:latin typeface="Calibri" charset="0"/>
              </a:rPr>
              <a:t>Fetal maturity index</a:t>
            </a:r>
          </a:p>
          <a:p>
            <a:pPr lvl="1" eaLnBrk="1" hangingPunct="1">
              <a:lnSpc>
                <a:spcPct val="90000"/>
              </a:lnSpc>
            </a:pPr>
            <a:r>
              <a:rPr lang="en-US" sz="2000" b="1" smtClean="0">
                <a:solidFill>
                  <a:schemeClr val="accent1"/>
                </a:solidFill>
                <a:latin typeface="Calibri" charset="0"/>
              </a:rPr>
              <a:t>Phosphatidylglycerol- another phospholipid surfactant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3" descr="ladewig+f14-09"/>
          <p:cNvPicPr>
            <a:picLocks noGrp="1" noChangeAspect="1" noChangeArrowheads="1"/>
          </p:cNvPicPr>
          <p:nvPr>
            <p:ph idx="4294967295"/>
          </p:nvPr>
        </p:nvPicPr>
        <p:blipFill>
          <a:blip r:embed="rId3" cstate="print"/>
          <a:srcRect/>
          <a:stretch>
            <a:fillRect/>
          </a:stretch>
        </p:blipFill>
        <p:spPr>
          <a:xfrm>
            <a:off x="0" y="0"/>
            <a:ext cx="9144000" cy="6096000"/>
          </a:xfrm>
        </p:spPr>
      </p:pic>
      <p:sp>
        <p:nvSpPr>
          <p:cNvPr id="201731" name="Text Box 2"/>
          <p:cNvSpPr txBox="1">
            <a:spLocks noChangeArrowheads="1"/>
          </p:cNvSpPr>
          <p:nvPr/>
        </p:nvSpPr>
        <p:spPr bwMode="auto">
          <a:xfrm>
            <a:off x="304800" y="6324600"/>
            <a:ext cx="8382000" cy="457200"/>
          </a:xfrm>
          <a:prstGeom prst="rect">
            <a:avLst/>
          </a:prstGeom>
          <a:noFill/>
          <a:ln w="9525">
            <a:noFill/>
            <a:miter lim="800000"/>
            <a:headEnd/>
            <a:tailEnd/>
          </a:ln>
        </p:spPr>
        <p:txBody>
          <a:bodyPr>
            <a:spAutoFit/>
          </a:bodyPr>
          <a:lstStyle/>
          <a:p>
            <a:pPr eaLnBrk="0" hangingPunct="0">
              <a:spcBef>
                <a:spcPct val="50000"/>
              </a:spcBef>
            </a:pPr>
            <a:r>
              <a:rPr lang="en-US" altLang="en-US" sz="1200">
                <a:latin typeface="Times" charset="0"/>
                <a:cs typeface="Times" charset="0"/>
              </a:rPr>
              <a:t>Figure 14–9   Amniocentesis. The woman is scanned by ultrasound to determine the placental site and to locate a pocket of amniotic fluid. Then the needle is inserted into the uterine cavity to withdraw amniotic fluid.</a:t>
            </a:r>
          </a:p>
        </p:txBody>
      </p:sp>
      <p:sp>
        <p:nvSpPr>
          <p:cNvPr id="201732" name="TextBox 3"/>
          <p:cNvSpPr txBox="1">
            <a:spLocks noChangeArrowheads="1"/>
          </p:cNvSpPr>
          <p:nvPr/>
        </p:nvSpPr>
        <p:spPr bwMode="auto">
          <a:xfrm>
            <a:off x="0" y="0"/>
            <a:ext cx="2054225" cy="461963"/>
          </a:xfrm>
          <a:prstGeom prst="rect">
            <a:avLst/>
          </a:prstGeom>
          <a:noFill/>
          <a:ln w="9525">
            <a:noFill/>
            <a:miter lim="800000"/>
            <a:headEnd/>
            <a:tailEnd/>
          </a:ln>
        </p:spPr>
        <p:txBody>
          <a:bodyPr wrap="none">
            <a:spAutoFit/>
          </a:bodyPr>
          <a:lstStyle/>
          <a:p>
            <a:r>
              <a:rPr lang="en-US" sz="2400" b="1">
                <a:solidFill>
                  <a:srgbClr val="0070C0"/>
                </a:solidFill>
                <a:latin typeface="Calibri" charset="0"/>
              </a:rPr>
              <a:t>Amniocentesis</a:t>
            </a:r>
            <a:endParaRPr lang="en-US" sz="2400">
              <a:solidFill>
                <a:srgbClr val="0070C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p:cNvSpPr>
          <p:nvPr>
            <p:ph type="title"/>
          </p:nvPr>
        </p:nvSpPr>
        <p:spPr>
          <a:xfrm>
            <a:off x="609600" y="228600"/>
            <a:ext cx="8153400" cy="990600"/>
          </a:xfrm>
        </p:spPr>
        <p:txBody>
          <a:bodyPr/>
          <a:lstStyle/>
          <a:p>
            <a:pPr algn="ctr"/>
            <a:r>
              <a:rPr lang="en-US" sz="5400" b="1" smtClean="0"/>
              <a:t>Amniotic fluid</a:t>
            </a:r>
          </a:p>
        </p:txBody>
      </p:sp>
      <p:sp>
        <p:nvSpPr>
          <p:cNvPr id="205827" name="Rectangle 3"/>
          <p:cNvSpPr>
            <a:spLocks noGrp="1"/>
          </p:cNvSpPr>
          <p:nvPr>
            <p:ph type="body" idx="1"/>
          </p:nvPr>
        </p:nvSpPr>
        <p:spPr>
          <a:xfrm>
            <a:off x="612775" y="1600200"/>
            <a:ext cx="8153400" cy="4525963"/>
          </a:xfrm>
        </p:spPr>
        <p:txBody>
          <a:bodyPr/>
          <a:lstStyle/>
          <a:p>
            <a:endParaRPr lang="en-US" smtClean="0"/>
          </a:p>
        </p:txBody>
      </p:sp>
      <p:pic>
        <p:nvPicPr>
          <p:cNvPr id="205828" name="Picture 4" descr="20110T04"/>
          <p:cNvPicPr>
            <a:picLocks noChangeAspect="1" noChangeArrowheads="1"/>
          </p:cNvPicPr>
          <p:nvPr/>
        </p:nvPicPr>
        <p:blipFill>
          <a:blip r:embed="rId3" cstate="print"/>
          <a:srcRect/>
          <a:stretch>
            <a:fillRect/>
          </a:stretch>
        </p:blipFill>
        <p:spPr bwMode="auto">
          <a:xfrm>
            <a:off x="381000" y="1524000"/>
            <a:ext cx="8763000" cy="5334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p:cNvSpPr>
          <p:nvPr>
            <p:ph type="title"/>
          </p:nvPr>
        </p:nvSpPr>
        <p:spPr>
          <a:xfrm>
            <a:off x="609600" y="228600"/>
            <a:ext cx="8153400" cy="990600"/>
          </a:xfrm>
        </p:spPr>
        <p:txBody>
          <a:bodyPr/>
          <a:lstStyle/>
          <a:p>
            <a:pPr algn="ctr"/>
            <a:r>
              <a:rPr lang="en-US" sz="5400" b="1" smtClean="0"/>
              <a:t>Fetal lung maturity</a:t>
            </a:r>
            <a:r>
              <a:rPr lang="en-US" smtClean="0"/>
              <a:t> </a:t>
            </a:r>
          </a:p>
        </p:txBody>
      </p:sp>
      <p:sp>
        <p:nvSpPr>
          <p:cNvPr id="173059" name="Rectangle 3"/>
          <p:cNvSpPr>
            <a:spLocks noGrp="1"/>
          </p:cNvSpPr>
          <p:nvPr>
            <p:ph type="body" idx="1"/>
          </p:nvPr>
        </p:nvSpPr>
        <p:spPr>
          <a:xfrm>
            <a:off x="612775" y="1600200"/>
            <a:ext cx="8153400" cy="5257800"/>
          </a:xfrm>
        </p:spPr>
        <p:txBody>
          <a:bodyPr/>
          <a:lstStyle/>
          <a:p>
            <a:pPr>
              <a:lnSpc>
                <a:spcPct val="80000"/>
              </a:lnSpc>
            </a:pPr>
            <a:r>
              <a:rPr lang="en-US" sz="2500" smtClean="0">
                <a:solidFill>
                  <a:schemeClr val="accent1"/>
                </a:solidFill>
              </a:rPr>
              <a:t>Respiratory distress syndrome </a:t>
            </a:r>
          </a:p>
          <a:p>
            <a:pPr>
              <a:lnSpc>
                <a:spcPct val="80000"/>
              </a:lnSpc>
            </a:pPr>
            <a:r>
              <a:rPr lang="en-US" sz="2500" smtClean="0">
                <a:solidFill>
                  <a:schemeClr val="accent1"/>
                </a:solidFill>
              </a:rPr>
              <a:t>Specialized alveolar cells –type II granulocytes synthesize pulmonary surfactant – storage granules -lamellar bodies </a:t>
            </a:r>
          </a:p>
          <a:p>
            <a:pPr>
              <a:lnSpc>
                <a:spcPct val="80000"/>
              </a:lnSpc>
            </a:pPr>
            <a:r>
              <a:rPr lang="en-US" sz="2500" smtClean="0">
                <a:solidFill>
                  <a:schemeClr val="accent1"/>
                </a:solidFill>
              </a:rPr>
              <a:t>Surfactant – complex mixture of lipids and proteins with &lt;3% CHO</a:t>
            </a:r>
          </a:p>
          <a:p>
            <a:pPr>
              <a:lnSpc>
                <a:spcPct val="80000"/>
              </a:lnSpc>
            </a:pPr>
            <a:r>
              <a:rPr lang="en-US" sz="2500" smtClean="0">
                <a:solidFill>
                  <a:schemeClr val="accent1"/>
                </a:solidFill>
              </a:rPr>
              <a:t>Lipid – phospholipid and majority is lecithin</a:t>
            </a:r>
          </a:p>
          <a:p>
            <a:pPr>
              <a:lnSpc>
                <a:spcPct val="80000"/>
              </a:lnSpc>
            </a:pPr>
            <a:r>
              <a:rPr lang="en-US" sz="2500" smtClean="0">
                <a:solidFill>
                  <a:schemeClr val="accent1"/>
                </a:solidFill>
              </a:rPr>
              <a:t>Sphingomyelin present in very small amounts -2%</a:t>
            </a:r>
          </a:p>
          <a:p>
            <a:pPr>
              <a:lnSpc>
                <a:spcPct val="80000"/>
              </a:lnSpc>
            </a:pPr>
            <a:r>
              <a:rPr lang="en-US" sz="2500" smtClean="0">
                <a:solidFill>
                  <a:schemeClr val="accent1"/>
                </a:solidFill>
              </a:rPr>
              <a:t>Tests </a:t>
            </a:r>
          </a:p>
          <a:p>
            <a:pPr lvl="1">
              <a:lnSpc>
                <a:spcPct val="80000"/>
              </a:lnSpc>
            </a:pPr>
            <a:r>
              <a:rPr lang="en-US" sz="2200" smtClean="0">
                <a:solidFill>
                  <a:schemeClr val="accent2"/>
                </a:solidFill>
              </a:rPr>
              <a:t>L/S ratio</a:t>
            </a:r>
          </a:p>
          <a:p>
            <a:pPr lvl="1">
              <a:lnSpc>
                <a:spcPct val="80000"/>
              </a:lnSpc>
            </a:pPr>
            <a:r>
              <a:rPr lang="en-US" sz="2200" smtClean="0">
                <a:solidFill>
                  <a:schemeClr val="accent2"/>
                </a:solidFill>
              </a:rPr>
              <a:t>DSPC</a:t>
            </a:r>
          </a:p>
          <a:p>
            <a:pPr lvl="1">
              <a:lnSpc>
                <a:spcPct val="80000"/>
              </a:lnSpc>
            </a:pPr>
            <a:r>
              <a:rPr lang="en-US" sz="2200" smtClean="0">
                <a:solidFill>
                  <a:schemeClr val="accent2"/>
                </a:solidFill>
              </a:rPr>
              <a:t>Phosphotidylglycerol</a:t>
            </a:r>
          </a:p>
          <a:p>
            <a:pPr lvl="1">
              <a:lnSpc>
                <a:spcPct val="80000"/>
              </a:lnSpc>
            </a:pPr>
            <a:r>
              <a:rPr lang="en-US" sz="2200" smtClean="0">
                <a:solidFill>
                  <a:schemeClr val="accent2"/>
                </a:solidFill>
              </a:rPr>
              <a:t>Foam stability</a:t>
            </a:r>
          </a:p>
          <a:p>
            <a:pPr lvl="1">
              <a:lnSpc>
                <a:spcPct val="80000"/>
              </a:lnSpc>
            </a:pPr>
            <a:r>
              <a:rPr lang="en-US" sz="2200" smtClean="0">
                <a:solidFill>
                  <a:schemeClr val="accent2"/>
                </a:solidFill>
              </a:rPr>
              <a:t>Flourescent polarization</a:t>
            </a:r>
          </a:p>
          <a:p>
            <a:pPr lvl="1">
              <a:lnSpc>
                <a:spcPct val="80000"/>
              </a:lnSpc>
            </a:pPr>
            <a:r>
              <a:rPr lang="en-US" sz="2200" smtClean="0">
                <a:solidFill>
                  <a:schemeClr val="accent2"/>
                </a:solidFill>
              </a:rPr>
              <a:t>Lamellar body count</a:t>
            </a:r>
            <a:r>
              <a:rPr lang="en-US" sz="2200" smtClean="0"/>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p:cNvSpPr>
          <p:nvPr>
            <p:ph type="title"/>
          </p:nvPr>
        </p:nvSpPr>
        <p:spPr>
          <a:xfrm>
            <a:off x="609600" y="228600"/>
            <a:ext cx="8153400" cy="990600"/>
          </a:xfrm>
        </p:spPr>
        <p:txBody>
          <a:bodyPr/>
          <a:lstStyle/>
          <a:p>
            <a:pPr algn="ctr"/>
            <a:r>
              <a:rPr lang="en-US" sz="4800" b="1" smtClean="0"/>
              <a:t>Fetal lung maturity</a:t>
            </a:r>
            <a:br>
              <a:rPr lang="en-US" sz="4800" b="1" smtClean="0"/>
            </a:br>
            <a:r>
              <a:rPr lang="en-US" sz="3600" b="1" smtClean="0">
                <a:solidFill>
                  <a:schemeClr val="accent2"/>
                </a:solidFill>
              </a:rPr>
              <a:t>Lecithin Sphingomyelin ratio</a:t>
            </a:r>
          </a:p>
        </p:txBody>
      </p:sp>
      <p:sp>
        <p:nvSpPr>
          <p:cNvPr id="211971" name="Rectangle 3"/>
          <p:cNvSpPr>
            <a:spLocks noGrp="1"/>
          </p:cNvSpPr>
          <p:nvPr>
            <p:ph type="body" idx="1"/>
          </p:nvPr>
        </p:nvSpPr>
        <p:spPr>
          <a:xfrm>
            <a:off x="304800" y="1676400"/>
            <a:ext cx="8153400" cy="5029200"/>
          </a:xfrm>
        </p:spPr>
        <p:txBody>
          <a:bodyPr/>
          <a:lstStyle/>
          <a:p>
            <a:r>
              <a:rPr lang="en-US" smtClean="0">
                <a:solidFill>
                  <a:schemeClr val="accent1"/>
                </a:solidFill>
              </a:rPr>
              <a:t>Amniotic fluid sample collected via amniocentesis </a:t>
            </a:r>
          </a:p>
          <a:p>
            <a:r>
              <a:rPr lang="en-US" smtClean="0">
                <a:solidFill>
                  <a:schemeClr val="accent1"/>
                </a:solidFill>
              </a:rPr>
              <a:t>Spun down in a centrifuge at 1000 rpm for 3 to 5 minutes. </a:t>
            </a:r>
          </a:p>
          <a:p>
            <a:r>
              <a:rPr lang="en-US" smtClean="0">
                <a:solidFill>
                  <a:schemeClr val="accent1"/>
                </a:solidFill>
              </a:rPr>
              <a:t>Thin layer chromatography  (TLC) performed on the supernatant, which separates out the components. </a:t>
            </a:r>
          </a:p>
          <a:p>
            <a:r>
              <a:rPr lang="en-US" smtClean="0">
                <a:solidFill>
                  <a:schemeClr val="accent1"/>
                </a:solidFill>
              </a:rPr>
              <a:t>Lecithin and sphingomyelin are relatively easy to identify on TLC and the predictive value of the test is good</a:t>
            </a:r>
          </a:p>
          <a:p>
            <a:r>
              <a:rPr lang="en-US" smtClean="0">
                <a:solidFill>
                  <a:schemeClr val="accent2"/>
                </a:solidFill>
              </a:rPr>
              <a:t>L/S ratio of less than 1.5 is associated with a high risk of infant respiratory distress syndrome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p:cNvSpPr>
          <p:nvPr>
            <p:ph type="title"/>
          </p:nvPr>
        </p:nvSpPr>
        <p:spPr>
          <a:xfrm>
            <a:off x="609600" y="228600"/>
            <a:ext cx="8153400" cy="990600"/>
          </a:xfrm>
        </p:spPr>
        <p:txBody>
          <a:bodyPr/>
          <a:lstStyle/>
          <a:p>
            <a:pPr algn="ctr"/>
            <a:r>
              <a:rPr lang="en-US" sz="4800" b="1" smtClean="0"/>
              <a:t>Fetal lung maturity</a:t>
            </a:r>
            <a:r>
              <a:rPr lang="en-US" b="1" smtClean="0"/>
              <a:t/>
            </a:r>
            <a:br>
              <a:rPr lang="en-US" b="1" smtClean="0"/>
            </a:br>
            <a:r>
              <a:rPr lang="en-US" sz="4000" b="1" smtClean="0">
                <a:solidFill>
                  <a:schemeClr val="accent2"/>
                </a:solidFill>
              </a:rPr>
              <a:t>Foam Stability Index</a:t>
            </a:r>
          </a:p>
        </p:txBody>
      </p:sp>
      <p:sp>
        <p:nvSpPr>
          <p:cNvPr id="174083" name="Rectangle 3"/>
          <p:cNvSpPr>
            <a:spLocks noGrp="1"/>
          </p:cNvSpPr>
          <p:nvPr>
            <p:ph type="body" idx="1"/>
          </p:nvPr>
        </p:nvSpPr>
        <p:spPr>
          <a:xfrm>
            <a:off x="612775" y="1798638"/>
            <a:ext cx="8153400" cy="4525962"/>
          </a:xfrm>
        </p:spPr>
        <p:txBody>
          <a:bodyPr/>
          <a:lstStyle/>
          <a:p>
            <a:pPr>
              <a:lnSpc>
                <a:spcPct val="80000"/>
              </a:lnSpc>
            </a:pPr>
            <a:r>
              <a:rPr lang="en-US" sz="2500" smtClean="0">
                <a:solidFill>
                  <a:schemeClr val="accent2"/>
                </a:solidFill>
              </a:rPr>
              <a:t>When  pulmonary surfactant is present in amniotic fluid in sufficient concentrations , the fluid is able to form a highly stable surface film that can support the structure of a foam</a:t>
            </a:r>
          </a:p>
          <a:p>
            <a:pPr>
              <a:lnSpc>
                <a:spcPct val="80000"/>
              </a:lnSpc>
              <a:buFont typeface="Wingdings" pitchFamily="2" charset="2"/>
              <a:buNone/>
            </a:pPr>
            <a:r>
              <a:rPr lang="en-US" sz="2500" smtClean="0"/>
              <a:t>Method </a:t>
            </a:r>
          </a:p>
          <a:p>
            <a:pPr>
              <a:lnSpc>
                <a:spcPct val="80000"/>
              </a:lnSpc>
            </a:pPr>
            <a:r>
              <a:rPr lang="en-US" sz="2500" smtClean="0">
                <a:solidFill>
                  <a:schemeClr val="accent1"/>
                </a:solidFill>
              </a:rPr>
              <a:t>Centrifuge , mix supernatant by inverting several times </a:t>
            </a:r>
          </a:p>
          <a:p>
            <a:pPr>
              <a:lnSpc>
                <a:spcPct val="80000"/>
              </a:lnSpc>
            </a:pPr>
            <a:r>
              <a:rPr lang="en-US" sz="2500" smtClean="0">
                <a:solidFill>
                  <a:schemeClr val="accent1"/>
                </a:solidFill>
              </a:rPr>
              <a:t>Add 95% ethanol into tubes labelled 0.50, 0.48, 0.45, 0.44, add amniotic fluid  to them , shake vigorously , allow to settle </a:t>
            </a:r>
          </a:p>
          <a:p>
            <a:pPr>
              <a:lnSpc>
                <a:spcPct val="80000"/>
              </a:lnSpc>
            </a:pPr>
            <a:r>
              <a:rPr lang="en-US" sz="2500" smtClean="0">
                <a:solidFill>
                  <a:schemeClr val="accent1"/>
                </a:solidFill>
              </a:rPr>
              <a:t>A ring of bubbles at the air fluid meniscus in the is a positive test </a:t>
            </a:r>
          </a:p>
          <a:p>
            <a:pPr>
              <a:lnSpc>
                <a:spcPct val="80000"/>
              </a:lnSpc>
            </a:pPr>
            <a:r>
              <a:rPr lang="en-US" sz="2500" smtClean="0">
                <a:solidFill>
                  <a:schemeClr val="accent1"/>
                </a:solidFill>
              </a:rPr>
              <a:t>Highest concentration  of ethanol at which  aopositive readind g is obtained – foam stability index</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p:cNvSpPr>
          <p:nvPr>
            <p:ph type="body" idx="1"/>
          </p:nvPr>
        </p:nvSpPr>
        <p:spPr>
          <a:xfrm>
            <a:off x="612775" y="1600200"/>
            <a:ext cx="8153400" cy="4525963"/>
          </a:xfrm>
        </p:spPr>
        <p:txBody>
          <a:bodyPr/>
          <a:lstStyle/>
          <a:p>
            <a:endParaRPr lang="en-US" dirty="0" smtClean="0"/>
          </a:p>
        </p:txBody>
      </p:sp>
      <p:pic>
        <p:nvPicPr>
          <p:cNvPr id="214021" name="Picture 5" descr="Lamellar-Bodies"/>
          <p:cNvPicPr>
            <a:picLocks noChangeAspect="1" noChangeArrowheads="1"/>
          </p:cNvPicPr>
          <p:nvPr/>
        </p:nvPicPr>
        <p:blipFill>
          <a:blip r:embed="rId3" cstate="print"/>
          <a:srcRect/>
          <a:stretch>
            <a:fillRect/>
          </a:stretch>
        </p:blipFill>
        <p:spPr bwMode="auto">
          <a:xfrm>
            <a:off x="1752600" y="1600200"/>
            <a:ext cx="5410200" cy="4718050"/>
          </a:xfrm>
          <a:prstGeom prst="rect">
            <a:avLst/>
          </a:prstGeom>
          <a:noFill/>
        </p:spPr>
      </p:pic>
      <p:sp>
        <p:nvSpPr>
          <p:cNvPr id="214022" name="Rectangle 6"/>
          <p:cNvSpPr>
            <a:spLocks noGrp="1"/>
          </p:cNvSpPr>
          <p:nvPr>
            <p:ph type="title"/>
          </p:nvPr>
        </p:nvSpPr>
        <p:spPr>
          <a:xfrm>
            <a:off x="609600" y="228600"/>
            <a:ext cx="8153400" cy="990600"/>
          </a:xfrm>
          <a:noFill/>
          <a:ln/>
        </p:spPr>
        <p:txBody>
          <a:bodyPr/>
          <a:lstStyle/>
          <a:p>
            <a:pPr algn="ctr"/>
            <a:r>
              <a:rPr lang="en-US" sz="4800" b="1" smtClean="0"/>
              <a:t>Fetal lung maturity</a:t>
            </a:r>
            <a:r>
              <a:rPr lang="en-US" sz="4000" b="1" smtClean="0"/>
              <a:t/>
            </a:r>
            <a:br>
              <a:rPr lang="en-US" sz="4000" b="1" smtClean="0"/>
            </a:br>
            <a:r>
              <a:rPr lang="en-US" sz="4000" b="1" smtClean="0">
                <a:solidFill>
                  <a:schemeClr val="accent2"/>
                </a:solidFill>
              </a:rPr>
              <a:t>Lamellar body count</a:t>
            </a:r>
            <a:r>
              <a:rPr lang="en-US" sz="4000" b="1" smtClean="0"/>
              <a:t> </a:t>
            </a:r>
          </a:p>
        </p:txBody>
      </p:sp>
      <p:sp>
        <p:nvSpPr>
          <p:cNvPr id="5" name="Rectangle 4"/>
          <p:cNvSpPr/>
          <p:nvPr/>
        </p:nvSpPr>
        <p:spPr>
          <a:xfrm>
            <a:off x="1219200" y="6211669"/>
            <a:ext cx="6858000" cy="461665"/>
          </a:xfrm>
          <a:prstGeom prst="rect">
            <a:avLst/>
          </a:prstGeom>
        </p:spPr>
        <p:txBody>
          <a:bodyPr wrap="square">
            <a:spAutoFit/>
          </a:bodyPr>
          <a:lstStyle/>
          <a:p>
            <a:endParaRPr lang="en-US" sz="1200" dirty="0" smtClean="0"/>
          </a:p>
          <a:p>
            <a:r>
              <a:rPr lang="en-US" sz="1200" dirty="0" smtClean="0"/>
              <a:t>.</a:t>
            </a:r>
            <a:r>
              <a:rPr lang="en-US" sz="1200" dirty="0" smtClean="0">
                <a:hlinkClick r:id="" action="ppaction://hlinkfile" tooltip="American journal of obstetrics and gynecology."/>
              </a:rPr>
              <a:t> </a:t>
            </a:r>
            <a:r>
              <a:rPr lang="en-US" sz="1200" dirty="0" smtClean="0">
                <a:hlinkClick r:id="" action="ppaction://hlinkfile" tooltip="American journal of obstetrics and gynecology."/>
              </a:rPr>
              <a:t>Am J </a:t>
            </a:r>
            <a:r>
              <a:rPr lang="en-US" sz="1200" dirty="0" err="1" smtClean="0">
                <a:hlinkClick r:id="" action="ppaction://hlinkfile" tooltip="American journal of obstetrics and gynecology."/>
              </a:rPr>
              <a:t>Obstet</a:t>
            </a:r>
            <a:r>
              <a:rPr lang="en-US" sz="1200" dirty="0" smtClean="0">
                <a:hlinkClick r:id="" action="ppaction://hlinkfile" tooltip="American journal of obstetrics and gynecology."/>
              </a:rPr>
              <a:t> Gynecol.</a:t>
            </a:r>
            <a:r>
              <a:rPr lang="en-US" sz="1200" dirty="0" smtClean="0"/>
              <a:t> 2002 Oct;187(4):908-12.</a:t>
            </a:r>
            <a:endParaRPr lang="en-US"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p:cNvSpPr>
          <p:nvPr>
            <p:ph type="title"/>
          </p:nvPr>
        </p:nvSpPr>
        <p:spPr>
          <a:xfrm>
            <a:off x="609600" y="228600"/>
            <a:ext cx="8153400" cy="990600"/>
          </a:xfrm>
        </p:spPr>
        <p:txBody>
          <a:bodyPr/>
          <a:lstStyle/>
          <a:p>
            <a:pPr algn="ctr"/>
            <a:r>
              <a:rPr lang="en-US" sz="4800" b="1" smtClean="0"/>
              <a:t>Amniotic fluid Bilirubin</a:t>
            </a:r>
          </a:p>
        </p:txBody>
      </p:sp>
      <p:sp>
        <p:nvSpPr>
          <p:cNvPr id="222211" name="Rectangle 3"/>
          <p:cNvSpPr>
            <a:spLocks noGrp="1"/>
          </p:cNvSpPr>
          <p:nvPr>
            <p:ph type="body" idx="1"/>
          </p:nvPr>
        </p:nvSpPr>
        <p:spPr>
          <a:xfrm>
            <a:off x="612775" y="1600200"/>
            <a:ext cx="8153400" cy="5257800"/>
          </a:xfrm>
        </p:spPr>
        <p:txBody>
          <a:bodyPr/>
          <a:lstStyle/>
          <a:p>
            <a:r>
              <a:rPr lang="en-US" sz="2500" smtClean="0">
                <a:solidFill>
                  <a:schemeClr val="accent1"/>
                </a:solidFill>
              </a:rPr>
              <a:t>Amount of bilirubin is a marker of RBC hemolysis  in the fetal circulation</a:t>
            </a:r>
          </a:p>
          <a:p>
            <a:r>
              <a:rPr lang="en-US" sz="2500" smtClean="0">
                <a:solidFill>
                  <a:schemeClr val="accent1"/>
                </a:solidFill>
              </a:rPr>
              <a:t>Most common –Rh Incompatibility</a:t>
            </a:r>
          </a:p>
          <a:p>
            <a:r>
              <a:rPr lang="en-US" sz="2500" smtClean="0">
                <a:solidFill>
                  <a:schemeClr val="accent1"/>
                </a:solidFill>
              </a:rPr>
              <a:t>Feto maternal hemorrhage, repeat exposure  causes an augmented response </a:t>
            </a:r>
          </a:p>
          <a:p>
            <a:r>
              <a:rPr lang="en-US" sz="2500" smtClean="0">
                <a:solidFill>
                  <a:schemeClr val="accent1"/>
                </a:solidFill>
              </a:rPr>
              <a:t>Liley – degree of hemolysis  is assessed by  measuring  the absorbance of bilirubin pigment in amniotic fluid </a:t>
            </a:r>
          </a:p>
          <a:p>
            <a:r>
              <a:rPr lang="en-US" sz="2500" smtClean="0">
                <a:solidFill>
                  <a:schemeClr val="accent1"/>
                </a:solidFill>
              </a:rPr>
              <a:t>Classification into  3  zones  based on gestational age </a:t>
            </a:r>
          </a:p>
          <a:p>
            <a:r>
              <a:rPr lang="en-US" sz="2500" smtClean="0">
                <a:solidFill>
                  <a:schemeClr val="accent1"/>
                </a:solidFill>
              </a:rPr>
              <a:t>∆ A </a:t>
            </a:r>
            <a:r>
              <a:rPr lang="en-US" sz="2500" baseline="-25000" smtClean="0">
                <a:solidFill>
                  <a:schemeClr val="accent1"/>
                </a:solidFill>
              </a:rPr>
              <a:t>450 </a:t>
            </a:r>
          </a:p>
          <a:p>
            <a:r>
              <a:rPr lang="en-US" sz="2500" smtClean="0">
                <a:solidFill>
                  <a:schemeClr val="accent1"/>
                </a:solidFill>
              </a:rPr>
              <a:t>Serial amniotic fluid estimations  starting at 22 weeks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p:cNvSpPr>
          <p:nvPr>
            <p:ph type="title"/>
          </p:nvPr>
        </p:nvSpPr>
        <p:spPr>
          <a:xfrm>
            <a:off x="609600" y="228600"/>
            <a:ext cx="8153400" cy="990600"/>
          </a:xfrm>
        </p:spPr>
        <p:txBody>
          <a:bodyPr/>
          <a:lstStyle/>
          <a:p>
            <a:pPr algn="ctr"/>
            <a:r>
              <a:rPr lang="en-US" sz="4800" b="1" dirty="0" smtClean="0"/>
              <a:t>Amniotic fluid </a:t>
            </a:r>
            <a:r>
              <a:rPr lang="en-US" sz="4800" b="1" dirty="0" err="1" smtClean="0"/>
              <a:t>Bilirubin</a:t>
            </a:r>
            <a:endParaRPr lang="en-US" sz="4800" b="1" dirty="0" smtClean="0"/>
          </a:p>
        </p:txBody>
      </p:sp>
      <p:sp>
        <p:nvSpPr>
          <p:cNvPr id="224259" name="Rectangle 3"/>
          <p:cNvSpPr>
            <a:spLocks noGrp="1"/>
          </p:cNvSpPr>
          <p:nvPr>
            <p:ph type="body" idx="1"/>
          </p:nvPr>
        </p:nvSpPr>
        <p:spPr>
          <a:xfrm>
            <a:off x="0" y="2133600"/>
            <a:ext cx="5029200" cy="4525963"/>
          </a:xfrm>
        </p:spPr>
        <p:txBody>
          <a:bodyPr/>
          <a:lstStyle/>
          <a:p>
            <a:r>
              <a:rPr lang="en-US" dirty="0" smtClean="0">
                <a:solidFill>
                  <a:schemeClr val="accent1"/>
                </a:solidFill>
              </a:rPr>
              <a:t>Absorption </a:t>
            </a:r>
            <a:r>
              <a:rPr lang="en-US" dirty="0" err="1" smtClean="0">
                <a:solidFill>
                  <a:schemeClr val="accent1"/>
                </a:solidFill>
              </a:rPr>
              <a:t>spectrophotometry</a:t>
            </a:r>
            <a:endParaRPr lang="en-US" dirty="0" smtClean="0">
              <a:solidFill>
                <a:schemeClr val="accent1"/>
              </a:solidFill>
            </a:endParaRPr>
          </a:p>
          <a:p>
            <a:r>
              <a:rPr lang="en-US" dirty="0" smtClean="0">
                <a:solidFill>
                  <a:schemeClr val="accent1"/>
                </a:solidFill>
              </a:rPr>
              <a:t>Max absorption at 450nm</a:t>
            </a:r>
          </a:p>
          <a:p>
            <a:r>
              <a:rPr lang="en-US" dirty="0" err="1" smtClean="0">
                <a:solidFill>
                  <a:schemeClr val="accent1"/>
                </a:solidFill>
              </a:rPr>
              <a:t>Semilog</a:t>
            </a:r>
            <a:r>
              <a:rPr lang="en-US" dirty="0" smtClean="0">
                <a:solidFill>
                  <a:schemeClr val="accent1"/>
                </a:solidFill>
              </a:rPr>
              <a:t>  scale , the degree which the curve deviates from a straight line  at 450 nm is                              linearly proportional to the                                  </a:t>
            </a:r>
            <a:r>
              <a:rPr lang="en-US" dirty="0" err="1" smtClean="0">
                <a:solidFill>
                  <a:schemeClr val="accent1"/>
                </a:solidFill>
              </a:rPr>
              <a:t>conc</a:t>
            </a:r>
            <a:r>
              <a:rPr lang="en-US" dirty="0" smtClean="0">
                <a:solidFill>
                  <a:schemeClr val="accent1"/>
                </a:solidFill>
              </a:rPr>
              <a:t> of </a:t>
            </a:r>
            <a:r>
              <a:rPr lang="en-US" dirty="0" err="1" smtClean="0">
                <a:solidFill>
                  <a:schemeClr val="accent1"/>
                </a:solidFill>
              </a:rPr>
              <a:t>of</a:t>
            </a:r>
            <a:r>
              <a:rPr lang="en-US" dirty="0" smtClean="0">
                <a:solidFill>
                  <a:schemeClr val="accent1"/>
                </a:solidFill>
              </a:rPr>
              <a:t> </a:t>
            </a:r>
            <a:r>
              <a:rPr lang="en-US" dirty="0" err="1" smtClean="0">
                <a:solidFill>
                  <a:schemeClr val="accent1"/>
                </a:solidFill>
              </a:rPr>
              <a:t>bilirubin</a:t>
            </a:r>
            <a:r>
              <a:rPr lang="en-US" dirty="0" smtClean="0">
                <a:solidFill>
                  <a:schemeClr val="accent1"/>
                </a:solidFill>
              </a:rPr>
              <a:t> in the                                      </a:t>
            </a:r>
            <a:r>
              <a:rPr lang="en-US" smtClean="0">
                <a:solidFill>
                  <a:schemeClr val="accent1"/>
                </a:solidFill>
              </a:rPr>
              <a:t>amniotic fluid</a:t>
            </a:r>
          </a:p>
          <a:p>
            <a:endParaRPr lang="en-US" dirty="0" smtClean="0">
              <a:solidFill>
                <a:schemeClr val="accent1"/>
              </a:solidFill>
            </a:endParaRPr>
          </a:p>
          <a:p>
            <a:r>
              <a:rPr lang="en-US" sz="1400" i="1" dirty="0" smtClean="0"/>
              <a:t>Clinical Chemistry June 2003 vol. 49 no. 6 986-987</a:t>
            </a:r>
            <a:endParaRPr lang="en-US" sz="1400" dirty="0" smtClean="0">
              <a:solidFill>
                <a:schemeClr val="accent1"/>
              </a:solidFill>
            </a:endParaRPr>
          </a:p>
        </p:txBody>
      </p:sp>
      <p:pic>
        <p:nvPicPr>
          <p:cNvPr id="224262" name="Picture 6" descr="007f"/>
          <p:cNvPicPr>
            <a:picLocks noChangeAspect="1" noChangeArrowheads="1"/>
          </p:cNvPicPr>
          <p:nvPr/>
        </p:nvPicPr>
        <p:blipFill>
          <a:blip r:embed="rId3" cstate="print"/>
          <a:srcRect/>
          <a:stretch>
            <a:fillRect/>
          </a:stretch>
        </p:blipFill>
        <p:spPr bwMode="auto">
          <a:xfrm>
            <a:off x="4876800" y="1524000"/>
            <a:ext cx="4267200" cy="51054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p:cNvSpPr>
          <p:nvPr>
            <p:ph type="title"/>
          </p:nvPr>
        </p:nvSpPr>
        <p:spPr>
          <a:xfrm>
            <a:off x="0" y="5486400"/>
            <a:ext cx="9144000" cy="990600"/>
          </a:xfrm>
        </p:spPr>
        <p:txBody>
          <a:bodyPr/>
          <a:lstStyle/>
          <a:p>
            <a:r>
              <a:rPr lang="en-US" sz="1600" smtClean="0">
                <a:solidFill>
                  <a:schemeClr val="accent1"/>
                </a:solidFill>
              </a:rPr>
              <a:t>Amniotic fluid spectrophotometric reading. Liley method ΔOD 450 (0.256 in this example) falls into zone 3, indicating impending fetal death. A second pigment peak at 405 nm denotes the presence of heme pigment, further evidence of very severe erythroblastosis.(Bowman JM, Pollock JM: Amniotic fluid spectrophotometry and early delivery in the management of erythroblastosis fetalis. Pediatrics 35:815, 1965)</a:t>
            </a:r>
            <a:r>
              <a:rPr lang="en-US" sz="4000" smtClean="0"/>
              <a:t> </a:t>
            </a:r>
          </a:p>
        </p:txBody>
      </p:sp>
      <p:sp>
        <p:nvSpPr>
          <p:cNvPr id="229379" name="Rectangle 3"/>
          <p:cNvSpPr>
            <a:spLocks noGrp="1"/>
          </p:cNvSpPr>
          <p:nvPr>
            <p:ph type="body" idx="1"/>
          </p:nvPr>
        </p:nvSpPr>
        <p:spPr>
          <a:xfrm>
            <a:off x="-609600" y="1600200"/>
            <a:ext cx="9525000" cy="4525963"/>
          </a:xfrm>
        </p:spPr>
        <p:txBody>
          <a:bodyPr/>
          <a:lstStyle/>
          <a:p>
            <a:pPr>
              <a:buFont typeface="Wingdings" pitchFamily="2" charset="2"/>
              <a:buNone/>
            </a:pPr>
            <a:endParaRPr lang="en-US" smtClean="0"/>
          </a:p>
        </p:txBody>
      </p:sp>
      <p:pic>
        <p:nvPicPr>
          <p:cNvPr id="229381" name="Picture 5" descr="queenan"/>
          <p:cNvPicPr>
            <a:picLocks noChangeAspect="1" noChangeArrowheads="1"/>
          </p:cNvPicPr>
          <p:nvPr/>
        </p:nvPicPr>
        <p:blipFill>
          <a:blip r:embed="rId3" cstate="print"/>
          <a:srcRect/>
          <a:stretch>
            <a:fillRect/>
          </a:stretch>
        </p:blipFill>
        <p:spPr bwMode="auto">
          <a:xfrm>
            <a:off x="685800" y="1676400"/>
            <a:ext cx="4876800" cy="3657600"/>
          </a:xfrm>
          <a:prstGeom prst="rect">
            <a:avLst/>
          </a:prstGeom>
          <a:noFill/>
        </p:spPr>
      </p:pic>
      <p:sp>
        <p:nvSpPr>
          <p:cNvPr id="229382" name="Rectangle 6"/>
          <p:cNvSpPr>
            <a:spLocks noChangeArrowheads="1"/>
          </p:cNvSpPr>
          <p:nvPr/>
        </p:nvSpPr>
        <p:spPr bwMode="auto">
          <a:xfrm>
            <a:off x="1447800" y="338138"/>
            <a:ext cx="6400800" cy="762000"/>
          </a:xfrm>
          <a:prstGeom prst="rect">
            <a:avLst/>
          </a:prstGeom>
          <a:noFill/>
          <a:ln w="9525">
            <a:noFill/>
            <a:miter lim="800000"/>
            <a:headEnd/>
            <a:tailEnd/>
          </a:ln>
          <a:effectLst/>
        </p:spPr>
        <p:txBody>
          <a:bodyPr anchor="ctr">
            <a:spAutoFit/>
          </a:bodyPr>
          <a:lstStyle/>
          <a:p>
            <a:pPr eaLnBrk="0" hangingPunct="0"/>
            <a:r>
              <a:rPr lang="en-US" sz="4400" b="1">
                <a:solidFill>
                  <a:schemeClr val="folHlink"/>
                </a:solidFill>
              </a:rPr>
              <a:t>Liley method ΔOD 450</a:t>
            </a:r>
            <a:r>
              <a:rPr lang="en-US" sz="3200">
                <a:solidFill>
                  <a:schemeClr val="folHlink"/>
                </a:solidFill>
              </a:rPr>
              <a:t> </a:t>
            </a:r>
          </a:p>
        </p:txBody>
      </p:sp>
      <p:pic>
        <p:nvPicPr>
          <p:cNvPr id="229384" name="Picture 8" descr="973235-974349-701tn"/>
          <p:cNvPicPr>
            <a:picLocks noChangeAspect="1" noChangeArrowheads="1"/>
          </p:cNvPicPr>
          <p:nvPr/>
        </p:nvPicPr>
        <p:blipFill>
          <a:blip r:embed="rId4" cstate="print"/>
          <a:srcRect/>
          <a:stretch>
            <a:fillRect/>
          </a:stretch>
        </p:blipFill>
        <p:spPr bwMode="auto">
          <a:xfrm>
            <a:off x="5562600" y="1600200"/>
            <a:ext cx="3581400" cy="3657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p:cNvSpPr>
          <p:nvPr>
            <p:ph type="title"/>
          </p:nvPr>
        </p:nvSpPr>
        <p:spPr>
          <a:xfrm>
            <a:off x="304800" y="457200"/>
            <a:ext cx="8991600" cy="990600"/>
          </a:xfrm>
        </p:spPr>
        <p:txBody>
          <a:bodyPr/>
          <a:lstStyle/>
          <a:p>
            <a:pPr algn="ctr"/>
            <a:r>
              <a:rPr lang="en-US" b="1" smtClean="0"/>
              <a:t>Placental Hormones </a:t>
            </a:r>
            <a:br>
              <a:rPr lang="en-US" b="1" smtClean="0"/>
            </a:br>
            <a:r>
              <a:rPr lang="en-US" b="1" smtClean="0">
                <a:solidFill>
                  <a:schemeClr val="accent2"/>
                </a:solidFill>
              </a:rPr>
              <a:t>Human chorionic gonadotropin(HCG)</a:t>
            </a:r>
            <a:r>
              <a:rPr lang="en-US" b="1" i="1" smtClean="0"/>
              <a:t> </a:t>
            </a:r>
            <a:r>
              <a:rPr lang="en-US" smtClean="0"/>
              <a:t/>
            </a:r>
            <a:br>
              <a:rPr lang="en-US" smtClean="0"/>
            </a:br>
            <a:endParaRPr lang="en-US" smtClean="0"/>
          </a:p>
        </p:txBody>
      </p:sp>
      <p:sp>
        <p:nvSpPr>
          <p:cNvPr id="231427" name="Rectangle 3"/>
          <p:cNvSpPr>
            <a:spLocks noGrp="1"/>
          </p:cNvSpPr>
          <p:nvPr>
            <p:ph type="body" idx="1"/>
          </p:nvPr>
        </p:nvSpPr>
        <p:spPr>
          <a:xfrm>
            <a:off x="609600" y="1752600"/>
            <a:ext cx="8153400" cy="4525963"/>
          </a:xfrm>
        </p:spPr>
        <p:txBody>
          <a:bodyPr/>
          <a:lstStyle/>
          <a:p>
            <a:pPr>
              <a:buFont typeface="Wingdings" pitchFamily="2" charset="2"/>
              <a:buChar char="¨"/>
            </a:pPr>
            <a:r>
              <a:rPr lang="en-US" sz="2500" smtClean="0">
                <a:solidFill>
                  <a:schemeClr val="accent1"/>
                </a:solidFill>
              </a:rPr>
              <a:t>Fertilization of the ovum prevents the regression of the corpus luteum (50 d)</a:t>
            </a:r>
          </a:p>
          <a:p>
            <a:pPr>
              <a:buFont typeface="Wingdings" pitchFamily="2" charset="2"/>
              <a:buChar char="¨"/>
            </a:pPr>
            <a:r>
              <a:rPr lang="en-US" sz="2500" smtClean="0">
                <a:solidFill>
                  <a:schemeClr val="accent1"/>
                </a:solidFill>
              </a:rPr>
              <a:t>Enlarges, stimulated by the glycoprotein hormone, human chorionic gonadotropin (hCG), produced by the trophoblast (the developing placenta).</a:t>
            </a:r>
          </a:p>
          <a:p>
            <a:pPr>
              <a:buFont typeface="Wingdings" pitchFamily="2" charset="2"/>
              <a:buChar char="¨"/>
            </a:pPr>
            <a:r>
              <a:rPr lang="en-US" sz="2500" smtClean="0">
                <a:solidFill>
                  <a:schemeClr val="accent1"/>
                </a:solidFill>
              </a:rPr>
              <a:t>Detected in maternal blood 6-9 days after conception and may be detectable in the urine 1-2 days later.</a:t>
            </a:r>
          </a:p>
          <a:p>
            <a:pPr>
              <a:buFont typeface="Wingdings" pitchFamily="2" charset="2"/>
              <a:buChar char="¨"/>
            </a:pPr>
            <a:r>
              <a:rPr lang="en-US" sz="2500" smtClean="0">
                <a:solidFill>
                  <a:schemeClr val="accent1"/>
                </a:solidFill>
              </a:rPr>
              <a:t>The secretion of </a:t>
            </a:r>
            <a:r>
              <a:rPr lang="en-US" sz="2500" smtClean="0">
                <a:solidFill>
                  <a:schemeClr val="accent1"/>
                </a:solidFill>
                <a:sym typeface="Symbol" pitchFamily="18" charset="2"/>
              </a:rPr>
              <a:t></a:t>
            </a:r>
            <a:r>
              <a:rPr lang="en-US" sz="2500" smtClean="0">
                <a:solidFill>
                  <a:schemeClr val="accent1"/>
                </a:solidFill>
              </a:rPr>
              <a:t>-hCG begins to fall by 10-12 weeks, although it remains detectable in the urine throughout pregnancy.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idx="4294967295"/>
          </p:nvPr>
        </p:nvSpPr>
        <p:spPr>
          <a:noFill/>
        </p:spPr>
        <p:txBody>
          <a:bodyPr/>
          <a:lstStyle/>
          <a:p>
            <a:pPr algn="ctr" eaLnBrk="1" hangingPunct="1"/>
            <a:r>
              <a:rPr lang="en-US" b="1" smtClean="0">
                <a:latin typeface="Calibri" charset="0"/>
              </a:rPr>
              <a:t>Other Fetal Diagnostic Tests</a:t>
            </a:r>
            <a:r>
              <a:rPr lang="en-US" smtClean="0">
                <a:latin typeface="Calibri" charset="0"/>
              </a:rPr>
              <a:t> </a:t>
            </a:r>
          </a:p>
        </p:txBody>
      </p:sp>
      <p:sp>
        <p:nvSpPr>
          <p:cNvPr id="203779" name="Rectangle 3"/>
          <p:cNvSpPr>
            <a:spLocks noGrp="1" noChangeArrowheads="1"/>
          </p:cNvSpPr>
          <p:nvPr>
            <p:ph type="body" idx="4294967295"/>
          </p:nvPr>
        </p:nvSpPr>
        <p:spPr>
          <a:xfrm>
            <a:off x="304800" y="1752600"/>
            <a:ext cx="8534400" cy="4114800"/>
          </a:xfrm>
          <a:noFill/>
        </p:spPr>
        <p:txBody>
          <a:bodyPr/>
          <a:lstStyle/>
          <a:p>
            <a:pPr eaLnBrk="1" hangingPunct="1"/>
            <a:r>
              <a:rPr lang="en-US" sz="2500" b="1" smtClean="0">
                <a:solidFill>
                  <a:schemeClr val="accent2"/>
                </a:solidFill>
                <a:latin typeface="Calibri" charset="0"/>
              </a:rPr>
              <a:t>Chorionic Villus Sampling</a:t>
            </a:r>
            <a:r>
              <a:rPr lang="en-US" sz="2500" b="1" smtClean="0">
                <a:latin typeface="Calibri" charset="0"/>
              </a:rPr>
              <a:t> </a:t>
            </a:r>
            <a:r>
              <a:rPr lang="en-US" sz="2500" smtClean="0">
                <a:latin typeface="Calibri" charset="0"/>
              </a:rPr>
              <a:t>– </a:t>
            </a:r>
            <a:r>
              <a:rPr lang="en-US" sz="2500" smtClean="0">
                <a:solidFill>
                  <a:schemeClr val="accent1"/>
                </a:solidFill>
                <a:latin typeface="Calibri" charset="0"/>
              </a:rPr>
              <a:t>performed at 10 – 12 weeks, off the placenta</a:t>
            </a:r>
          </a:p>
          <a:p>
            <a:pPr eaLnBrk="1" hangingPunct="1"/>
            <a:r>
              <a:rPr lang="en-US" sz="2500" b="1" smtClean="0">
                <a:solidFill>
                  <a:schemeClr val="accent2"/>
                </a:solidFill>
                <a:latin typeface="Calibri" charset="0"/>
              </a:rPr>
              <a:t>Percutaneous Umbilical Blood Sampling-</a:t>
            </a:r>
          </a:p>
          <a:p>
            <a:pPr eaLnBrk="1" hangingPunct="1"/>
            <a:r>
              <a:rPr lang="en-US" sz="2500" b="1" smtClean="0">
                <a:solidFill>
                  <a:schemeClr val="accent2"/>
                </a:solidFill>
                <a:latin typeface="Calibri" charset="0"/>
              </a:rPr>
              <a:t>Computed Tomography-</a:t>
            </a:r>
            <a:r>
              <a:rPr lang="en-US" sz="2500" b="1" smtClean="0">
                <a:latin typeface="Calibri" charset="0"/>
              </a:rPr>
              <a:t> </a:t>
            </a:r>
            <a:r>
              <a:rPr lang="en-US" sz="2500" smtClean="0">
                <a:solidFill>
                  <a:schemeClr val="accent1"/>
                </a:solidFill>
                <a:latin typeface="Calibri" charset="0"/>
              </a:rPr>
              <a:t>obtain maternal pelvic and fetal diameters</a:t>
            </a:r>
          </a:p>
          <a:p>
            <a:pPr eaLnBrk="1" hangingPunct="1"/>
            <a:r>
              <a:rPr lang="en-US" sz="2500" b="1" smtClean="0">
                <a:solidFill>
                  <a:schemeClr val="accent2"/>
                </a:solidFill>
                <a:latin typeface="Calibri" charset="0"/>
              </a:rPr>
              <a:t>Magnetic Resonance Imaging-</a:t>
            </a:r>
            <a:r>
              <a:rPr lang="en-US" sz="2500" b="1" smtClean="0">
                <a:latin typeface="Calibri" charset="0"/>
              </a:rPr>
              <a:t> </a:t>
            </a:r>
            <a:r>
              <a:rPr lang="en-US" sz="2500" smtClean="0">
                <a:solidFill>
                  <a:schemeClr val="accent1"/>
                </a:solidFill>
                <a:latin typeface="Calibri" charset="0"/>
              </a:rPr>
              <a:t>confirm anamolies, placental assessment for location and size</a:t>
            </a:r>
          </a:p>
          <a:p>
            <a:pPr eaLnBrk="1" hangingPunct="1"/>
            <a:r>
              <a:rPr lang="en-US" sz="2500" b="1" smtClean="0">
                <a:solidFill>
                  <a:schemeClr val="accent2"/>
                </a:solidFill>
                <a:latin typeface="Calibri" charset="0"/>
              </a:rPr>
              <a:t>Fetal Echocardiography-</a:t>
            </a:r>
            <a:r>
              <a:rPr lang="en-US" sz="2500" b="1" smtClean="0">
                <a:latin typeface="Calibri" charset="0"/>
              </a:rPr>
              <a:t> </a:t>
            </a:r>
            <a:r>
              <a:rPr lang="en-US" sz="2500" smtClean="0">
                <a:solidFill>
                  <a:schemeClr val="accent1"/>
                </a:solidFill>
                <a:latin typeface="Calibri" charset="0"/>
              </a:rPr>
              <a:t>identify cardiac anomalies- during 2</a:t>
            </a:r>
            <a:r>
              <a:rPr lang="en-US" sz="2500" baseline="30000" smtClean="0">
                <a:solidFill>
                  <a:schemeClr val="accent1"/>
                </a:solidFill>
                <a:latin typeface="Calibri" charset="0"/>
              </a:rPr>
              <a:t>nd</a:t>
            </a:r>
            <a:r>
              <a:rPr lang="en-US" sz="2500" smtClean="0">
                <a:solidFill>
                  <a:schemeClr val="accent1"/>
                </a:solidFill>
                <a:latin typeface="Calibri" charset="0"/>
              </a:rPr>
              <a:t> and 3</a:t>
            </a:r>
            <a:r>
              <a:rPr lang="en-US" sz="2500" baseline="30000" smtClean="0">
                <a:solidFill>
                  <a:schemeClr val="accent1"/>
                </a:solidFill>
                <a:latin typeface="Calibri" charset="0"/>
              </a:rPr>
              <a:t>rd</a:t>
            </a:r>
            <a:r>
              <a:rPr lang="en-US" sz="2500" smtClean="0">
                <a:solidFill>
                  <a:schemeClr val="accent1"/>
                </a:solidFill>
                <a:latin typeface="Calibri" charset="0"/>
              </a:rPr>
              <a:t> trimester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p:cNvSpPr>
          <p:nvPr>
            <p:ph type="title"/>
          </p:nvPr>
        </p:nvSpPr>
        <p:spPr>
          <a:xfrm>
            <a:off x="609600" y="228600"/>
            <a:ext cx="8153400" cy="990600"/>
          </a:xfrm>
        </p:spPr>
        <p:txBody>
          <a:bodyPr/>
          <a:lstStyle/>
          <a:p>
            <a:pPr algn="ctr"/>
            <a:r>
              <a:rPr lang="en-US" b="1" smtClean="0"/>
              <a:t>References </a:t>
            </a:r>
          </a:p>
        </p:txBody>
      </p:sp>
      <p:sp>
        <p:nvSpPr>
          <p:cNvPr id="241667" name="Rectangle 3"/>
          <p:cNvSpPr>
            <a:spLocks noGrp="1"/>
          </p:cNvSpPr>
          <p:nvPr>
            <p:ph type="body" idx="1"/>
          </p:nvPr>
        </p:nvSpPr>
        <p:spPr>
          <a:xfrm>
            <a:off x="612775" y="1600200"/>
            <a:ext cx="8153400" cy="4525963"/>
          </a:xfrm>
        </p:spPr>
        <p:txBody>
          <a:bodyPr/>
          <a:lstStyle/>
          <a:p>
            <a:pPr marL="476250" indent="-476250">
              <a:lnSpc>
                <a:spcPct val="90000"/>
              </a:lnSpc>
            </a:pPr>
            <a:r>
              <a:rPr lang="en-US" sz="2000" smtClean="0">
                <a:solidFill>
                  <a:schemeClr val="accent1"/>
                </a:solidFill>
                <a:hlinkClick r:id="rId3"/>
              </a:rPr>
              <a:t>Sher G</a:t>
            </a:r>
            <a:r>
              <a:rPr lang="en-US" sz="2000" smtClean="0">
                <a:solidFill>
                  <a:schemeClr val="accent1"/>
                </a:solidFill>
              </a:rPr>
              <a:t>, </a:t>
            </a:r>
            <a:r>
              <a:rPr lang="en-US" sz="2000" smtClean="0">
                <a:solidFill>
                  <a:schemeClr val="accent1"/>
                </a:solidFill>
                <a:hlinkClick r:id="rId4"/>
              </a:rPr>
              <a:t>Statland BE</a:t>
            </a:r>
            <a:r>
              <a:rPr lang="en-US" sz="2000" smtClean="0">
                <a:solidFill>
                  <a:schemeClr val="accent1"/>
                </a:solidFill>
              </a:rPr>
              <a:t>, </a:t>
            </a:r>
            <a:r>
              <a:rPr lang="en-US" sz="2000" smtClean="0">
                <a:solidFill>
                  <a:schemeClr val="accent1"/>
                </a:solidFill>
                <a:hlinkClick r:id="rId5"/>
              </a:rPr>
              <a:t>Freer DE</a:t>
            </a:r>
            <a:r>
              <a:rPr lang="en-US" sz="2000" smtClean="0">
                <a:solidFill>
                  <a:schemeClr val="accent1"/>
                </a:solidFill>
              </a:rPr>
              <a:t>, </a:t>
            </a:r>
            <a:r>
              <a:rPr lang="en-US" sz="2000" smtClean="0">
                <a:solidFill>
                  <a:schemeClr val="accent1"/>
                </a:solidFill>
                <a:hlinkClick r:id="rId6"/>
              </a:rPr>
              <a:t>Kraybill EN</a:t>
            </a:r>
            <a:r>
              <a:rPr lang="en-US" sz="2000" smtClean="0">
                <a:solidFill>
                  <a:schemeClr val="accent1"/>
                </a:solidFill>
              </a:rPr>
              <a:t> </a:t>
            </a:r>
            <a:r>
              <a:rPr lang="en-US" sz="2000" smtClean="0">
                <a:solidFill>
                  <a:schemeClr val="accent1"/>
                </a:solidFill>
                <a:hlinkClick r:id="rId3" tooltip="Obstetrics and gynecology."/>
              </a:rPr>
              <a:t>Obstet Gynecol.</a:t>
            </a:r>
            <a:r>
              <a:rPr lang="en-US" sz="2000" smtClean="0">
                <a:solidFill>
                  <a:schemeClr val="accent1"/>
                </a:solidFill>
              </a:rPr>
              <a:t> 1978 Dec;52(6):673-7. Assessing fetal lung maturation by the foam stability index test.</a:t>
            </a:r>
          </a:p>
          <a:p>
            <a:pPr marL="476250" indent="-476250">
              <a:lnSpc>
                <a:spcPct val="90000"/>
              </a:lnSpc>
            </a:pPr>
            <a:r>
              <a:rPr lang="en-US" sz="2000" smtClean="0">
                <a:solidFill>
                  <a:schemeClr val="hlink"/>
                </a:solidFill>
              </a:rPr>
              <a:t>B J Trudinger, Y B Gordon, I G Grudzinskas, M G R Hull, P I Lewis, Marie E Lozana Arrans</a:t>
            </a:r>
            <a:r>
              <a:rPr lang="en-US" sz="2000" smtClean="0">
                <a:solidFill>
                  <a:schemeClr val="accent1"/>
                </a:solidFill>
              </a:rPr>
              <a:t>. Fetal breathing movements and other tests of fetal wellbeing: a comparative evaluation. British Medical Journal, 1979, 2, 577-579</a:t>
            </a:r>
          </a:p>
          <a:p>
            <a:pPr marL="476250" indent="-476250">
              <a:lnSpc>
                <a:spcPct val="90000"/>
              </a:lnSpc>
            </a:pPr>
            <a:r>
              <a:rPr lang="en-US" sz="2000" smtClean="0">
                <a:solidFill>
                  <a:schemeClr val="accent1"/>
                </a:solidFill>
                <a:hlinkClick r:id="rId7"/>
              </a:rPr>
              <a:t>Pertl B</a:t>
            </a:r>
            <a:r>
              <a:rPr lang="en-US" sz="2000" smtClean="0">
                <a:solidFill>
                  <a:schemeClr val="accent1"/>
                </a:solidFill>
              </a:rPr>
              <a:t>, </a:t>
            </a:r>
            <a:r>
              <a:rPr lang="en-US" sz="2000" smtClean="0">
                <a:solidFill>
                  <a:schemeClr val="accent1"/>
                </a:solidFill>
                <a:hlinkClick r:id="rId8"/>
              </a:rPr>
              <a:t>Pieber D</a:t>
            </a:r>
            <a:r>
              <a:rPr lang="en-US" sz="2000" smtClean="0">
                <a:solidFill>
                  <a:schemeClr val="accent1"/>
                </a:solidFill>
              </a:rPr>
              <a:t>, </a:t>
            </a:r>
            <a:r>
              <a:rPr lang="en-US" sz="2000" smtClean="0">
                <a:solidFill>
                  <a:schemeClr val="accent1"/>
                </a:solidFill>
                <a:hlinkClick r:id="rId9"/>
              </a:rPr>
              <a:t>Lercher-Hartlieb A</a:t>
            </a:r>
            <a:r>
              <a:rPr lang="en-US" sz="2000" smtClean="0">
                <a:solidFill>
                  <a:schemeClr val="accent1"/>
                </a:solidFill>
              </a:rPr>
              <a:t>, </a:t>
            </a:r>
            <a:r>
              <a:rPr lang="en-US" sz="2000" smtClean="0">
                <a:solidFill>
                  <a:schemeClr val="accent1"/>
                </a:solidFill>
                <a:hlinkClick r:id="rId10"/>
              </a:rPr>
              <a:t>Orescovic I</a:t>
            </a:r>
            <a:r>
              <a:rPr lang="en-US" sz="2000" smtClean="0">
                <a:solidFill>
                  <a:schemeClr val="accent1"/>
                </a:solidFill>
              </a:rPr>
              <a:t>, </a:t>
            </a:r>
            <a:r>
              <a:rPr lang="en-US" sz="2000" smtClean="0">
                <a:solidFill>
                  <a:schemeClr val="accent1"/>
                </a:solidFill>
                <a:hlinkClick r:id="rId11"/>
              </a:rPr>
              <a:t>Haeusler M</a:t>
            </a:r>
            <a:r>
              <a:rPr lang="en-US" sz="2000" smtClean="0">
                <a:solidFill>
                  <a:schemeClr val="accent1"/>
                </a:solidFill>
              </a:rPr>
              <a:t>, </a:t>
            </a:r>
            <a:r>
              <a:rPr lang="en-US" sz="2000" smtClean="0">
                <a:solidFill>
                  <a:schemeClr val="accent1"/>
                </a:solidFill>
                <a:hlinkClick r:id="rId12"/>
              </a:rPr>
              <a:t>Winter R</a:t>
            </a:r>
            <a:r>
              <a:rPr lang="en-US" sz="2000" smtClean="0">
                <a:solidFill>
                  <a:schemeClr val="accent1"/>
                </a:solidFill>
              </a:rPr>
              <a:t>, </a:t>
            </a:r>
            <a:r>
              <a:rPr lang="en-US" sz="2000" smtClean="0">
                <a:solidFill>
                  <a:schemeClr val="accent1"/>
                </a:solidFill>
                <a:hlinkClick r:id="rId13"/>
              </a:rPr>
              <a:t>Kroisel P</a:t>
            </a:r>
            <a:r>
              <a:rPr lang="en-US" sz="2000" smtClean="0">
                <a:solidFill>
                  <a:schemeClr val="accent1"/>
                </a:solidFill>
              </a:rPr>
              <a:t>, </a:t>
            </a:r>
            <a:r>
              <a:rPr lang="en-US" sz="2000" smtClean="0">
                <a:solidFill>
                  <a:schemeClr val="accent1"/>
                </a:solidFill>
                <a:hlinkClick r:id="rId14"/>
              </a:rPr>
              <a:t>Adinolfi M</a:t>
            </a:r>
            <a:r>
              <a:rPr lang="en-US" sz="2000" smtClean="0">
                <a:solidFill>
                  <a:schemeClr val="accent1"/>
                </a:solidFill>
              </a:rPr>
              <a:t>. Rapid prenatal diagnosis of aneuploidy by quantitative fluorescent PCR on fetal samples from mothers at high risk for chromosome disorders </a:t>
            </a:r>
            <a:r>
              <a:rPr lang="en-US" sz="2000" smtClean="0">
                <a:solidFill>
                  <a:schemeClr val="accent1"/>
                </a:solidFill>
                <a:hlinkClick r:id="rId8" tooltip="Molecular human reproduction."/>
              </a:rPr>
              <a:t>Mol Hum Reprod.</a:t>
            </a:r>
            <a:r>
              <a:rPr lang="en-US" sz="2000" smtClean="0">
                <a:solidFill>
                  <a:schemeClr val="accent1"/>
                </a:solidFill>
              </a:rPr>
              <a:t> 1999 Dec;5(12):1176-9. </a:t>
            </a:r>
          </a:p>
          <a:p>
            <a:pPr marL="476250" indent="-476250">
              <a:lnSpc>
                <a:spcPct val="90000"/>
              </a:lnSpc>
            </a:pPr>
            <a:r>
              <a:rPr lang="en-US" sz="2000" smtClean="0">
                <a:solidFill>
                  <a:schemeClr val="accent1"/>
                </a:solidFill>
                <a:hlinkClick r:id="rId15"/>
              </a:rPr>
              <a:t>Gordon C. S. Smith</a:t>
            </a:r>
            <a:r>
              <a:rPr lang="en-US" sz="2000" smtClean="0">
                <a:solidFill>
                  <a:schemeClr val="accent1"/>
                </a:solidFill>
              </a:rPr>
              <a:t>, </a:t>
            </a:r>
            <a:r>
              <a:rPr lang="en-US" sz="2000" smtClean="0">
                <a:solidFill>
                  <a:schemeClr val="accent1"/>
                </a:solidFill>
                <a:hlinkClick r:id="rId16"/>
              </a:rPr>
              <a:t>Emily J. Stenhouse</a:t>
            </a:r>
            <a:r>
              <a:rPr lang="en-US" sz="2000" smtClean="0">
                <a:solidFill>
                  <a:schemeClr val="accent1"/>
                </a:solidFill>
              </a:rPr>
              <a:t>, </a:t>
            </a:r>
            <a:r>
              <a:rPr lang="en-US" sz="2000" smtClean="0">
                <a:solidFill>
                  <a:schemeClr val="accent1"/>
                </a:solidFill>
                <a:hlinkClick r:id="rId17"/>
              </a:rPr>
              <a:t>Jennifer A. Crossley</a:t>
            </a:r>
            <a:r>
              <a:rPr lang="en-US" sz="2000" smtClean="0">
                <a:solidFill>
                  <a:schemeClr val="accent1"/>
                </a:solidFill>
              </a:rPr>
              <a:t>, </a:t>
            </a:r>
            <a:r>
              <a:rPr lang="en-US" sz="2000" smtClean="0">
                <a:solidFill>
                  <a:schemeClr val="accent1"/>
                </a:solidFill>
                <a:hlinkClick r:id="rId18"/>
              </a:rPr>
              <a:t>David A. Aitken</a:t>
            </a:r>
            <a:r>
              <a:rPr lang="en-US" sz="2000" smtClean="0">
                <a:solidFill>
                  <a:schemeClr val="accent1"/>
                </a:solidFill>
              </a:rPr>
              <a:t>, </a:t>
            </a:r>
            <a:r>
              <a:rPr lang="en-US" sz="2000" smtClean="0">
                <a:solidFill>
                  <a:schemeClr val="accent1"/>
                </a:solidFill>
                <a:hlinkClick r:id="rId19"/>
              </a:rPr>
              <a:t>Alan D. Cameron</a:t>
            </a:r>
            <a:r>
              <a:rPr lang="en-US" sz="2000" smtClean="0">
                <a:solidFill>
                  <a:schemeClr val="accent1"/>
                </a:solidFill>
              </a:rPr>
              <a:t> and </a:t>
            </a:r>
            <a:r>
              <a:rPr lang="en-US" sz="2000" smtClean="0">
                <a:solidFill>
                  <a:schemeClr val="accent1"/>
                </a:solidFill>
                <a:hlinkClick r:id="rId20"/>
              </a:rPr>
              <a:t>J. Michael Connor</a:t>
            </a:r>
            <a:r>
              <a:rPr lang="en-US" sz="2000" smtClean="0">
                <a:solidFill>
                  <a:schemeClr val="accent1"/>
                </a:solidFill>
              </a:rPr>
              <a:t>. Early Pregnancy</a:t>
            </a:r>
            <a:r>
              <a:rPr lang="en-US" sz="2000" b="1" smtClean="0">
                <a:solidFill>
                  <a:schemeClr val="accent1"/>
                </a:solidFill>
              </a:rPr>
              <a:t> </a:t>
            </a:r>
            <a:r>
              <a:rPr lang="en-US" sz="2000" smtClean="0">
                <a:solidFill>
                  <a:schemeClr val="accent1"/>
                </a:solidFill>
              </a:rPr>
              <a:t>Levels of Pregnancy-Associated Plasma Protein A and the Risk of Intrauterine Growth Restriction, Premature Birth, Preeclampsia, and Stillbirth. The Journal of Clinical Endocrinology &amp; Metabolism.2002 vol 87, no 4, 1762-67</a:t>
            </a:r>
            <a:endParaRPr lang="en-US" sz="21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p:cNvSpPr>
          <p:nvPr>
            <p:ph type="title"/>
          </p:nvPr>
        </p:nvSpPr>
        <p:spPr>
          <a:xfrm>
            <a:off x="609600" y="228600"/>
            <a:ext cx="8153400" cy="990600"/>
          </a:xfrm>
        </p:spPr>
        <p:txBody>
          <a:bodyPr/>
          <a:lstStyle/>
          <a:p>
            <a:endParaRPr lang="en-US" smtClean="0"/>
          </a:p>
        </p:txBody>
      </p:sp>
      <p:sp>
        <p:nvSpPr>
          <p:cNvPr id="243715" name="Rectangle 3"/>
          <p:cNvSpPr>
            <a:spLocks noGrp="1"/>
          </p:cNvSpPr>
          <p:nvPr>
            <p:ph type="body" idx="1"/>
          </p:nvPr>
        </p:nvSpPr>
        <p:spPr>
          <a:xfrm>
            <a:off x="612775" y="1600200"/>
            <a:ext cx="8153400" cy="4525963"/>
          </a:xfrm>
        </p:spPr>
        <p:txBody>
          <a:bodyPr/>
          <a:lstStyle/>
          <a:p>
            <a:endParaRPr lang="en-US" smtClean="0"/>
          </a:p>
        </p:txBody>
      </p:sp>
      <p:pic>
        <p:nvPicPr>
          <p:cNvPr id="243717" name="Picture 5" descr="Thank-You-Note-Templates-1wswg2n"/>
          <p:cNvPicPr>
            <a:picLocks noChangeAspect="1" noChangeArrowheads="1"/>
          </p:cNvPicPr>
          <p:nvPr/>
        </p:nvPicPr>
        <p:blipFill>
          <a:blip r:embed="rId3" cstate="print"/>
          <a:srcRect/>
          <a:stretch>
            <a:fillRect/>
          </a:stretch>
        </p:blipFill>
        <p:spPr bwMode="auto">
          <a:xfrm>
            <a:off x="0" y="0"/>
            <a:ext cx="8991600" cy="6553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p:cNvSpPr>
          <p:nvPr>
            <p:ph type="title"/>
          </p:nvPr>
        </p:nvSpPr>
        <p:spPr>
          <a:xfrm>
            <a:off x="0" y="228600"/>
            <a:ext cx="9144000" cy="990600"/>
          </a:xfrm>
        </p:spPr>
        <p:txBody>
          <a:bodyPr/>
          <a:lstStyle/>
          <a:p>
            <a:pPr algn="ctr"/>
            <a:r>
              <a:rPr lang="en-US" b="1" smtClean="0"/>
              <a:t>Placental Hormones </a:t>
            </a:r>
            <a:br>
              <a:rPr lang="en-US" b="1" smtClean="0"/>
            </a:br>
            <a:r>
              <a:rPr lang="en-US" sz="4000" b="1" smtClean="0">
                <a:solidFill>
                  <a:schemeClr val="accent2"/>
                </a:solidFill>
              </a:rPr>
              <a:t>Human chorionic gonadotropin(HCG)</a:t>
            </a:r>
          </a:p>
        </p:txBody>
      </p:sp>
      <p:pic>
        <p:nvPicPr>
          <p:cNvPr id="233478" name="Picture 6" descr="011f"/>
          <p:cNvPicPr>
            <a:picLocks noChangeAspect="1" noChangeArrowheads="1"/>
          </p:cNvPicPr>
          <p:nvPr/>
        </p:nvPicPr>
        <p:blipFill>
          <a:blip r:embed="rId3" cstate="print"/>
          <a:srcRect/>
          <a:stretch>
            <a:fillRect/>
          </a:stretch>
        </p:blipFill>
        <p:spPr bwMode="auto">
          <a:xfrm>
            <a:off x="228600" y="2081213"/>
            <a:ext cx="4343400" cy="3176587"/>
          </a:xfrm>
          <a:prstGeom prst="rect">
            <a:avLst/>
          </a:prstGeom>
          <a:noFill/>
        </p:spPr>
      </p:pic>
      <p:pic>
        <p:nvPicPr>
          <p:cNvPr id="233480" name="Picture 8" descr="hcg-levels"/>
          <p:cNvPicPr>
            <a:picLocks noChangeAspect="1" noChangeArrowheads="1"/>
          </p:cNvPicPr>
          <p:nvPr/>
        </p:nvPicPr>
        <p:blipFill>
          <a:blip r:embed="rId4" cstate="print"/>
          <a:srcRect/>
          <a:stretch>
            <a:fillRect/>
          </a:stretch>
        </p:blipFill>
        <p:spPr bwMode="auto">
          <a:xfrm>
            <a:off x="4572000" y="1828800"/>
            <a:ext cx="4229100" cy="3429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idx="4294967295"/>
          </p:nvPr>
        </p:nvSpPr>
        <p:spPr>
          <a:xfrm>
            <a:off x="228600" y="228600"/>
            <a:ext cx="8915400" cy="990600"/>
          </a:xfrm>
        </p:spPr>
        <p:txBody>
          <a:bodyPr/>
          <a:lstStyle/>
          <a:p>
            <a:pPr algn="ctr" eaLnBrk="1" hangingPunct="1"/>
            <a:r>
              <a:rPr lang="en-US" sz="5400" b="1" smtClean="0"/>
              <a:t>Steroidogenesis in pregnancy</a:t>
            </a:r>
          </a:p>
        </p:txBody>
      </p:sp>
      <p:sp>
        <p:nvSpPr>
          <p:cNvPr id="3" name="Content Placeholder 2"/>
          <p:cNvSpPr>
            <a:spLocks noGrp="1"/>
          </p:cNvSpPr>
          <p:nvPr>
            <p:ph idx="4294967295"/>
          </p:nvPr>
        </p:nvSpPr>
        <p:spPr/>
        <p:txBody>
          <a:bodyPr>
            <a:normAutofit/>
          </a:bodyPr>
          <a:lstStyle/>
          <a:p>
            <a:pPr eaLnBrk="1" hangingPunct="1">
              <a:lnSpc>
                <a:spcPct val="90000"/>
              </a:lnSpc>
              <a:buFont typeface="Wingdings" pitchFamily="2" charset="2"/>
              <a:buNone/>
            </a:pPr>
            <a:endParaRPr lang="en-US" sz="3300" smtClean="0">
              <a:solidFill>
                <a:schemeClr val="accent1"/>
              </a:solidFill>
            </a:endParaRPr>
          </a:p>
          <a:p>
            <a:pPr eaLnBrk="1" hangingPunct="1">
              <a:lnSpc>
                <a:spcPct val="90000"/>
              </a:lnSpc>
            </a:pPr>
            <a:r>
              <a:rPr lang="en-US" sz="3300" smtClean="0">
                <a:solidFill>
                  <a:schemeClr val="accent1"/>
                </a:solidFill>
              </a:rPr>
              <a:t>Hyperestrogenic state - unique and obligatory relationship with fetal adrenal secretion of C-19 steroids</a:t>
            </a:r>
          </a:p>
          <a:p>
            <a:pPr eaLnBrk="1" hangingPunct="1">
              <a:lnSpc>
                <a:spcPct val="90000"/>
              </a:lnSpc>
            </a:pPr>
            <a:r>
              <a:rPr lang="en-US" sz="3300" smtClean="0">
                <a:solidFill>
                  <a:schemeClr val="accent1"/>
                </a:solidFill>
              </a:rPr>
              <a:t>Syncitiotrophoblast – utilize LDL-cholesterol from maternal plasma for progesterone biosynthesis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idx="4294967295"/>
          </p:nvPr>
        </p:nvSpPr>
        <p:spPr>
          <a:xfrm>
            <a:off x="457200" y="76200"/>
            <a:ext cx="8229600" cy="1143000"/>
          </a:xfrm>
        </p:spPr>
        <p:txBody>
          <a:bodyPr/>
          <a:lstStyle/>
          <a:p>
            <a:pPr algn="ctr" eaLnBrk="1" hangingPunct="1"/>
            <a:r>
              <a:rPr lang="en-US" sz="4800" b="1" smtClean="0"/>
              <a:t>Steroidogenesis in pregnancy</a:t>
            </a:r>
          </a:p>
        </p:txBody>
      </p:sp>
      <p:sp>
        <p:nvSpPr>
          <p:cNvPr id="180227" name="Content Placeholder 2"/>
          <p:cNvSpPr>
            <a:spLocks noGrp="1"/>
          </p:cNvSpPr>
          <p:nvPr>
            <p:ph idx="4294967295"/>
          </p:nvPr>
        </p:nvSpPr>
        <p:spPr/>
        <p:txBody>
          <a:bodyPr/>
          <a:lstStyle/>
          <a:p>
            <a:pPr eaLnBrk="1" hangingPunct="1">
              <a:buFont typeface="Wingdings" pitchFamily="2" charset="2"/>
              <a:buNone/>
            </a:pPr>
            <a:r>
              <a:rPr lang="en-US" smtClean="0"/>
              <a:t>                </a:t>
            </a:r>
          </a:p>
          <a:p>
            <a:pPr eaLnBrk="1" hangingPunct="1">
              <a:buFont typeface="Wingdings" pitchFamily="2" charset="2"/>
              <a:buNone/>
            </a:pPr>
            <a:r>
              <a:rPr lang="en-US" smtClean="0"/>
              <a:t>			  	</a:t>
            </a:r>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r>
              <a:rPr lang="en-US" b="1" smtClean="0"/>
              <a:t>                </a:t>
            </a:r>
            <a:endParaRPr lang="en-US" smtClean="0"/>
          </a:p>
        </p:txBody>
      </p:sp>
      <p:graphicFrame>
        <p:nvGraphicFramePr>
          <p:cNvPr id="5" name="Diagram 4"/>
          <p:cNvGraphicFramePr/>
          <p:nvPr/>
        </p:nvGraphicFramePr>
        <p:xfrm>
          <a:off x="762000" y="1219200"/>
          <a:ext cx="7467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0229" name="Rectangle 5"/>
          <p:cNvSpPr>
            <a:spLocks noChangeArrowheads="1"/>
          </p:cNvSpPr>
          <p:nvPr/>
        </p:nvSpPr>
        <p:spPr bwMode="auto">
          <a:xfrm>
            <a:off x="2286000" y="6338888"/>
            <a:ext cx="4648200" cy="366712"/>
          </a:xfrm>
          <a:prstGeom prst="rect">
            <a:avLst/>
          </a:prstGeom>
          <a:solidFill>
            <a:srgbClr val="FFFF00"/>
          </a:solidFill>
          <a:ln w="9525">
            <a:noFill/>
            <a:miter lim="800000"/>
            <a:headEnd/>
            <a:tailEnd/>
          </a:ln>
        </p:spPr>
        <p:txBody>
          <a:bodyPr>
            <a:spAutoFit/>
          </a:bodyPr>
          <a:lstStyle/>
          <a:p>
            <a:r>
              <a:rPr lang="en-US">
                <a:latin typeface="Calibri" charset="0"/>
                <a:cs typeface="Arial" charset="0"/>
              </a:rPr>
              <a:t>Source of precursors, clearance of steroids</a:t>
            </a:r>
          </a:p>
        </p:txBody>
      </p:sp>
      <p:sp>
        <p:nvSpPr>
          <p:cNvPr id="180230" name="Rectangle 6"/>
          <p:cNvSpPr>
            <a:spLocks noChangeArrowheads="1"/>
          </p:cNvSpPr>
          <p:nvPr/>
        </p:nvSpPr>
        <p:spPr bwMode="auto">
          <a:xfrm>
            <a:off x="2209800" y="4506913"/>
            <a:ext cx="4403725" cy="369887"/>
          </a:xfrm>
          <a:prstGeom prst="rect">
            <a:avLst/>
          </a:prstGeom>
          <a:solidFill>
            <a:srgbClr val="FFFF00"/>
          </a:solidFill>
          <a:ln w="9525">
            <a:noFill/>
            <a:miter lim="800000"/>
            <a:headEnd/>
            <a:tailEnd/>
          </a:ln>
        </p:spPr>
        <p:txBody>
          <a:bodyPr wrap="none">
            <a:spAutoFit/>
          </a:bodyPr>
          <a:lstStyle/>
          <a:p>
            <a:r>
              <a:rPr lang="en-US">
                <a:latin typeface="Calibri" charset="0"/>
                <a:cs typeface="Arial" charset="0"/>
              </a:rPr>
              <a:t>Complementary forms complete unit utilizes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p:cNvSpPr>
          <p:nvPr>
            <p:ph type="title"/>
          </p:nvPr>
        </p:nvSpPr>
        <p:spPr>
          <a:xfrm>
            <a:off x="609600" y="228600"/>
            <a:ext cx="8153400" cy="990600"/>
          </a:xfrm>
        </p:spPr>
        <p:txBody>
          <a:bodyPr/>
          <a:lstStyle/>
          <a:p>
            <a:pPr algn="ctr"/>
            <a:r>
              <a:rPr lang="en-US" b="1" smtClean="0"/>
              <a:t>Placental Hormones </a:t>
            </a:r>
            <a:br>
              <a:rPr lang="en-US" b="1" smtClean="0"/>
            </a:br>
            <a:r>
              <a:rPr lang="en-US" sz="4800" b="1" smtClean="0">
                <a:solidFill>
                  <a:schemeClr val="accent2"/>
                </a:solidFill>
              </a:rPr>
              <a:t>Placental steroids</a:t>
            </a:r>
          </a:p>
        </p:txBody>
      </p:sp>
      <p:pic>
        <p:nvPicPr>
          <p:cNvPr id="158724" name="Picture 4" descr="scan0002"/>
          <p:cNvPicPr>
            <a:picLocks noGrp="1" noChangeAspect="1" noChangeArrowheads="1"/>
          </p:cNvPicPr>
          <p:nvPr>
            <p:ph type="body" idx="1"/>
          </p:nvPr>
        </p:nvPicPr>
        <p:blipFill>
          <a:blip r:embed="rId3" cstate="print"/>
          <a:srcRect/>
          <a:stretch>
            <a:fillRect/>
          </a:stretch>
        </p:blipFill>
        <p:spPr>
          <a:xfrm>
            <a:off x="612775" y="1768475"/>
            <a:ext cx="8153400" cy="4187825"/>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p:cNvSpPr>
          <p:nvPr>
            <p:ph type="title"/>
          </p:nvPr>
        </p:nvSpPr>
        <p:spPr>
          <a:xfrm>
            <a:off x="609600" y="228600"/>
            <a:ext cx="8153400" cy="990600"/>
          </a:xfrm>
        </p:spPr>
        <p:txBody>
          <a:bodyPr/>
          <a:lstStyle/>
          <a:p>
            <a:pPr algn="ctr"/>
            <a:r>
              <a:rPr lang="en-US" sz="5400" b="1" smtClean="0"/>
              <a:t>Placental steroids</a:t>
            </a:r>
          </a:p>
        </p:txBody>
      </p:sp>
      <p:sp>
        <p:nvSpPr>
          <p:cNvPr id="133123" name="Rectangle 3"/>
          <p:cNvSpPr>
            <a:spLocks noGrp="1"/>
          </p:cNvSpPr>
          <p:nvPr>
            <p:ph type="body" idx="1"/>
          </p:nvPr>
        </p:nvSpPr>
        <p:spPr>
          <a:xfrm>
            <a:off x="612775" y="1600200"/>
            <a:ext cx="8153400" cy="4525963"/>
          </a:xfrm>
        </p:spPr>
        <p:txBody>
          <a:bodyPr/>
          <a:lstStyle/>
          <a:p>
            <a:endParaRPr lang="en-US" smtClean="0"/>
          </a:p>
        </p:txBody>
      </p:sp>
      <p:pic>
        <p:nvPicPr>
          <p:cNvPr id="133125" name="Picture 5" descr="figure16"/>
          <p:cNvPicPr>
            <a:picLocks noChangeAspect="1" noChangeArrowheads="1"/>
          </p:cNvPicPr>
          <p:nvPr/>
        </p:nvPicPr>
        <p:blipFill>
          <a:blip r:embed="rId3" cstate="print"/>
          <a:srcRect/>
          <a:stretch>
            <a:fillRect/>
          </a:stretch>
        </p:blipFill>
        <p:spPr bwMode="auto">
          <a:xfrm>
            <a:off x="381000" y="1533525"/>
            <a:ext cx="8153400" cy="5095875"/>
          </a:xfrm>
          <a:prstGeom prst="rect">
            <a:avLst/>
          </a:prstGeom>
          <a:noFill/>
        </p:spPr>
      </p:pic>
      <p:sp>
        <p:nvSpPr>
          <p:cNvPr id="133126" name="Rectangle 6"/>
          <p:cNvSpPr>
            <a:spLocks noChangeArrowheads="1"/>
          </p:cNvSpPr>
          <p:nvPr/>
        </p:nvSpPr>
        <p:spPr bwMode="auto">
          <a:xfrm>
            <a:off x="457200" y="5867400"/>
            <a:ext cx="1447800" cy="304800"/>
          </a:xfrm>
          <a:prstGeom prst="rect">
            <a:avLst/>
          </a:prstGeom>
          <a:solidFill>
            <a:schemeClr val="accent1"/>
          </a:solidFill>
          <a:ln w="9525">
            <a:solidFill>
              <a:schemeClr val="tx1"/>
            </a:solidFill>
            <a:miter lim="800000"/>
            <a:headEnd/>
            <a:tailEnd/>
          </a:ln>
          <a:effectLst/>
        </p:spPr>
        <p:txBody>
          <a:bodyPr wrap="none" anchor="ctr"/>
          <a:lstStyle/>
          <a:p>
            <a:pPr algn="ctr"/>
            <a:r>
              <a:rPr lang="en-US"/>
              <a:t>50-150mg/d</a:t>
            </a:r>
          </a:p>
        </p:txBody>
      </p:sp>
      <p:sp>
        <p:nvSpPr>
          <p:cNvPr id="133127" name="Rectangle 7"/>
          <p:cNvSpPr>
            <a:spLocks noChangeArrowheads="1"/>
          </p:cNvSpPr>
          <p:nvPr/>
        </p:nvSpPr>
        <p:spPr bwMode="auto">
          <a:xfrm>
            <a:off x="685800" y="4648200"/>
            <a:ext cx="1371600" cy="304800"/>
          </a:xfrm>
          <a:prstGeom prst="rect">
            <a:avLst/>
          </a:prstGeom>
          <a:solidFill>
            <a:schemeClr val="accent1"/>
          </a:solidFill>
          <a:ln w="9525">
            <a:solidFill>
              <a:schemeClr val="tx1"/>
            </a:solidFill>
            <a:miter lim="800000"/>
            <a:headEnd/>
            <a:tailEnd/>
          </a:ln>
          <a:effectLst/>
        </p:spPr>
        <p:txBody>
          <a:bodyPr wrap="none" anchor="ctr"/>
          <a:lstStyle/>
          <a:p>
            <a:pPr algn="ctr"/>
            <a:r>
              <a:rPr lang="en-US"/>
              <a:t>15-20mg/d</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3042</TotalTime>
  <Words>1822</Words>
  <Application>Microsoft Office PowerPoint</Application>
  <PresentationFormat>On-screen Show (4:3)</PresentationFormat>
  <Paragraphs>250</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Median</vt:lpstr>
      <vt:lpstr>Biochemistry of  Pregnancy and Fetal Well being      Sameena Ghayur Associate Professor  Shifa College of Medicine  sameena.ghayur@yahoo.com  </vt:lpstr>
      <vt:lpstr>Placenta and the Fetal membranes </vt:lpstr>
      <vt:lpstr>Placental Hormones   Actions</vt:lpstr>
      <vt:lpstr>Placental Hormones  Human chorionic gonadotropin(HCG)  </vt:lpstr>
      <vt:lpstr>Placental Hormones  Human chorionic gonadotropin(HCG)</vt:lpstr>
      <vt:lpstr>Steroidogenesis in pregnancy</vt:lpstr>
      <vt:lpstr>Steroidogenesis in pregnancy</vt:lpstr>
      <vt:lpstr>Placental Hormones  Placental steroids</vt:lpstr>
      <vt:lpstr>Placental steroids</vt:lpstr>
      <vt:lpstr>Placental Hormones Human Human Placental lactogen</vt:lpstr>
      <vt:lpstr>Placental Hormones  </vt:lpstr>
      <vt:lpstr>Placental Hormones  Parathyroid hormone (PTHrp) </vt:lpstr>
      <vt:lpstr>Placental Hormones  Relaxin</vt:lpstr>
      <vt:lpstr>Placental Hormones  Inhibin   </vt:lpstr>
      <vt:lpstr>Placental Hormones  Endocrine changes</vt:lpstr>
      <vt:lpstr>Chemical Changes in Pregnancy</vt:lpstr>
      <vt:lpstr>Slide 17</vt:lpstr>
      <vt:lpstr>Antenatal Monitoring </vt:lpstr>
      <vt:lpstr>Antenatal Monitoring  Why?</vt:lpstr>
      <vt:lpstr>Antenatal Monitoring  what?</vt:lpstr>
      <vt:lpstr>Antenatal Monitoring  How?</vt:lpstr>
      <vt:lpstr>Antenatal Monitoring   How?</vt:lpstr>
      <vt:lpstr>Maternal and Fetal Health Assessment Neural tube defects </vt:lpstr>
      <vt:lpstr>Downs syndrome  Risk Factors</vt:lpstr>
      <vt:lpstr>Maternal and Fetal Health Assessment Downs syndrome </vt:lpstr>
      <vt:lpstr>Maternal and Fetal Health Assessment Downs syndrome</vt:lpstr>
      <vt:lpstr>Maternal and Fetal Health Assessment Downs syndrome</vt:lpstr>
      <vt:lpstr>Maternal and Fetal Health Assessment Downs syndrome</vt:lpstr>
      <vt:lpstr>Slide 29</vt:lpstr>
      <vt:lpstr>Amniotic Fluid testing Amniocentesis</vt:lpstr>
      <vt:lpstr>Slide 31</vt:lpstr>
      <vt:lpstr>Amniotic fluid</vt:lpstr>
      <vt:lpstr>Fetal lung maturity </vt:lpstr>
      <vt:lpstr>Fetal lung maturity Lecithin Sphingomyelin ratio</vt:lpstr>
      <vt:lpstr>Fetal lung maturity Foam Stability Index</vt:lpstr>
      <vt:lpstr>Fetal lung maturity Lamellar body count </vt:lpstr>
      <vt:lpstr>Amniotic fluid Bilirubin</vt:lpstr>
      <vt:lpstr>Amniotic fluid Bilirubin</vt:lpstr>
      <vt:lpstr>Amniotic fluid spectrophotometric reading. Liley method ΔOD 450 (0.256 in this example) falls into zone 3, indicating impending fetal death. A second pigment peak at 405 nm denotes the presence of heme pigment, further evidence of very severe erythroblastosis.(Bowman JM, Pollock JM: Amniotic fluid spectrophotometry and early delivery in the management of erythroblastosis fetalis. Pediatrics 35:815, 1965) </vt:lpstr>
      <vt:lpstr>Other Fetal Diagnostic Tests </vt:lpstr>
      <vt:lpstr>References </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Purpose and Value</dc:title>
  <dc:creator>Michale S. McComis</dc:creator>
  <cp:lastModifiedBy>Dell</cp:lastModifiedBy>
  <cp:revision>535</cp:revision>
  <dcterms:created xsi:type="dcterms:W3CDTF">2010-02-15T03:16:51Z</dcterms:created>
  <dcterms:modified xsi:type="dcterms:W3CDTF">2012-03-17T03:08:59Z</dcterms:modified>
</cp:coreProperties>
</file>