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43"/>
  </p:notesMasterIdLst>
  <p:handoutMasterIdLst>
    <p:handoutMasterId r:id="rId44"/>
  </p:handoutMasterIdLst>
  <p:sldIdLst>
    <p:sldId id="454" r:id="rId2"/>
    <p:sldId id="531" r:id="rId3"/>
    <p:sldId id="261" r:id="rId4"/>
    <p:sldId id="501" r:id="rId5"/>
    <p:sldId id="533" r:id="rId6"/>
    <p:sldId id="534" r:id="rId7"/>
    <p:sldId id="535" r:id="rId8"/>
    <p:sldId id="302" r:id="rId9"/>
    <p:sldId id="536" r:id="rId10"/>
    <p:sldId id="537" r:id="rId11"/>
    <p:sldId id="462" r:id="rId12"/>
    <p:sldId id="458" r:id="rId13"/>
    <p:sldId id="538" r:id="rId14"/>
    <p:sldId id="539" r:id="rId15"/>
    <p:sldId id="540" r:id="rId16"/>
    <p:sldId id="477" r:id="rId17"/>
    <p:sldId id="362" r:id="rId18"/>
    <p:sldId id="373" r:id="rId19"/>
    <p:sldId id="374" r:id="rId20"/>
    <p:sldId id="376" r:id="rId21"/>
    <p:sldId id="515" r:id="rId22"/>
    <p:sldId id="419" r:id="rId23"/>
    <p:sldId id="524" r:id="rId24"/>
    <p:sldId id="527" r:id="rId25"/>
    <p:sldId id="532" r:id="rId26"/>
    <p:sldId id="555" r:id="rId27"/>
    <p:sldId id="557" r:id="rId28"/>
    <p:sldId id="541" r:id="rId29"/>
    <p:sldId id="542" r:id="rId30"/>
    <p:sldId id="543" r:id="rId31"/>
    <p:sldId id="544" r:id="rId32"/>
    <p:sldId id="545" r:id="rId33"/>
    <p:sldId id="546" r:id="rId34"/>
    <p:sldId id="547" r:id="rId35"/>
    <p:sldId id="548" r:id="rId36"/>
    <p:sldId id="549" r:id="rId37"/>
    <p:sldId id="550" r:id="rId38"/>
    <p:sldId id="551" r:id="rId39"/>
    <p:sldId id="552" r:id="rId40"/>
    <p:sldId id="553" r:id="rId41"/>
    <p:sldId id="554" r:id="rId42"/>
  </p:sldIdLst>
  <p:sldSz cx="9144000" cy="6858000" type="screen4x3"/>
  <p:notesSz cx="6858000" cy="9144000"/>
  <p:kinsoku lang="ja-JP" invalStChars="" invalEndChars=""/>
  <p:defaultTextStyle>
    <a:defPPr>
      <a:defRPr lang="en-GB"/>
    </a:defPPr>
    <a:lvl1pPr algn="l" rtl="0" fontAlgn="base">
      <a:spcBef>
        <a:spcPct val="0"/>
      </a:spcBef>
      <a:spcAft>
        <a:spcPct val="0"/>
      </a:spcAft>
      <a:defRPr kern="1200">
        <a:solidFill>
          <a:schemeClr val="tx1"/>
        </a:solidFill>
        <a:latin typeface="Garamond" pitchFamily="18" charset="0"/>
        <a:ea typeface="+mn-ea"/>
        <a:cs typeface="Arial" pitchFamily="34" charset="0"/>
      </a:defRPr>
    </a:lvl1pPr>
    <a:lvl2pPr marL="457200" algn="l" rtl="0" fontAlgn="base">
      <a:spcBef>
        <a:spcPct val="0"/>
      </a:spcBef>
      <a:spcAft>
        <a:spcPct val="0"/>
      </a:spcAft>
      <a:defRPr kern="1200">
        <a:solidFill>
          <a:schemeClr val="tx1"/>
        </a:solidFill>
        <a:latin typeface="Garamond" pitchFamily="18" charset="0"/>
        <a:ea typeface="+mn-ea"/>
        <a:cs typeface="Arial" pitchFamily="34" charset="0"/>
      </a:defRPr>
    </a:lvl2pPr>
    <a:lvl3pPr marL="914400" algn="l" rtl="0" fontAlgn="base">
      <a:spcBef>
        <a:spcPct val="0"/>
      </a:spcBef>
      <a:spcAft>
        <a:spcPct val="0"/>
      </a:spcAft>
      <a:defRPr kern="1200">
        <a:solidFill>
          <a:schemeClr val="tx1"/>
        </a:solidFill>
        <a:latin typeface="Garamond" pitchFamily="18" charset="0"/>
        <a:ea typeface="+mn-ea"/>
        <a:cs typeface="Arial" pitchFamily="34" charset="0"/>
      </a:defRPr>
    </a:lvl3pPr>
    <a:lvl4pPr marL="1371600" algn="l" rtl="0" fontAlgn="base">
      <a:spcBef>
        <a:spcPct val="0"/>
      </a:spcBef>
      <a:spcAft>
        <a:spcPct val="0"/>
      </a:spcAft>
      <a:defRPr kern="1200">
        <a:solidFill>
          <a:schemeClr val="tx1"/>
        </a:solidFill>
        <a:latin typeface="Garamond" pitchFamily="18" charset="0"/>
        <a:ea typeface="+mn-ea"/>
        <a:cs typeface="Arial" pitchFamily="34" charset="0"/>
      </a:defRPr>
    </a:lvl4pPr>
    <a:lvl5pPr marL="1828800" algn="l" rtl="0" fontAlgn="base">
      <a:spcBef>
        <a:spcPct val="0"/>
      </a:spcBef>
      <a:spcAft>
        <a:spcPct val="0"/>
      </a:spcAft>
      <a:defRPr kern="1200">
        <a:solidFill>
          <a:schemeClr val="tx1"/>
        </a:solidFill>
        <a:latin typeface="Garamond" pitchFamily="18" charset="0"/>
        <a:ea typeface="+mn-ea"/>
        <a:cs typeface="Arial" pitchFamily="34" charset="0"/>
      </a:defRPr>
    </a:lvl5pPr>
    <a:lvl6pPr marL="2286000" algn="r" defTabSz="914400" rtl="1" eaLnBrk="1" latinLnBrk="0" hangingPunct="1">
      <a:defRPr kern="1200">
        <a:solidFill>
          <a:schemeClr val="tx1"/>
        </a:solidFill>
        <a:latin typeface="Garamond" pitchFamily="18" charset="0"/>
        <a:ea typeface="+mn-ea"/>
        <a:cs typeface="Arial" pitchFamily="34" charset="0"/>
      </a:defRPr>
    </a:lvl6pPr>
    <a:lvl7pPr marL="2743200" algn="r" defTabSz="914400" rtl="1" eaLnBrk="1" latinLnBrk="0" hangingPunct="1">
      <a:defRPr kern="1200">
        <a:solidFill>
          <a:schemeClr val="tx1"/>
        </a:solidFill>
        <a:latin typeface="Garamond" pitchFamily="18" charset="0"/>
        <a:ea typeface="+mn-ea"/>
        <a:cs typeface="Arial" pitchFamily="34" charset="0"/>
      </a:defRPr>
    </a:lvl7pPr>
    <a:lvl8pPr marL="3200400" algn="r" defTabSz="914400" rtl="1" eaLnBrk="1" latinLnBrk="0" hangingPunct="1">
      <a:defRPr kern="1200">
        <a:solidFill>
          <a:schemeClr val="tx1"/>
        </a:solidFill>
        <a:latin typeface="Garamond" pitchFamily="18" charset="0"/>
        <a:ea typeface="+mn-ea"/>
        <a:cs typeface="Arial" pitchFamily="34" charset="0"/>
      </a:defRPr>
    </a:lvl8pPr>
    <a:lvl9pPr marL="3657600" algn="r" defTabSz="914400" rtl="1" eaLnBrk="1" latinLnBrk="0" hangingPunct="1">
      <a:defRPr kern="1200">
        <a:solidFill>
          <a:schemeClr val="tx1"/>
        </a:solidFill>
        <a:latin typeface="Garamond"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00FF00"/>
    <a:srgbClr val="A2C1F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86092" autoAdjust="0"/>
  </p:normalViewPr>
  <p:slideViewPr>
    <p:cSldViewPr>
      <p:cViewPr varScale="1">
        <p:scale>
          <a:sx n="64" d="100"/>
          <a:sy n="64" d="100"/>
        </p:scale>
        <p:origin x="-69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95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 Id="rId4"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6575"/>
            <a:ext cx="5029200" cy="3849688"/>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GB" noProof="0" smtClean="0"/>
              <a:t>Click to edit Master notes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84995" name="Rectangle 3"/>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pPr eaLnBrk="0" hangingPunct="0"/>
            <a:fld id="{B5D9C703-ADBA-41BE-A02D-8E6FB026632E}" type="slidenum">
              <a:rPr lang="ar-SA"/>
              <a:pPr eaLnBrk="0" hangingPunct="0"/>
              <a:t>1</a:t>
            </a:fld>
            <a:endParaRPr lang="en-US"/>
          </a:p>
        </p:txBody>
      </p:sp>
      <p:sp>
        <p:nvSpPr>
          <p:cNvPr id="86019" name="Rectangle 2"/>
          <p:cNvSpPr>
            <a:spLocks noGrp="1" noRot="1" noChangeAspect="1" noChangeArrowheads="1" noTextEdit="1"/>
          </p:cNvSpPr>
          <p:nvPr>
            <p:ph type="sldImg"/>
          </p:nvPr>
        </p:nvSpPr>
        <p:spPr>
          <a:xfrm>
            <a:off x="1150938" y="692150"/>
            <a:ext cx="4556125" cy="3416300"/>
          </a:xfrm>
          <a:ln/>
        </p:spPr>
      </p:sp>
      <p:sp>
        <p:nvSpPr>
          <p:cNvPr id="86020"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1150938" y="692150"/>
            <a:ext cx="4556125" cy="3416300"/>
          </a:xfrm>
          <a:ln/>
        </p:spPr>
      </p:sp>
      <p:sp>
        <p:nvSpPr>
          <p:cNvPr id="57347" name="Notes Placeholder 2"/>
          <p:cNvSpPr>
            <a:spLocks noGrp="1"/>
          </p:cNvSpPr>
          <p:nvPr>
            <p:ph type="body" idx="1"/>
          </p:nvPr>
        </p:nvSpPr>
        <p:spPr>
          <a:noFill/>
          <a:ln w="9525"/>
        </p:spPr>
        <p:txBody>
          <a:bodyPr/>
          <a:lstStyle/>
          <a:p>
            <a:endParaRPr lang="ur-PK" smtClean="0"/>
          </a:p>
        </p:txBody>
      </p:sp>
      <p:sp>
        <p:nvSpPr>
          <p:cNvPr id="57348" name="Slide Number Placeholder 3"/>
          <p:cNvSpPr>
            <a:spLocks noGrp="1"/>
          </p:cNvSpPr>
          <p:nvPr>
            <p:ph type="sldNum" sz="quarter" idx="5"/>
          </p:nvPr>
        </p:nvSpPr>
        <p:spPr>
          <a:xfrm>
            <a:off x="1588" y="8685213"/>
            <a:ext cx="2971800" cy="457200"/>
          </a:xfrm>
          <a:prstGeom prst="rect">
            <a:avLst/>
          </a:prstGeom>
          <a:noFill/>
        </p:spPr>
        <p:txBody>
          <a:bodyPr/>
          <a:lstStyle/>
          <a:p>
            <a:fld id="{D731F293-FB14-4A75-907A-1A54DDA089C7}" type="slidenum">
              <a:rPr lang="en-US" smtClean="0">
                <a:latin typeface="Arial" pitchFamily="34" charset="0"/>
              </a:rPr>
              <a:pPr/>
              <a:t>10</a:t>
            </a:fld>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a:lstStyle/>
          <a:p>
            <a:pPr eaLnBrk="0" hangingPunct="0"/>
            <a:fld id="{08AD2B6D-702E-4261-9720-37C74A299318}" type="slidenum">
              <a:rPr lang="ar-SA"/>
              <a:pPr eaLnBrk="0" hangingPunct="0"/>
              <a:t>11</a:t>
            </a:fld>
            <a:endParaRPr lang="en-US"/>
          </a:p>
        </p:txBody>
      </p:sp>
      <p:sp>
        <p:nvSpPr>
          <p:cNvPr id="91139" name="Rectangle 2"/>
          <p:cNvSpPr>
            <a:spLocks noGrp="1" noRot="1" noChangeAspect="1" noChangeArrowheads="1" noTextEdit="1"/>
          </p:cNvSpPr>
          <p:nvPr>
            <p:ph type="sldImg"/>
          </p:nvPr>
        </p:nvSpPr>
        <p:spPr>
          <a:xfrm>
            <a:off x="1150938" y="692150"/>
            <a:ext cx="4556125" cy="3416300"/>
          </a:xfrm>
          <a:ln/>
        </p:spPr>
      </p:sp>
      <p:sp>
        <p:nvSpPr>
          <p:cNvPr id="91140" name="Rectangle 3"/>
          <p:cNvSpPr>
            <a:spLocks noGrp="1" noChangeArrowheads="1"/>
          </p:cNvSpPr>
          <p:nvPr>
            <p:ph type="body" idx="1"/>
          </p:nvPr>
        </p:nvSpPr>
        <p:spPr>
          <a:xfrm>
            <a:off x="914400" y="4343400"/>
            <a:ext cx="5029200" cy="4114800"/>
          </a:xfrm>
          <a:noFill/>
          <a:ln w="9525"/>
        </p:spPr>
        <p:txBody>
          <a:bodyPr/>
          <a:lstStyle/>
          <a:p>
            <a:r>
              <a:rPr lang="en-US" b="1" smtClean="0"/>
              <a:t>Slide 2.  Beyond cholesterol: predicting cardiovascular risk in the 21st century</a:t>
            </a:r>
            <a:endParaRPr lang="en-US" smtClean="0"/>
          </a:p>
          <a:p>
            <a:r>
              <a:rPr lang="en-US" smtClean="0"/>
              <a:t>As we understand more about the biology of atherothrombosis, we need to move beyond standard cholesterol screening if we are to appreciate the promise of preventive early intervention therapies.  While hyperlipidemia, hypertension, and diabetes, as well as the behavioral risk factors of smoking and diet, remain major critical modifiable risk factors for vascular disease, we have learned over the years that many hemostatic and thrombotic markers such as lipoprotein(a), D-dimer, and homocysteine, inflammatory markers such as C-reactive protein (CRP), fibrinogen, and interleukin-6, and genetic markers are all part of the evolving understanding of cardiovascular risk.</a:t>
            </a:r>
          </a:p>
          <a:p>
            <a:endParaRPr lang="en-US" smtClean="0"/>
          </a:p>
          <a:p>
            <a:r>
              <a:rPr lang="en-US" i="1" smtClean="0"/>
              <a:t>Keywords:</a:t>
            </a:r>
            <a:r>
              <a:rPr lang="en-US" smtClean="0"/>
              <a:t>  markers, risk factors</a:t>
            </a:r>
          </a:p>
          <a:p>
            <a:r>
              <a:rPr lang="en-US" i="1" smtClean="0"/>
              <a:t>Slide type:</a:t>
            </a:r>
            <a:r>
              <a:rPr lang="en-US" smtClean="0"/>
              <a:t>  figure (chart)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endParaRPr lang="ur-PK"/>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w="9525"/>
        </p:spPr>
        <p:txBody>
          <a:bodyPr/>
          <a:lstStyle/>
          <a:p>
            <a:endParaRPr lang="ur-PK" smtClean="0"/>
          </a:p>
        </p:txBody>
      </p:sp>
      <p:sp>
        <p:nvSpPr>
          <p:cNvPr id="59396" name="Footer Placeholder 3"/>
          <p:cNvSpPr>
            <a:spLocks noGrp="1"/>
          </p:cNvSpPr>
          <p:nvPr>
            <p:ph type="ftr" sz="quarter" idx="4"/>
          </p:nvPr>
        </p:nvSpPr>
        <p:spPr>
          <a:xfrm>
            <a:off x="3886200" y="8685213"/>
            <a:ext cx="2971800" cy="457200"/>
          </a:xfrm>
          <a:prstGeom prst="rect">
            <a:avLst/>
          </a:prstGeom>
          <a:noFill/>
        </p:spPr>
        <p:txBody>
          <a:bodyPr/>
          <a:lstStyle/>
          <a:p>
            <a:r>
              <a:rPr lang="en-US" smtClean="0">
                <a:latin typeface="Arial" pitchFamily="34" charset="0"/>
              </a:rPr>
              <a:t>NGAL</a:t>
            </a:r>
          </a:p>
        </p:txBody>
      </p:sp>
      <p:sp>
        <p:nvSpPr>
          <p:cNvPr id="59397" name="Slide Number Placeholder 4"/>
          <p:cNvSpPr>
            <a:spLocks noGrp="1"/>
          </p:cNvSpPr>
          <p:nvPr>
            <p:ph type="sldNum" sz="quarter" idx="5"/>
          </p:nvPr>
        </p:nvSpPr>
        <p:spPr>
          <a:xfrm>
            <a:off x="1588" y="8685213"/>
            <a:ext cx="2971800" cy="457200"/>
          </a:xfrm>
          <a:prstGeom prst="rect">
            <a:avLst/>
          </a:prstGeom>
          <a:noFill/>
        </p:spPr>
        <p:txBody>
          <a:bodyPr/>
          <a:lstStyle/>
          <a:p>
            <a:fld id="{DCC98D1D-A0BB-4942-AEEC-AF9B558D1492}" type="slidenum">
              <a:rPr lang="en-US" smtClean="0">
                <a:latin typeface="Arial" pitchFamily="34" charset="0"/>
              </a:rPr>
              <a:pPr/>
              <a:t>13</a:t>
            </a:fld>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xfrm>
            <a:off x="1588" y="8685213"/>
            <a:ext cx="2971800" cy="457200"/>
          </a:xfrm>
          <a:prstGeom prst="rect">
            <a:avLst/>
          </a:prstGeom>
          <a:noFill/>
        </p:spPr>
        <p:txBody>
          <a:bodyPr/>
          <a:lstStyle/>
          <a:p>
            <a:fld id="{D2EED32E-10CF-4EC7-B3CF-73B93D312231}" type="slidenum">
              <a:rPr lang="en-US" smtClean="0">
                <a:latin typeface="Arial" pitchFamily="34" charset="0"/>
              </a:rPr>
              <a:pPr/>
              <a:t>14</a:t>
            </a:fld>
            <a:endParaRPr lang="en-US" smtClean="0">
              <a:latin typeface="Arial" pitchFamily="34" charset="0"/>
            </a:endParaRPr>
          </a:p>
        </p:txBody>
      </p:sp>
      <p:sp>
        <p:nvSpPr>
          <p:cNvPr id="716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defTabSz="896938"/>
            <a:fld id="{1130A9E7-4F2F-4805-BE5C-6CFE13EE4D54}" type="slidenum">
              <a:rPr lang="en-US" sz="1200">
                <a:latin typeface="Arial" pitchFamily="34" charset="0"/>
                <a:cs typeface="Arial" pitchFamily="34" charset="0"/>
              </a:rPr>
              <a:pPr algn="r" defTabSz="896938"/>
              <a:t>14</a:t>
            </a:fld>
            <a:endParaRPr lang="en-US" sz="1200">
              <a:latin typeface="Arial" pitchFamily="34" charset="0"/>
              <a:cs typeface="Arial" pitchFamily="34" charset="0"/>
            </a:endParaRPr>
          </a:p>
        </p:txBody>
      </p:sp>
      <p:sp>
        <p:nvSpPr>
          <p:cNvPr id="7168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5" tIns="45718" rIns="91435" bIns="45718" anchor="b"/>
          <a:lstStyle/>
          <a:p>
            <a:pPr algn="r" defTabSz="896938"/>
            <a:fld id="{30BBE581-F656-4A0A-AF0D-F946EE88EC0E}" type="slidenum">
              <a:rPr lang="en-US" sz="1200">
                <a:latin typeface="Arial" pitchFamily="34" charset="0"/>
                <a:cs typeface="Arial" pitchFamily="34" charset="0"/>
              </a:rPr>
              <a:pPr algn="r" defTabSz="896938"/>
              <a:t>14</a:t>
            </a:fld>
            <a:endParaRPr lang="en-US" sz="1200">
              <a:latin typeface="Arial" pitchFamily="34" charset="0"/>
              <a:cs typeface="Arial" pitchFamily="34" charset="0"/>
            </a:endParaRPr>
          </a:p>
        </p:txBody>
      </p:sp>
      <p:sp>
        <p:nvSpPr>
          <p:cNvPr id="71685" name="Rectangle 2"/>
          <p:cNvSpPr>
            <a:spLocks noGrp="1" noRot="1" noChangeAspect="1" noChangeArrowheads="1" noTextEdit="1"/>
          </p:cNvSpPr>
          <p:nvPr>
            <p:ph type="sldImg"/>
          </p:nvPr>
        </p:nvSpPr>
        <p:spPr>
          <a:ln/>
        </p:spPr>
      </p:sp>
      <p:sp>
        <p:nvSpPr>
          <p:cNvPr id="71686" name="Rectangle 3"/>
          <p:cNvSpPr>
            <a:spLocks noGrp="1" noChangeArrowheads="1"/>
          </p:cNvSpPr>
          <p:nvPr>
            <p:ph type="body" idx="1"/>
          </p:nvPr>
        </p:nvSpPr>
        <p:spPr>
          <a:xfrm>
            <a:off x="685800" y="4343400"/>
            <a:ext cx="5486400" cy="4114800"/>
          </a:xfrm>
          <a:noFill/>
          <a:ln w="9525"/>
        </p:spPr>
        <p:txBody>
          <a:bodyPr lIns="91435" tIns="45718" rIns="91435" bIns="45718"/>
          <a:lstStyle/>
          <a:p>
            <a:pPr eaLnBrk="1" hangingPunct="1"/>
            <a:r>
              <a:rPr lang="en-US" b="1" smtClean="0">
                <a:solidFill>
                  <a:srgbClr val="000000"/>
                </a:solidFill>
              </a:rPr>
              <a:t>Procalcitonin (PCT) has been described as to be a highly specific marker for the diagnosis of clinically relevant bacterial infections and sepsis. PCT could support early diagnosis and clinical decision making which could direct an effective therapy at the right time and save unnecessary spending for critically ill patients.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w="9525"/>
        </p:spPr>
        <p:txBody>
          <a:bodyPr/>
          <a:lstStyle/>
          <a:p>
            <a:endParaRPr lang="ur-PK" smtClean="0"/>
          </a:p>
        </p:txBody>
      </p:sp>
      <p:sp>
        <p:nvSpPr>
          <p:cNvPr id="72708" name="Slide Number Placeholder 3"/>
          <p:cNvSpPr>
            <a:spLocks noGrp="1"/>
          </p:cNvSpPr>
          <p:nvPr>
            <p:ph type="sldNum" sz="quarter" idx="5"/>
          </p:nvPr>
        </p:nvSpPr>
        <p:spPr>
          <a:xfrm>
            <a:off x="1588" y="8685213"/>
            <a:ext cx="2971800" cy="457200"/>
          </a:xfrm>
          <a:prstGeom prst="rect">
            <a:avLst/>
          </a:prstGeom>
          <a:noFill/>
        </p:spPr>
        <p:txBody>
          <a:bodyPr/>
          <a:lstStyle/>
          <a:p>
            <a:fld id="{5BC4BD99-9C26-4F89-820A-A79E4589EC1A}" type="slidenum">
              <a:rPr lang="en-US" smtClean="0">
                <a:latin typeface="Arial" pitchFamily="34" charset="0"/>
              </a:rPr>
              <a:pPr/>
              <a:t>15</a:t>
            </a:fld>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endParaRPr lang="ur-PK"/>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endParaRPr lang="ur-PK"/>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endParaRPr lang="ur-PK"/>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endParaRPr lang="ur-PK"/>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xfrm>
            <a:off x="1588" y="8685213"/>
            <a:ext cx="2971800" cy="457200"/>
          </a:xfrm>
          <a:prstGeom prst="rect">
            <a:avLst/>
          </a:prstGeom>
          <a:noFill/>
        </p:spPr>
        <p:txBody>
          <a:bodyPr/>
          <a:lstStyle/>
          <a:p>
            <a:fld id="{C5FF7F63-52B1-410F-9787-C0556254E496}" type="slidenum">
              <a:rPr lang="en-US" smtClean="0">
                <a:latin typeface="Arial" pitchFamily="34" charset="0"/>
              </a:rPr>
              <a:pPr/>
              <a:t>2</a:t>
            </a:fld>
            <a:endParaRPr lang="en-US" smtClean="0">
              <a:latin typeface="Arial" pitchFamily="34" charset="0"/>
            </a:endParaRPr>
          </a:p>
        </p:txBody>
      </p:sp>
      <p:sp>
        <p:nvSpPr>
          <p:cNvPr id="47107" name="Rectangle 2"/>
          <p:cNvSpPr>
            <a:spLocks noChangeArrowheads="1" noTextEdit="1"/>
          </p:cNvSpPr>
          <p:nvPr>
            <p:ph type="sldImg"/>
          </p:nvPr>
        </p:nvSpPr>
        <p:spPr>
          <a:xfrm>
            <a:off x="1150938" y="692150"/>
            <a:ext cx="4556125" cy="3416300"/>
          </a:xfrm>
          <a:ln/>
        </p:spPr>
      </p:sp>
      <p:sp>
        <p:nvSpPr>
          <p:cNvPr id="47108" name="Rectangle 3"/>
          <p:cNvSpPr>
            <a:spLocks noGrp="1" noChangeArrowheads="1"/>
          </p:cNvSpPr>
          <p:nvPr>
            <p:ph type="body" idx="1"/>
          </p:nvPr>
        </p:nvSpPr>
        <p:spPr>
          <a:noFill/>
          <a:ln w="9525"/>
        </p:spPr>
        <p:txBody>
          <a:bodyPr/>
          <a:lstStyle/>
          <a:p>
            <a:endParaRPr lang="en-GB"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endParaRPr lang="ur-PK"/>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endParaRPr lang="ur-PK"/>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endParaRPr lang="ur-PK"/>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endParaRPr lang="ur-PK"/>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endParaRPr lang="ur-PK"/>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ur-PK"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150938" y="692150"/>
            <a:ext cx="4556125" cy="3416300"/>
          </a:xfrm>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ur-PK"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bwMode="auto">
          <a:xfrm>
            <a:off x="1150938" y="692150"/>
            <a:ext cx="4556125" cy="3416300"/>
          </a:xfrm>
          <a:noFill/>
          <a:ln>
            <a:solidFill>
              <a:srgbClr val="000000"/>
            </a:solidFill>
            <a:miter lim="800000"/>
            <a:headEnd/>
            <a:tailEnd/>
          </a:ln>
        </p:spPr>
      </p:sp>
      <p:sp>
        <p:nvSpPr>
          <p:cNvPr id="6349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ur-PK"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xfrm>
            <a:off x="1150938" y="692150"/>
            <a:ext cx="4556125" cy="3416300"/>
          </a:xfrm>
          <a:ln/>
        </p:spPr>
      </p:sp>
      <p:sp>
        <p:nvSpPr>
          <p:cNvPr id="74755" name="Notes Placeholder 2"/>
          <p:cNvSpPr>
            <a:spLocks noGrp="1"/>
          </p:cNvSpPr>
          <p:nvPr>
            <p:ph type="body" idx="1"/>
          </p:nvPr>
        </p:nvSpPr>
        <p:spPr>
          <a:noFill/>
          <a:ln w="9525"/>
        </p:spPr>
        <p:txBody>
          <a:bodyPr/>
          <a:lstStyle/>
          <a:p>
            <a:endParaRPr lang="ur-PK" smtClean="0"/>
          </a:p>
        </p:txBody>
      </p:sp>
      <p:sp>
        <p:nvSpPr>
          <p:cNvPr id="74756" name="Slide Number Placeholder 3"/>
          <p:cNvSpPr>
            <a:spLocks noGrp="1"/>
          </p:cNvSpPr>
          <p:nvPr>
            <p:ph type="sldNum" sz="quarter" idx="5"/>
          </p:nvPr>
        </p:nvSpPr>
        <p:spPr>
          <a:xfrm>
            <a:off x="1588" y="8685213"/>
            <a:ext cx="2971800" cy="457200"/>
          </a:xfrm>
          <a:prstGeom prst="rect">
            <a:avLst/>
          </a:prstGeom>
          <a:noFill/>
        </p:spPr>
        <p:txBody>
          <a:bodyPr/>
          <a:lstStyle/>
          <a:p>
            <a:fld id="{F1D8C940-BE83-4F54-A12B-D8DB16DC46FD}" type="slidenum">
              <a:rPr lang="en-US" smtClean="0">
                <a:latin typeface="Arial" pitchFamily="34" charset="0"/>
              </a:rPr>
              <a:pPr/>
              <a:t>28</a:t>
            </a:fld>
            <a:endParaRPr lang="en-U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w="9525"/>
        </p:spPr>
        <p:txBody>
          <a:bodyPr/>
          <a:lstStyle/>
          <a:p>
            <a:endParaRPr lang="ur-PK" smtClean="0"/>
          </a:p>
        </p:txBody>
      </p:sp>
      <p:sp>
        <p:nvSpPr>
          <p:cNvPr id="75780" name="Slide Number Placeholder 3"/>
          <p:cNvSpPr>
            <a:spLocks noGrp="1"/>
          </p:cNvSpPr>
          <p:nvPr>
            <p:ph type="sldNum" sz="quarter" idx="5"/>
          </p:nvPr>
        </p:nvSpPr>
        <p:spPr>
          <a:xfrm>
            <a:off x="1588" y="8685213"/>
            <a:ext cx="2971800" cy="457200"/>
          </a:xfrm>
          <a:prstGeom prst="rect">
            <a:avLst/>
          </a:prstGeom>
          <a:noFill/>
        </p:spPr>
        <p:txBody>
          <a:bodyPr/>
          <a:lstStyle/>
          <a:p>
            <a:fld id="{0C395632-8BE0-483B-BDC3-7ABDAD31E138}" type="slidenum">
              <a:rPr lang="en-US" smtClean="0">
                <a:latin typeface="Arial" pitchFamily="34" charset="0"/>
              </a:rPr>
              <a:pPr/>
              <a:t>29</a:t>
            </a:fld>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xfrm>
            <a:off x="1150938" y="692150"/>
            <a:ext cx="4556125" cy="3416300"/>
          </a:xfrm>
          <a:ln cap="flat"/>
        </p:spPr>
      </p:sp>
      <p:sp>
        <p:nvSpPr>
          <p:cNvPr id="87043"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w="9525"/>
        </p:spPr>
        <p:txBody>
          <a:bodyPr/>
          <a:lstStyle/>
          <a:p>
            <a:endParaRPr lang="ur-PK" smtClean="0"/>
          </a:p>
        </p:txBody>
      </p:sp>
      <p:sp>
        <p:nvSpPr>
          <p:cNvPr id="76804" name="Slide Number Placeholder 3"/>
          <p:cNvSpPr>
            <a:spLocks noGrp="1"/>
          </p:cNvSpPr>
          <p:nvPr>
            <p:ph type="sldNum" sz="quarter" idx="5"/>
          </p:nvPr>
        </p:nvSpPr>
        <p:spPr>
          <a:xfrm>
            <a:off x="1588" y="8685213"/>
            <a:ext cx="2971800" cy="457200"/>
          </a:xfrm>
          <a:prstGeom prst="rect">
            <a:avLst/>
          </a:prstGeom>
          <a:noFill/>
        </p:spPr>
        <p:txBody>
          <a:bodyPr/>
          <a:lstStyle/>
          <a:p>
            <a:fld id="{1E887F35-88C8-4F90-8EE0-76426A586984}" type="slidenum">
              <a:rPr lang="en-US" smtClean="0">
                <a:latin typeface="Arial" pitchFamily="34" charset="0"/>
              </a:rPr>
              <a:pPr/>
              <a:t>30</a:t>
            </a:fld>
            <a:endParaRPr lang="en-U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0938" y="692150"/>
            <a:ext cx="4556125" cy="3416300"/>
          </a:xfrm>
          <a:ln/>
        </p:spPr>
      </p:sp>
      <p:sp>
        <p:nvSpPr>
          <p:cNvPr id="77827" name="Notes Placeholder 2"/>
          <p:cNvSpPr>
            <a:spLocks noGrp="1"/>
          </p:cNvSpPr>
          <p:nvPr>
            <p:ph type="body" idx="1"/>
          </p:nvPr>
        </p:nvSpPr>
        <p:spPr>
          <a:noFill/>
          <a:ln w="9525"/>
        </p:spPr>
        <p:txBody>
          <a:bodyPr/>
          <a:lstStyle/>
          <a:p>
            <a:endParaRPr lang="ur-PK" dirty="0" smtClean="0"/>
          </a:p>
        </p:txBody>
      </p:sp>
      <p:sp>
        <p:nvSpPr>
          <p:cNvPr id="77828" name="Slide Number Placeholder 3"/>
          <p:cNvSpPr>
            <a:spLocks noGrp="1"/>
          </p:cNvSpPr>
          <p:nvPr>
            <p:ph type="sldNum" sz="quarter" idx="5"/>
          </p:nvPr>
        </p:nvSpPr>
        <p:spPr>
          <a:xfrm>
            <a:off x="1588" y="8685213"/>
            <a:ext cx="2971800" cy="457200"/>
          </a:xfrm>
          <a:prstGeom prst="rect">
            <a:avLst/>
          </a:prstGeom>
          <a:noFill/>
        </p:spPr>
        <p:txBody>
          <a:bodyPr/>
          <a:lstStyle/>
          <a:p>
            <a:fld id="{CFA6529C-71B8-4364-9FC4-63B4A77C846F}" type="slidenum">
              <a:rPr lang="en-US" smtClean="0">
                <a:latin typeface="Arial" pitchFamily="34" charset="0"/>
              </a:rPr>
              <a:pPr/>
              <a:t>31</a:t>
            </a:fld>
            <a:endParaRPr 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w="9525"/>
        </p:spPr>
        <p:txBody>
          <a:bodyPr/>
          <a:lstStyle/>
          <a:p>
            <a:endParaRPr lang="ur-PK" smtClean="0"/>
          </a:p>
        </p:txBody>
      </p:sp>
      <p:sp>
        <p:nvSpPr>
          <p:cNvPr id="78852" name="Slide Number Placeholder 3"/>
          <p:cNvSpPr>
            <a:spLocks noGrp="1"/>
          </p:cNvSpPr>
          <p:nvPr>
            <p:ph type="sldNum" sz="quarter" idx="5"/>
          </p:nvPr>
        </p:nvSpPr>
        <p:spPr>
          <a:xfrm>
            <a:off x="1588" y="8685213"/>
            <a:ext cx="2971800" cy="457200"/>
          </a:xfrm>
          <a:prstGeom prst="rect">
            <a:avLst/>
          </a:prstGeom>
          <a:noFill/>
        </p:spPr>
        <p:txBody>
          <a:bodyPr/>
          <a:lstStyle/>
          <a:p>
            <a:fld id="{A9CF8584-4B3C-444B-8839-E13EE9ADB61A}" type="slidenum">
              <a:rPr lang="en-US" smtClean="0">
                <a:latin typeface="Arial" pitchFamily="34" charset="0"/>
              </a:rPr>
              <a:pPr/>
              <a:t>32</a:t>
            </a:fld>
            <a:endParaRPr lang="en-US"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w="9525"/>
        </p:spPr>
        <p:txBody>
          <a:bodyPr/>
          <a:lstStyle/>
          <a:p>
            <a:endParaRPr lang="ur-PK" smtClean="0"/>
          </a:p>
        </p:txBody>
      </p:sp>
      <p:sp>
        <p:nvSpPr>
          <p:cNvPr id="79876" name="Slide Number Placeholder 3"/>
          <p:cNvSpPr>
            <a:spLocks noGrp="1"/>
          </p:cNvSpPr>
          <p:nvPr>
            <p:ph type="sldNum" sz="quarter" idx="5"/>
          </p:nvPr>
        </p:nvSpPr>
        <p:spPr>
          <a:xfrm>
            <a:off x="1588" y="8685213"/>
            <a:ext cx="2971800" cy="457200"/>
          </a:xfrm>
          <a:prstGeom prst="rect">
            <a:avLst/>
          </a:prstGeom>
          <a:noFill/>
        </p:spPr>
        <p:txBody>
          <a:bodyPr/>
          <a:lstStyle/>
          <a:p>
            <a:fld id="{709BED4D-D793-4E2A-8EC1-01548B4B55E2}" type="slidenum">
              <a:rPr lang="en-US" smtClean="0">
                <a:latin typeface="Arial" pitchFamily="34" charset="0"/>
              </a:rPr>
              <a:pPr/>
              <a:t>33</a:t>
            </a:fld>
            <a:endParaRPr lang="en-US"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w="9525"/>
        </p:spPr>
        <p:txBody>
          <a:bodyPr/>
          <a:lstStyle/>
          <a:p>
            <a:endParaRPr lang="ur-PK" smtClean="0"/>
          </a:p>
        </p:txBody>
      </p:sp>
      <p:sp>
        <p:nvSpPr>
          <p:cNvPr id="80900" name="Slide Number Placeholder 3"/>
          <p:cNvSpPr>
            <a:spLocks noGrp="1"/>
          </p:cNvSpPr>
          <p:nvPr>
            <p:ph type="sldNum" sz="quarter" idx="5"/>
          </p:nvPr>
        </p:nvSpPr>
        <p:spPr>
          <a:xfrm>
            <a:off x="1588" y="8685213"/>
            <a:ext cx="2971800" cy="457200"/>
          </a:xfrm>
          <a:prstGeom prst="rect">
            <a:avLst/>
          </a:prstGeom>
          <a:noFill/>
        </p:spPr>
        <p:txBody>
          <a:bodyPr/>
          <a:lstStyle/>
          <a:p>
            <a:fld id="{C731F2FC-B838-485A-8236-73F66DF18241}" type="slidenum">
              <a:rPr lang="en-US" smtClean="0">
                <a:latin typeface="Arial" pitchFamily="34" charset="0"/>
              </a:rPr>
              <a:pPr/>
              <a:t>34</a:t>
            </a:fld>
            <a:endParaRPr 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w="9525"/>
        </p:spPr>
        <p:txBody>
          <a:bodyPr/>
          <a:lstStyle/>
          <a:p>
            <a:endParaRPr lang="ur-PK" smtClean="0"/>
          </a:p>
        </p:txBody>
      </p:sp>
      <p:sp>
        <p:nvSpPr>
          <p:cNvPr id="81924" name="Slide Number Placeholder 3"/>
          <p:cNvSpPr>
            <a:spLocks noGrp="1"/>
          </p:cNvSpPr>
          <p:nvPr>
            <p:ph type="sldNum" sz="quarter" idx="5"/>
          </p:nvPr>
        </p:nvSpPr>
        <p:spPr>
          <a:xfrm>
            <a:off x="1588" y="8685213"/>
            <a:ext cx="2971800" cy="457200"/>
          </a:xfrm>
          <a:prstGeom prst="rect">
            <a:avLst/>
          </a:prstGeom>
          <a:noFill/>
        </p:spPr>
        <p:txBody>
          <a:bodyPr/>
          <a:lstStyle/>
          <a:p>
            <a:fld id="{BF421FCC-23E8-435A-B90D-13D18870A8DF}" type="slidenum">
              <a:rPr lang="en-US" smtClean="0">
                <a:latin typeface="Arial" pitchFamily="34" charset="0"/>
              </a:rPr>
              <a:pPr/>
              <a:t>35</a:t>
            </a:fld>
            <a:endParaRPr 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xfrm>
            <a:off x="1588" y="8685213"/>
            <a:ext cx="2971800" cy="457200"/>
          </a:xfrm>
          <a:prstGeom prst="rect">
            <a:avLst/>
          </a:prstGeom>
          <a:noFill/>
        </p:spPr>
        <p:txBody>
          <a:bodyPr/>
          <a:lstStyle/>
          <a:p>
            <a:fld id="{7E14D395-F89E-41A7-8B33-E0A36C4C4165}" type="slidenum">
              <a:rPr lang="en-US" smtClean="0">
                <a:latin typeface="Arial" pitchFamily="34" charset="0"/>
              </a:rPr>
              <a:pPr/>
              <a:t>36</a:t>
            </a:fld>
            <a:endParaRPr lang="en-US" smtClean="0">
              <a:latin typeface="Arial" pitchFamily="34" charset="0"/>
            </a:endParaRPr>
          </a:p>
        </p:txBody>
      </p:sp>
      <p:sp>
        <p:nvSpPr>
          <p:cNvPr id="82947" name="Rectangle 2"/>
          <p:cNvSpPr>
            <a:spLocks noChangeArrowheads="1" noTextEdit="1"/>
          </p:cNvSpPr>
          <p:nvPr>
            <p:ph type="sldImg"/>
          </p:nvPr>
        </p:nvSpPr>
        <p:spPr>
          <a:xfrm>
            <a:off x="1150938" y="692150"/>
            <a:ext cx="4556125" cy="3416300"/>
          </a:xfrm>
          <a:ln/>
        </p:spPr>
      </p:sp>
      <p:sp>
        <p:nvSpPr>
          <p:cNvPr id="82948" name="Rectangle 3"/>
          <p:cNvSpPr>
            <a:spLocks noGrp="1" noChangeArrowheads="1"/>
          </p:cNvSpPr>
          <p:nvPr>
            <p:ph type="body" idx="1"/>
          </p:nvPr>
        </p:nvSpPr>
        <p:spPr>
          <a:noFill/>
          <a:ln w="9525"/>
        </p:spPr>
        <p:txBody>
          <a:bodyPr/>
          <a:lstStyle/>
          <a:p>
            <a:endParaRPr lang="en-GB"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w="9525"/>
        </p:spPr>
        <p:txBody>
          <a:bodyPr/>
          <a:lstStyle/>
          <a:p>
            <a:endParaRPr lang="ur-PK" smtClean="0"/>
          </a:p>
        </p:txBody>
      </p:sp>
      <p:sp>
        <p:nvSpPr>
          <p:cNvPr id="83972" name="Slide Number Placeholder 3"/>
          <p:cNvSpPr>
            <a:spLocks noGrp="1"/>
          </p:cNvSpPr>
          <p:nvPr>
            <p:ph type="sldNum" sz="quarter" idx="5"/>
          </p:nvPr>
        </p:nvSpPr>
        <p:spPr>
          <a:xfrm>
            <a:off x="1588" y="8685213"/>
            <a:ext cx="2971800" cy="457200"/>
          </a:xfrm>
          <a:prstGeom prst="rect">
            <a:avLst/>
          </a:prstGeom>
          <a:noFill/>
        </p:spPr>
        <p:txBody>
          <a:bodyPr/>
          <a:lstStyle/>
          <a:p>
            <a:fld id="{0F4A9022-B53A-4FEE-92AE-4842E155ACBD}" type="slidenum">
              <a:rPr lang="en-US" smtClean="0">
                <a:latin typeface="Arial" pitchFamily="34" charset="0"/>
              </a:rPr>
              <a:pPr/>
              <a:t>37</a:t>
            </a:fld>
            <a:endParaRPr lang="en-US"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w="9525"/>
        </p:spPr>
        <p:txBody>
          <a:bodyPr/>
          <a:lstStyle/>
          <a:p>
            <a:endParaRPr lang="ur-PK" smtClean="0"/>
          </a:p>
        </p:txBody>
      </p:sp>
      <p:sp>
        <p:nvSpPr>
          <p:cNvPr id="84996" name="Slide Number Placeholder 3"/>
          <p:cNvSpPr>
            <a:spLocks noGrp="1"/>
          </p:cNvSpPr>
          <p:nvPr>
            <p:ph type="sldNum" sz="quarter" idx="5"/>
          </p:nvPr>
        </p:nvSpPr>
        <p:spPr>
          <a:xfrm>
            <a:off x="1588" y="8685213"/>
            <a:ext cx="2971800" cy="457200"/>
          </a:xfrm>
          <a:prstGeom prst="rect">
            <a:avLst/>
          </a:prstGeom>
          <a:noFill/>
        </p:spPr>
        <p:txBody>
          <a:bodyPr/>
          <a:lstStyle/>
          <a:p>
            <a:fld id="{574757B6-FB21-477E-A5BD-29AFB6C81A19}" type="slidenum">
              <a:rPr lang="en-US" smtClean="0">
                <a:latin typeface="Arial" pitchFamily="34" charset="0"/>
              </a:rPr>
              <a:pPr/>
              <a:t>38</a:t>
            </a:fld>
            <a:endParaRPr lang="en-US"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w="9525"/>
        </p:spPr>
        <p:txBody>
          <a:bodyPr/>
          <a:lstStyle/>
          <a:p>
            <a:endParaRPr lang="ur-PK" smtClean="0"/>
          </a:p>
        </p:txBody>
      </p:sp>
      <p:sp>
        <p:nvSpPr>
          <p:cNvPr id="86020" name="Slide Number Placeholder 3"/>
          <p:cNvSpPr>
            <a:spLocks noGrp="1"/>
          </p:cNvSpPr>
          <p:nvPr>
            <p:ph type="sldNum" sz="quarter" idx="5"/>
          </p:nvPr>
        </p:nvSpPr>
        <p:spPr>
          <a:xfrm>
            <a:off x="1588" y="8685213"/>
            <a:ext cx="2971800" cy="457200"/>
          </a:xfrm>
          <a:prstGeom prst="rect">
            <a:avLst/>
          </a:prstGeom>
          <a:noFill/>
        </p:spPr>
        <p:txBody>
          <a:bodyPr/>
          <a:lstStyle/>
          <a:p>
            <a:fld id="{952EE5B4-842F-4C96-A61D-07AFB6476F07}" type="slidenum">
              <a:rPr lang="en-US" smtClean="0">
                <a:latin typeface="Arial" pitchFamily="34" charset="0"/>
              </a:rPr>
              <a:pPr/>
              <a:t>39</a:t>
            </a:fld>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endParaRPr lang="ur-PK"/>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w="9525"/>
        </p:spPr>
        <p:txBody>
          <a:bodyPr/>
          <a:lstStyle/>
          <a:p>
            <a:endParaRPr lang="ur-PK" smtClean="0"/>
          </a:p>
        </p:txBody>
      </p:sp>
      <p:sp>
        <p:nvSpPr>
          <p:cNvPr id="87044" name="Slide Number Placeholder 3"/>
          <p:cNvSpPr>
            <a:spLocks noGrp="1"/>
          </p:cNvSpPr>
          <p:nvPr>
            <p:ph type="sldNum" sz="quarter" idx="5"/>
          </p:nvPr>
        </p:nvSpPr>
        <p:spPr>
          <a:xfrm>
            <a:off x="1588" y="8685213"/>
            <a:ext cx="2971800" cy="457200"/>
          </a:xfrm>
          <a:prstGeom prst="rect">
            <a:avLst/>
          </a:prstGeom>
          <a:noFill/>
        </p:spPr>
        <p:txBody>
          <a:bodyPr/>
          <a:lstStyle/>
          <a:p>
            <a:fld id="{91A1EC60-9536-4FA1-85CB-2D128758E978}" type="slidenum">
              <a:rPr lang="en-US" smtClean="0">
                <a:latin typeface="Arial" pitchFamily="34" charset="0"/>
              </a:rPr>
              <a:pPr/>
              <a:t>40</a:t>
            </a:fld>
            <a:endParaRPr lang="en-US"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w="9525"/>
        </p:spPr>
        <p:txBody>
          <a:bodyPr/>
          <a:lstStyle/>
          <a:p>
            <a:endParaRPr lang="ur-PK" smtClean="0"/>
          </a:p>
        </p:txBody>
      </p:sp>
      <p:sp>
        <p:nvSpPr>
          <p:cNvPr id="88068" name="Slide Number Placeholder 3"/>
          <p:cNvSpPr>
            <a:spLocks noGrp="1"/>
          </p:cNvSpPr>
          <p:nvPr>
            <p:ph type="sldNum" sz="quarter" idx="5"/>
          </p:nvPr>
        </p:nvSpPr>
        <p:spPr>
          <a:xfrm>
            <a:off x="1588" y="8685213"/>
            <a:ext cx="2971800" cy="457200"/>
          </a:xfrm>
          <a:prstGeom prst="rect">
            <a:avLst/>
          </a:prstGeom>
          <a:noFill/>
        </p:spPr>
        <p:txBody>
          <a:bodyPr/>
          <a:lstStyle/>
          <a:p>
            <a:fld id="{E829B873-3447-43EA-8A26-57FD1EE429C5}" type="slidenum">
              <a:rPr lang="en-US" smtClean="0">
                <a:latin typeface="Arial" pitchFamily="34" charset="0"/>
              </a:rPr>
              <a:pPr/>
              <a:t>41</a:t>
            </a:fld>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xfrm>
            <a:off x="1588" y="8685213"/>
            <a:ext cx="2971800" cy="457200"/>
          </a:xfrm>
          <a:prstGeom prst="rect">
            <a:avLst/>
          </a:prstGeom>
          <a:noFill/>
        </p:spPr>
        <p:txBody>
          <a:bodyPr/>
          <a:lstStyle/>
          <a:p>
            <a:fld id="{00902E0A-C832-439E-ACA8-E6CDCF1C6952}" type="slidenum">
              <a:rPr lang="en-US" smtClean="0">
                <a:latin typeface="Arial" pitchFamily="34" charset="0"/>
              </a:rPr>
              <a:pPr/>
              <a:t>5</a:t>
            </a:fld>
            <a:endParaRPr lang="en-US" smtClean="0">
              <a:latin typeface="Arial" pitchFamily="34" charset="0"/>
            </a:endParaRPr>
          </a:p>
        </p:txBody>
      </p:sp>
      <p:sp>
        <p:nvSpPr>
          <p:cNvPr id="48131" name="Rectangle 2"/>
          <p:cNvSpPr>
            <a:spLocks noChangeArrowheads="1" noTextEdit="1"/>
          </p:cNvSpPr>
          <p:nvPr>
            <p:ph type="sldImg"/>
          </p:nvPr>
        </p:nvSpPr>
        <p:spPr>
          <a:ln/>
        </p:spPr>
      </p:sp>
      <p:sp>
        <p:nvSpPr>
          <p:cNvPr id="48132" name="Rectangle 3"/>
          <p:cNvSpPr>
            <a:spLocks noGrp="1" noChangeArrowheads="1"/>
          </p:cNvSpPr>
          <p:nvPr>
            <p:ph type="body" idx="1"/>
          </p:nvPr>
        </p:nvSpPr>
        <p:spPr>
          <a:noFill/>
          <a:ln w="9525"/>
        </p:spPr>
        <p:txBody>
          <a:bodyPr/>
          <a:lstStyle/>
          <a:p>
            <a:endParaRPr lang="ur-PK"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xfrm>
            <a:off x="1588" y="8685213"/>
            <a:ext cx="2971800" cy="457200"/>
          </a:xfrm>
          <a:prstGeom prst="rect">
            <a:avLst/>
          </a:prstGeom>
          <a:noFill/>
        </p:spPr>
        <p:txBody>
          <a:bodyPr/>
          <a:lstStyle/>
          <a:p>
            <a:fld id="{03941186-7B39-4757-BCCE-95C34F0BAE5C}" type="slidenum">
              <a:rPr lang="en-US" smtClean="0">
                <a:latin typeface="Arial" pitchFamily="34" charset="0"/>
              </a:rPr>
              <a:pPr/>
              <a:t>6</a:t>
            </a:fld>
            <a:endParaRPr lang="en-US" smtClean="0">
              <a:latin typeface="Arial" pitchFamily="34" charset="0"/>
            </a:endParaRPr>
          </a:p>
        </p:txBody>
      </p:sp>
      <p:sp>
        <p:nvSpPr>
          <p:cNvPr id="49155" name="Rectangle 2"/>
          <p:cNvSpPr>
            <a:spLocks noChangeArrowheads="1" noTextEdit="1"/>
          </p:cNvSpPr>
          <p:nvPr>
            <p:ph type="sldImg"/>
          </p:nvPr>
        </p:nvSpPr>
        <p:spPr>
          <a:ln/>
        </p:spPr>
      </p:sp>
      <p:sp>
        <p:nvSpPr>
          <p:cNvPr id="49156" name="Rectangle 3"/>
          <p:cNvSpPr>
            <a:spLocks noGrp="1" noChangeArrowheads="1"/>
          </p:cNvSpPr>
          <p:nvPr>
            <p:ph type="body" idx="1"/>
          </p:nvPr>
        </p:nvSpPr>
        <p:spPr>
          <a:noFill/>
          <a:ln w="9525"/>
        </p:spPr>
        <p:txBody>
          <a:bodyPr/>
          <a:lstStyle/>
          <a:p>
            <a:endParaRPr lang="ur-PK"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xfrm>
            <a:off x="1588" y="8685213"/>
            <a:ext cx="2971800" cy="457200"/>
          </a:xfrm>
          <a:prstGeom prst="rect">
            <a:avLst/>
          </a:prstGeom>
          <a:noFill/>
        </p:spPr>
        <p:txBody>
          <a:bodyPr/>
          <a:lstStyle/>
          <a:p>
            <a:fld id="{B902AED3-05EE-44BB-BEF1-EE67FA686BCA}" type="slidenum">
              <a:rPr lang="en-US" smtClean="0">
                <a:latin typeface="Arial" pitchFamily="34" charset="0"/>
              </a:rPr>
              <a:pPr/>
              <a:t>7</a:t>
            </a:fld>
            <a:endParaRPr lang="en-US" smtClean="0">
              <a:latin typeface="Arial" pitchFamily="34" charset="0"/>
            </a:endParaRPr>
          </a:p>
        </p:txBody>
      </p:sp>
      <p:sp>
        <p:nvSpPr>
          <p:cNvPr id="50179" name="Rectangle 2"/>
          <p:cNvSpPr>
            <a:spLocks noChangeArrowheads="1" noTextEdit="1"/>
          </p:cNvSpPr>
          <p:nvPr>
            <p:ph type="sldImg"/>
          </p:nvPr>
        </p:nvSpPr>
        <p:spPr>
          <a:ln/>
        </p:spPr>
      </p:sp>
      <p:sp>
        <p:nvSpPr>
          <p:cNvPr id="50180" name="Rectangle 3"/>
          <p:cNvSpPr>
            <a:spLocks noGrp="1" noChangeArrowheads="1"/>
          </p:cNvSpPr>
          <p:nvPr>
            <p:ph type="body" idx="1"/>
          </p:nvPr>
        </p:nvSpPr>
        <p:spPr>
          <a:noFill/>
          <a:ln w="9525"/>
        </p:spPr>
        <p:txBody>
          <a:bodyPr/>
          <a:lstStyle/>
          <a:p>
            <a:endParaRPr lang="ur-PK"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xfrm>
            <a:off x="1143000" y="685800"/>
            <a:ext cx="4572000" cy="3429000"/>
          </a:xfrm>
          <a:ln/>
        </p:spPr>
      </p:sp>
      <p:sp>
        <p:nvSpPr>
          <p:cNvPr id="88067" name="Rectangle 3"/>
          <p:cNvSpPr>
            <a:spLocks noGrp="1" noChangeArrowheads="1"/>
          </p:cNvSpPr>
          <p:nvPr>
            <p:ph type="body" idx="1"/>
          </p:nvPr>
        </p:nvSpPr>
        <p:spPr>
          <a:xfrm>
            <a:off x="457200" y="4343400"/>
            <a:ext cx="5943600" cy="4114800"/>
          </a:xfrm>
          <a:noFill/>
          <a:ln w="9525"/>
        </p:spPr>
        <p:txBody>
          <a:bodyPr lIns="91432" tIns="45716" rIns="91432" bIns="45716"/>
          <a:lstStyle/>
          <a:p>
            <a:pPr marL="171450" indent="-171450"/>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w="9525"/>
        </p:spPr>
        <p:txBody>
          <a:bodyPr/>
          <a:lstStyle/>
          <a:p>
            <a:endParaRPr lang="ur-PK" smtClean="0"/>
          </a:p>
        </p:txBody>
      </p:sp>
      <p:sp>
        <p:nvSpPr>
          <p:cNvPr id="53252" name="Slide Number Placeholder 3"/>
          <p:cNvSpPr>
            <a:spLocks noGrp="1"/>
          </p:cNvSpPr>
          <p:nvPr>
            <p:ph type="sldNum" sz="quarter" idx="5"/>
          </p:nvPr>
        </p:nvSpPr>
        <p:spPr>
          <a:xfrm>
            <a:off x="1588" y="8685213"/>
            <a:ext cx="2971800" cy="457200"/>
          </a:xfrm>
          <a:prstGeom prst="rect">
            <a:avLst/>
          </a:prstGeom>
          <a:noFill/>
        </p:spPr>
        <p:txBody>
          <a:bodyPr/>
          <a:lstStyle/>
          <a:p>
            <a:fld id="{8CFE554A-D313-4B8D-B310-73BF3DAD5CD0}" type="slidenum">
              <a:rPr lang="en-US" smtClean="0">
                <a:latin typeface="Arial" pitchFamily="34" charset="0"/>
              </a:rPr>
              <a:pPr/>
              <a:t>9</a:t>
            </a:fld>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hangingPunct="0">
                  <a:defRPr/>
                </a:pPr>
                <a:endParaRPr lang="en-US">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cs typeface="+mn-cs"/>
              </a:endParaRPr>
            </a:p>
          </p:txBody>
        </p:sp>
      </p:grpSp>
      <p:sp>
        <p:nvSpPr>
          <p:cNvPr id="11674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1674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D23403C-F887-4CEC-8D52-4FB1FC44EEE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471E449-F4A1-4DF5-B92A-3623B4EB2B54}"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02FF6A9-852D-4F67-9F68-E7E1E38F50D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E274F5F-8787-4E71-8003-523F08FCC70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B2C4B87-28B7-4D23-9C33-80C6AB8E941F}"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8400"/>
            <a:ext cx="2133600" cy="45720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8400"/>
            <a:ext cx="2133600" cy="457200"/>
          </a:xfrm>
        </p:spPr>
        <p:txBody>
          <a:bodyPr/>
          <a:lstStyle>
            <a:lvl1pPr>
              <a:defRPr/>
            </a:lvl1pPr>
          </a:lstStyle>
          <a:p>
            <a:pPr>
              <a:defRPr/>
            </a:pPr>
            <a:fld id="{5935745D-A1CF-41BE-A4DE-367B890F7E06}" type="slidenum">
              <a:rPr lang="ar-SA"/>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EB62F1A-1219-4152-BD05-419C6773072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04B4ACD-A291-424E-849D-0427CF9F289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1FB919C-FCB5-4ABB-9BC6-A32858DA428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20F1BA1D-1DBB-4B4D-B587-9F3ADA4A154A}"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0D2DB5DF-4218-49E5-BA13-8CE32815E22E}"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65FDE06B-EBBC-4DCF-B45C-ABE8A21098F1}"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B87E811-D691-4F85-B37B-825166B4826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2A2D0EFC-B767-4E7F-B9D3-53B6E583B60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cs typeface="+mn-cs"/>
              </a:defRPr>
            </a:lvl1pPr>
          </a:lstStyle>
          <a:p>
            <a:pPr>
              <a:defRPr/>
            </a:pPr>
            <a:endParaRPr lang="en-US"/>
          </a:p>
        </p:txBody>
      </p:sp>
      <p:sp>
        <p:nvSpPr>
          <p:cNvPr id="11571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cs typeface="+mn-cs"/>
              </a:defRPr>
            </a:lvl1pPr>
          </a:lstStyle>
          <a:p>
            <a:pPr>
              <a:defRPr/>
            </a:pPr>
            <a:fld id="{063FACF7-A239-4238-A32B-88A1477AB7AA}" type="slidenum">
              <a:rPr lang="en-US"/>
              <a:pPr>
                <a:defRPr/>
              </a:pPr>
              <a:t>‹#›</a:t>
            </a:fld>
            <a:endParaRPr lang="en-US"/>
          </a:p>
        </p:txBody>
      </p:sp>
      <p:grpSp>
        <p:nvGrpSpPr>
          <p:cNvPr id="9220" name="Group 4"/>
          <p:cNvGrpSpPr>
            <a:grpSpLocks/>
          </p:cNvGrpSpPr>
          <p:nvPr/>
        </p:nvGrpSpPr>
        <p:grpSpPr bwMode="auto">
          <a:xfrm>
            <a:off x="0" y="0"/>
            <a:ext cx="9140825" cy="6850063"/>
            <a:chOff x="0" y="0"/>
            <a:chExt cx="5758" cy="4315"/>
          </a:xfrm>
        </p:grpSpPr>
        <p:grpSp>
          <p:nvGrpSpPr>
            <p:cNvPr id="9224" name="Group 5"/>
            <p:cNvGrpSpPr>
              <a:grpSpLocks/>
            </p:cNvGrpSpPr>
            <p:nvPr userDrawn="1"/>
          </p:nvGrpSpPr>
          <p:grpSpPr bwMode="auto">
            <a:xfrm>
              <a:off x="1728" y="2230"/>
              <a:ext cx="4027" cy="2085"/>
              <a:chOff x="1728" y="2230"/>
              <a:chExt cx="4027" cy="2085"/>
            </a:xfrm>
          </p:grpSpPr>
          <p:sp>
            <p:nvSpPr>
              <p:cNvPr id="11571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cs typeface="+mn-cs"/>
                </a:endParaRPr>
              </a:p>
            </p:txBody>
          </p:sp>
          <p:sp>
            <p:nvSpPr>
              <p:cNvPr id="11571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cs typeface="+mn-cs"/>
                </a:endParaRPr>
              </a:p>
            </p:txBody>
          </p:sp>
          <p:sp>
            <p:nvSpPr>
              <p:cNvPr id="11572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cs typeface="+mn-cs"/>
                </a:endParaRPr>
              </a:p>
            </p:txBody>
          </p:sp>
          <p:sp>
            <p:nvSpPr>
              <p:cNvPr id="115721"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hangingPunct="0">
                  <a:defRPr/>
                </a:pPr>
                <a:endParaRPr lang="en-US">
                  <a:cs typeface="+mn-cs"/>
                </a:endParaRPr>
              </a:p>
            </p:txBody>
          </p:sp>
          <p:sp>
            <p:nvSpPr>
              <p:cNvPr id="11572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cs typeface="+mn-cs"/>
                </a:endParaRPr>
              </a:p>
            </p:txBody>
          </p:sp>
        </p:grpSp>
        <p:sp>
          <p:nvSpPr>
            <p:cNvPr id="11572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cs typeface="+mn-cs"/>
              </a:endParaRPr>
            </a:p>
          </p:txBody>
        </p:sp>
        <p:sp>
          <p:nvSpPr>
            <p:cNvPr id="115724"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cs typeface="+mn-cs"/>
              </a:endParaRPr>
            </a:p>
          </p:txBody>
        </p:sp>
      </p:grpSp>
      <p:sp>
        <p:nvSpPr>
          <p:cNvPr id="11572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572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34" charset="0"/>
                <a:cs typeface="+mn-cs"/>
              </a:defRPr>
            </a:lvl1pPr>
          </a:lstStyle>
          <a:p>
            <a:pPr>
              <a:defRPr/>
            </a:pPr>
            <a:endParaRPr lang="en-US"/>
          </a:p>
        </p:txBody>
      </p:sp>
      <p:sp>
        <p:nvSpPr>
          <p:cNvPr id="11572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31"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2" r:id="rId14"/>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gif"/></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6.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oleObject" Target="../embeddings/oleObject6.bin"/><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7.bin"/></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oleObject" Target="../embeddings/oleObject8.bin"/><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8.xml"/><Relationship Id="rId7"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5330" name="Picture 2"/>
          <p:cNvPicPr>
            <a:picLocks noChangeAspect="1" noChangeArrowheads="1"/>
          </p:cNvPicPr>
          <p:nvPr/>
        </p:nvPicPr>
        <p:blipFill>
          <a:blip r:embed="rId3"/>
          <a:srcRect/>
          <a:stretch>
            <a:fillRect/>
          </a:stretch>
        </p:blipFill>
        <p:spPr bwMode="auto">
          <a:xfrm>
            <a:off x="457200" y="1143000"/>
            <a:ext cx="8226425" cy="472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5"/>
          <p:cNvSpPr>
            <a:spLocks noGrp="1" noChangeArrowheads="1"/>
          </p:cNvSpPr>
          <p:nvPr>
            <p:ph type="title"/>
          </p:nvPr>
        </p:nvSpPr>
        <p:spPr>
          <a:xfrm>
            <a:off x="237067" y="152400"/>
            <a:ext cx="7823200" cy="990600"/>
          </a:xfrm>
        </p:spPr>
        <p:txBody>
          <a:bodyPr anchor="t"/>
          <a:lstStyle/>
          <a:p>
            <a:pPr algn="l" eaLnBrk="1" hangingPunct="1"/>
            <a:r>
              <a:rPr lang="en-US" sz="2800" b="1" dirty="0" smtClean="0">
                <a:solidFill>
                  <a:srgbClr val="FF9933"/>
                </a:solidFill>
              </a:rPr>
              <a:t>Early diagnosis of MI by </a:t>
            </a:r>
            <a:r>
              <a:rPr lang="en-US" sz="2800" b="1" dirty="0" err="1" smtClean="0">
                <a:solidFill>
                  <a:srgbClr val="FF9933"/>
                </a:solidFill>
              </a:rPr>
              <a:t>hs</a:t>
            </a:r>
            <a:r>
              <a:rPr lang="en-US" sz="2800" b="1" dirty="0" smtClean="0">
                <a:solidFill>
                  <a:srgbClr val="FF9933"/>
                </a:solidFill>
              </a:rPr>
              <a:t> </a:t>
            </a:r>
            <a:r>
              <a:rPr lang="en-US" sz="2800" b="1" dirty="0" err="1" smtClean="0">
                <a:solidFill>
                  <a:srgbClr val="FF9933"/>
                </a:solidFill>
              </a:rPr>
              <a:t>cTnT</a:t>
            </a:r>
            <a:r>
              <a:rPr lang="en-US" sz="2800" b="1" dirty="0" smtClean="0">
                <a:solidFill>
                  <a:srgbClr val="FF9933"/>
                </a:solidFill>
              </a:rPr>
              <a:t>, MPO&amp; PAPP-A</a:t>
            </a:r>
          </a:p>
        </p:txBody>
      </p:sp>
      <p:pic>
        <p:nvPicPr>
          <p:cNvPr id="16387" name="Picture 4"/>
          <p:cNvPicPr>
            <a:picLocks noGrp="1" noChangeAspect="1" noChangeArrowheads="1"/>
          </p:cNvPicPr>
          <p:nvPr>
            <p:ph idx="1"/>
          </p:nvPr>
        </p:nvPicPr>
        <p:blipFill>
          <a:blip r:embed="rId3"/>
          <a:srcRect/>
          <a:stretch>
            <a:fillRect/>
          </a:stretch>
        </p:blipFill>
        <p:spPr>
          <a:xfrm>
            <a:off x="474134" y="762001"/>
            <a:ext cx="6874933" cy="5445125"/>
          </a:xfrm>
          <a:noFill/>
        </p:spPr>
      </p:pic>
      <p:sp>
        <p:nvSpPr>
          <p:cNvPr id="16388" name="Text Box 7"/>
          <p:cNvSpPr txBox="1">
            <a:spLocks noChangeArrowheads="1"/>
          </p:cNvSpPr>
          <p:nvPr/>
        </p:nvSpPr>
        <p:spPr bwMode="auto">
          <a:xfrm>
            <a:off x="3660423" y="4191001"/>
            <a:ext cx="3214511" cy="1503363"/>
          </a:xfrm>
          <a:prstGeom prst="rect">
            <a:avLst/>
          </a:prstGeom>
          <a:solidFill>
            <a:srgbClr val="FFFFFF"/>
          </a:solidFill>
          <a:ln w="9525">
            <a:solidFill>
              <a:srgbClr val="000000"/>
            </a:solidFill>
            <a:miter lim="800000"/>
            <a:headEnd/>
            <a:tailEnd/>
          </a:ln>
        </p:spPr>
        <p:txBody>
          <a:bodyPr/>
          <a:lstStyle/>
          <a:p>
            <a:pPr algn="just"/>
            <a:r>
              <a:rPr lang="en-US" sz="2000">
                <a:solidFill>
                  <a:srgbClr val="002060"/>
                </a:solidFill>
                <a:latin typeface="Arial" pitchFamily="34" charset="0"/>
              </a:rPr>
              <a:t>AUC (95 CI)</a:t>
            </a:r>
          </a:p>
          <a:p>
            <a:pPr algn="just"/>
            <a:r>
              <a:rPr lang="en-US" sz="2000">
                <a:solidFill>
                  <a:srgbClr val="002060"/>
                </a:solidFill>
                <a:latin typeface="Arial" pitchFamily="34" charset="0"/>
              </a:rPr>
              <a:t>hs cTnT 0.952 (.909-.978)</a:t>
            </a:r>
          </a:p>
          <a:p>
            <a:pPr algn="just"/>
            <a:r>
              <a:rPr lang="en-US" sz="2000">
                <a:solidFill>
                  <a:srgbClr val="002060"/>
                </a:solidFill>
                <a:latin typeface="Arial" pitchFamily="34" charset="0"/>
              </a:rPr>
              <a:t>MPO 0.886 (.830-.929)</a:t>
            </a:r>
          </a:p>
          <a:p>
            <a:pPr algn="just"/>
            <a:r>
              <a:rPr lang="en-US" sz="2000">
                <a:solidFill>
                  <a:srgbClr val="002060"/>
                </a:solidFill>
                <a:latin typeface="Arial" pitchFamily="34" charset="0"/>
              </a:rPr>
              <a:t>PAPP-A 0.797 (.730-.854)</a:t>
            </a:r>
            <a:endParaRPr lang="en-US" sz="2000">
              <a:solidFill>
                <a:srgbClr val="002060"/>
              </a:solidFill>
            </a:endParaRPr>
          </a:p>
        </p:txBody>
      </p:sp>
      <p:sp>
        <p:nvSpPr>
          <p:cNvPr id="5" name="TextBox 4"/>
          <p:cNvSpPr txBox="1"/>
          <p:nvPr/>
        </p:nvSpPr>
        <p:spPr>
          <a:xfrm>
            <a:off x="508000" y="6291264"/>
            <a:ext cx="4549422" cy="338137"/>
          </a:xfrm>
          <a:prstGeom prst="rect">
            <a:avLst/>
          </a:prstGeom>
          <a:noFill/>
        </p:spPr>
        <p:txBody>
          <a:bodyPr wrap="none">
            <a:spAutoFit/>
          </a:bodyPr>
          <a:lstStyle/>
          <a:p>
            <a:pPr>
              <a:defRPr/>
            </a:pPr>
            <a:r>
              <a:rPr lang="pt-BR" sz="1600" b="0" dirty="0">
                <a:solidFill>
                  <a:srgbClr val="FFFF00"/>
                </a:solidFill>
                <a:latin typeface="+mj-lt"/>
              </a:rPr>
              <a:t>Khan DA et al. /Korea J Lab Med. 2011; 31: 172-178</a:t>
            </a:r>
            <a:endParaRPr lang="en-US" sz="1600" b="0" dirty="0">
              <a:solidFill>
                <a:srgbClr val="FFFF00"/>
              </a:solidFill>
              <a:latin typeface="+mj-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p:cNvSpPr>
            <a:spLocks noChangeArrowheads="1"/>
          </p:cNvSpPr>
          <p:nvPr/>
        </p:nvSpPr>
        <p:spPr bwMode="auto">
          <a:xfrm>
            <a:off x="1125538" y="1631950"/>
            <a:ext cx="6918325" cy="2459038"/>
          </a:xfrm>
          <a:prstGeom prst="roundRect">
            <a:avLst>
              <a:gd name="adj" fmla="val 16667"/>
            </a:avLst>
          </a:prstGeom>
          <a:gradFill rotWithShape="0">
            <a:gsLst>
              <a:gs pos="0">
                <a:srgbClr val="000099"/>
              </a:gs>
              <a:gs pos="100000">
                <a:srgbClr val="0033CC"/>
              </a:gs>
            </a:gsLst>
            <a:lin ang="5400000" scaled="1"/>
          </a:gradFill>
          <a:ln w="9525">
            <a:noFill/>
            <a:round/>
            <a:headEnd/>
            <a:tailEnd/>
          </a:ln>
        </p:spPr>
        <p:txBody>
          <a:bodyPr wrap="none" anchor="ctr"/>
          <a:lstStyle/>
          <a:p>
            <a:pPr eaLnBrk="0" hangingPunct="0"/>
            <a:endParaRPr lang="en-US"/>
          </a:p>
        </p:txBody>
      </p:sp>
      <p:sp>
        <p:nvSpPr>
          <p:cNvPr id="1017859" name="Freeform 3"/>
          <p:cNvSpPr>
            <a:spLocks/>
          </p:cNvSpPr>
          <p:nvPr/>
        </p:nvSpPr>
        <p:spPr bwMode="auto">
          <a:xfrm>
            <a:off x="1301750" y="3049588"/>
            <a:ext cx="6589713" cy="581025"/>
          </a:xfrm>
          <a:custGeom>
            <a:avLst/>
            <a:gdLst/>
            <a:ahLst/>
            <a:cxnLst>
              <a:cxn ang="0">
                <a:pos x="0" y="272"/>
              </a:cxn>
              <a:cxn ang="0">
                <a:pos x="0" y="0"/>
              </a:cxn>
              <a:cxn ang="0">
                <a:pos x="4670" y="0"/>
              </a:cxn>
              <a:cxn ang="0">
                <a:pos x="4670" y="314"/>
              </a:cxn>
            </a:cxnLst>
            <a:rect l="0" t="0" r="r" b="b"/>
            <a:pathLst>
              <a:path w="4670" h="314">
                <a:moveTo>
                  <a:pt x="0" y="272"/>
                </a:moveTo>
                <a:lnTo>
                  <a:pt x="0" y="0"/>
                </a:lnTo>
                <a:lnTo>
                  <a:pt x="4670" y="0"/>
                </a:lnTo>
                <a:lnTo>
                  <a:pt x="4670" y="314"/>
                </a:lnTo>
              </a:path>
            </a:pathLst>
          </a:custGeom>
          <a:noFill/>
          <a:ln w="28575" cmpd="sng">
            <a:solidFill>
              <a:srgbClr val="99CCFF"/>
            </a:solidFill>
            <a:round/>
            <a:headEnd/>
            <a:tailEnd/>
          </a:ln>
          <a:effectLst>
            <a:outerShdw dist="35921" dir="2700000" algn="ctr" rotWithShape="0">
              <a:schemeClr val="bg2"/>
            </a:outerShdw>
          </a:effectLst>
        </p:spPr>
        <p:txBody>
          <a:bodyPr/>
          <a:lstStyle/>
          <a:p>
            <a:pPr eaLnBrk="0" hangingPunct="0">
              <a:defRPr/>
            </a:pPr>
            <a:endParaRPr lang="en-US">
              <a:cs typeface="+mn-cs"/>
            </a:endParaRPr>
          </a:p>
        </p:txBody>
      </p:sp>
      <p:sp>
        <p:nvSpPr>
          <p:cNvPr id="1017860" name="Line 4"/>
          <p:cNvSpPr>
            <a:spLocks noChangeShapeType="1"/>
          </p:cNvSpPr>
          <p:nvPr/>
        </p:nvSpPr>
        <p:spPr bwMode="auto">
          <a:xfrm>
            <a:off x="2854325" y="3043238"/>
            <a:ext cx="0" cy="565150"/>
          </a:xfrm>
          <a:prstGeom prst="line">
            <a:avLst/>
          </a:prstGeom>
          <a:noFill/>
          <a:ln w="28575">
            <a:solidFill>
              <a:srgbClr val="99CCFF"/>
            </a:solidFill>
            <a:round/>
            <a:headEnd/>
            <a:tailEnd/>
          </a:ln>
          <a:effectLst>
            <a:outerShdw dist="71842" dir="2700000" algn="ctr" rotWithShape="0">
              <a:schemeClr val="bg2"/>
            </a:outerShdw>
          </a:effectLst>
        </p:spPr>
        <p:txBody>
          <a:bodyPr/>
          <a:lstStyle/>
          <a:p>
            <a:pPr eaLnBrk="0" hangingPunct="0">
              <a:defRPr/>
            </a:pPr>
            <a:endParaRPr lang="en-US">
              <a:cs typeface="+mn-cs"/>
            </a:endParaRPr>
          </a:p>
        </p:txBody>
      </p:sp>
      <p:sp>
        <p:nvSpPr>
          <p:cNvPr id="1017861" name="Line 5"/>
          <p:cNvSpPr>
            <a:spLocks noChangeShapeType="1"/>
          </p:cNvSpPr>
          <p:nvPr/>
        </p:nvSpPr>
        <p:spPr bwMode="auto">
          <a:xfrm>
            <a:off x="6319838" y="3043238"/>
            <a:ext cx="0" cy="565150"/>
          </a:xfrm>
          <a:prstGeom prst="line">
            <a:avLst/>
          </a:prstGeom>
          <a:noFill/>
          <a:ln w="28575">
            <a:solidFill>
              <a:srgbClr val="99CCFF"/>
            </a:solidFill>
            <a:round/>
            <a:headEnd/>
            <a:tailEnd/>
          </a:ln>
          <a:effectLst>
            <a:outerShdw dist="71842" dir="2700000" algn="ctr" rotWithShape="0">
              <a:schemeClr val="bg2"/>
            </a:outerShdw>
          </a:effectLst>
        </p:spPr>
        <p:txBody>
          <a:bodyPr/>
          <a:lstStyle/>
          <a:p>
            <a:pPr eaLnBrk="0" hangingPunct="0">
              <a:defRPr/>
            </a:pPr>
            <a:endParaRPr lang="en-US">
              <a:cs typeface="+mn-cs"/>
            </a:endParaRPr>
          </a:p>
        </p:txBody>
      </p:sp>
      <p:sp>
        <p:nvSpPr>
          <p:cNvPr id="1017862" name="Line 6"/>
          <p:cNvSpPr>
            <a:spLocks noChangeShapeType="1"/>
          </p:cNvSpPr>
          <p:nvPr/>
        </p:nvSpPr>
        <p:spPr bwMode="auto">
          <a:xfrm>
            <a:off x="4595813" y="2560638"/>
            <a:ext cx="0" cy="1047750"/>
          </a:xfrm>
          <a:prstGeom prst="line">
            <a:avLst/>
          </a:prstGeom>
          <a:noFill/>
          <a:ln w="28575">
            <a:solidFill>
              <a:srgbClr val="99CCFF"/>
            </a:solidFill>
            <a:round/>
            <a:headEnd/>
            <a:tailEnd/>
          </a:ln>
          <a:effectLst>
            <a:outerShdw dist="53882" dir="2700000" algn="ctr" rotWithShape="0">
              <a:schemeClr val="bg2"/>
            </a:outerShdw>
          </a:effectLst>
        </p:spPr>
        <p:txBody>
          <a:bodyPr/>
          <a:lstStyle/>
          <a:p>
            <a:pPr eaLnBrk="0" hangingPunct="0">
              <a:defRPr/>
            </a:pPr>
            <a:endParaRPr lang="en-US">
              <a:cs typeface="+mn-cs"/>
            </a:endParaRPr>
          </a:p>
        </p:txBody>
      </p:sp>
      <p:sp>
        <p:nvSpPr>
          <p:cNvPr id="1017863" name="Rectangle 7"/>
          <p:cNvSpPr>
            <a:spLocks noGrp="1" noChangeArrowheads="1"/>
          </p:cNvSpPr>
          <p:nvPr>
            <p:ph type="title"/>
          </p:nvPr>
        </p:nvSpPr>
        <p:spPr>
          <a:xfrm>
            <a:off x="474663" y="328613"/>
            <a:ext cx="8486775" cy="982662"/>
          </a:xfrm>
        </p:spPr>
        <p:txBody>
          <a:bodyPr lIns="0" tIns="0" rIns="0" bIns="0" anchor="t"/>
          <a:lstStyle/>
          <a:p>
            <a:pPr>
              <a:defRPr/>
            </a:pPr>
            <a:r>
              <a:rPr lang="en-US" sz="3600" b="0"/>
              <a:t>Beyond Cholesterol:  Predicting Cardiovascular Risk In the 21</a:t>
            </a:r>
            <a:r>
              <a:rPr lang="en-US" sz="3600" b="0" baseline="30000"/>
              <a:t>st</a:t>
            </a:r>
            <a:r>
              <a:rPr lang="en-US" sz="3600" b="0"/>
              <a:t> Century</a:t>
            </a:r>
          </a:p>
        </p:txBody>
      </p:sp>
      <p:sp>
        <p:nvSpPr>
          <p:cNvPr id="1017864" name="AutoShape 8"/>
          <p:cNvSpPr>
            <a:spLocks noChangeArrowheads="1"/>
          </p:cNvSpPr>
          <p:nvPr/>
        </p:nvSpPr>
        <p:spPr bwMode="auto">
          <a:xfrm>
            <a:off x="2820988" y="1895475"/>
            <a:ext cx="3498850" cy="747713"/>
          </a:xfrm>
          <a:prstGeom prst="bevel">
            <a:avLst>
              <a:gd name="adj" fmla="val 12500"/>
            </a:avLst>
          </a:prstGeom>
          <a:solidFill>
            <a:srgbClr val="CC0000"/>
          </a:solidFill>
          <a:ln w="9525">
            <a:noFill/>
            <a:miter lim="800000"/>
            <a:headEnd/>
            <a:tailEnd/>
          </a:ln>
          <a:effectLst>
            <a:outerShdw dist="89803" dir="2700000" algn="ctr" rotWithShape="0">
              <a:schemeClr val="bg2"/>
            </a:outerShdw>
          </a:effectLst>
        </p:spPr>
        <p:txBody>
          <a:bodyPr wrap="none" anchor="ctr"/>
          <a:lstStyle/>
          <a:p>
            <a:pPr algn="ctr" eaLnBrk="0" hangingPunct="0">
              <a:defRPr/>
            </a:pPr>
            <a:r>
              <a:rPr lang="en-US" sz="2000" b="1">
                <a:effectLst>
                  <a:outerShdw blurRad="38100" dist="38100" dir="2700000" algn="tl">
                    <a:srgbClr val="000000"/>
                  </a:outerShdw>
                </a:effectLst>
                <a:latin typeface="Verdana" pitchFamily="34" charset="0"/>
                <a:cs typeface="+mn-cs"/>
              </a:rPr>
              <a:t>Cardiovascular Risk</a:t>
            </a:r>
            <a:endParaRPr lang="en-US" sz="2000">
              <a:effectLst>
                <a:outerShdw blurRad="38100" dist="38100" dir="2700000" algn="tl">
                  <a:srgbClr val="000000"/>
                </a:outerShdw>
              </a:effectLst>
              <a:latin typeface="Verdana" pitchFamily="34" charset="0"/>
              <a:cs typeface="+mn-cs"/>
            </a:endParaRPr>
          </a:p>
        </p:txBody>
      </p:sp>
      <p:grpSp>
        <p:nvGrpSpPr>
          <p:cNvPr id="19465" name="Group 9"/>
          <p:cNvGrpSpPr>
            <a:grpSpLocks/>
          </p:cNvGrpSpPr>
          <p:nvPr/>
        </p:nvGrpSpPr>
        <p:grpSpPr bwMode="auto">
          <a:xfrm>
            <a:off x="536575" y="3448050"/>
            <a:ext cx="8081963" cy="1409700"/>
            <a:chOff x="380" y="2172"/>
            <a:chExt cx="5728" cy="888"/>
          </a:xfrm>
        </p:grpSpPr>
        <p:sp>
          <p:nvSpPr>
            <p:cNvPr id="1017866" name="AutoShape 10"/>
            <p:cNvSpPr>
              <a:spLocks noChangeArrowheads="1"/>
            </p:cNvSpPr>
            <p:nvPr/>
          </p:nvSpPr>
          <p:spPr bwMode="auto">
            <a:xfrm>
              <a:off x="380" y="2172"/>
              <a:ext cx="990" cy="888"/>
            </a:xfrm>
            <a:prstGeom prst="bevel">
              <a:avLst>
                <a:gd name="adj" fmla="val 4231"/>
              </a:avLst>
            </a:prstGeom>
            <a:solidFill>
              <a:srgbClr val="008000"/>
            </a:solidFill>
            <a:ln w="9525">
              <a:noFill/>
              <a:miter lim="800000"/>
              <a:headEnd/>
              <a:tailEnd/>
            </a:ln>
            <a:effectLst>
              <a:outerShdw dist="89803" dir="2700000" algn="ctr" rotWithShape="0">
                <a:schemeClr val="bg2"/>
              </a:outerShdw>
            </a:effectLst>
          </p:spPr>
          <p:txBody>
            <a:bodyPr wrap="none" anchor="ctr"/>
            <a:lstStyle/>
            <a:p>
              <a:pPr algn="ctr" eaLnBrk="0" hangingPunct="0">
                <a:defRPr/>
              </a:pPr>
              <a:r>
                <a:rPr lang="en-US" sz="1900" b="1">
                  <a:effectLst>
                    <a:outerShdw blurRad="38100" dist="38100" dir="2700000" algn="tl">
                      <a:srgbClr val="000000"/>
                    </a:outerShdw>
                  </a:effectLst>
                  <a:latin typeface="Verdana" pitchFamily="34" charset="0"/>
                  <a:cs typeface="+mn-cs"/>
                </a:rPr>
                <a:t>Lipids</a:t>
              </a:r>
              <a:br>
                <a:rPr lang="en-US" sz="1900" b="1">
                  <a:effectLst>
                    <a:outerShdw blurRad="38100" dist="38100" dir="2700000" algn="tl">
                      <a:srgbClr val="000000"/>
                    </a:outerShdw>
                  </a:effectLst>
                  <a:latin typeface="Verdana" pitchFamily="34" charset="0"/>
                  <a:cs typeface="+mn-cs"/>
                </a:rPr>
              </a:br>
              <a:r>
                <a:rPr lang="en-US" sz="1900" b="1">
                  <a:effectLst>
                    <a:outerShdw blurRad="38100" dist="38100" dir="2700000" algn="tl">
                      <a:srgbClr val="000000"/>
                    </a:outerShdw>
                  </a:effectLst>
                  <a:latin typeface="Verdana" pitchFamily="34" charset="0"/>
                  <a:cs typeface="+mn-cs"/>
                </a:rPr>
                <a:t>HTN</a:t>
              </a:r>
              <a:br>
                <a:rPr lang="en-US" sz="1900" b="1">
                  <a:effectLst>
                    <a:outerShdw blurRad="38100" dist="38100" dir="2700000" algn="tl">
                      <a:srgbClr val="000000"/>
                    </a:outerShdw>
                  </a:effectLst>
                  <a:latin typeface="Verdana" pitchFamily="34" charset="0"/>
                  <a:cs typeface="+mn-cs"/>
                </a:rPr>
              </a:br>
              <a:r>
                <a:rPr lang="en-US" sz="1900" b="1">
                  <a:effectLst>
                    <a:outerShdw blurRad="38100" dist="38100" dir="2700000" algn="tl">
                      <a:srgbClr val="000000"/>
                    </a:outerShdw>
                  </a:effectLst>
                  <a:latin typeface="Verdana" pitchFamily="34" charset="0"/>
                  <a:cs typeface="+mn-cs"/>
                </a:rPr>
                <a:t>Diabetes</a:t>
              </a:r>
              <a:endParaRPr lang="en-US" sz="1900">
                <a:effectLst>
                  <a:outerShdw blurRad="38100" dist="38100" dir="2700000" algn="tl">
                    <a:srgbClr val="000000"/>
                  </a:outerShdw>
                </a:effectLst>
                <a:latin typeface="Verdana" pitchFamily="34" charset="0"/>
                <a:cs typeface="+mn-cs"/>
              </a:endParaRPr>
            </a:p>
          </p:txBody>
        </p:sp>
        <p:sp>
          <p:nvSpPr>
            <p:cNvPr id="1017867" name="AutoShape 11"/>
            <p:cNvSpPr>
              <a:spLocks noChangeArrowheads="1"/>
            </p:cNvSpPr>
            <p:nvPr/>
          </p:nvSpPr>
          <p:spPr bwMode="auto">
            <a:xfrm>
              <a:off x="1449" y="2172"/>
              <a:ext cx="1116" cy="888"/>
            </a:xfrm>
            <a:prstGeom prst="bevel">
              <a:avLst>
                <a:gd name="adj" fmla="val 4231"/>
              </a:avLst>
            </a:prstGeom>
            <a:solidFill>
              <a:srgbClr val="008000"/>
            </a:solidFill>
            <a:ln w="9525">
              <a:noFill/>
              <a:miter lim="800000"/>
              <a:headEnd/>
              <a:tailEnd/>
            </a:ln>
            <a:effectLst>
              <a:outerShdw dist="89803" dir="2700000" algn="ctr" rotWithShape="0">
                <a:schemeClr val="bg2"/>
              </a:outerShdw>
            </a:effectLst>
          </p:spPr>
          <p:txBody>
            <a:bodyPr wrap="none" anchor="ctr"/>
            <a:lstStyle/>
            <a:p>
              <a:pPr algn="ctr" eaLnBrk="0" hangingPunct="0">
                <a:defRPr/>
              </a:pPr>
              <a:r>
                <a:rPr lang="en-US" sz="2100" b="1">
                  <a:effectLst>
                    <a:outerShdw blurRad="38100" dist="38100" dir="2700000" algn="tl">
                      <a:srgbClr val="000000"/>
                    </a:outerShdw>
                  </a:effectLst>
                  <a:latin typeface="Verdana" pitchFamily="34" charset="0"/>
                  <a:cs typeface="+mn-cs"/>
                </a:rPr>
                <a:t>Behavioral</a:t>
              </a:r>
            </a:p>
          </p:txBody>
        </p:sp>
        <p:sp>
          <p:nvSpPr>
            <p:cNvPr id="1017868" name="AutoShape 12"/>
            <p:cNvSpPr>
              <a:spLocks noChangeArrowheads="1"/>
            </p:cNvSpPr>
            <p:nvPr/>
          </p:nvSpPr>
          <p:spPr bwMode="auto">
            <a:xfrm>
              <a:off x="2644" y="2172"/>
              <a:ext cx="1116" cy="888"/>
            </a:xfrm>
            <a:prstGeom prst="bevel">
              <a:avLst>
                <a:gd name="adj" fmla="val 4231"/>
              </a:avLst>
            </a:prstGeom>
            <a:solidFill>
              <a:srgbClr val="008000"/>
            </a:solidFill>
            <a:ln w="9525">
              <a:noFill/>
              <a:miter lim="800000"/>
              <a:headEnd/>
              <a:tailEnd/>
            </a:ln>
            <a:effectLst>
              <a:outerShdw dist="89803" dir="2700000" algn="ctr" rotWithShape="0">
                <a:schemeClr val="bg2"/>
              </a:outerShdw>
            </a:effectLst>
          </p:spPr>
          <p:txBody>
            <a:bodyPr wrap="none" anchor="ctr"/>
            <a:lstStyle/>
            <a:p>
              <a:pPr algn="ctr" eaLnBrk="0" hangingPunct="0">
                <a:defRPr/>
              </a:pPr>
              <a:r>
                <a:rPr lang="en-US" sz="1900" b="1">
                  <a:effectLst>
                    <a:outerShdw blurRad="38100" dist="38100" dir="2700000" algn="tl">
                      <a:srgbClr val="000000"/>
                    </a:outerShdw>
                  </a:effectLst>
                  <a:latin typeface="Verdana" pitchFamily="34" charset="0"/>
                  <a:cs typeface="+mn-cs"/>
                </a:rPr>
                <a:t>Hemostatic</a:t>
              </a:r>
              <a:br>
                <a:rPr lang="en-US" sz="1900" b="1">
                  <a:effectLst>
                    <a:outerShdw blurRad="38100" dist="38100" dir="2700000" algn="tl">
                      <a:srgbClr val="000000"/>
                    </a:outerShdw>
                  </a:effectLst>
                  <a:latin typeface="Verdana" pitchFamily="34" charset="0"/>
                  <a:cs typeface="+mn-cs"/>
                </a:rPr>
              </a:br>
              <a:r>
                <a:rPr lang="en-US" sz="1900" b="1">
                  <a:effectLst>
                    <a:outerShdw blurRad="38100" dist="38100" dir="2700000" algn="tl">
                      <a:srgbClr val="000000"/>
                    </a:outerShdw>
                  </a:effectLst>
                  <a:latin typeface="Verdana" pitchFamily="34" charset="0"/>
                  <a:cs typeface="+mn-cs"/>
                </a:rPr>
                <a:t>Thrombotic</a:t>
              </a:r>
              <a:endParaRPr lang="en-US" sz="1900">
                <a:effectLst>
                  <a:outerShdw blurRad="38100" dist="38100" dir="2700000" algn="tl">
                    <a:srgbClr val="000000"/>
                  </a:outerShdw>
                </a:effectLst>
                <a:latin typeface="Verdana" pitchFamily="34" charset="0"/>
                <a:cs typeface="+mn-cs"/>
              </a:endParaRPr>
            </a:p>
          </p:txBody>
        </p:sp>
        <p:sp>
          <p:nvSpPr>
            <p:cNvPr id="1017869" name="AutoShape 13"/>
            <p:cNvSpPr>
              <a:spLocks noChangeArrowheads="1"/>
            </p:cNvSpPr>
            <p:nvPr/>
          </p:nvSpPr>
          <p:spPr bwMode="auto">
            <a:xfrm>
              <a:off x="3839" y="2172"/>
              <a:ext cx="1304" cy="888"/>
            </a:xfrm>
            <a:prstGeom prst="bevel">
              <a:avLst>
                <a:gd name="adj" fmla="val 4231"/>
              </a:avLst>
            </a:prstGeom>
            <a:solidFill>
              <a:srgbClr val="008000"/>
            </a:solidFill>
            <a:ln w="9525">
              <a:noFill/>
              <a:miter lim="800000"/>
              <a:headEnd/>
              <a:tailEnd/>
            </a:ln>
            <a:effectLst>
              <a:outerShdw dist="89803" dir="2700000" algn="ctr" rotWithShape="0">
                <a:schemeClr val="bg2"/>
              </a:outerShdw>
            </a:effectLst>
          </p:spPr>
          <p:txBody>
            <a:bodyPr wrap="none" anchor="ctr"/>
            <a:lstStyle/>
            <a:p>
              <a:pPr algn="ctr" eaLnBrk="0" hangingPunct="0">
                <a:defRPr/>
              </a:pPr>
              <a:r>
                <a:rPr lang="en-US" sz="1700" b="1">
                  <a:effectLst>
                    <a:outerShdw blurRad="38100" dist="38100" dir="2700000" algn="tl">
                      <a:srgbClr val="000000"/>
                    </a:outerShdw>
                  </a:effectLst>
                  <a:latin typeface="Verdana" pitchFamily="34" charset="0"/>
                  <a:cs typeface="+mn-cs"/>
                </a:rPr>
                <a:t>Inflammatory</a:t>
              </a:r>
            </a:p>
          </p:txBody>
        </p:sp>
        <p:sp>
          <p:nvSpPr>
            <p:cNvPr id="1017870" name="AutoShape 14"/>
            <p:cNvSpPr>
              <a:spLocks noChangeArrowheads="1"/>
            </p:cNvSpPr>
            <p:nvPr/>
          </p:nvSpPr>
          <p:spPr bwMode="auto">
            <a:xfrm>
              <a:off x="5223" y="2172"/>
              <a:ext cx="885" cy="888"/>
            </a:xfrm>
            <a:prstGeom prst="bevel">
              <a:avLst>
                <a:gd name="adj" fmla="val 4231"/>
              </a:avLst>
            </a:prstGeom>
            <a:solidFill>
              <a:srgbClr val="008000"/>
            </a:solidFill>
            <a:ln w="9525">
              <a:noFill/>
              <a:miter lim="800000"/>
              <a:headEnd/>
              <a:tailEnd/>
            </a:ln>
            <a:effectLst>
              <a:outerShdw dist="89803" dir="2700000" algn="ctr" rotWithShape="0">
                <a:schemeClr val="bg2"/>
              </a:outerShdw>
            </a:effectLst>
          </p:spPr>
          <p:txBody>
            <a:bodyPr wrap="none" anchor="ctr"/>
            <a:lstStyle/>
            <a:p>
              <a:pPr algn="ctr" eaLnBrk="0" hangingPunct="0">
                <a:defRPr/>
              </a:pPr>
              <a:r>
                <a:rPr lang="en-US" sz="1900" b="1">
                  <a:effectLst>
                    <a:outerShdw blurRad="38100" dist="38100" dir="2700000" algn="tl">
                      <a:srgbClr val="000000"/>
                    </a:outerShdw>
                  </a:effectLst>
                  <a:latin typeface="Verdana" pitchFamily="34" charset="0"/>
                  <a:cs typeface="+mn-cs"/>
                </a:rPr>
                <a:t>Genetic</a:t>
              </a: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6" name="Rectangle 2"/>
          <p:cNvSpPr>
            <a:spLocks noGrp="1" noChangeArrowheads="1"/>
          </p:cNvSpPr>
          <p:nvPr>
            <p:ph type="title"/>
          </p:nvPr>
        </p:nvSpPr>
        <p:spPr>
          <a:xfrm>
            <a:off x="685800" y="304800"/>
            <a:ext cx="7772400" cy="838200"/>
          </a:xfrm>
        </p:spPr>
        <p:txBody>
          <a:bodyPr/>
          <a:lstStyle/>
          <a:p>
            <a:pPr>
              <a:defRPr/>
            </a:pPr>
            <a:r>
              <a:rPr lang="en-US" sz="4000" b="0"/>
              <a:t>A Complex Metabolic Disorder</a:t>
            </a:r>
          </a:p>
        </p:txBody>
      </p:sp>
      <p:grpSp>
        <p:nvGrpSpPr>
          <p:cNvPr id="17411" name="Group 3"/>
          <p:cNvGrpSpPr>
            <a:grpSpLocks/>
          </p:cNvGrpSpPr>
          <p:nvPr/>
        </p:nvGrpSpPr>
        <p:grpSpPr bwMode="auto">
          <a:xfrm>
            <a:off x="1397000" y="1066800"/>
            <a:ext cx="6645275" cy="5468938"/>
            <a:chOff x="663" y="668"/>
            <a:chExt cx="4186" cy="3445"/>
          </a:xfrm>
        </p:grpSpPr>
        <p:sp>
          <p:nvSpPr>
            <p:cNvPr id="17412" name="Oval 4"/>
            <p:cNvSpPr>
              <a:spLocks noChangeArrowheads="1"/>
            </p:cNvSpPr>
            <p:nvPr/>
          </p:nvSpPr>
          <p:spPr bwMode="auto">
            <a:xfrm>
              <a:off x="1872" y="1488"/>
              <a:ext cx="1776" cy="1776"/>
            </a:xfrm>
            <a:prstGeom prst="ellipse">
              <a:avLst/>
            </a:prstGeom>
            <a:solidFill>
              <a:srgbClr val="FFFFFF"/>
            </a:solidFill>
            <a:ln w="9525">
              <a:noFill/>
              <a:round/>
              <a:headEnd/>
              <a:tailEnd/>
            </a:ln>
          </p:spPr>
          <p:txBody>
            <a:bodyPr wrap="none" anchor="ctr"/>
            <a:lstStyle/>
            <a:p>
              <a:pPr eaLnBrk="0" hangingPunct="0"/>
              <a:endParaRPr lang="en-US"/>
            </a:p>
          </p:txBody>
        </p:sp>
        <p:grpSp>
          <p:nvGrpSpPr>
            <p:cNvPr id="17413" name="Group 5"/>
            <p:cNvGrpSpPr>
              <a:grpSpLocks/>
            </p:cNvGrpSpPr>
            <p:nvPr/>
          </p:nvGrpSpPr>
          <p:grpSpPr bwMode="auto">
            <a:xfrm>
              <a:off x="663" y="1440"/>
              <a:ext cx="1429" cy="1392"/>
              <a:chOff x="663" y="1440"/>
              <a:chExt cx="1429" cy="1392"/>
            </a:xfrm>
          </p:grpSpPr>
          <p:sp>
            <p:nvSpPr>
              <p:cNvPr id="17433" name="Oval 6"/>
              <p:cNvSpPr>
                <a:spLocks noChangeArrowheads="1"/>
              </p:cNvSpPr>
              <p:nvPr/>
            </p:nvSpPr>
            <p:spPr bwMode="auto">
              <a:xfrm>
                <a:off x="673" y="1440"/>
                <a:ext cx="1392" cy="1392"/>
              </a:xfrm>
              <a:prstGeom prst="ellipse">
                <a:avLst/>
              </a:prstGeom>
              <a:solidFill>
                <a:srgbClr val="66FF33"/>
              </a:solidFill>
              <a:ln w="9525">
                <a:noFill/>
                <a:round/>
                <a:headEnd/>
                <a:tailEnd/>
              </a:ln>
            </p:spPr>
            <p:txBody>
              <a:bodyPr wrap="none" anchor="ctr"/>
              <a:lstStyle/>
              <a:p>
                <a:pPr eaLnBrk="0" hangingPunct="0"/>
                <a:endParaRPr lang="en-US"/>
              </a:p>
            </p:txBody>
          </p:sp>
          <p:sp>
            <p:nvSpPr>
              <p:cNvPr id="17434" name="Text Box 7"/>
              <p:cNvSpPr txBox="1">
                <a:spLocks noChangeArrowheads="1"/>
              </p:cNvSpPr>
              <p:nvPr/>
            </p:nvSpPr>
            <p:spPr bwMode="auto">
              <a:xfrm>
                <a:off x="663" y="1794"/>
                <a:ext cx="1429" cy="672"/>
              </a:xfrm>
              <a:prstGeom prst="rect">
                <a:avLst/>
              </a:prstGeom>
              <a:noFill/>
              <a:ln w="9525">
                <a:noFill/>
                <a:miter lim="800000"/>
                <a:headEnd/>
                <a:tailEnd/>
              </a:ln>
            </p:spPr>
            <p:txBody>
              <a:bodyPr wrap="none" anchor="ctr">
                <a:spAutoFit/>
              </a:bodyPr>
              <a:lstStyle/>
              <a:p>
                <a:pPr algn="ctr" eaLnBrk="0" hangingPunct="0"/>
                <a:endParaRPr lang="en-US" sz="800" b="1">
                  <a:solidFill>
                    <a:schemeClr val="bg1"/>
                  </a:solidFill>
                  <a:latin typeface="Arial" pitchFamily="34" charset="0"/>
                </a:endParaRPr>
              </a:p>
              <a:p>
                <a:pPr algn="ctr" eaLnBrk="0" hangingPunct="0"/>
                <a:r>
                  <a:rPr lang="en-US" sz="2400" b="1">
                    <a:solidFill>
                      <a:schemeClr val="bg1"/>
                    </a:solidFill>
                    <a:latin typeface="Comic Sans MS" pitchFamily="66" charset="0"/>
                  </a:rPr>
                  <a:t>Macrovascular</a:t>
                </a:r>
              </a:p>
              <a:p>
                <a:pPr algn="ctr" eaLnBrk="0" hangingPunct="0"/>
                <a:r>
                  <a:rPr lang="en-US" sz="2400" b="1">
                    <a:solidFill>
                      <a:schemeClr val="bg1"/>
                    </a:solidFill>
                    <a:latin typeface="Comic Sans MS" pitchFamily="66" charset="0"/>
                  </a:rPr>
                  <a:t>complications</a:t>
                </a:r>
              </a:p>
              <a:p>
                <a:pPr algn="ctr" eaLnBrk="0" hangingPunct="0"/>
                <a:endParaRPr lang="en-US" sz="800" b="1">
                  <a:solidFill>
                    <a:schemeClr val="bg1"/>
                  </a:solidFill>
                  <a:latin typeface="Comic Sans MS" pitchFamily="66" charset="0"/>
                </a:endParaRPr>
              </a:p>
            </p:txBody>
          </p:sp>
        </p:grpSp>
        <p:grpSp>
          <p:nvGrpSpPr>
            <p:cNvPr id="17414" name="Group 8"/>
            <p:cNvGrpSpPr>
              <a:grpSpLocks/>
            </p:cNvGrpSpPr>
            <p:nvPr/>
          </p:nvGrpSpPr>
          <p:grpSpPr bwMode="auto">
            <a:xfrm>
              <a:off x="1589" y="668"/>
              <a:ext cx="1259" cy="1259"/>
              <a:chOff x="3072" y="528"/>
              <a:chExt cx="1200" cy="1200"/>
            </a:xfrm>
          </p:grpSpPr>
          <p:sp>
            <p:nvSpPr>
              <p:cNvPr id="17431" name="Oval 9"/>
              <p:cNvSpPr>
                <a:spLocks noChangeArrowheads="1"/>
              </p:cNvSpPr>
              <p:nvPr/>
            </p:nvSpPr>
            <p:spPr bwMode="auto">
              <a:xfrm>
                <a:off x="3072" y="528"/>
                <a:ext cx="1200" cy="1200"/>
              </a:xfrm>
              <a:prstGeom prst="ellipse">
                <a:avLst/>
              </a:prstGeom>
              <a:solidFill>
                <a:srgbClr val="996633"/>
              </a:solidFill>
              <a:ln w="9525">
                <a:noFill/>
                <a:round/>
                <a:headEnd/>
                <a:tailEnd/>
              </a:ln>
            </p:spPr>
            <p:txBody>
              <a:bodyPr wrap="none" anchor="ctr"/>
              <a:lstStyle/>
              <a:p>
                <a:pPr eaLnBrk="0" hangingPunct="0"/>
                <a:endParaRPr lang="en-US"/>
              </a:p>
            </p:txBody>
          </p:sp>
          <p:sp>
            <p:nvSpPr>
              <p:cNvPr id="17432" name="Text Box 10"/>
              <p:cNvSpPr txBox="1">
                <a:spLocks noChangeArrowheads="1"/>
              </p:cNvSpPr>
              <p:nvPr/>
            </p:nvSpPr>
            <p:spPr bwMode="auto">
              <a:xfrm>
                <a:off x="3072" y="716"/>
                <a:ext cx="1124" cy="1005"/>
              </a:xfrm>
              <a:prstGeom prst="rect">
                <a:avLst/>
              </a:prstGeom>
              <a:noFill/>
              <a:ln w="9525">
                <a:noFill/>
                <a:miter lim="800000"/>
                <a:headEnd/>
                <a:tailEnd/>
              </a:ln>
            </p:spPr>
            <p:txBody>
              <a:bodyPr anchor="ctr">
                <a:spAutoFit/>
              </a:bodyPr>
              <a:lstStyle/>
              <a:p>
                <a:pPr algn="ctr" eaLnBrk="0" hangingPunct="0"/>
                <a:endParaRPr lang="en-US" sz="800" b="1">
                  <a:solidFill>
                    <a:schemeClr val="bg1"/>
                  </a:solidFill>
                  <a:latin typeface="Arial" pitchFamily="34" charset="0"/>
                </a:endParaRPr>
              </a:p>
              <a:p>
                <a:pPr algn="ctr" eaLnBrk="0" hangingPunct="0"/>
                <a:r>
                  <a:rPr lang="en-US" sz="2400" b="1">
                    <a:solidFill>
                      <a:schemeClr val="bg1"/>
                    </a:solidFill>
                    <a:latin typeface="Comic Sans MS" pitchFamily="66" charset="0"/>
                  </a:rPr>
                  <a:t>Impaired</a:t>
                </a:r>
              </a:p>
              <a:p>
                <a:pPr algn="ctr" eaLnBrk="0" hangingPunct="0"/>
                <a:r>
                  <a:rPr lang="en-US" sz="2400" b="1">
                    <a:solidFill>
                      <a:schemeClr val="bg1"/>
                    </a:solidFill>
                    <a:latin typeface="Comic Sans MS" pitchFamily="66" charset="0"/>
                  </a:rPr>
                  <a:t>insulin</a:t>
                </a:r>
              </a:p>
              <a:p>
                <a:pPr algn="ctr" eaLnBrk="0" hangingPunct="0"/>
                <a:r>
                  <a:rPr lang="en-US" sz="2400" b="1">
                    <a:solidFill>
                      <a:schemeClr val="bg1"/>
                    </a:solidFill>
                    <a:latin typeface="Comic Sans MS" pitchFamily="66" charset="0"/>
                  </a:rPr>
                  <a:t>secretion</a:t>
                </a:r>
              </a:p>
              <a:p>
                <a:pPr algn="ctr" eaLnBrk="0" hangingPunct="0"/>
                <a:endParaRPr lang="en-US" sz="2400" b="1">
                  <a:solidFill>
                    <a:schemeClr val="bg1"/>
                  </a:solidFill>
                  <a:latin typeface="Comic Sans MS" pitchFamily="66" charset="0"/>
                </a:endParaRPr>
              </a:p>
            </p:txBody>
          </p:sp>
        </p:grpSp>
        <p:grpSp>
          <p:nvGrpSpPr>
            <p:cNvPr id="17415" name="Group 11"/>
            <p:cNvGrpSpPr>
              <a:grpSpLocks/>
            </p:cNvGrpSpPr>
            <p:nvPr/>
          </p:nvGrpSpPr>
          <p:grpSpPr bwMode="auto">
            <a:xfrm>
              <a:off x="1008" y="2496"/>
              <a:ext cx="1488" cy="1329"/>
              <a:chOff x="1152" y="1584"/>
              <a:chExt cx="1344" cy="1200"/>
            </a:xfrm>
          </p:grpSpPr>
          <p:sp>
            <p:nvSpPr>
              <p:cNvPr id="17429" name="Oval 12"/>
              <p:cNvSpPr>
                <a:spLocks noChangeArrowheads="1"/>
              </p:cNvSpPr>
              <p:nvPr/>
            </p:nvSpPr>
            <p:spPr bwMode="auto">
              <a:xfrm>
                <a:off x="1229" y="1584"/>
                <a:ext cx="1200" cy="1200"/>
              </a:xfrm>
              <a:prstGeom prst="ellipse">
                <a:avLst/>
              </a:prstGeom>
              <a:solidFill>
                <a:srgbClr val="0099CC"/>
              </a:solidFill>
              <a:ln w="9525">
                <a:noFill/>
                <a:round/>
                <a:headEnd/>
                <a:tailEnd/>
              </a:ln>
            </p:spPr>
            <p:txBody>
              <a:bodyPr wrap="none" anchor="ctr"/>
              <a:lstStyle/>
              <a:p>
                <a:pPr eaLnBrk="0" hangingPunct="0"/>
                <a:endParaRPr lang="en-US"/>
              </a:p>
            </p:txBody>
          </p:sp>
          <p:sp>
            <p:nvSpPr>
              <p:cNvPr id="17430" name="Text Box 13"/>
              <p:cNvSpPr txBox="1">
                <a:spLocks noChangeArrowheads="1"/>
              </p:cNvSpPr>
              <p:nvPr/>
            </p:nvSpPr>
            <p:spPr bwMode="auto">
              <a:xfrm>
                <a:off x="1152" y="1905"/>
                <a:ext cx="1344" cy="607"/>
              </a:xfrm>
              <a:prstGeom prst="rect">
                <a:avLst/>
              </a:prstGeom>
              <a:noFill/>
              <a:ln w="9525">
                <a:noFill/>
                <a:miter lim="800000"/>
                <a:headEnd/>
                <a:tailEnd/>
              </a:ln>
            </p:spPr>
            <p:txBody>
              <a:bodyPr anchor="ctr">
                <a:spAutoFit/>
              </a:bodyPr>
              <a:lstStyle/>
              <a:p>
                <a:pPr algn="ctr" eaLnBrk="0" hangingPunct="0"/>
                <a:endParaRPr lang="en-US" sz="800" b="1">
                  <a:solidFill>
                    <a:schemeClr val="bg1"/>
                  </a:solidFill>
                  <a:latin typeface="Arial" pitchFamily="34" charset="0"/>
                </a:endParaRPr>
              </a:p>
              <a:p>
                <a:pPr algn="ctr" eaLnBrk="0" hangingPunct="0"/>
                <a:r>
                  <a:rPr lang="en-US" sz="2400" b="1">
                    <a:solidFill>
                      <a:schemeClr val="bg1"/>
                    </a:solidFill>
                    <a:latin typeface="Comic Sans MS" pitchFamily="66" charset="0"/>
                  </a:rPr>
                  <a:t>Central</a:t>
                </a:r>
              </a:p>
              <a:p>
                <a:pPr algn="ctr" eaLnBrk="0" hangingPunct="0"/>
                <a:r>
                  <a:rPr lang="en-US" sz="2400" b="1">
                    <a:solidFill>
                      <a:schemeClr val="bg1"/>
                    </a:solidFill>
                    <a:latin typeface="Comic Sans MS" pitchFamily="66" charset="0"/>
                  </a:rPr>
                  <a:t>obesity</a:t>
                </a:r>
              </a:p>
              <a:p>
                <a:pPr algn="ctr" eaLnBrk="0" hangingPunct="0"/>
                <a:endParaRPr lang="en-US" sz="800" b="1">
                  <a:solidFill>
                    <a:schemeClr val="bg1"/>
                  </a:solidFill>
                  <a:latin typeface="Comic Sans MS" pitchFamily="66" charset="0"/>
                </a:endParaRPr>
              </a:p>
            </p:txBody>
          </p:sp>
        </p:grpSp>
        <p:grpSp>
          <p:nvGrpSpPr>
            <p:cNvPr id="17416" name="Group 14"/>
            <p:cNvGrpSpPr>
              <a:grpSpLocks/>
            </p:cNvGrpSpPr>
            <p:nvPr/>
          </p:nvGrpSpPr>
          <p:grpSpPr bwMode="auto">
            <a:xfrm>
              <a:off x="3504" y="1440"/>
              <a:ext cx="1345" cy="1344"/>
              <a:chOff x="3504" y="1440"/>
              <a:chExt cx="1345" cy="1344"/>
            </a:xfrm>
          </p:grpSpPr>
          <p:sp>
            <p:nvSpPr>
              <p:cNvPr id="17427" name="Oval 15"/>
              <p:cNvSpPr>
                <a:spLocks noChangeArrowheads="1"/>
              </p:cNvSpPr>
              <p:nvPr/>
            </p:nvSpPr>
            <p:spPr bwMode="auto">
              <a:xfrm>
                <a:off x="3504" y="1440"/>
                <a:ext cx="1344" cy="1344"/>
              </a:xfrm>
              <a:prstGeom prst="ellipse">
                <a:avLst/>
              </a:prstGeom>
              <a:solidFill>
                <a:srgbClr val="FF9900"/>
              </a:solidFill>
              <a:ln w="9525">
                <a:noFill/>
                <a:round/>
                <a:headEnd/>
                <a:tailEnd/>
              </a:ln>
            </p:spPr>
            <p:txBody>
              <a:bodyPr wrap="none" anchor="ctr"/>
              <a:lstStyle/>
              <a:p>
                <a:pPr eaLnBrk="0" hangingPunct="0"/>
                <a:endParaRPr lang="en-US"/>
              </a:p>
            </p:txBody>
          </p:sp>
          <p:sp>
            <p:nvSpPr>
              <p:cNvPr id="17428" name="Text Box 16"/>
              <p:cNvSpPr txBox="1">
                <a:spLocks noChangeArrowheads="1"/>
              </p:cNvSpPr>
              <p:nvPr/>
            </p:nvSpPr>
            <p:spPr bwMode="auto">
              <a:xfrm>
                <a:off x="3531" y="1821"/>
                <a:ext cx="1318" cy="442"/>
              </a:xfrm>
              <a:prstGeom prst="rect">
                <a:avLst/>
              </a:prstGeom>
              <a:noFill/>
              <a:ln w="9525">
                <a:noFill/>
                <a:miter lim="800000"/>
                <a:headEnd/>
                <a:tailEnd/>
              </a:ln>
            </p:spPr>
            <p:txBody>
              <a:bodyPr wrap="none" anchor="ctr">
                <a:spAutoFit/>
              </a:bodyPr>
              <a:lstStyle/>
              <a:p>
                <a:pPr algn="ctr" eaLnBrk="0" hangingPunct="0"/>
                <a:endParaRPr lang="en-US" sz="800" b="1">
                  <a:solidFill>
                    <a:schemeClr val="bg1"/>
                  </a:solidFill>
                  <a:latin typeface="Arial" pitchFamily="34" charset="0"/>
                </a:endParaRPr>
              </a:p>
              <a:p>
                <a:pPr algn="ctr" eaLnBrk="0" hangingPunct="0"/>
                <a:r>
                  <a:rPr lang="en-US" sz="2400" b="1">
                    <a:solidFill>
                      <a:schemeClr val="bg1"/>
                    </a:solidFill>
                    <a:latin typeface="Comic Sans MS" pitchFamily="66" charset="0"/>
                  </a:rPr>
                  <a:t>Hypertension</a:t>
                </a:r>
              </a:p>
              <a:p>
                <a:pPr algn="ctr" eaLnBrk="0" hangingPunct="0"/>
                <a:endParaRPr lang="en-US" sz="800" b="1">
                  <a:solidFill>
                    <a:schemeClr val="bg1"/>
                  </a:solidFill>
                  <a:latin typeface="Comic Sans MS" pitchFamily="66" charset="0"/>
                </a:endParaRPr>
              </a:p>
            </p:txBody>
          </p:sp>
        </p:grpSp>
        <p:grpSp>
          <p:nvGrpSpPr>
            <p:cNvPr id="17417" name="Group 17"/>
            <p:cNvGrpSpPr>
              <a:grpSpLocks/>
            </p:cNvGrpSpPr>
            <p:nvPr/>
          </p:nvGrpSpPr>
          <p:grpSpPr bwMode="auto">
            <a:xfrm>
              <a:off x="2034" y="2769"/>
              <a:ext cx="1440" cy="1344"/>
              <a:chOff x="2112" y="2909"/>
              <a:chExt cx="1440" cy="1344"/>
            </a:xfrm>
          </p:grpSpPr>
          <p:sp>
            <p:nvSpPr>
              <p:cNvPr id="17425" name="Oval 18"/>
              <p:cNvSpPr>
                <a:spLocks noChangeArrowheads="1"/>
              </p:cNvSpPr>
              <p:nvPr/>
            </p:nvSpPr>
            <p:spPr bwMode="auto">
              <a:xfrm>
                <a:off x="2160" y="2909"/>
                <a:ext cx="1344" cy="1344"/>
              </a:xfrm>
              <a:prstGeom prst="ellipse">
                <a:avLst/>
              </a:prstGeom>
              <a:solidFill>
                <a:srgbClr val="FF00FF"/>
              </a:solidFill>
              <a:ln w="9525">
                <a:noFill/>
                <a:round/>
                <a:headEnd/>
                <a:tailEnd/>
              </a:ln>
            </p:spPr>
            <p:txBody>
              <a:bodyPr wrap="none" anchor="ctr"/>
              <a:lstStyle/>
              <a:p>
                <a:pPr eaLnBrk="0" hangingPunct="0"/>
                <a:endParaRPr lang="en-US"/>
              </a:p>
            </p:txBody>
          </p:sp>
          <p:sp>
            <p:nvSpPr>
              <p:cNvPr id="17426" name="Text Box 19"/>
              <p:cNvSpPr txBox="1">
                <a:spLocks noChangeArrowheads="1"/>
              </p:cNvSpPr>
              <p:nvPr/>
            </p:nvSpPr>
            <p:spPr bwMode="auto">
              <a:xfrm>
                <a:off x="2112" y="3360"/>
                <a:ext cx="1440" cy="442"/>
              </a:xfrm>
              <a:prstGeom prst="rect">
                <a:avLst/>
              </a:prstGeom>
              <a:noFill/>
              <a:ln w="9525">
                <a:noFill/>
                <a:miter lim="800000"/>
                <a:headEnd/>
                <a:tailEnd/>
              </a:ln>
            </p:spPr>
            <p:txBody>
              <a:bodyPr anchor="ctr">
                <a:spAutoFit/>
              </a:bodyPr>
              <a:lstStyle/>
              <a:p>
                <a:pPr algn="ctr" eaLnBrk="0" hangingPunct="0"/>
                <a:endParaRPr lang="en-US" sz="800" b="1">
                  <a:solidFill>
                    <a:schemeClr val="bg1"/>
                  </a:solidFill>
                  <a:latin typeface="Arial" pitchFamily="34" charset="0"/>
                </a:endParaRPr>
              </a:p>
              <a:p>
                <a:pPr algn="ctr" eaLnBrk="0" hangingPunct="0"/>
                <a:r>
                  <a:rPr lang="en-US" sz="2400" b="1">
                    <a:solidFill>
                      <a:schemeClr val="bg1"/>
                    </a:solidFill>
                    <a:latin typeface="Comic Sans MS" pitchFamily="66" charset="0"/>
                  </a:rPr>
                  <a:t>Dyslipidaemia</a:t>
                </a:r>
              </a:p>
              <a:p>
                <a:pPr algn="ctr" eaLnBrk="0" hangingPunct="0"/>
                <a:endParaRPr lang="en-US" sz="800" b="1">
                  <a:solidFill>
                    <a:schemeClr val="bg1"/>
                  </a:solidFill>
                  <a:latin typeface="Arial" pitchFamily="34" charset="0"/>
                </a:endParaRPr>
              </a:p>
            </p:txBody>
          </p:sp>
        </p:grpSp>
        <p:grpSp>
          <p:nvGrpSpPr>
            <p:cNvPr id="17418" name="Group 20"/>
            <p:cNvGrpSpPr>
              <a:grpSpLocks/>
            </p:cNvGrpSpPr>
            <p:nvPr/>
          </p:nvGrpSpPr>
          <p:grpSpPr bwMode="auto">
            <a:xfrm>
              <a:off x="3168" y="2208"/>
              <a:ext cx="1392" cy="1392"/>
              <a:chOff x="3504" y="2400"/>
              <a:chExt cx="1392" cy="1392"/>
            </a:xfrm>
          </p:grpSpPr>
          <p:sp>
            <p:nvSpPr>
              <p:cNvPr id="17423" name="Oval 21"/>
              <p:cNvSpPr>
                <a:spLocks noChangeArrowheads="1"/>
              </p:cNvSpPr>
              <p:nvPr/>
            </p:nvSpPr>
            <p:spPr bwMode="auto">
              <a:xfrm>
                <a:off x="3504" y="2400"/>
                <a:ext cx="1392" cy="1392"/>
              </a:xfrm>
              <a:prstGeom prst="ellipse">
                <a:avLst/>
              </a:prstGeom>
              <a:solidFill>
                <a:srgbClr val="000099"/>
              </a:solidFill>
              <a:ln w="9525">
                <a:noFill/>
                <a:round/>
                <a:headEnd/>
                <a:tailEnd/>
              </a:ln>
            </p:spPr>
            <p:txBody>
              <a:bodyPr wrap="none" anchor="ctr"/>
              <a:lstStyle/>
              <a:p>
                <a:pPr eaLnBrk="0" hangingPunct="0"/>
                <a:endParaRPr lang="en-US"/>
              </a:p>
            </p:txBody>
          </p:sp>
          <p:sp>
            <p:nvSpPr>
              <p:cNvPr id="17424" name="Text Box 22"/>
              <p:cNvSpPr txBox="1">
                <a:spLocks noChangeArrowheads="1"/>
              </p:cNvSpPr>
              <p:nvPr/>
            </p:nvSpPr>
            <p:spPr bwMode="auto">
              <a:xfrm>
                <a:off x="3520" y="2736"/>
                <a:ext cx="1376" cy="672"/>
              </a:xfrm>
              <a:prstGeom prst="rect">
                <a:avLst/>
              </a:prstGeom>
              <a:noFill/>
              <a:ln w="9525">
                <a:noFill/>
                <a:miter lim="800000"/>
                <a:headEnd/>
                <a:tailEnd/>
              </a:ln>
            </p:spPr>
            <p:txBody>
              <a:bodyPr wrap="none" anchor="ctr">
                <a:spAutoFit/>
              </a:bodyPr>
              <a:lstStyle/>
              <a:p>
                <a:pPr algn="ctr" eaLnBrk="0" hangingPunct="0"/>
                <a:endParaRPr lang="en-US" sz="800" b="1">
                  <a:latin typeface="Arial" pitchFamily="34" charset="0"/>
                </a:endParaRPr>
              </a:p>
              <a:p>
                <a:pPr algn="ctr" eaLnBrk="0" hangingPunct="0"/>
                <a:r>
                  <a:rPr lang="en-US" sz="2400" b="1">
                    <a:latin typeface="Comic Sans MS" pitchFamily="66" charset="0"/>
                  </a:rPr>
                  <a:t>Microvascular</a:t>
                </a:r>
              </a:p>
              <a:p>
                <a:pPr algn="ctr" eaLnBrk="0" hangingPunct="0"/>
                <a:r>
                  <a:rPr lang="en-US" sz="2400" b="1">
                    <a:latin typeface="Comic Sans MS" pitchFamily="66" charset="0"/>
                  </a:rPr>
                  <a:t>complications</a:t>
                </a:r>
              </a:p>
              <a:p>
                <a:pPr algn="ctr" eaLnBrk="0" hangingPunct="0"/>
                <a:endParaRPr lang="en-US" sz="800" b="1">
                  <a:latin typeface="Arial" pitchFamily="34" charset="0"/>
                </a:endParaRPr>
              </a:p>
            </p:txBody>
          </p:sp>
        </p:grpSp>
        <p:grpSp>
          <p:nvGrpSpPr>
            <p:cNvPr id="17419" name="Group 23"/>
            <p:cNvGrpSpPr>
              <a:grpSpLocks/>
            </p:cNvGrpSpPr>
            <p:nvPr/>
          </p:nvGrpSpPr>
          <p:grpSpPr bwMode="auto">
            <a:xfrm>
              <a:off x="2586" y="687"/>
              <a:ext cx="1440" cy="1286"/>
              <a:chOff x="624" y="529"/>
              <a:chExt cx="1344" cy="1200"/>
            </a:xfrm>
          </p:grpSpPr>
          <p:sp>
            <p:nvSpPr>
              <p:cNvPr id="17421" name="Oval 24"/>
              <p:cNvSpPr>
                <a:spLocks noChangeArrowheads="1"/>
              </p:cNvSpPr>
              <p:nvPr/>
            </p:nvSpPr>
            <p:spPr bwMode="auto">
              <a:xfrm>
                <a:off x="720" y="529"/>
                <a:ext cx="1200" cy="1200"/>
              </a:xfrm>
              <a:prstGeom prst="ellipse">
                <a:avLst/>
              </a:prstGeom>
              <a:solidFill>
                <a:srgbClr val="FF0000"/>
              </a:solidFill>
              <a:ln w="9525">
                <a:noFill/>
                <a:round/>
                <a:headEnd/>
                <a:tailEnd/>
              </a:ln>
            </p:spPr>
            <p:txBody>
              <a:bodyPr wrap="none" anchor="ctr"/>
              <a:lstStyle/>
              <a:p>
                <a:pPr eaLnBrk="0" hangingPunct="0"/>
                <a:endParaRPr lang="en-US"/>
              </a:p>
            </p:txBody>
          </p:sp>
          <p:sp>
            <p:nvSpPr>
              <p:cNvPr id="17422" name="Text Box 25"/>
              <p:cNvSpPr txBox="1">
                <a:spLocks noChangeArrowheads="1"/>
              </p:cNvSpPr>
              <p:nvPr/>
            </p:nvSpPr>
            <p:spPr bwMode="auto">
              <a:xfrm>
                <a:off x="624" y="760"/>
                <a:ext cx="1344" cy="627"/>
              </a:xfrm>
              <a:prstGeom prst="rect">
                <a:avLst/>
              </a:prstGeom>
              <a:noFill/>
              <a:ln w="9525">
                <a:noFill/>
                <a:miter lim="800000"/>
                <a:headEnd/>
                <a:tailEnd/>
              </a:ln>
            </p:spPr>
            <p:txBody>
              <a:bodyPr anchor="ctr">
                <a:spAutoFit/>
              </a:bodyPr>
              <a:lstStyle/>
              <a:p>
                <a:pPr algn="ctr" eaLnBrk="0" hangingPunct="0"/>
                <a:endParaRPr lang="en-US" sz="800" b="1">
                  <a:solidFill>
                    <a:schemeClr val="bg1"/>
                  </a:solidFill>
                  <a:latin typeface="Arial" pitchFamily="34" charset="0"/>
                </a:endParaRPr>
              </a:p>
              <a:p>
                <a:pPr algn="ctr" eaLnBrk="0" hangingPunct="0"/>
                <a:r>
                  <a:rPr lang="en-US" sz="2400" b="1">
                    <a:solidFill>
                      <a:schemeClr val="bg1"/>
                    </a:solidFill>
                    <a:latin typeface="Comic Sans MS" pitchFamily="66" charset="0"/>
                  </a:rPr>
                  <a:t>Insulin</a:t>
                </a:r>
              </a:p>
              <a:p>
                <a:pPr algn="ctr" eaLnBrk="0" hangingPunct="0"/>
                <a:r>
                  <a:rPr lang="en-US" sz="2400" b="1">
                    <a:solidFill>
                      <a:schemeClr val="bg1"/>
                    </a:solidFill>
                    <a:latin typeface="Comic Sans MS" pitchFamily="66" charset="0"/>
                  </a:rPr>
                  <a:t>resistance</a:t>
                </a:r>
              </a:p>
              <a:p>
                <a:pPr algn="ctr" eaLnBrk="0" hangingPunct="0"/>
                <a:endParaRPr lang="en-US" sz="800" b="1">
                  <a:solidFill>
                    <a:schemeClr val="bg1"/>
                  </a:solidFill>
                  <a:latin typeface="Comic Sans MS" pitchFamily="66" charset="0"/>
                </a:endParaRPr>
              </a:p>
            </p:txBody>
          </p:sp>
        </p:grpSp>
        <p:sp>
          <p:nvSpPr>
            <p:cNvPr id="17420" name="Text Box 26"/>
            <p:cNvSpPr txBox="1">
              <a:spLocks noChangeArrowheads="1"/>
            </p:cNvSpPr>
            <p:nvPr/>
          </p:nvSpPr>
          <p:spPr bwMode="auto">
            <a:xfrm>
              <a:off x="2176" y="1920"/>
              <a:ext cx="1101" cy="748"/>
            </a:xfrm>
            <a:prstGeom prst="rect">
              <a:avLst/>
            </a:prstGeom>
            <a:noFill/>
            <a:ln w="9525">
              <a:noFill/>
              <a:miter lim="800000"/>
              <a:headEnd/>
              <a:tailEnd/>
            </a:ln>
          </p:spPr>
          <p:txBody>
            <a:bodyPr wrap="none" anchor="ctr">
              <a:spAutoFit/>
            </a:bodyPr>
            <a:lstStyle/>
            <a:p>
              <a:pPr algn="ctr" eaLnBrk="0" hangingPunct="0"/>
              <a:r>
                <a:rPr lang="en-US" sz="2400" b="1">
                  <a:solidFill>
                    <a:schemeClr val="bg2"/>
                  </a:solidFill>
                  <a:latin typeface="Arial" pitchFamily="34" charset="0"/>
                </a:rPr>
                <a:t>“</a:t>
              </a:r>
              <a:r>
                <a:rPr lang="en-US" sz="2400" b="1">
                  <a:solidFill>
                    <a:schemeClr val="bg2"/>
                  </a:solidFill>
                  <a:latin typeface="Comic Sans MS" pitchFamily="66" charset="0"/>
                </a:rPr>
                <a:t>Insulin</a:t>
              </a:r>
            </a:p>
            <a:p>
              <a:pPr algn="ctr" eaLnBrk="0" hangingPunct="0"/>
              <a:r>
                <a:rPr lang="en-US" sz="2400" b="1">
                  <a:solidFill>
                    <a:schemeClr val="bg2"/>
                  </a:solidFill>
                  <a:latin typeface="Comic Sans MS" pitchFamily="66" charset="0"/>
                </a:rPr>
                <a:t>Resistance</a:t>
              </a:r>
            </a:p>
            <a:p>
              <a:pPr algn="ctr" eaLnBrk="0" hangingPunct="0"/>
              <a:r>
                <a:rPr lang="en-US" sz="2400" b="1">
                  <a:solidFill>
                    <a:schemeClr val="bg2"/>
                  </a:solidFill>
                  <a:latin typeface="Comic Sans MS" pitchFamily="66" charset="0"/>
                </a:rPr>
                <a:t>Syndrome</a:t>
              </a:r>
              <a:r>
                <a:rPr lang="en-US" sz="2400" b="1">
                  <a:solidFill>
                    <a:schemeClr val="tx2"/>
                  </a:solidFill>
                  <a:latin typeface="Comic Sans MS" pitchFamily="66" charset="0"/>
                </a:rPr>
                <a:t>”</a:t>
              </a:r>
              <a:endParaRPr lang="en-US" sz="2800" b="1">
                <a:solidFill>
                  <a:schemeClr val="tx2"/>
                </a:solidFill>
                <a:latin typeface="Comic Sans MS" pitchFamily="66" charset="0"/>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4"/>
          <p:cNvSpPr txBox="1">
            <a:spLocks noChangeArrowheads="1"/>
          </p:cNvSpPr>
          <p:nvPr/>
        </p:nvSpPr>
        <p:spPr bwMode="auto">
          <a:xfrm>
            <a:off x="237067" y="504826"/>
            <a:ext cx="7797800" cy="257175"/>
          </a:xfrm>
          <a:prstGeom prst="rect">
            <a:avLst/>
          </a:prstGeom>
          <a:noFill/>
          <a:ln w="9525">
            <a:noFill/>
            <a:miter lim="800000"/>
            <a:headEnd/>
            <a:tailEnd/>
          </a:ln>
        </p:spPr>
        <p:txBody>
          <a:bodyPr lIns="0" tIns="0" rIns="0" bIns="0">
            <a:spAutoFit/>
          </a:bodyPr>
          <a:lstStyle/>
          <a:p>
            <a:pPr algn="ctr" defTabSz="820738">
              <a:lnSpc>
                <a:spcPts val="2000"/>
              </a:lnSpc>
            </a:pPr>
            <a:r>
              <a:rPr lang="en-US" sz="4400">
                <a:solidFill>
                  <a:srgbClr val="FF9933"/>
                </a:solidFill>
                <a:latin typeface="Arial" pitchFamily="34" charset="0"/>
                <a:cs typeface="Arial" pitchFamily="34" charset="0"/>
              </a:rPr>
              <a:t>Acute kidney injury biomarkers</a:t>
            </a:r>
          </a:p>
        </p:txBody>
      </p:sp>
      <p:grpSp>
        <p:nvGrpSpPr>
          <p:cNvPr id="2" name="Group 10"/>
          <p:cNvGrpSpPr>
            <a:grpSpLocks/>
          </p:cNvGrpSpPr>
          <p:nvPr/>
        </p:nvGrpSpPr>
        <p:grpSpPr bwMode="auto">
          <a:xfrm>
            <a:off x="304800" y="1219200"/>
            <a:ext cx="7315200" cy="4876800"/>
            <a:chOff x="-1181100" y="1143000"/>
            <a:chExt cx="10287000" cy="4876800"/>
          </a:xfrm>
        </p:grpSpPr>
        <p:pic>
          <p:nvPicPr>
            <p:cNvPr id="18437" name="Picture 2" descr="ws_2F9.tmp"/>
            <p:cNvPicPr>
              <a:picLocks/>
            </p:cNvPicPr>
            <p:nvPr/>
          </p:nvPicPr>
          <p:blipFill>
            <a:blip r:embed="rId3"/>
            <a:srcRect/>
            <a:stretch>
              <a:fillRect/>
            </a:stretch>
          </p:blipFill>
          <p:spPr bwMode="auto">
            <a:xfrm>
              <a:off x="-1181100" y="1143000"/>
              <a:ext cx="10287000" cy="4876800"/>
            </a:xfrm>
            <a:prstGeom prst="rect">
              <a:avLst/>
            </a:prstGeom>
            <a:noFill/>
            <a:ln w="9525">
              <a:noFill/>
              <a:miter lim="800000"/>
              <a:headEnd/>
              <a:tailEnd/>
            </a:ln>
          </p:spPr>
        </p:pic>
        <p:sp>
          <p:nvSpPr>
            <p:cNvPr id="5" name="Right Arrow 4"/>
            <p:cNvSpPr/>
            <p:nvPr/>
          </p:nvSpPr>
          <p:spPr>
            <a:xfrm>
              <a:off x="3791744" y="4191000"/>
              <a:ext cx="170656"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Arrow 5"/>
            <p:cNvSpPr/>
            <p:nvPr/>
          </p:nvSpPr>
          <p:spPr>
            <a:xfrm>
              <a:off x="3791744" y="4572000"/>
              <a:ext cx="170656" cy="762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ight Arrow 6"/>
            <p:cNvSpPr/>
            <p:nvPr/>
          </p:nvSpPr>
          <p:spPr>
            <a:xfrm>
              <a:off x="2162573" y="4953000"/>
              <a:ext cx="174625" cy="920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ight Arrow 8"/>
            <p:cNvSpPr/>
            <p:nvPr/>
          </p:nvSpPr>
          <p:spPr>
            <a:xfrm>
              <a:off x="2162573" y="5181600"/>
              <a:ext cx="170656" cy="920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Oval 9"/>
            <p:cNvSpPr/>
            <p:nvPr/>
          </p:nvSpPr>
          <p:spPr>
            <a:xfrm>
              <a:off x="6363494" y="4800600"/>
              <a:ext cx="2055813"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8436" name="Content Placeholder 11"/>
          <p:cNvSpPr>
            <a:spLocks noGrp="1"/>
          </p:cNvSpPr>
          <p:nvPr>
            <p:ph idx="1"/>
          </p:nvPr>
        </p:nvSpPr>
        <p:spPr/>
        <p:txBody>
          <a:bodyPr/>
          <a:lstStyle/>
          <a:p>
            <a:endParaRPr lang="ur-PK"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220134" y="2979738"/>
            <a:ext cx="2057400" cy="1295400"/>
          </a:xfrm>
          <a:prstGeom prst="rect">
            <a:avLst/>
          </a:prstGeom>
          <a:solidFill>
            <a:srgbClr val="660066"/>
          </a:solidFill>
          <a:ln w="9525">
            <a:solidFill>
              <a:schemeClr val="tx1"/>
            </a:solidFill>
            <a:miter lim="800000"/>
            <a:headEnd/>
            <a:tailEnd/>
          </a:ln>
        </p:spPr>
        <p:txBody>
          <a:bodyPr wrap="none" anchor="ctr"/>
          <a:lstStyle/>
          <a:p>
            <a:pPr algn="ctr"/>
            <a:r>
              <a:rPr lang="en-GB" sz="3600">
                <a:solidFill>
                  <a:srgbClr val="FFFF00"/>
                </a:solidFill>
                <a:latin typeface="Arial" pitchFamily="34" charset="0"/>
                <a:cs typeface="Arial" pitchFamily="34" charset="0"/>
              </a:rPr>
              <a:t>Bacterial </a:t>
            </a:r>
          </a:p>
          <a:p>
            <a:pPr algn="ctr"/>
            <a:r>
              <a:rPr lang="en-GB" sz="3600">
                <a:solidFill>
                  <a:srgbClr val="FFFF00"/>
                </a:solidFill>
                <a:latin typeface="Arial" pitchFamily="34" charset="0"/>
                <a:cs typeface="Arial" pitchFamily="34" charset="0"/>
              </a:rPr>
              <a:t>Infection</a:t>
            </a:r>
          </a:p>
        </p:txBody>
      </p:sp>
      <p:sp>
        <p:nvSpPr>
          <p:cNvPr id="8195" name="Rectangle 3"/>
          <p:cNvSpPr>
            <a:spLocks noGrp="1" noChangeArrowheads="1"/>
          </p:cNvSpPr>
          <p:nvPr>
            <p:ph type="title" idx="4294967295"/>
          </p:nvPr>
        </p:nvSpPr>
        <p:spPr>
          <a:xfrm>
            <a:off x="169334" y="166688"/>
            <a:ext cx="8500533" cy="1052512"/>
          </a:xfrm>
        </p:spPr>
        <p:txBody>
          <a:bodyPr/>
          <a:lstStyle/>
          <a:p>
            <a:pPr eaLnBrk="1" hangingPunct="1"/>
            <a:r>
              <a:rPr lang="en-GB" sz="4000" b="1" smtClean="0">
                <a:solidFill>
                  <a:srgbClr val="FF9933"/>
                </a:solidFill>
              </a:rPr>
              <a:t>PCT response to a severe </a:t>
            </a:r>
            <a:br>
              <a:rPr lang="en-GB" sz="4000" b="1" smtClean="0">
                <a:solidFill>
                  <a:srgbClr val="FF9933"/>
                </a:solidFill>
              </a:rPr>
            </a:br>
            <a:r>
              <a:rPr lang="en-GB" sz="4000" b="1" smtClean="0">
                <a:solidFill>
                  <a:srgbClr val="FF9933"/>
                </a:solidFill>
              </a:rPr>
              <a:t>bacterial infection</a:t>
            </a:r>
          </a:p>
        </p:txBody>
      </p:sp>
      <p:pic>
        <p:nvPicPr>
          <p:cNvPr id="8196" name="Picture 10"/>
          <p:cNvPicPr>
            <a:picLocks noGrp="1" noChangeAspect="1" noChangeArrowheads="1"/>
          </p:cNvPicPr>
          <p:nvPr>
            <p:ph type="body" idx="4294967295"/>
          </p:nvPr>
        </p:nvPicPr>
        <p:blipFill>
          <a:blip r:embed="rId3"/>
          <a:srcRect b="6439"/>
          <a:stretch>
            <a:fillRect/>
          </a:stretch>
        </p:blipFill>
        <p:spPr>
          <a:xfrm>
            <a:off x="6011333" y="2827339"/>
            <a:ext cx="2895600" cy="2027237"/>
          </a:xfrm>
        </p:spPr>
      </p:pic>
      <p:grpSp>
        <p:nvGrpSpPr>
          <p:cNvPr id="2" name="Group 4"/>
          <p:cNvGrpSpPr>
            <a:grpSpLocks/>
          </p:cNvGrpSpPr>
          <p:nvPr/>
        </p:nvGrpSpPr>
        <p:grpSpPr bwMode="auto">
          <a:xfrm>
            <a:off x="6697133" y="5167313"/>
            <a:ext cx="1484489" cy="838200"/>
            <a:chOff x="4176" y="3120"/>
            <a:chExt cx="935" cy="528"/>
          </a:xfrm>
        </p:grpSpPr>
        <p:sp>
          <p:nvSpPr>
            <p:cNvPr id="30733" name="Rectangle 5"/>
            <p:cNvSpPr>
              <a:spLocks noChangeArrowheads="1"/>
            </p:cNvSpPr>
            <p:nvPr/>
          </p:nvSpPr>
          <p:spPr bwMode="auto">
            <a:xfrm>
              <a:off x="4176" y="3120"/>
              <a:ext cx="935" cy="528"/>
            </a:xfrm>
            <a:prstGeom prst="rect">
              <a:avLst/>
            </a:prstGeom>
            <a:solidFill>
              <a:srgbClr val="FF0000"/>
            </a:solidFill>
            <a:ln w="9525">
              <a:solidFill>
                <a:schemeClr val="tx1"/>
              </a:solidFill>
              <a:miter lim="800000"/>
              <a:headEnd/>
              <a:tailEnd/>
            </a:ln>
          </p:spPr>
          <p:txBody>
            <a:bodyPr wrap="none" anchor="ctr"/>
            <a:lstStyle/>
            <a:p>
              <a:pPr algn="ctr"/>
              <a:endParaRPr lang="ur-PK" sz="1800">
                <a:solidFill>
                  <a:srgbClr val="66FFFF"/>
                </a:solidFill>
                <a:latin typeface="Arial" pitchFamily="34" charset="0"/>
              </a:endParaRPr>
            </a:p>
          </p:txBody>
        </p:sp>
        <p:sp>
          <p:nvSpPr>
            <p:cNvPr id="30734" name="Text Box 6"/>
            <p:cNvSpPr txBox="1">
              <a:spLocks noChangeArrowheads="1"/>
            </p:cNvSpPr>
            <p:nvPr/>
          </p:nvSpPr>
          <p:spPr bwMode="auto">
            <a:xfrm>
              <a:off x="4320" y="3216"/>
              <a:ext cx="582" cy="349"/>
            </a:xfrm>
            <a:prstGeom prst="rect">
              <a:avLst/>
            </a:prstGeom>
            <a:noFill/>
            <a:ln w="9525">
              <a:noFill/>
              <a:miter lim="800000"/>
              <a:headEnd/>
              <a:tailEnd/>
            </a:ln>
          </p:spPr>
          <p:txBody>
            <a:bodyPr wrap="none" lIns="0" tIns="0" rIns="0" bIns="0">
              <a:spAutoFit/>
            </a:bodyPr>
            <a:lstStyle/>
            <a:p>
              <a:pPr algn="ctr">
                <a:spcBef>
                  <a:spcPct val="50000"/>
                </a:spcBef>
              </a:pPr>
              <a:r>
                <a:rPr lang="de-DE" sz="3600">
                  <a:latin typeface="Arial" pitchFamily="34" charset="0"/>
                  <a:cs typeface="Arial" pitchFamily="34" charset="0"/>
                </a:rPr>
                <a:t>PCT</a:t>
              </a:r>
            </a:p>
          </p:txBody>
        </p:sp>
      </p:grpSp>
      <p:sp>
        <p:nvSpPr>
          <p:cNvPr id="30726" name="Text Box 7"/>
          <p:cNvSpPr txBox="1">
            <a:spLocks noChangeArrowheads="1"/>
          </p:cNvSpPr>
          <p:nvPr/>
        </p:nvSpPr>
        <p:spPr bwMode="auto">
          <a:xfrm>
            <a:off x="2309086" y="6505576"/>
            <a:ext cx="4616648" cy="276999"/>
          </a:xfrm>
          <a:prstGeom prst="rect">
            <a:avLst/>
          </a:prstGeom>
          <a:solidFill>
            <a:srgbClr val="FFFF99"/>
          </a:solidFill>
          <a:ln w="9525">
            <a:solidFill>
              <a:srgbClr val="FF0000"/>
            </a:solidFill>
            <a:miter lim="800000"/>
            <a:headEnd/>
            <a:tailEnd/>
          </a:ln>
        </p:spPr>
        <p:txBody>
          <a:bodyPr wrap="none" lIns="0" tIns="0" rIns="0" bIns="0">
            <a:spAutoFit/>
          </a:bodyPr>
          <a:lstStyle/>
          <a:p>
            <a:pPr algn="r">
              <a:spcBef>
                <a:spcPct val="50000"/>
              </a:spcBef>
            </a:pPr>
            <a:r>
              <a:rPr lang="en-US" sz="1800" i="1">
                <a:solidFill>
                  <a:srgbClr val="FF0000"/>
                </a:solidFill>
                <a:latin typeface="Arial" pitchFamily="34" charset="0"/>
                <a:cs typeface="Arial" pitchFamily="34" charset="0"/>
              </a:rPr>
              <a:t>Müller B,  et al. J Clin Endocrinol Metab 2001</a:t>
            </a:r>
          </a:p>
        </p:txBody>
      </p:sp>
      <p:pic>
        <p:nvPicPr>
          <p:cNvPr id="30727" name="Picture 8"/>
          <p:cNvPicPr>
            <a:picLocks noChangeAspect="1" noChangeArrowheads="1"/>
          </p:cNvPicPr>
          <p:nvPr/>
        </p:nvPicPr>
        <p:blipFill>
          <a:blip r:embed="rId4"/>
          <a:srcRect b="12993"/>
          <a:stretch>
            <a:fillRect/>
          </a:stretch>
        </p:blipFill>
        <p:spPr bwMode="auto">
          <a:xfrm>
            <a:off x="1066800" y="1355726"/>
            <a:ext cx="6773333" cy="701675"/>
          </a:xfrm>
          <a:prstGeom prst="rect">
            <a:avLst/>
          </a:prstGeom>
          <a:noFill/>
          <a:ln w="9525">
            <a:noFill/>
            <a:miter lim="800000"/>
            <a:headEnd/>
            <a:tailEnd/>
          </a:ln>
        </p:spPr>
      </p:pic>
      <p:pic>
        <p:nvPicPr>
          <p:cNvPr id="30728" name="Picture 9"/>
          <p:cNvPicPr>
            <a:picLocks noChangeAspect="1" noChangeArrowheads="1"/>
          </p:cNvPicPr>
          <p:nvPr/>
        </p:nvPicPr>
        <p:blipFill>
          <a:blip r:embed="rId5"/>
          <a:srcRect l="6606" r="7480"/>
          <a:stretch>
            <a:fillRect/>
          </a:stretch>
        </p:blipFill>
        <p:spPr bwMode="auto">
          <a:xfrm>
            <a:off x="3268133" y="2057400"/>
            <a:ext cx="2569634" cy="4383088"/>
          </a:xfrm>
          <a:prstGeom prst="rect">
            <a:avLst/>
          </a:prstGeom>
          <a:noFill/>
          <a:ln w="9525">
            <a:noFill/>
            <a:miter lim="800000"/>
            <a:headEnd/>
            <a:tailEnd/>
          </a:ln>
        </p:spPr>
      </p:pic>
      <p:sp>
        <p:nvSpPr>
          <p:cNvPr id="8201" name="Line 11"/>
          <p:cNvSpPr>
            <a:spLocks noChangeShapeType="1"/>
          </p:cNvSpPr>
          <p:nvPr/>
        </p:nvSpPr>
        <p:spPr bwMode="auto">
          <a:xfrm flipV="1">
            <a:off x="2506133" y="2827338"/>
            <a:ext cx="417689" cy="533400"/>
          </a:xfrm>
          <a:prstGeom prst="line">
            <a:avLst/>
          </a:prstGeom>
          <a:noFill/>
          <a:ln w="28575">
            <a:solidFill>
              <a:srgbClr val="FF0000"/>
            </a:solidFill>
            <a:round/>
            <a:headEnd/>
            <a:tailEnd type="triangle" w="med" len="med"/>
          </a:ln>
        </p:spPr>
        <p:txBody>
          <a:bodyPr/>
          <a:lstStyle/>
          <a:p>
            <a:endParaRPr lang="ur-PK"/>
          </a:p>
        </p:txBody>
      </p:sp>
      <p:sp>
        <p:nvSpPr>
          <p:cNvPr id="8202" name="Line 12"/>
          <p:cNvSpPr>
            <a:spLocks noChangeShapeType="1"/>
          </p:cNvSpPr>
          <p:nvPr/>
        </p:nvSpPr>
        <p:spPr bwMode="auto">
          <a:xfrm flipV="1">
            <a:off x="2506133" y="3436938"/>
            <a:ext cx="417689" cy="228600"/>
          </a:xfrm>
          <a:prstGeom prst="line">
            <a:avLst/>
          </a:prstGeom>
          <a:noFill/>
          <a:ln w="28575">
            <a:solidFill>
              <a:srgbClr val="FF0000"/>
            </a:solidFill>
            <a:round/>
            <a:headEnd/>
            <a:tailEnd type="triangle" w="med" len="med"/>
          </a:ln>
        </p:spPr>
        <p:txBody>
          <a:bodyPr/>
          <a:lstStyle/>
          <a:p>
            <a:endParaRPr lang="ur-PK"/>
          </a:p>
        </p:txBody>
      </p:sp>
      <p:sp>
        <p:nvSpPr>
          <p:cNvPr id="8203" name="Line 13"/>
          <p:cNvSpPr>
            <a:spLocks noChangeShapeType="1"/>
          </p:cNvSpPr>
          <p:nvPr/>
        </p:nvSpPr>
        <p:spPr bwMode="auto">
          <a:xfrm>
            <a:off x="2506133" y="3894138"/>
            <a:ext cx="417689" cy="304800"/>
          </a:xfrm>
          <a:prstGeom prst="line">
            <a:avLst/>
          </a:prstGeom>
          <a:noFill/>
          <a:ln w="28575">
            <a:solidFill>
              <a:srgbClr val="FF0000"/>
            </a:solidFill>
            <a:round/>
            <a:headEnd/>
            <a:tailEnd type="triangle" w="med" len="med"/>
          </a:ln>
        </p:spPr>
        <p:txBody>
          <a:bodyPr/>
          <a:lstStyle/>
          <a:p>
            <a:endParaRPr lang="ur-PK"/>
          </a:p>
        </p:txBody>
      </p:sp>
      <p:sp>
        <p:nvSpPr>
          <p:cNvPr id="8204" name="Line 14"/>
          <p:cNvSpPr>
            <a:spLocks noChangeShapeType="1"/>
          </p:cNvSpPr>
          <p:nvPr/>
        </p:nvSpPr>
        <p:spPr bwMode="auto">
          <a:xfrm>
            <a:off x="2506133" y="4198938"/>
            <a:ext cx="417689" cy="914400"/>
          </a:xfrm>
          <a:prstGeom prst="line">
            <a:avLst/>
          </a:prstGeom>
          <a:noFill/>
          <a:ln w="28575">
            <a:solidFill>
              <a:srgbClr val="FF0000"/>
            </a:solidFill>
            <a:round/>
            <a:headEnd/>
            <a:tailEnd type="triangle" w="med" len="med"/>
          </a:ln>
        </p:spPr>
        <p:txBody>
          <a:bodyPr/>
          <a:lstStyle/>
          <a:p>
            <a:endParaRPr lang="ur-PK"/>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checkerboard(across)">
                                      <p:cBhvr>
                                        <p:cTn id="7" dur="1000"/>
                                        <p:tgtEl>
                                          <p:spTgt spid="8195"/>
                                        </p:tgtEl>
                                      </p:cBhvr>
                                    </p:animEffect>
                                  </p:childTnLst>
                                </p:cTn>
                              </p:par>
                            </p:childTnLst>
                          </p:cTn>
                        </p:par>
                        <p:par>
                          <p:cTn id="8" fill="hold">
                            <p:stCondLst>
                              <p:cond delay="1000"/>
                            </p:stCondLst>
                            <p:childTnLst>
                              <p:par>
                                <p:cTn id="9" presetID="8" presetClass="entr" presetSubtype="16" fill="hold" grpId="0" nodeType="after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diamond(in)">
                                      <p:cBhvr>
                                        <p:cTn id="11" dur="1000"/>
                                        <p:tgtEl>
                                          <p:spTgt spid="8194"/>
                                        </p:tgtEl>
                                      </p:cBhvr>
                                    </p:animEffect>
                                  </p:childTnLst>
                                </p:cTn>
                              </p:par>
                              <p:par>
                                <p:cTn id="12" presetID="16" presetClass="entr" presetSubtype="26" fill="hold" grpId="0" nodeType="withEffect">
                                  <p:stCondLst>
                                    <p:cond delay="0"/>
                                  </p:stCondLst>
                                  <p:childTnLst>
                                    <p:set>
                                      <p:cBhvr>
                                        <p:cTn id="13" dur="1" fill="hold">
                                          <p:stCondLst>
                                            <p:cond delay="0"/>
                                          </p:stCondLst>
                                        </p:cTn>
                                        <p:tgtEl>
                                          <p:spTgt spid="8201"/>
                                        </p:tgtEl>
                                        <p:attrNameLst>
                                          <p:attrName>style.visibility</p:attrName>
                                        </p:attrNameLst>
                                      </p:cBhvr>
                                      <p:to>
                                        <p:strVal val="visible"/>
                                      </p:to>
                                    </p:set>
                                    <p:animEffect transition="in" filter="barn(inHorizontal)">
                                      <p:cBhvr>
                                        <p:cTn id="14" dur="500"/>
                                        <p:tgtEl>
                                          <p:spTgt spid="8201"/>
                                        </p:tgtEl>
                                      </p:cBhvr>
                                    </p:animEffect>
                                  </p:childTnLst>
                                </p:cTn>
                              </p:par>
                              <p:par>
                                <p:cTn id="15" presetID="16" presetClass="entr" presetSubtype="26" fill="hold" grpId="0" nodeType="withEffect">
                                  <p:stCondLst>
                                    <p:cond delay="0"/>
                                  </p:stCondLst>
                                  <p:childTnLst>
                                    <p:set>
                                      <p:cBhvr>
                                        <p:cTn id="16" dur="1" fill="hold">
                                          <p:stCondLst>
                                            <p:cond delay="0"/>
                                          </p:stCondLst>
                                        </p:cTn>
                                        <p:tgtEl>
                                          <p:spTgt spid="8202"/>
                                        </p:tgtEl>
                                        <p:attrNameLst>
                                          <p:attrName>style.visibility</p:attrName>
                                        </p:attrNameLst>
                                      </p:cBhvr>
                                      <p:to>
                                        <p:strVal val="visible"/>
                                      </p:to>
                                    </p:set>
                                    <p:animEffect transition="in" filter="barn(inHorizontal)">
                                      <p:cBhvr>
                                        <p:cTn id="17" dur="500"/>
                                        <p:tgtEl>
                                          <p:spTgt spid="8202"/>
                                        </p:tgtEl>
                                      </p:cBhvr>
                                    </p:animEffect>
                                  </p:childTnLst>
                                </p:cTn>
                              </p:par>
                              <p:par>
                                <p:cTn id="18" presetID="16" presetClass="entr" presetSubtype="26" fill="hold" grpId="0" nodeType="withEffect">
                                  <p:stCondLst>
                                    <p:cond delay="0"/>
                                  </p:stCondLst>
                                  <p:childTnLst>
                                    <p:set>
                                      <p:cBhvr>
                                        <p:cTn id="19" dur="1" fill="hold">
                                          <p:stCondLst>
                                            <p:cond delay="0"/>
                                          </p:stCondLst>
                                        </p:cTn>
                                        <p:tgtEl>
                                          <p:spTgt spid="8203"/>
                                        </p:tgtEl>
                                        <p:attrNameLst>
                                          <p:attrName>style.visibility</p:attrName>
                                        </p:attrNameLst>
                                      </p:cBhvr>
                                      <p:to>
                                        <p:strVal val="visible"/>
                                      </p:to>
                                    </p:set>
                                    <p:animEffect transition="in" filter="barn(inHorizontal)">
                                      <p:cBhvr>
                                        <p:cTn id="20" dur="500"/>
                                        <p:tgtEl>
                                          <p:spTgt spid="8203"/>
                                        </p:tgtEl>
                                      </p:cBhvr>
                                    </p:animEffect>
                                  </p:childTnLst>
                                </p:cTn>
                              </p:par>
                              <p:par>
                                <p:cTn id="21" presetID="16" presetClass="entr" presetSubtype="26" fill="hold" grpId="0" nodeType="withEffect">
                                  <p:stCondLst>
                                    <p:cond delay="0"/>
                                  </p:stCondLst>
                                  <p:childTnLst>
                                    <p:set>
                                      <p:cBhvr>
                                        <p:cTn id="22" dur="1" fill="hold">
                                          <p:stCondLst>
                                            <p:cond delay="0"/>
                                          </p:stCondLst>
                                        </p:cTn>
                                        <p:tgtEl>
                                          <p:spTgt spid="8204"/>
                                        </p:tgtEl>
                                        <p:attrNameLst>
                                          <p:attrName>style.visibility</p:attrName>
                                        </p:attrNameLst>
                                      </p:cBhvr>
                                      <p:to>
                                        <p:strVal val="visible"/>
                                      </p:to>
                                    </p:set>
                                    <p:animEffect transition="in" filter="barn(inHorizontal)">
                                      <p:cBhvr>
                                        <p:cTn id="23" dur="500"/>
                                        <p:tgtEl>
                                          <p:spTgt spid="8204"/>
                                        </p:tgtEl>
                                      </p:cBhvr>
                                    </p:animEffect>
                                  </p:childTnLst>
                                </p:cTn>
                              </p:par>
                            </p:childTnLst>
                          </p:cTn>
                        </p:par>
                        <p:par>
                          <p:cTn id="24" fill="hold">
                            <p:stCondLst>
                              <p:cond delay="2000"/>
                            </p:stCondLst>
                            <p:childTnLst>
                              <p:par>
                                <p:cTn id="25" presetID="5" presetClass="entr" presetSubtype="10" fill="hold" nodeType="afterEffect">
                                  <p:stCondLst>
                                    <p:cond delay="500"/>
                                  </p:stCondLst>
                                  <p:childTnLst>
                                    <p:set>
                                      <p:cBhvr>
                                        <p:cTn id="26" dur="1" fill="hold">
                                          <p:stCondLst>
                                            <p:cond delay="0"/>
                                          </p:stCondLst>
                                        </p:cTn>
                                        <p:tgtEl>
                                          <p:spTgt spid="8196"/>
                                        </p:tgtEl>
                                        <p:attrNameLst>
                                          <p:attrName>style.visibility</p:attrName>
                                        </p:attrNameLst>
                                      </p:cBhvr>
                                      <p:to>
                                        <p:strVal val="visible"/>
                                      </p:to>
                                    </p:set>
                                    <p:animEffect transition="in" filter="checkerboard(across)">
                                      <p:cBhvr>
                                        <p:cTn id="27" dur="1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p:bldP spid="8195" grpId="0"/>
      <p:bldP spid="8201" grpId="0" animBg="1"/>
      <p:bldP spid="8202" grpId="0" animBg="1"/>
      <p:bldP spid="8203" grpId="0" animBg="1"/>
      <p:bldP spid="820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title" idx="4294967295"/>
          </p:nvPr>
        </p:nvSpPr>
        <p:spPr>
          <a:xfrm>
            <a:off x="-1295400" y="3048001"/>
            <a:ext cx="8229600" cy="1139825"/>
          </a:xfrm>
        </p:spPr>
        <p:txBody>
          <a:bodyPr/>
          <a:lstStyle/>
          <a:p>
            <a:pPr eaLnBrk="1" hangingPunct="1"/>
            <a:r>
              <a:rPr lang="en-US" sz="3600" b="1" smtClean="0"/>
              <a:t>PCT AS EARLY MARKER</a:t>
            </a:r>
            <a:r>
              <a:rPr lang="en-US" sz="4800" b="1" smtClean="0">
                <a:solidFill>
                  <a:srgbClr val="800000"/>
                </a:solidFill>
              </a:rPr>
              <a:t> </a:t>
            </a:r>
          </a:p>
        </p:txBody>
      </p:sp>
      <p:sp>
        <p:nvSpPr>
          <p:cNvPr id="31747" name="AutoShape 6"/>
          <p:cNvSpPr>
            <a:spLocks noChangeAspect="1" noChangeArrowheads="1" noTextEdit="1"/>
          </p:cNvSpPr>
          <p:nvPr/>
        </p:nvSpPr>
        <p:spPr bwMode="auto">
          <a:xfrm>
            <a:off x="-3429000" y="990600"/>
            <a:ext cx="9144000" cy="5638800"/>
          </a:xfrm>
          <a:prstGeom prst="rect">
            <a:avLst/>
          </a:prstGeom>
          <a:noFill/>
          <a:ln w="9525">
            <a:noFill/>
            <a:miter lim="800000"/>
            <a:headEnd/>
            <a:tailEnd/>
          </a:ln>
        </p:spPr>
        <p:txBody>
          <a:bodyPr/>
          <a:lstStyle/>
          <a:p>
            <a:endParaRPr lang="ur-PK"/>
          </a:p>
        </p:txBody>
      </p:sp>
      <p:pic>
        <p:nvPicPr>
          <p:cNvPr id="31748" name="Picture 9"/>
          <p:cNvPicPr>
            <a:picLocks noChangeAspect="1" noChangeArrowheads="1"/>
          </p:cNvPicPr>
          <p:nvPr/>
        </p:nvPicPr>
        <p:blipFill>
          <a:blip r:embed="rId3"/>
          <a:srcRect l="7037" t="11513" r="12222"/>
          <a:stretch>
            <a:fillRect/>
          </a:stretch>
        </p:blipFill>
        <p:spPr bwMode="auto">
          <a:xfrm>
            <a:off x="304800" y="1295400"/>
            <a:ext cx="7382933" cy="5124450"/>
          </a:xfrm>
          <a:prstGeom prst="rect">
            <a:avLst/>
          </a:prstGeom>
          <a:noFill/>
          <a:ln w="9525">
            <a:noFill/>
            <a:miter lim="800000"/>
            <a:headEnd/>
            <a:tailEnd/>
          </a:ln>
        </p:spPr>
      </p:pic>
      <p:sp>
        <p:nvSpPr>
          <p:cNvPr id="31749" name="Rectangle 7"/>
          <p:cNvSpPr>
            <a:spLocks noChangeArrowheads="1"/>
          </p:cNvSpPr>
          <p:nvPr/>
        </p:nvSpPr>
        <p:spPr bwMode="auto">
          <a:xfrm>
            <a:off x="270934" y="76200"/>
            <a:ext cx="7281333" cy="1066800"/>
          </a:xfrm>
          <a:prstGeom prst="rect">
            <a:avLst/>
          </a:prstGeom>
          <a:noFill/>
          <a:ln w="9525">
            <a:noFill/>
            <a:miter lim="800000"/>
            <a:headEnd/>
            <a:tailEnd/>
          </a:ln>
        </p:spPr>
        <p:txBody>
          <a:bodyPr wrap="none" anchor="ctr"/>
          <a:lstStyle/>
          <a:p>
            <a:pPr algn="ctr"/>
            <a:r>
              <a:rPr lang="en-US" sz="3200">
                <a:solidFill>
                  <a:srgbClr val="FF9933"/>
                </a:solidFill>
                <a:latin typeface="Arial" pitchFamily="34" charset="0"/>
                <a:cs typeface="Arial" pitchFamily="34" charset="0"/>
              </a:rPr>
              <a:t>Pattern of release of PCT &amp; CRP</a:t>
            </a:r>
          </a:p>
        </p:txBody>
      </p:sp>
      <p:sp>
        <p:nvSpPr>
          <p:cNvPr id="32774" name="Text Box 10"/>
          <p:cNvSpPr txBox="1">
            <a:spLocks noChangeArrowheads="1"/>
          </p:cNvSpPr>
          <p:nvPr/>
        </p:nvSpPr>
        <p:spPr bwMode="auto">
          <a:xfrm>
            <a:off x="0" y="838201"/>
            <a:ext cx="8026400" cy="369332"/>
          </a:xfrm>
          <a:prstGeom prst="rect">
            <a:avLst/>
          </a:prstGeom>
          <a:noFill/>
          <a:ln w="9525">
            <a:noFill/>
            <a:miter lim="800000"/>
            <a:headEnd/>
            <a:tailEnd/>
          </a:ln>
        </p:spPr>
        <p:txBody>
          <a:bodyPr>
            <a:spAutoFit/>
          </a:bodyPr>
          <a:lstStyle/>
          <a:p>
            <a:pPr algn="ctr">
              <a:spcBef>
                <a:spcPct val="50000"/>
              </a:spcBef>
              <a:defRPr/>
            </a:pPr>
            <a:r>
              <a:rPr lang="en-US" dirty="0">
                <a:solidFill>
                  <a:srgbClr val="FF9933"/>
                </a:solidFill>
                <a:latin typeface="+mj-lt"/>
              </a:rPr>
              <a:t>Fast increase after bacterial invasion</a:t>
            </a:r>
          </a:p>
        </p:txBody>
      </p:sp>
      <p:sp>
        <p:nvSpPr>
          <p:cNvPr id="19464" name="AutoShape 8"/>
          <p:cNvSpPr>
            <a:spLocks noChangeArrowheads="1"/>
          </p:cNvSpPr>
          <p:nvPr/>
        </p:nvSpPr>
        <p:spPr bwMode="auto">
          <a:xfrm>
            <a:off x="-237066" y="1905000"/>
            <a:ext cx="3429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8000"/>
          </a:solidFill>
          <a:ln w="9525">
            <a:solidFill>
              <a:schemeClr val="tx1"/>
            </a:solidFill>
            <a:miter lim="800000"/>
            <a:headEnd/>
            <a:tailEnd/>
          </a:ln>
        </p:spPr>
        <p:txBody>
          <a:bodyPr wrap="none" anchor="ctr"/>
          <a:lstStyle/>
          <a:p>
            <a:endParaRPr lang="ur-PK"/>
          </a:p>
        </p:txBody>
      </p:sp>
      <p:pic>
        <p:nvPicPr>
          <p:cNvPr id="31752" name="Picture 2" descr="J:\animations\32467399.gif"/>
          <p:cNvPicPr>
            <a:picLocks noChangeAspect="1" noChangeArrowheads="1" noCrop="1"/>
          </p:cNvPicPr>
          <p:nvPr/>
        </p:nvPicPr>
        <p:blipFill>
          <a:blip r:embed="rId4"/>
          <a:srcRect/>
          <a:stretch>
            <a:fillRect/>
          </a:stretch>
        </p:blipFill>
        <p:spPr bwMode="auto">
          <a:xfrm>
            <a:off x="6468534" y="5715001"/>
            <a:ext cx="1143000" cy="1000125"/>
          </a:xfrm>
          <a:prstGeom prst="rect">
            <a:avLst/>
          </a:prstGeom>
          <a:noFill/>
          <a:ln w="9525">
            <a:noFill/>
            <a:miter lim="800000"/>
            <a:headEnd/>
            <a:tailEnd/>
          </a:ln>
        </p:spPr>
      </p:pic>
      <p:sp>
        <p:nvSpPr>
          <p:cNvPr id="10" name="TextBox 9"/>
          <p:cNvSpPr txBox="1"/>
          <p:nvPr/>
        </p:nvSpPr>
        <p:spPr>
          <a:xfrm>
            <a:off x="169334" y="6443664"/>
            <a:ext cx="3938322" cy="338554"/>
          </a:xfrm>
          <a:prstGeom prst="rect">
            <a:avLst/>
          </a:prstGeom>
          <a:noFill/>
        </p:spPr>
        <p:txBody>
          <a:bodyPr wrap="none">
            <a:spAutoFit/>
          </a:bodyPr>
          <a:lstStyle/>
          <a:p>
            <a:pPr>
              <a:defRPr/>
            </a:pPr>
            <a:r>
              <a:rPr lang="en-US" sz="1600" b="0" dirty="0">
                <a:solidFill>
                  <a:srgbClr val="FFFF00"/>
                </a:solidFill>
                <a:latin typeface="+mj-lt"/>
              </a:rPr>
              <a:t>Khan DA et al./ J Clin Lab Anal. 2010; 24: 1-5.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500"/>
                                  </p:stCondLst>
                                  <p:childTnLst>
                                    <p:set>
                                      <p:cBhvr>
                                        <p:cTn id="6" dur="1" fill="hold">
                                          <p:stCondLst>
                                            <p:cond delay="0"/>
                                          </p:stCondLst>
                                        </p:cTn>
                                        <p:tgtEl>
                                          <p:spTgt spid="19464"/>
                                        </p:tgtEl>
                                        <p:attrNameLst>
                                          <p:attrName>style.visibility</p:attrName>
                                        </p:attrNameLst>
                                      </p:cBhvr>
                                      <p:to>
                                        <p:strVal val="visible"/>
                                      </p:to>
                                    </p:set>
                                    <p:anim to="" calcmode="lin" valueType="num">
                                      <p:cBhvr>
                                        <p:cTn id="7" dur="1" fill="hold"/>
                                        <p:tgtEl>
                                          <p:spTgt spid="19464"/>
                                        </p:tgtEl>
                                        <p:attrNameLst>
                                          <p:attrName/>
                                        </p:attrNameLst>
                                      </p:cBhvr>
                                    </p:anim>
                                  </p:childTnLst>
                                </p:cTn>
                              </p:par>
                            </p:childTnLst>
                          </p:cTn>
                        </p:par>
                        <p:par>
                          <p:cTn id="8" fill="hold">
                            <p:stCondLst>
                              <p:cond delay="500"/>
                            </p:stCondLst>
                            <p:childTnLst>
                              <p:par>
                                <p:cTn id="9" presetID="35" presetClass="emph" presetSubtype="0" repeatCount="4000" fill="hold" grpId="1" nodeType="afterEffect">
                                  <p:stCondLst>
                                    <p:cond delay="500"/>
                                  </p:stCondLst>
                                  <p:childTnLst>
                                    <p:anim calcmode="discrete" valueType="str">
                                      <p:cBhvr>
                                        <p:cTn id="10" dur="1000" fill="hold"/>
                                        <p:tgtEl>
                                          <p:spTgt spid="1946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animBg="1"/>
      <p:bldP spid="1946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2921000" y="673100"/>
          <a:ext cx="3365500" cy="3048000"/>
        </p:xfrm>
        <a:graphic>
          <a:graphicData uri="http://schemas.openxmlformats.org/presentationml/2006/ole">
            <p:oleObj spid="_x0000_s4098" name="Bitmap Image" r:id="rId4" imgW="3428571" imgH="3343742" progId="PBrush">
              <p:embed/>
            </p:oleObj>
          </a:graphicData>
        </a:graphic>
      </p:graphicFrame>
      <p:pic>
        <p:nvPicPr>
          <p:cNvPr id="4099" name="Picture 3"/>
          <p:cNvPicPr>
            <a:picLocks noChangeAspect="1" noChangeArrowheads="1"/>
          </p:cNvPicPr>
          <p:nvPr/>
        </p:nvPicPr>
        <p:blipFill>
          <a:blip r:embed="rId5"/>
          <a:srcRect/>
          <a:stretch>
            <a:fillRect/>
          </a:stretch>
        </p:blipFill>
        <p:spPr bwMode="auto">
          <a:xfrm>
            <a:off x="0" y="25400"/>
            <a:ext cx="2908300" cy="2224088"/>
          </a:xfrm>
          <a:prstGeom prst="rect">
            <a:avLst/>
          </a:prstGeom>
          <a:noFill/>
          <a:ln w="9525">
            <a:noFill/>
            <a:miter lim="800000"/>
            <a:headEnd/>
            <a:tailEnd/>
          </a:ln>
        </p:spPr>
      </p:pic>
      <p:pic>
        <p:nvPicPr>
          <p:cNvPr id="4100" name="Picture 4"/>
          <p:cNvPicPr>
            <a:picLocks noChangeAspect="1" noChangeArrowheads="1"/>
          </p:cNvPicPr>
          <p:nvPr/>
        </p:nvPicPr>
        <p:blipFill>
          <a:blip r:embed="rId6"/>
          <a:srcRect/>
          <a:stretch>
            <a:fillRect/>
          </a:stretch>
        </p:blipFill>
        <p:spPr bwMode="auto">
          <a:xfrm>
            <a:off x="6299200" y="0"/>
            <a:ext cx="2844800" cy="2362200"/>
          </a:xfrm>
          <a:prstGeom prst="rect">
            <a:avLst/>
          </a:prstGeom>
          <a:noFill/>
          <a:ln w="9525">
            <a:noFill/>
            <a:miter lim="800000"/>
            <a:headEnd/>
            <a:tailEnd/>
          </a:ln>
        </p:spPr>
      </p:pic>
      <p:pic>
        <p:nvPicPr>
          <p:cNvPr id="4101" name="Picture 5"/>
          <p:cNvPicPr>
            <a:picLocks noChangeAspect="1" noChangeArrowheads="1"/>
          </p:cNvPicPr>
          <p:nvPr/>
        </p:nvPicPr>
        <p:blipFill>
          <a:blip r:embed="rId7"/>
          <a:srcRect/>
          <a:stretch>
            <a:fillRect/>
          </a:stretch>
        </p:blipFill>
        <p:spPr bwMode="auto">
          <a:xfrm>
            <a:off x="0" y="4638675"/>
            <a:ext cx="3086100" cy="2295525"/>
          </a:xfrm>
          <a:prstGeom prst="rect">
            <a:avLst/>
          </a:prstGeom>
          <a:noFill/>
          <a:ln w="9525">
            <a:noFill/>
            <a:miter lim="800000"/>
            <a:headEnd/>
            <a:tailEnd/>
          </a:ln>
        </p:spPr>
      </p:pic>
      <p:pic>
        <p:nvPicPr>
          <p:cNvPr id="4102" name="Picture 6"/>
          <p:cNvPicPr>
            <a:picLocks noChangeAspect="1" noChangeArrowheads="1"/>
          </p:cNvPicPr>
          <p:nvPr/>
        </p:nvPicPr>
        <p:blipFill>
          <a:blip r:embed="rId8"/>
          <a:srcRect/>
          <a:stretch>
            <a:fillRect/>
          </a:stretch>
        </p:blipFill>
        <p:spPr bwMode="auto">
          <a:xfrm>
            <a:off x="5930900" y="4665663"/>
            <a:ext cx="3213100" cy="2192337"/>
          </a:xfrm>
          <a:prstGeom prst="rect">
            <a:avLst/>
          </a:prstGeom>
          <a:noFill/>
          <a:ln w="9525">
            <a:noFill/>
            <a:miter lim="800000"/>
            <a:headEnd/>
            <a:tailEnd/>
          </a:ln>
        </p:spPr>
      </p:pic>
      <p:pic>
        <p:nvPicPr>
          <p:cNvPr id="4103" name="Picture 7"/>
          <p:cNvPicPr>
            <a:picLocks noChangeAspect="1" noChangeArrowheads="1"/>
          </p:cNvPicPr>
          <p:nvPr/>
        </p:nvPicPr>
        <p:blipFill>
          <a:blip r:embed="rId9"/>
          <a:srcRect/>
          <a:stretch>
            <a:fillRect/>
          </a:stretch>
        </p:blipFill>
        <p:spPr bwMode="auto">
          <a:xfrm>
            <a:off x="3035300" y="4622800"/>
            <a:ext cx="3009900" cy="1714500"/>
          </a:xfrm>
          <a:prstGeom prst="rect">
            <a:avLst/>
          </a:prstGeom>
          <a:noFill/>
          <a:ln w="9525">
            <a:noFill/>
            <a:miter lim="800000"/>
            <a:headEnd/>
            <a:tailEnd/>
          </a:ln>
        </p:spPr>
      </p:pic>
      <p:sp>
        <p:nvSpPr>
          <p:cNvPr id="4104" name="Rectangle 8"/>
          <p:cNvSpPr>
            <a:spLocks noChangeArrowheads="1"/>
          </p:cNvSpPr>
          <p:nvPr/>
        </p:nvSpPr>
        <p:spPr bwMode="auto">
          <a:xfrm>
            <a:off x="3187700" y="0"/>
            <a:ext cx="2814638" cy="579438"/>
          </a:xfrm>
          <a:prstGeom prst="rect">
            <a:avLst/>
          </a:prstGeom>
          <a:noFill/>
          <a:ln w="9525">
            <a:noFill/>
            <a:miter lim="800000"/>
            <a:headEnd/>
            <a:tailEnd/>
          </a:ln>
        </p:spPr>
        <p:txBody>
          <a:bodyPr wrap="none">
            <a:spAutoFit/>
          </a:bodyPr>
          <a:lstStyle/>
          <a:p>
            <a:r>
              <a:rPr lang="en-US" sz="3200" b="1">
                <a:solidFill>
                  <a:schemeClr val="tx2"/>
                </a:solidFill>
                <a:latin typeface="Times New Roman" pitchFamily="18" charset="0"/>
              </a:rPr>
              <a:t>Why Diabetes?</a:t>
            </a:r>
          </a:p>
        </p:txBody>
      </p:sp>
      <p:sp>
        <p:nvSpPr>
          <p:cNvPr id="4105" name="Rectangle 9"/>
          <p:cNvSpPr>
            <a:spLocks noChangeArrowheads="1"/>
          </p:cNvSpPr>
          <p:nvPr/>
        </p:nvSpPr>
        <p:spPr bwMode="auto">
          <a:xfrm>
            <a:off x="2413000" y="3744913"/>
            <a:ext cx="4443413" cy="519112"/>
          </a:xfrm>
          <a:prstGeom prst="rect">
            <a:avLst/>
          </a:prstGeom>
          <a:noFill/>
          <a:ln w="9525">
            <a:noFill/>
            <a:miter lim="800000"/>
            <a:headEnd/>
            <a:tailEnd/>
          </a:ln>
        </p:spPr>
        <p:txBody>
          <a:bodyPr wrap="none">
            <a:spAutoFit/>
          </a:bodyPr>
          <a:lstStyle/>
          <a:p>
            <a:r>
              <a:rPr lang="en-US" sz="2800" b="1">
                <a:solidFill>
                  <a:schemeClr val="hlink"/>
                </a:solidFill>
                <a:latin typeface="Times New Roman" pitchFamily="18" charset="0"/>
              </a:rPr>
              <a:t>Huge public health problem</a:t>
            </a:r>
            <a:endParaRPr lang="en-US" sz="2800" b="1">
              <a:solidFill>
                <a:schemeClr val="folHlink"/>
              </a:solidFill>
              <a:latin typeface="Times New Roman" pitchFamily="18" charset="0"/>
            </a:endParaRPr>
          </a:p>
        </p:txBody>
      </p:sp>
      <p:sp>
        <p:nvSpPr>
          <p:cNvPr id="4106" name="Rectangle 10"/>
          <p:cNvSpPr>
            <a:spLocks noChangeArrowheads="1"/>
          </p:cNvSpPr>
          <p:nvPr/>
        </p:nvSpPr>
        <p:spPr bwMode="auto">
          <a:xfrm>
            <a:off x="762000" y="2919413"/>
            <a:ext cx="1174750" cy="488950"/>
          </a:xfrm>
          <a:prstGeom prst="rect">
            <a:avLst/>
          </a:prstGeom>
          <a:noFill/>
          <a:ln w="9525">
            <a:noFill/>
            <a:miter lim="800000"/>
            <a:headEnd/>
            <a:tailEnd/>
          </a:ln>
        </p:spPr>
        <p:txBody>
          <a:bodyPr wrap="none">
            <a:spAutoFit/>
          </a:bodyPr>
          <a:lstStyle/>
          <a:p>
            <a:r>
              <a:rPr lang="en-US" sz="2600" b="1">
                <a:latin typeface="Times New Roman" pitchFamily="18" charset="0"/>
              </a:rPr>
              <a:t>serious</a:t>
            </a:r>
          </a:p>
        </p:txBody>
      </p:sp>
      <p:sp>
        <p:nvSpPr>
          <p:cNvPr id="4107" name="Rectangle 11"/>
          <p:cNvSpPr>
            <a:spLocks noChangeArrowheads="1"/>
          </p:cNvSpPr>
          <p:nvPr/>
        </p:nvSpPr>
        <p:spPr bwMode="auto">
          <a:xfrm>
            <a:off x="6502400" y="2792413"/>
            <a:ext cx="1851025" cy="488950"/>
          </a:xfrm>
          <a:prstGeom prst="rect">
            <a:avLst/>
          </a:prstGeom>
          <a:noFill/>
          <a:ln w="9525">
            <a:noFill/>
            <a:miter lim="800000"/>
            <a:headEnd/>
            <a:tailEnd/>
          </a:ln>
        </p:spPr>
        <p:txBody>
          <a:bodyPr wrap="none">
            <a:spAutoFit/>
          </a:bodyPr>
          <a:lstStyle/>
          <a:p>
            <a:pPr lvl="1"/>
            <a:r>
              <a:rPr lang="en-US" sz="2600" b="1">
                <a:latin typeface="Times New Roman" pitchFamily="18" charset="0"/>
              </a:rPr>
              <a:t>common</a:t>
            </a:r>
          </a:p>
        </p:txBody>
      </p:sp>
      <p:sp>
        <p:nvSpPr>
          <p:cNvPr id="4108" name="Rectangle 12"/>
          <p:cNvSpPr>
            <a:spLocks noChangeArrowheads="1"/>
          </p:cNvSpPr>
          <p:nvPr/>
        </p:nvSpPr>
        <p:spPr bwMode="auto">
          <a:xfrm>
            <a:off x="3492500" y="4125913"/>
            <a:ext cx="1447800" cy="488950"/>
          </a:xfrm>
          <a:prstGeom prst="rect">
            <a:avLst/>
          </a:prstGeom>
          <a:noFill/>
          <a:ln w="9525">
            <a:noFill/>
            <a:miter lim="800000"/>
            <a:headEnd/>
            <a:tailEnd/>
          </a:ln>
        </p:spPr>
        <p:txBody>
          <a:bodyPr wrap="none">
            <a:spAutoFit/>
          </a:bodyPr>
          <a:lstStyle/>
          <a:p>
            <a:pPr lvl="1"/>
            <a:r>
              <a:rPr lang="en-US" sz="2600" b="1">
                <a:latin typeface="Times New Roman" pitchFamily="18" charset="0"/>
              </a:rPr>
              <a:t>costly</a:t>
            </a:r>
          </a:p>
        </p:txBody>
      </p:sp>
      <p:sp>
        <p:nvSpPr>
          <p:cNvPr id="4109" name="Rectangle 13"/>
          <p:cNvSpPr>
            <a:spLocks noChangeArrowheads="1"/>
          </p:cNvSpPr>
          <p:nvPr/>
        </p:nvSpPr>
        <p:spPr bwMode="auto">
          <a:xfrm>
            <a:off x="3251200" y="6248400"/>
            <a:ext cx="2513013" cy="609600"/>
          </a:xfrm>
          <a:prstGeom prst="rect">
            <a:avLst/>
          </a:prstGeom>
          <a:noFill/>
          <a:ln w="9525">
            <a:noFill/>
            <a:miter lim="800000"/>
            <a:headEnd/>
            <a:tailEnd/>
          </a:ln>
        </p:spPr>
        <p:txBody>
          <a:bodyPr wrap="none">
            <a:spAutoFit/>
          </a:bodyPr>
          <a:lstStyle/>
          <a:p>
            <a:r>
              <a:rPr lang="en-US" sz="3400" b="1" u="sng">
                <a:solidFill>
                  <a:srgbClr val="00FF00"/>
                </a:solidFill>
                <a:latin typeface="Times New Roman" pitchFamily="18" charset="0"/>
              </a:rPr>
              <a:t>Controllable</a:t>
            </a:r>
            <a:endParaRPr lang="en-US" sz="3400" b="1" u="sng">
              <a:latin typeface="Times New Roman" pitchFamily="18" charset="0"/>
            </a:endParaRPr>
          </a:p>
        </p:txBody>
      </p:sp>
      <p:sp>
        <p:nvSpPr>
          <p:cNvPr id="4110" name="Line 14"/>
          <p:cNvSpPr>
            <a:spLocks noChangeShapeType="1"/>
          </p:cNvSpPr>
          <p:nvPr/>
        </p:nvSpPr>
        <p:spPr bwMode="auto">
          <a:xfrm>
            <a:off x="0" y="4622800"/>
            <a:ext cx="3022600" cy="0"/>
          </a:xfrm>
          <a:prstGeom prst="line">
            <a:avLst/>
          </a:prstGeom>
          <a:noFill/>
          <a:ln w="38100">
            <a:solidFill>
              <a:srgbClr val="000066"/>
            </a:solidFill>
            <a:round/>
            <a:headEnd/>
            <a:tailEnd/>
          </a:ln>
        </p:spPr>
        <p:txBody>
          <a:bodyPr wrap="none" anchor="ctr"/>
          <a:lstStyle/>
          <a:p>
            <a:endParaRPr lang="ur-PK"/>
          </a:p>
        </p:txBody>
      </p:sp>
      <p:sp>
        <p:nvSpPr>
          <p:cNvPr id="4111" name="Line 15"/>
          <p:cNvSpPr>
            <a:spLocks noChangeShapeType="1"/>
          </p:cNvSpPr>
          <p:nvPr/>
        </p:nvSpPr>
        <p:spPr bwMode="auto">
          <a:xfrm>
            <a:off x="0" y="2235200"/>
            <a:ext cx="2908300" cy="0"/>
          </a:xfrm>
          <a:prstGeom prst="line">
            <a:avLst/>
          </a:prstGeom>
          <a:noFill/>
          <a:ln w="38100">
            <a:solidFill>
              <a:srgbClr val="000066"/>
            </a:solidFill>
            <a:round/>
            <a:headEnd/>
            <a:tailEnd/>
          </a:ln>
        </p:spPr>
        <p:txBody>
          <a:bodyPr wrap="none" anchor="ctr"/>
          <a:lstStyle/>
          <a:p>
            <a:endParaRPr lang="ur-PK"/>
          </a:p>
        </p:txBody>
      </p:sp>
      <p:sp>
        <p:nvSpPr>
          <p:cNvPr id="4112" name="Line 16"/>
          <p:cNvSpPr>
            <a:spLocks noChangeShapeType="1"/>
          </p:cNvSpPr>
          <p:nvPr/>
        </p:nvSpPr>
        <p:spPr bwMode="auto">
          <a:xfrm flipV="1">
            <a:off x="0" y="0"/>
            <a:ext cx="0" cy="2209800"/>
          </a:xfrm>
          <a:prstGeom prst="line">
            <a:avLst/>
          </a:prstGeom>
          <a:noFill/>
          <a:ln w="28575">
            <a:solidFill>
              <a:srgbClr val="000066"/>
            </a:solidFill>
            <a:round/>
            <a:headEnd/>
            <a:tailEnd/>
          </a:ln>
        </p:spPr>
        <p:txBody>
          <a:bodyPr wrap="none" anchor="ctr"/>
          <a:lstStyle/>
          <a:p>
            <a:endParaRPr lang="ur-PK"/>
          </a:p>
        </p:txBody>
      </p:sp>
      <p:sp>
        <p:nvSpPr>
          <p:cNvPr id="4113" name="Line 17"/>
          <p:cNvSpPr>
            <a:spLocks noChangeShapeType="1"/>
          </p:cNvSpPr>
          <p:nvPr/>
        </p:nvSpPr>
        <p:spPr bwMode="auto">
          <a:xfrm flipV="1">
            <a:off x="0" y="0"/>
            <a:ext cx="0" cy="2209800"/>
          </a:xfrm>
          <a:prstGeom prst="line">
            <a:avLst/>
          </a:prstGeom>
          <a:noFill/>
          <a:ln w="28575">
            <a:solidFill>
              <a:srgbClr val="000066"/>
            </a:solidFill>
            <a:round/>
            <a:headEnd/>
            <a:tailEnd/>
          </a:ln>
        </p:spPr>
        <p:txBody>
          <a:bodyPr wrap="none" anchor="ctr"/>
          <a:lstStyle/>
          <a:p>
            <a:endParaRPr lang="ur-PK"/>
          </a:p>
        </p:txBody>
      </p:sp>
      <p:sp>
        <p:nvSpPr>
          <p:cNvPr id="4114" name="Line 18"/>
          <p:cNvSpPr>
            <a:spLocks noChangeShapeType="1"/>
          </p:cNvSpPr>
          <p:nvPr/>
        </p:nvSpPr>
        <p:spPr bwMode="auto">
          <a:xfrm flipH="1">
            <a:off x="2895600" y="0"/>
            <a:ext cx="0" cy="698500"/>
          </a:xfrm>
          <a:prstGeom prst="line">
            <a:avLst/>
          </a:prstGeom>
          <a:noFill/>
          <a:ln w="9525">
            <a:solidFill>
              <a:srgbClr val="000066"/>
            </a:solidFill>
            <a:round/>
            <a:headEnd/>
            <a:tailEnd/>
          </a:ln>
        </p:spPr>
        <p:txBody>
          <a:bodyPr wrap="none" anchor="ctr"/>
          <a:lstStyle/>
          <a:p>
            <a:endParaRPr lang="ur-PK"/>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79"/>
          <p:cNvGrpSpPr>
            <a:grpSpLocks/>
          </p:cNvGrpSpPr>
          <p:nvPr/>
        </p:nvGrpSpPr>
        <p:grpSpPr bwMode="auto">
          <a:xfrm>
            <a:off x="1828800" y="2057400"/>
            <a:ext cx="7162800" cy="3244850"/>
            <a:chOff x="1104" y="480"/>
            <a:chExt cx="4512" cy="2044"/>
          </a:xfrm>
        </p:grpSpPr>
        <p:sp>
          <p:nvSpPr>
            <p:cNvPr id="47128" name="Line 72"/>
            <p:cNvSpPr>
              <a:spLocks noChangeShapeType="1"/>
            </p:cNvSpPr>
            <p:nvPr/>
          </p:nvSpPr>
          <p:spPr bwMode="auto">
            <a:xfrm>
              <a:off x="4368" y="480"/>
              <a:ext cx="0" cy="1728"/>
            </a:xfrm>
            <a:prstGeom prst="line">
              <a:avLst/>
            </a:prstGeom>
            <a:noFill/>
            <a:ln w="50800">
              <a:solidFill>
                <a:srgbClr val="000080"/>
              </a:solidFill>
              <a:round/>
              <a:headEnd/>
              <a:tailEnd/>
            </a:ln>
          </p:spPr>
          <p:txBody>
            <a:bodyPr/>
            <a:lstStyle/>
            <a:p>
              <a:endParaRPr lang="ur-PK"/>
            </a:p>
          </p:txBody>
        </p:sp>
        <p:sp>
          <p:nvSpPr>
            <p:cNvPr id="47129" name="Line 73"/>
            <p:cNvSpPr>
              <a:spLocks noChangeShapeType="1"/>
            </p:cNvSpPr>
            <p:nvPr/>
          </p:nvSpPr>
          <p:spPr bwMode="auto">
            <a:xfrm>
              <a:off x="5136" y="480"/>
              <a:ext cx="0" cy="1728"/>
            </a:xfrm>
            <a:prstGeom prst="line">
              <a:avLst/>
            </a:prstGeom>
            <a:noFill/>
            <a:ln w="50800">
              <a:solidFill>
                <a:srgbClr val="000080"/>
              </a:solidFill>
              <a:round/>
              <a:headEnd/>
              <a:tailEnd/>
            </a:ln>
          </p:spPr>
          <p:txBody>
            <a:bodyPr/>
            <a:lstStyle/>
            <a:p>
              <a:endParaRPr lang="ur-PK"/>
            </a:p>
          </p:txBody>
        </p:sp>
        <p:sp>
          <p:nvSpPr>
            <p:cNvPr id="47130" name="Line 74"/>
            <p:cNvSpPr>
              <a:spLocks noChangeShapeType="1"/>
            </p:cNvSpPr>
            <p:nvPr/>
          </p:nvSpPr>
          <p:spPr bwMode="auto">
            <a:xfrm>
              <a:off x="3648" y="480"/>
              <a:ext cx="0" cy="1728"/>
            </a:xfrm>
            <a:prstGeom prst="line">
              <a:avLst/>
            </a:prstGeom>
            <a:noFill/>
            <a:ln w="50800">
              <a:solidFill>
                <a:srgbClr val="000080"/>
              </a:solidFill>
              <a:round/>
              <a:headEnd/>
              <a:tailEnd/>
            </a:ln>
          </p:spPr>
          <p:txBody>
            <a:bodyPr/>
            <a:lstStyle/>
            <a:p>
              <a:endParaRPr lang="ur-PK"/>
            </a:p>
          </p:txBody>
        </p:sp>
        <p:sp>
          <p:nvSpPr>
            <p:cNvPr id="47131" name="Text Box 75"/>
            <p:cNvSpPr txBox="1">
              <a:spLocks noChangeArrowheads="1"/>
            </p:cNvSpPr>
            <p:nvPr/>
          </p:nvSpPr>
          <p:spPr bwMode="auto">
            <a:xfrm>
              <a:off x="3353" y="2158"/>
              <a:ext cx="727" cy="366"/>
            </a:xfrm>
            <a:prstGeom prst="rect">
              <a:avLst/>
            </a:prstGeom>
            <a:noFill/>
            <a:ln w="25400">
              <a:noFill/>
              <a:miter lim="800000"/>
              <a:headEnd/>
              <a:tailEnd/>
            </a:ln>
          </p:spPr>
          <p:txBody>
            <a:bodyPr wrap="none">
              <a:spAutoFit/>
            </a:bodyPr>
            <a:lstStyle/>
            <a:p>
              <a:pPr eaLnBrk="0" hangingPunct="0"/>
              <a:r>
                <a:rPr lang="en-US" sz="1600">
                  <a:latin typeface="Arial" pitchFamily="34" charset="0"/>
                </a:rPr>
                <a:t>Disease</a:t>
              </a:r>
            </a:p>
            <a:p>
              <a:pPr eaLnBrk="0" hangingPunct="0"/>
              <a:r>
                <a:rPr lang="en-US" sz="1600">
                  <a:latin typeface="Arial" pitchFamily="34" charset="0"/>
                </a:rPr>
                <a:t>Diagnosis</a:t>
              </a:r>
            </a:p>
          </p:txBody>
        </p:sp>
        <p:sp>
          <p:nvSpPr>
            <p:cNvPr id="47132" name="Text Box 76"/>
            <p:cNvSpPr txBox="1">
              <a:spLocks noChangeArrowheads="1"/>
            </p:cNvSpPr>
            <p:nvPr/>
          </p:nvSpPr>
          <p:spPr bwMode="auto">
            <a:xfrm>
              <a:off x="4838" y="2158"/>
              <a:ext cx="778" cy="366"/>
            </a:xfrm>
            <a:prstGeom prst="rect">
              <a:avLst/>
            </a:prstGeom>
            <a:noFill/>
            <a:ln w="25400">
              <a:noFill/>
              <a:miter lim="800000"/>
              <a:headEnd/>
              <a:tailEnd/>
            </a:ln>
          </p:spPr>
          <p:txBody>
            <a:bodyPr wrap="none">
              <a:spAutoFit/>
            </a:bodyPr>
            <a:lstStyle/>
            <a:p>
              <a:pPr eaLnBrk="0" hangingPunct="0"/>
              <a:r>
                <a:rPr lang="en-US" sz="1600">
                  <a:latin typeface="Arial" pitchFamily="34" charset="0"/>
                </a:rPr>
                <a:t>Therapy</a:t>
              </a:r>
            </a:p>
            <a:p>
              <a:pPr eaLnBrk="0" hangingPunct="0"/>
              <a:r>
                <a:rPr lang="en-US" sz="1600">
                  <a:latin typeface="Arial" pitchFamily="34" charset="0"/>
                </a:rPr>
                <a:t>Monitoring</a:t>
              </a:r>
            </a:p>
          </p:txBody>
        </p:sp>
        <p:sp>
          <p:nvSpPr>
            <p:cNvPr id="47133" name="Text Box 77"/>
            <p:cNvSpPr txBox="1">
              <a:spLocks noChangeArrowheads="1"/>
            </p:cNvSpPr>
            <p:nvPr/>
          </p:nvSpPr>
          <p:spPr bwMode="auto">
            <a:xfrm>
              <a:off x="4080" y="2158"/>
              <a:ext cx="613" cy="366"/>
            </a:xfrm>
            <a:prstGeom prst="rect">
              <a:avLst/>
            </a:prstGeom>
            <a:noFill/>
            <a:ln w="25400">
              <a:noFill/>
              <a:miter lim="800000"/>
              <a:headEnd/>
              <a:tailEnd/>
            </a:ln>
          </p:spPr>
          <p:txBody>
            <a:bodyPr wrap="none">
              <a:spAutoFit/>
            </a:bodyPr>
            <a:lstStyle/>
            <a:p>
              <a:pPr eaLnBrk="0" hangingPunct="0"/>
              <a:r>
                <a:rPr lang="en-US" sz="1600">
                  <a:latin typeface="Arial" pitchFamily="34" charset="0"/>
                </a:rPr>
                <a:t>Therapy</a:t>
              </a:r>
            </a:p>
            <a:p>
              <a:pPr eaLnBrk="0" hangingPunct="0"/>
              <a:endParaRPr lang="en-US" sz="1600">
                <a:latin typeface="Arial" pitchFamily="34" charset="0"/>
              </a:endParaRPr>
            </a:p>
          </p:txBody>
        </p:sp>
        <p:grpSp>
          <p:nvGrpSpPr>
            <p:cNvPr id="47134" name="Group 41"/>
            <p:cNvGrpSpPr>
              <a:grpSpLocks/>
            </p:cNvGrpSpPr>
            <p:nvPr/>
          </p:nvGrpSpPr>
          <p:grpSpPr bwMode="auto">
            <a:xfrm>
              <a:off x="1104" y="768"/>
              <a:ext cx="4465" cy="1152"/>
              <a:chOff x="1225" y="1380"/>
              <a:chExt cx="4465" cy="1152"/>
            </a:xfrm>
          </p:grpSpPr>
          <p:grpSp>
            <p:nvGrpSpPr>
              <p:cNvPr id="47136" name="Group 15"/>
              <p:cNvGrpSpPr>
                <a:grpSpLocks/>
              </p:cNvGrpSpPr>
              <p:nvPr/>
            </p:nvGrpSpPr>
            <p:grpSpPr bwMode="auto">
              <a:xfrm>
                <a:off x="1225" y="1380"/>
                <a:ext cx="4465" cy="1152"/>
                <a:chOff x="1141" y="1372"/>
                <a:chExt cx="4465" cy="1152"/>
              </a:xfrm>
            </p:grpSpPr>
            <p:pic>
              <p:nvPicPr>
                <p:cNvPr id="363536" name="Picture 16"/>
                <p:cNvPicPr>
                  <a:picLocks noChangeAspect="1" noChangeArrowheads="1"/>
                </p:cNvPicPr>
                <p:nvPr/>
              </p:nvPicPr>
              <p:blipFill>
                <a:blip r:embed="rId3"/>
                <a:srcRect/>
                <a:stretch>
                  <a:fillRect/>
                </a:stretch>
              </p:blipFill>
              <p:spPr bwMode="auto">
                <a:xfrm>
                  <a:off x="1141" y="1372"/>
                  <a:ext cx="4465" cy="1152"/>
                </a:xfrm>
                <a:prstGeom prst="rect">
                  <a:avLst/>
                </a:prstGeom>
                <a:noFill/>
                <a:ln w="9525">
                  <a:noFill/>
                  <a:miter lim="800000"/>
                  <a:headEnd/>
                  <a:tailEnd/>
                </a:ln>
                <a:effectLst>
                  <a:outerShdw dist="35921" dir="2700000" algn="ctr" rotWithShape="0">
                    <a:schemeClr val="bg2"/>
                  </a:outerShdw>
                </a:effectLst>
              </p:spPr>
            </p:pic>
            <p:sp>
              <p:nvSpPr>
                <p:cNvPr id="363537" name="Text Box 17"/>
                <p:cNvSpPr txBox="1">
                  <a:spLocks noChangeArrowheads="1"/>
                </p:cNvSpPr>
                <p:nvPr/>
              </p:nvSpPr>
              <p:spPr bwMode="auto">
                <a:xfrm>
                  <a:off x="3278" y="1748"/>
                  <a:ext cx="2092" cy="192"/>
                </a:xfrm>
                <a:prstGeom prst="rect">
                  <a:avLst/>
                </a:prstGeom>
                <a:noFill/>
                <a:ln w="9525">
                  <a:noFill/>
                  <a:miter lim="800000"/>
                  <a:headEnd/>
                  <a:tailEnd/>
                </a:ln>
                <a:effectLst>
                  <a:outerShdw dist="35921" dir="2700000" algn="ctr" rotWithShape="0">
                    <a:schemeClr val="bg2"/>
                  </a:outerShdw>
                </a:effectLst>
              </p:spPr>
              <p:txBody>
                <a:bodyPr>
                  <a:spAutoFit/>
                </a:bodyPr>
                <a:lstStyle/>
                <a:p>
                  <a:pPr eaLnBrk="0" hangingPunct="0">
                    <a:spcBef>
                      <a:spcPct val="50000"/>
                    </a:spcBef>
                    <a:defRPr/>
                  </a:pPr>
                  <a:endParaRPr lang="en-US" sz="1400">
                    <a:latin typeface="Arial" charset="0"/>
                    <a:cs typeface="+mn-cs"/>
                  </a:endParaRPr>
                </a:p>
              </p:txBody>
            </p:sp>
          </p:grpSp>
          <p:sp>
            <p:nvSpPr>
              <p:cNvPr id="47137" name="Text Box 38"/>
              <p:cNvSpPr txBox="1">
                <a:spLocks noChangeArrowheads="1"/>
              </p:cNvSpPr>
              <p:nvPr/>
            </p:nvSpPr>
            <p:spPr bwMode="auto">
              <a:xfrm>
                <a:off x="3472" y="1680"/>
                <a:ext cx="116" cy="288"/>
              </a:xfrm>
              <a:prstGeom prst="rect">
                <a:avLst/>
              </a:prstGeom>
              <a:noFill/>
              <a:ln w="25400">
                <a:noFill/>
                <a:miter lim="800000"/>
                <a:headEnd/>
                <a:tailEnd/>
              </a:ln>
            </p:spPr>
            <p:txBody>
              <a:bodyPr wrap="none">
                <a:spAutoFit/>
              </a:bodyPr>
              <a:lstStyle/>
              <a:p>
                <a:pPr eaLnBrk="0" hangingPunct="0"/>
                <a:endParaRPr lang="en-US">
                  <a:latin typeface="Arial" pitchFamily="34" charset="0"/>
                </a:endParaRPr>
              </a:p>
            </p:txBody>
          </p:sp>
        </p:grpSp>
        <p:sp>
          <p:nvSpPr>
            <p:cNvPr id="47135" name="Text Box 78"/>
            <p:cNvSpPr txBox="1">
              <a:spLocks noChangeArrowheads="1"/>
            </p:cNvSpPr>
            <p:nvPr/>
          </p:nvSpPr>
          <p:spPr bwMode="auto">
            <a:xfrm>
              <a:off x="3376" y="1104"/>
              <a:ext cx="1664" cy="288"/>
            </a:xfrm>
            <a:prstGeom prst="rect">
              <a:avLst/>
            </a:prstGeom>
            <a:noFill/>
            <a:ln w="25400">
              <a:noFill/>
              <a:miter lim="800000"/>
              <a:headEnd/>
              <a:tailEnd/>
            </a:ln>
          </p:spPr>
          <p:txBody>
            <a:bodyPr wrap="none">
              <a:spAutoFit/>
            </a:bodyPr>
            <a:lstStyle/>
            <a:p>
              <a:pPr eaLnBrk="0" hangingPunct="0"/>
              <a:r>
                <a:rPr lang="en-US">
                  <a:latin typeface="Arial" pitchFamily="34" charset="0"/>
                </a:rPr>
                <a:t>Healthcare today</a:t>
              </a:r>
            </a:p>
          </p:txBody>
        </p:sp>
      </p:grpSp>
      <p:sp>
        <p:nvSpPr>
          <p:cNvPr id="18435" name="Rectangle 2"/>
          <p:cNvSpPr>
            <a:spLocks noGrp="1" noChangeArrowheads="1"/>
          </p:cNvSpPr>
          <p:nvPr>
            <p:ph type="title"/>
          </p:nvPr>
        </p:nvSpPr>
        <p:spPr>
          <a:xfrm>
            <a:off x="1676400" y="304800"/>
            <a:ext cx="7162800" cy="533400"/>
          </a:xfrm>
        </p:spPr>
        <p:txBody>
          <a:bodyPr/>
          <a:lstStyle/>
          <a:p>
            <a:pPr eaLnBrk="1" hangingPunct="1">
              <a:defRPr/>
            </a:pPr>
            <a:r>
              <a:rPr lang="en-US" sz="3200" smtClean="0"/>
              <a:t>Healthcare Today and Tomorrow</a:t>
            </a:r>
          </a:p>
        </p:txBody>
      </p:sp>
      <p:sp>
        <p:nvSpPr>
          <p:cNvPr id="363523" name="Rectangle 3"/>
          <p:cNvSpPr>
            <a:spLocks noGrp="1" noChangeArrowheads="1"/>
          </p:cNvSpPr>
          <p:nvPr>
            <p:ph type="body" idx="1"/>
          </p:nvPr>
        </p:nvSpPr>
        <p:spPr>
          <a:xfrm>
            <a:off x="1676400" y="1371600"/>
            <a:ext cx="7162800" cy="533400"/>
          </a:xfrm>
        </p:spPr>
        <p:txBody>
          <a:bodyPr/>
          <a:lstStyle/>
          <a:p>
            <a:pPr eaLnBrk="1" hangingPunct="1">
              <a:buFontTx/>
              <a:buNone/>
              <a:defRPr/>
            </a:pPr>
            <a:r>
              <a:rPr lang="en-US" smtClean="0"/>
              <a:t>From </a:t>
            </a:r>
            <a:r>
              <a:rPr lang="en-US" smtClean="0">
                <a:solidFill>
                  <a:srgbClr val="FF0000"/>
                </a:solidFill>
              </a:rPr>
              <a:t>Reactive</a:t>
            </a:r>
            <a:r>
              <a:rPr lang="en-US" smtClean="0"/>
              <a:t> Treatment to </a:t>
            </a:r>
            <a:r>
              <a:rPr lang="en-US" smtClean="0">
                <a:solidFill>
                  <a:srgbClr val="FF0000"/>
                </a:solidFill>
              </a:rPr>
              <a:t>Proactive</a:t>
            </a:r>
            <a:r>
              <a:rPr lang="en-US" smtClean="0"/>
              <a:t> Wellness</a:t>
            </a:r>
          </a:p>
        </p:txBody>
      </p:sp>
      <p:sp>
        <p:nvSpPr>
          <p:cNvPr id="363557" name="Text Box 37"/>
          <p:cNvSpPr txBox="1">
            <a:spLocks noChangeArrowheads="1"/>
          </p:cNvSpPr>
          <p:nvPr/>
        </p:nvSpPr>
        <p:spPr bwMode="auto">
          <a:xfrm>
            <a:off x="1676400" y="914400"/>
            <a:ext cx="3100388" cy="457200"/>
          </a:xfrm>
          <a:prstGeom prst="rect">
            <a:avLst/>
          </a:prstGeom>
          <a:noFill/>
          <a:ln w="25400">
            <a:noFill/>
            <a:miter lim="800000"/>
            <a:headEnd/>
            <a:tailEnd/>
          </a:ln>
        </p:spPr>
        <p:txBody>
          <a:bodyPr wrap="none">
            <a:spAutoFit/>
          </a:bodyPr>
          <a:lstStyle/>
          <a:p>
            <a:pPr eaLnBrk="0" hangingPunct="0"/>
            <a:r>
              <a:rPr lang="en-US">
                <a:solidFill>
                  <a:srgbClr val="FF0000"/>
                </a:solidFill>
                <a:latin typeface="Arial" pitchFamily="34" charset="0"/>
              </a:rPr>
              <a:t>Shifting the Paradigm</a:t>
            </a:r>
          </a:p>
        </p:txBody>
      </p:sp>
      <p:grpSp>
        <p:nvGrpSpPr>
          <p:cNvPr id="5" name="Group 82"/>
          <p:cNvGrpSpPr>
            <a:grpSpLocks/>
          </p:cNvGrpSpPr>
          <p:nvPr/>
        </p:nvGrpSpPr>
        <p:grpSpPr bwMode="auto">
          <a:xfrm>
            <a:off x="1447800" y="2054225"/>
            <a:ext cx="7543800" cy="3736975"/>
            <a:chOff x="864" y="2110"/>
            <a:chExt cx="4752" cy="2354"/>
          </a:xfrm>
        </p:grpSpPr>
        <p:sp>
          <p:nvSpPr>
            <p:cNvPr id="47111" name="Text Box 52"/>
            <p:cNvSpPr txBox="1">
              <a:spLocks noChangeArrowheads="1"/>
            </p:cNvSpPr>
            <p:nvPr/>
          </p:nvSpPr>
          <p:spPr bwMode="auto">
            <a:xfrm>
              <a:off x="864" y="3790"/>
              <a:ext cx="1005" cy="366"/>
            </a:xfrm>
            <a:prstGeom prst="rect">
              <a:avLst/>
            </a:prstGeom>
            <a:noFill/>
            <a:ln w="25400">
              <a:noFill/>
              <a:miter lim="800000"/>
              <a:headEnd/>
              <a:tailEnd/>
            </a:ln>
          </p:spPr>
          <p:txBody>
            <a:bodyPr wrap="none">
              <a:spAutoFit/>
            </a:bodyPr>
            <a:lstStyle/>
            <a:p>
              <a:pPr eaLnBrk="0" hangingPunct="0"/>
              <a:r>
                <a:rPr lang="en-US" sz="1600">
                  <a:latin typeface="Arial" pitchFamily="34" charset="0"/>
                </a:rPr>
                <a:t>Predisposition</a:t>
              </a:r>
            </a:p>
            <a:p>
              <a:pPr eaLnBrk="0" hangingPunct="0"/>
              <a:r>
                <a:rPr lang="en-US" sz="1600">
                  <a:latin typeface="Arial" pitchFamily="34" charset="0"/>
                </a:rPr>
                <a:t>Screening</a:t>
              </a:r>
            </a:p>
          </p:txBody>
        </p:sp>
        <p:grpSp>
          <p:nvGrpSpPr>
            <p:cNvPr id="47112" name="Group 81"/>
            <p:cNvGrpSpPr>
              <a:grpSpLocks/>
            </p:cNvGrpSpPr>
            <p:nvPr/>
          </p:nvGrpSpPr>
          <p:grpSpPr bwMode="auto">
            <a:xfrm>
              <a:off x="1104" y="2110"/>
              <a:ext cx="4512" cy="2354"/>
              <a:chOff x="1104" y="2110"/>
              <a:chExt cx="4512" cy="2354"/>
            </a:xfrm>
          </p:grpSpPr>
          <p:sp>
            <p:nvSpPr>
              <p:cNvPr id="47113" name="Line 61"/>
              <p:cNvSpPr>
                <a:spLocks noChangeShapeType="1"/>
              </p:cNvSpPr>
              <p:nvPr/>
            </p:nvSpPr>
            <p:spPr bwMode="auto">
              <a:xfrm>
                <a:off x="4368" y="2112"/>
                <a:ext cx="0" cy="1728"/>
              </a:xfrm>
              <a:prstGeom prst="line">
                <a:avLst/>
              </a:prstGeom>
              <a:noFill/>
              <a:ln w="50800">
                <a:solidFill>
                  <a:srgbClr val="000080"/>
                </a:solidFill>
                <a:round/>
                <a:headEnd/>
                <a:tailEnd/>
              </a:ln>
            </p:spPr>
            <p:txBody>
              <a:bodyPr/>
              <a:lstStyle/>
              <a:p>
                <a:endParaRPr lang="ur-PK"/>
              </a:p>
            </p:txBody>
          </p:sp>
          <p:sp>
            <p:nvSpPr>
              <p:cNvPr id="47114" name="Line 62"/>
              <p:cNvSpPr>
                <a:spLocks noChangeShapeType="1"/>
              </p:cNvSpPr>
              <p:nvPr/>
            </p:nvSpPr>
            <p:spPr bwMode="auto">
              <a:xfrm>
                <a:off x="5136" y="2112"/>
                <a:ext cx="0" cy="1728"/>
              </a:xfrm>
              <a:prstGeom prst="line">
                <a:avLst/>
              </a:prstGeom>
              <a:noFill/>
              <a:ln w="50800">
                <a:solidFill>
                  <a:srgbClr val="000080"/>
                </a:solidFill>
                <a:round/>
                <a:headEnd/>
                <a:tailEnd/>
              </a:ln>
            </p:spPr>
            <p:txBody>
              <a:bodyPr/>
              <a:lstStyle/>
              <a:p>
                <a:endParaRPr lang="ur-PK"/>
              </a:p>
            </p:txBody>
          </p:sp>
          <p:sp>
            <p:nvSpPr>
              <p:cNvPr id="47115" name="Line 63"/>
              <p:cNvSpPr>
                <a:spLocks noChangeShapeType="1"/>
              </p:cNvSpPr>
              <p:nvPr/>
            </p:nvSpPr>
            <p:spPr bwMode="auto">
              <a:xfrm>
                <a:off x="3648" y="2112"/>
                <a:ext cx="0" cy="1728"/>
              </a:xfrm>
              <a:prstGeom prst="line">
                <a:avLst/>
              </a:prstGeom>
              <a:noFill/>
              <a:ln w="50800">
                <a:solidFill>
                  <a:srgbClr val="000080"/>
                </a:solidFill>
                <a:round/>
                <a:headEnd/>
                <a:tailEnd/>
              </a:ln>
            </p:spPr>
            <p:txBody>
              <a:bodyPr/>
              <a:lstStyle/>
              <a:p>
                <a:endParaRPr lang="ur-PK"/>
              </a:p>
            </p:txBody>
          </p:sp>
          <p:sp>
            <p:nvSpPr>
              <p:cNvPr id="47116" name="Text Box 64"/>
              <p:cNvSpPr txBox="1">
                <a:spLocks noChangeArrowheads="1"/>
              </p:cNvSpPr>
              <p:nvPr/>
            </p:nvSpPr>
            <p:spPr bwMode="auto">
              <a:xfrm>
                <a:off x="3353" y="3790"/>
                <a:ext cx="727" cy="366"/>
              </a:xfrm>
              <a:prstGeom prst="rect">
                <a:avLst/>
              </a:prstGeom>
              <a:noFill/>
              <a:ln w="25400">
                <a:noFill/>
                <a:miter lim="800000"/>
                <a:headEnd/>
                <a:tailEnd/>
              </a:ln>
            </p:spPr>
            <p:txBody>
              <a:bodyPr wrap="none">
                <a:spAutoFit/>
              </a:bodyPr>
              <a:lstStyle/>
              <a:p>
                <a:pPr eaLnBrk="0" hangingPunct="0"/>
                <a:r>
                  <a:rPr lang="en-US" sz="1600">
                    <a:latin typeface="Arial" pitchFamily="34" charset="0"/>
                  </a:rPr>
                  <a:t>Disease</a:t>
                </a:r>
              </a:p>
              <a:p>
                <a:pPr eaLnBrk="0" hangingPunct="0"/>
                <a:r>
                  <a:rPr lang="en-US" sz="1600">
                    <a:latin typeface="Arial" pitchFamily="34" charset="0"/>
                  </a:rPr>
                  <a:t>Diagnosis</a:t>
                </a:r>
              </a:p>
            </p:txBody>
          </p:sp>
          <p:sp>
            <p:nvSpPr>
              <p:cNvPr id="47117" name="Text Box 65"/>
              <p:cNvSpPr txBox="1">
                <a:spLocks noChangeArrowheads="1"/>
              </p:cNvSpPr>
              <p:nvPr/>
            </p:nvSpPr>
            <p:spPr bwMode="auto">
              <a:xfrm>
                <a:off x="4838" y="3790"/>
                <a:ext cx="778" cy="366"/>
              </a:xfrm>
              <a:prstGeom prst="rect">
                <a:avLst/>
              </a:prstGeom>
              <a:noFill/>
              <a:ln w="25400">
                <a:noFill/>
                <a:miter lim="800000"/>
                <a:headEnd/>
                <a:tailEnd/>
              </a:ln>
            </p:spPr>
            <p:txBody>
              <a:bodyPr wrap="none">
                <a:spAutoFit/>
              </a:bodyPr>
              <a:lstStyle/>
              <a:p>
                <a:pPr eaLnBrk="0" hangingPunct="0"/>
                <a:r>
                  <a:rPr lang="en-US" sz="1600">
                    <a:latin typeface="Arial" pitchFamily="34" charset="0"/>
                  </a:rPr>
                  <a:t>Therapy</a:t>
                </a:r>
              </a:p>
              <a:p>
                <a:pPr eaLnBrk="0" hangingPunct="0"/>
                <a:r>
                  <a:rPr lang="en-US" sz="1600">
                    <a:latin typeface="Arial" pitchFamily="34" charset="0"/>
                  </a:rPr>
                  <a:t>Monitoring</a:t>
                </a:r>
              </a:p>
            </p:txBody>
          </p:sp>
          <p:sp>
            <p:nvSpPr>
              <p:cNvPr id="47118" name="Text Box 66"/>
              <p:cNvSpPr txBox="1">
                <a:spLocks noChangeArrowheads="1"/>
              </p:cNvSpPr>
              <p:nvPr/>
            </p:nvSpPr>
            <p:spPr bwMode="auto">
              <a:xfrm>
                <a:off x="4080" y="3790"/>
                <a:ext cx="613" cy="366"/>
              </a:xfrm>
              <a:prstGeom prst="rect">
                <a:avLst/>
              </a:prstGeom>
              <a:noFill/>
              <a:ln w="25400">
                <a:noFill/>
                <a:miter lim="800000"/>
                <a:headEnd/>
                <a:tailEnd/>
              </a:ln>
            </p:spPr>
            <p:txBody>
              <a:bodyPr wrap="none">
                <a:spAutoFit/>
              </a:bodyPr>
              <a:lstStyle/>
              <a:p>
                <a:pPr eaLnBrk="0" hangingPunct="0"/>
                <a:r>
                  <a:rPr lang="en-US" sz="1600">
                    <a:latin typeface="Arial" pitchFamily="34" charset="0"/>
                  </a:rPr>
                  <a:t>Therapy</a:t>
                </a:r>
              </a:p>
              <a:p>
                <a:pPr eaLnBrk="0" hangingPunct="0"/>
                <a:endParaRPr lang="en-US" sz="1600">
                  <a:latin typeface="Arial" pitchFamily="34" charset="0"/>
                </a:endParaRPr>
              </a:p>
            </p:txBody>
          </p:sp>
          <p:sp>
            <p:nvSpPr>
              <p:cNvPr id="47119" name="Line 49"/>
              <p:cNvSpPr>
                <a:spLocks noChangeShapeType="1"/>
              </p:cNvSpPr>
              <p:nvPr/>
            </p:nvSpPr>
            <p:spPr bwMode="auto">
              <a:xfrm>
                <a:off x="2119" y="2110"/>
                <a:ext cx="0" cy="1728"/>
              </a:xfrm>
              <a:prstGeom prst="line">
                <a:avLst/>
              </a:prstGeom>
              <a:noFill/>
              <a:ln w="50800">
                <a:solidFill>
                  <a:srgbClr val="000080"/>
                </a:solidFill>
                <a:round/>
                <a:headEnd/>
                <a:tailEnd/>
              </a:ln>
            </p:spPr>
            <p:txBody>
              <a:bodyPr/>
              <a:lstStyle/>
              <a:p>
                <a:endParaRPr lang="ur-PK"/>
              </a:p>
            </p:txBody>
          </p:sp>
          <p:sp>
            <p:nvSpPr>
              <p:cNvPr id="47120" name="Line 50"/>
              <p:cNvSpPr>
                <a:spLocks noChangeShapeType="1"/>
              </p:cNvSpPr>
              <p:nvPr/>
            </p:nvSpPr>
            <p:spPr bwMode="auto">
              <a:xfrm>
                <a:off x="2887" y="2110"/>
                <a:ext cx="0" cy="1728"/>
              </a:xfrm>
              <a:prstGeom prst="line">
                <a:avLst/>
              </a:prstGeom>
              <a:noFill/>
              <a:ln w="50800">
                <a:solidFill>
                  <a:srgbClr val="000080"/>
                </a:solidFill>
                <a:round/>
                <a:headEnd/>
                <a:tailEnd/>
              </a:ln>
            </p:spPr>
            <p:txBody>
              <a:bodyPr/>
              <a:lstStyle/>
              <a:p>
                <a:endParaRPr lang="ur-PK"/>
              </a:p>
            </p:txBody>
          </p:sp>
          <p:sp>
            <p:nvSpPr>
              <p:cNvPr id="47121" name="Line 51"/>
              <p:cNvSpPr>
                <a:spLocks noChangeShapeType="1"/>
              </p:cNvSpPr>
              <p:nvPr/>
            </p:nvSpPr>
            <p:spPr bwMode="auto">
              <a:xfrm>
                <a:off x="1399" y="2110"/>
                <a:ext cx="0" cy="1728"/>
              </a:xfrm>
              <a:prstGeom prst="line">
                <a:avLst/>
              </a:prstGeom>
              <a:noFill/>
              <a:ln w="50800">
                <a:solidFill>
                  <a:srgbClr val="000080"/>
                </a:solidFill>
                <a:round/>
                <a:headEnd/>
                <a:tailEnd/>
              </a:ln>
            </p:spPr>
            <p:txBody>
              <a:bodyPr/>
              <a:lstStyle/>
              <a:p>
                <a:endParaRPr lang="ur-PK"/>
              </a:p>
            </p:txBody>
          </p:sp>
          <p:sp>
            <p:nvSpPr>
              <p:cNvPr id="47122" name="Text Box 53"/>
              <p:cNvSpPr txBox="1">
                <a:spLocks noChangeArrowheads="1"/>
              </p:cNvSpPr>
              <p:nvPr/>
            </p:nvSpPr>
            <p:spPr bwMode="auto">
              <a:xfrm>
                <a:off x="2544" y="3790"/>
                <a:ext cx="902" cy="674"/>
              </a:xfrm>
              <a:prstGeom prst="rect">
                <a:avLst/>
              </a:prstGeom>
              <a:noFill/>
              <a:ln w="25400">
                <a:noFill/>
                <a:miter lim="800000"/>
                <a:headEnd/>
                <a:tailEnd/>
              </a:ln>
            </p:spPr>
            <p:txBody>
              <a:bodyPr wrap="none">
                <a:spAutoFit/>
              </a:bodyPr>
              <a:lstStyle/>
              <a:p>
                <a:pPr eaLnBrk="0" hangingPunct="0"/>
                <a:r>
                  <a:rPr lang="en-US" sz="1600">
                    <a:latin typeface="Arial" pitchFamily="34" charset="0"/>
                  </a:rPr>
                  <a:t>Prevention</a:t>
                </a:r>
              </a:p>
              <a:p>
                <a:pPr eaLnBrk="0" hangingPunct="0">
                  <a:buFontTx/>
                  <a:buChar char="•"/>
                </a:pPr>
                <a:r>
                  <a:rPr lang="en-US" sz="1600">
                    <a:latin typeface="Arial" pitchFamily="34" charset="0"/>
                  </a:rPr>
                  <a:t>  Lifestyle</a:t>
                </a:r>
              </a:p>
              <a:p>
                <a:pPr eaLnBrk="0" hangingPunct="0">
                  <a:buFontTx/>
                  <a:buChar char="•"/>
                </a:pPr>
                <a:r>
                  <a:rPr lang="en-US" sz="1600">
                    <a:latin typeface="Arial" pitchFamily="34" charset="0"/>
                  </a:rPr>
                  <a:t>  Nutrition</a:t>
                </a:r>
              </a:p>
              <a:p>
                <a:pPr eaLnBrk="0" hangingPunct="0">
                  <a:buFontTx/>
                  <a:buChar char="•"/>
                </a:pPr>
                <a:r>
                  <a:rPr lang="en-US" sz="1600">
                    <a:latin typeface="Arial" pitchFamily="34" charset="0"/>
                  </a:rPr>
                  <a:t>  Medication</a:t>
                </a:r>
              </a:p>
            </p:txBody>
          </p:sp>
          <p:sp>
            <p:nvSpPr>
              <p:cNvPr id="47123" name="Text Box 54"/>
              <p:cNvSpPr txBox="1">
                <a:spLocks noChangeArrowheads="1"/>
              </p:cNvSpPr>
              <p:nvPr/>
            </p:nvSpPr>
            <p:spPr bwMode="auto">
              <a:xfrm>
                <a:off x="1831" y="3790"/>
                <a:ext cx="656" cy="520"/>
              </a:xfrm>
              <a:prstGeom prst="rect">
                <a:avLst/>
              </a:prstGeom>
              <a:noFill/>
              <a:ln w="25400">
                <a:noFill/>
                <a:miter lim="800000"/>
                <a:headEnd/>
                <a:tailEnd/>
              </a:ln>
            </p:spPr>
            <p:txBody>
              <a:bodyPr wrap="none">
                <a:spAutoFit/>
              </a:bodyPr>
              <a:lstStyle/>
              <a:p>
                <a:pPr eaLnBrk="0" hangingPunct="0"/>
                <a:r>
                  <a:rPr lang="en-US" sz="1600">
                    <a:latin typeface="Arial" pitchFamily="34" charset="0"/>
                  </a:rPr>
                  <a:t>Targeted</a:t>
                </a:r>
              </a:p>
              <a:p>
                <a:pPr eaLnBrk="0" hangingPunct="0"/>
                <a:r>
                  <a:rPr lang="en-US" sz="1600">
                    <a:latin typeface="Arial" pitchFamily="34" charset="0"/>
                  </a:rPr>
                  <a:t>Therapy</a:t>
                </a:r>
              </a:p>
              <a:p>
                <a:pPr eaLnBrk="0" hangingPunct="0"/>
                <a:endParaRPr lang="en-US" sz="1600">
                  <a:latin typeface="Arial" pitchFamily="34" charset="0"/>
                </a:endParaRPr>
              </a:p>
            </p:txBody>
          </p:sp>
          <p:grpSp>
            <p:nvGrpSpPr>
              <p:cNvPr id="47124" name="Group 42"/>
              <p:cNvGrpSpPr>
                <a:grpSpLocks/>
              </p:cNvGrpSpPr>
              <p:nvPr/>
            </p:nvGrpSpPr>
            <p:grpSpPr bwMode="auto">
              <a:xfrm>
                <a:off x="1104" y="2398"/>
                <a:ext cx="4465" cy="1152"/>
                <a:chOff x="1295" y="2736"/>
                <a:chExt cx="4465" cy="1152"/>
              </a:xfrm>
            </p:grpSpPr>
            <p:pic>
              <p:nvPicPr>
                <p:cNvPr id="363554" name="Picture 34"/>
                <p:cNvPicPr>
                  <a:picLocks noChangeAspect="1" noChangeArrowheads="1"/>
                </p:cNvPicPr>
                <p:nvPr/>
              </p:nvPicPr>
              <p:blipFill>
                <a:blip r:embed="rId4"/>
                <a:srcRect/>
                <a:stretch>
                  <a:fillRect/>
                </a:stretch>
              </p:blipFill>
              <p:spPr bwMode="auto">
                <a:xfrm>
                  <a:off x="1295" y="2736"/>
                  <a:ext cx="4465" cy="1152"/>
                </a:xfrm>
                <a:prstGeom prst="rect">
                  <a:avLst/>
                </a:prstGeom>
                <a:noFill/>
                <a:effectLst>
                  <a:outerShdw dist="35921" dir="2700000" algn="ctr" rotWithShape="0">
                    <a:schemeClr val="bg2"/>
                  </a:outerShdw>
                </a:effectLst>
              </p:spPr>
            </p:pic>
            <p:sp>
              <p:nvSpPr>
                <p:cNvPr id="47127" name="Text Box 39"/>
                <p:cNvSpPr txBox="1">
                  <a:spLocks noChangeArrowheads="1"/>
                </p:cNvSpPr>
                <p:nvPr/>
              </p:nvSpPr>
              <p:spPr bwMode="auto">
                <a:xfrm>
                  <a:off x="1403" y="3264"/>
                  <a:ext cx="1961" cy="288"/>
                </a:xfrm>
                <a:prstGeom prst="rect">
                  <a:avLst/>
                </a:prstGeom>
                <a:noFill/>
                <a:ln w="25400">
                  <a:noFill/>
                  <a:miter lim="800000"/>
                  <a:headEnd/>
                  <a:tailEnd/>
                </a:ln>
              </p:spPr>
              <p:txBody>
                <a:bodyPr wrap="none">
                  <a:spAutoFit/>
                </a:bodyPr>
                <a:lstStyle/>
                <a:p>
                  <a:pPr eaLnBrk="0" hangingPunct="0"/>
                  <a:r>
                    <a:rPr lang="en-US">
                      <a:latin typeface="Arial" pitchFamily="34" charset="0"/>
                    </a:rPr>
                    <a:t>Future of healthcare</a:t>
                  </a:r>
                </a:p>
              </p:txBody>
            </p:sp>
          </p:grpSp>
          <p:sp>
            <p:nvSpPr>
              <p:cNvPr id="47125" name="Text Box 67"/>
              <p:cNvSpPr txBox="1">
                <a:spLocks noChangeArrowheads="1"/>
              </p:cNvSpPr>
              <p:nvPr/>
            </p:nvSpPr>
            <p:spPr bwMode="auto">
              <a:xfrm>
                <a:off x="3376" y="2736"/>
                <a:ext cx="1664" cy="288"/>
              </a:xfrm>
              <a:prstGeom prst="rect">
                <a:avLst/>
              </a:prstGeom>
              <a:noFill/>
              <a:ln w="25400">
                <a:noFill/>
                <a:miter lim="800000"/>
                <a:headEnd/>
                <a:tailEnd/>
              </a:ln>
            </p:spPr>
            <p:txBody>
              <a:bodyPr wrap="none">
                <a:spAutoFit/>
              </a:bodyPr>
              <a:lstStyle/>
              <a:p>
                <a:pPr eaLnBrk="0" hangingPunct="0"/>
                <a:r>
                  <a:rPr lang="en-US">
                    <a:latin typeface="Arial" pitchFamily="34" charset="0"/>
                  </a:rPr>
                  <a:t>Healthcare today</a:t>
                </a:r>
              </a:p>
            </p:txBody>
          </p:sp>
        </p:gr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3635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3635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3" grpId="0" build="p" autoUpdateAnimBg="0"/>
      <p:bldP spid="363557"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81000" y="-76200"/>
            <a:ext cx="8153400" cy="1143000"/>
          </a:xfrm>
        </p:spPr>
        <p:txBody>
          <a:bodyPr/>
          <a:lstStyle/>
          <a:p>
            <a:pPr eaLnBrk="1" hangingPunct="1">
              <a:defRPr/>
            </a:pPr>
            <a:r>
              <a:rPr lang="en-US" sz="2400" smtClean="0">
                <a:solidFill>
                  <a:schemeClr val="tx1"/>
                </a:solidFill>
              </a:rPr>
              <a:t>Laboratory Automation </a:t>
            </a:r>
          </a:p>
        </p:txBody>
      </p:sp>
      <p:pic>
        <p:nvPicPr>
          <p:cNvPr id="49155" name="Picture 3"/>
          <p:cNvPicPr>
            <a:picLocks noChangeArrowheads="1"/>
          </p:cNvPicPr>
          <p:nvPr/>
        </p:nvPicPr>
        <p:blipFill>
          <a:blip r:embed="rId3"/>
          <a:srcRect/>
          <a:stretch>
            <a:fillRect/>
          </a:stretch>
        </p:blipFill>
        <p:spPr bwMode="auto">
          <a:xfrm>
            <a:off x="762000" y="1219200"/>
            <a:ext cx="7916863" cy="5013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srcRect/>
          <a:stretch>
            <a:fillRect/>
          </a:stretch>
        </p:blipFill>
        <p:spPr bwMode="auto">
          <a:xfrm>
            <a:off x="1295400" y="838200"/>
            <a:ext cx="6535738" cy="4908550"/>
          </a:xfrm>
          <a:prstGeom prst="rect">
            <a:avLst/>
          </a:prstGeom>
          <a:noFill/>
          <a:ln w="9525">
            <a:noFill/>
            <a:miter lim="800000"/>
            <a:headEnd/>
            <a:tailEnd/>
          </a:ln>
        </p:spPr>
      </p:pic>
      <p:sp>
        <p:nvSpPr>
          <p:cNvPr id="30723" name="Rectangle 3"/>
          <p:cNvSpPr>
            <a:spLocks noGrp="1" noChangeArrowheads="1"/>
          </p:cNvSpPr>
          <p:nvPr>
            <p:ph type="title"/>
          </p:nvPr>
        </p:nvSpPr>
        <p:spPr>
          <a:xfrm>
            <a:off x="609600" y="0"/>
            <a:ext cx="7772400" cy="1143000"/>
          </a:xfrm>
        </p:spPr>
        <p:txBody>
          <a:bodyPr/>
          <a:lstStyle/>
          <a:p>
            <a:pPr eaLnBrk="1" hangingPunct="1">
              <a:defRPr/>
            </a:pPr>
            <a:r>
              <a:rPr lang="en-US" smtClean="0">
                <a:solidFill>
                  <a:schemeClr val="tx1"/>
                </a:solidFill>
              </a:rPr>
              <a:t>Automated Core Laboratory</a:t>
            </a:r>
          </a:p>
        </p:txBody>
      </p:sp>
      <p:sp>
        <p:nvSpPr>
          <p:cNvPr id="50180" name="WordArt 4"/>
          <p:cNvSpPr>
            <a:spLocks noChangeArrowheads="1" noChangeShapeType="1" noTextEdit="1"/>
          </p:cNvSpPr>
          <p:nvPr/>
        </p:nvSpPr>
        <p:spPr bwMode="auto">
          <a:xfrm>
            <a:off x="4876800" y="4572000"/>
            <a:ext cx="4038600" cy="1066800"/>
          </a:xfrm>
          <a:prstGeom prst="rect">
            <a:avLst/>
          </a:prstGeom>
        </p:spPr>
        <p:txBody>
          <a:bodyPr wrap="none" fromWordArt="1">
            <a:prstTxWarp prst="textDoubleWave1">
              <a:avLst>
                <a:gd name="adj1" fmla="val 6500"/>
                <a:gd name="adj2" fmla="val 0"/>
              </a:avLst>
            </a:prstTxWarp>
          </a:bodyPr>
          <a:lstStyle/>
          <a:p>
            <a:pPr algn="ctr"/>
            <a:r>
              <a:rPr lang="en-US" kern="10" spc="-180">
                <a:ln w="12700">
                  <a:solidFill>
                    <a:srgbClr val="000099"/>
                  </a:solidFill>
                  <a:round/>
                  <a:headEnd/>
                  <a:tailEnd/>
                </a:ln>
                <a:solidFill>
                  <a:srgbClr val="33CCFF"/>
                </a:solidFill>
                <a:effectLst>
                  <a:outerShdw dist="125724" dir="18900000" algn="ctr" rotWithShape="0">
                    <a:srgbClr val="000099"/>
                  </a:outerShdw>
                </a:effectLst>
                <a:latin typeface="Impact"/>
              </a:rPr>
              <a:t>New Generation of</a:t>
            </a:r>
          </a:p>
          <a:p>
            <a:pPr algn="ctr"/>
            <a:r>
              <a:rPr lang="en-US" kern="10" spc="-180">
                <a:ln w="12700">
                  <a:solidFill>
                    <a:srgbClr val="000099"/>
                  </a:solidFill>
                  <a:round/>
                  <a:headEnd/>
                  <a:tailEnd/>
                </a:ln>
                <a:solidFill>
                  <a:srgbClr val="33CCFF"/>
                </a:solidFill>
                <a:effectLst>
                  <a:outerShdw dist="125724" dir="18900000" algn="ctr" rotWithShape="0">
                    <a:srgbClr val="000099"/>
                  </a:outerShdw>
                </a:effectLst>
                <a:latin typeface="Impact"/>
              </a:rPr>
              <a:t>Laboratory Automation</a:t>
            </a:r>
            <a:endParaRPr lang="ur-PK" kern="10" spc="-180">
              <a:ln w="12700">
                <a:solidFill>
                  <a:srgbClr val="000099"/>
                </a:solidFill>
                <a:round/>
                <a:headEnd/>
                <a:tailEnd/>
              </a:ln>
              <a:solidFill>
                <a:srgbClr val="33CCFF"/>
              </a:solidFill>
              <a:effectLst>
                <a:outerShdw dist="125724" dir="18900000" algn="ctr" rotWithShape="0">
                  <a:srgbClr val="000099"/>
                </a:outerShdw>
              </a:effectLst>
              <a:latin typeface="Impact"/>
            </a:endParaRPr>
          </a:p>
        </p:txBody>
      </p:sp>
    </p:spTree>
  </p:cSld>
  <p:clrMapOvr>
    <a:masterClrMapping/>
  </p:clrMapOvr>
  <p:transition spd="med">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ctrTitle"/>
          </p:nvPr>
        </p:nvSpPr>
        <p:spPr>
          <a:xfrm>
            <a:off x="372534" y="2057400"/>
            <a:ext cx="7484533" cy="1066800"/>
          </a:xfrm>
        </p:spPr>
        <p:txBody>
          <a:bodyPr/>
          <a:lstStyle/>
          <a:p>
            <a:pPr eaLnBrk="1" hangingPunct="1"/>
            <a:r>
              <a:rPr lang="en-US" sz="3600" b="1" dirty="0" smtClean="0">
                <a:solidFill>
                  <a:schemeClr val="tx1"/>
                </a:solidFill>
                <a:latin typeface="Arial Black" pitchFamily="34" charset="0"/>
              </a:rPr>
              <a:t>4</a:t>
            </a:r>
            <a:r>
              <a:rPr lang="en-US" sz="3600" b="1" baseline="30000" dirty="0" smtClean="0">
                <a:solidFill>
                  <a:schemeClr val="tx1"/>
                </a:solidFill>
                <a:latin typeface="Arial Black" pitchFamily="34" charset="0"/>
              </a:rPr>
              <a:t>th</a:t>
            </a:r>
            <a:r>
              <a:rPr lang="en-US" sz="3600" b="1" dirty="0" smtClean="0">
                <a:solidFill>
                  <a:schemeClr val="tx1"/>
                </a:solidFill>
                <a:latin typeface="Arial Black" pitchFamily="34" charset="0"/>
              </a:rPr>
              <a:t> Biennial Course - PSCP</a:t>
            </a:r>
            <a:r>
              <a:rPr lang="en-US" sz="2000" b="1" dirty="0" smtClean="0">
                <a:solidFill>
                  <a:srgbClr val="FF9933"/>
                </a:solidFill>
                <a:latin typeface="Arial Black" pitchFamily="34" charset="0"/>
              </a:rPr>
              <a:t/>
            </a:r>
            <a:br>
              <a:rPr lang="en-US" sz="2000" b="1" dirty="0" smtClean="0">
                <a:solidFill>
                  <a:srgbClr val="FF9933"/>
                </a:solidFill>
                <a:latin typeface="Arial Black" pitchFamily="34" charset="0"/>
              </a:rPr>
            </a:br>
            <a:r>
              <a:rPr lang="en-US" sz="2000" b="1" dirty="0" smtClean="0">
                <a:solidFill>
                  <a:srgbClr val="FF9933"/>
                </a:solidFill>
                <a:latin typeface="Arial Black" pitchFamily="34" charset="0"/>
              </a:rPr>
              <a:t>ROLE </a:t>
            </a:r>
            <a:r>
              <a:rPr lang="en-US" sz="2000" b="1" dirty="0" smtClean="0">
                <a:solidFill>
                  <a:srgbClr val="FF9933"/>
                </a:solidFill>
                <a:latin typeface="Arial Black" pitchFamily="34" charset="0"/>
              </a:rPr>
              <a:t>OF CHEMICAL </a:t>
            </a:r>
            <a:r>
              <a:rPr lang="en-US" sz="2000" b="1" dirty="0" smtClean="0">
                <a:solidFill>
                  <a:srgbClr val="FF9933"/>
                </a:solidFill>
                <a:latin typeface="Arial Black" pitchFamily="34" charset="0"/>
              </a:rPr>
              <a:t>PATHOLOGYIN </a:t>
            </a:r>
            <a:r>
              <a:rPr lang="en-US" sz="2000" b="1" dirty="0" smtClean="0">
                <a:solidFill>
                  <a:srgbClr val="FF9933"/>
                </a:solidFill>
                <a:latin typeface="Arial Black" pitchFamily="34" charset="0"/>
              </a:rPr>
              <a:t>PATIENT CARE</a:t>
            </a:r>
            <a:endParaRPr lang="en-GB" sz="2000" b="1" dirty="0" smtClean="0">
              <a:solidFill>
                <a:srgbClr val="FF9933"/>
              </a:solidFill>
            </a:endParaRPr>
          </a:p>
        </p:txBody>
      </p:sp>
      <p:sp>
        <p:nvSpPr>
          <p:cNvPr id="1028" name="Rectangle 3"/>
          <p:cNvSpPr>
            <a:spLocks noGrp="1" noChangeArrowheads="1"/>
          </p:cNvSpPr>
          <p:nvPr>
            <p:ph type="subTitle" idx="1"/>
          </p:nvPr>
        </p:nvSpPr>
        <p:spPr>
          <a:xfrm>
            <a:off x="366889" y="3962400"/>
            <a:ext cx="7315200" cy="2590800"/>
          </a:xfrm>
        </p:spPr>
        <p:txBody>
          <a:bodyPr/>
          <a:lstStyle/>
          <a:p>
            <a:pPr eaLnBrk="1" hangingPunct="1">
              <a:lnSpc>
                <a:spcPct val="80000"/>
              </a:lnSpc>
            </a:pPr>
            <a:r>
              <a:rPr lang="en-US" sz="2000" b="1" i="0" smtClean="0">
                <a:solidFill>
                  <a:srgbClr val="FFFF00"/>
                </a:solidFill>
                <a:cs typeface="Arial" pitchFamily="34" charset="0"/>
              </a:rPr>
              <a:t>MAJ GEN FAROOQ AHMAD KHAN, HI(M) </a:t>
            </a:r>
          </a:p>
          <a:p>
            <a:pPr eaLnBrk="1" hangingPunct="1">
              <a:lnSpc>
                <a:spcPct val="80000"/>
              </a:lnSpc>
            </a:pPr>
            <a:r>
              <a:rPr lang="en-US" sz="1600" i="0" smtClean="0">
                <a:solidFill>
                  <a:srgbClr val="FFFF00"/>
                </a:solidFill>
                <a:cs typeface="Arial" pitchFamily="34" charset="0"/>
              </a:rPr>
              <a:t>MBBS (Pb), MCPS (Pak), Dip Endocrinol (Lond), </a:t>
            </a:r>
          </a:p>
          <a:p>
            <a:pPr eaLnBrk="1" hangingPunct="1">
              <a:lnSpc>
                <a:spcPct val="80000"/>
              </a:lnSpc>
            </a:pPr>
            <a:r>
              <a:rPr lang="en-US" sz="1600" i="0" smtClean="0">
                <a:solidFill>
                  <a:srgbClr val="FFFF00"/>
                </a:solidFill>
                <a:cs typeface="Arial" pitchFamily="34" charset="0"/>
              </a:rPr>
              <a:t>FCPS (Pak), FRCP (Ireland), FRCPath(UK),PhD(Lond)</a:t>
            </a:r>
          </a:p>
          <a:p>
            <a:pPr eaLnBrk="1" hangingPunct="1">
              <a:lnSpc>
                <a:spcPct val="80000"/>
              </a:lnSpc>
            </a:pPr>
            <a:r>
              <a:rPr lang="en-US" sz="2000" b="1" i="0" smtClean="0">
                <a:solidFill>
                  <a:srgbClr val="FFFF00"/>
                </a:solidFill>
                <a:cs typeface="Arial" pitchFamily="34" charset="0"/>
              </a:rPr>
              <a:t>Comdt  &amp; Advisor in Pathology </a:t>
            </a:r>
          </a:p>
          <a:p>
            <a:pPr eaLnBrk="1" hangingPunct="1">
              <a:lnSpc>
                <a:spcPct val="80000"/>
              </a:lnSpc>
            </a:pPr>
            <a:r>
              <a:rPr lang="en-US" sz="2000" b="1" i="0" smtClean="0">
                <a:solidFill>
                  <a:srgbClr val="FFFF00"/>
                </a:solidFill>
                <a:cs typeface="Arial" pitchFamily="34" charset="0"/>
              </a:rPr>
              <a:t> Armed Forces Institute of Pathology, Rawalpindi </a:t>
            </a:r>
          </a:p>
        </p:txBody>
      </p:sp>
      <p:pic>
        <p:nvPicPr>
          <p:cNvPr id="1029" name="Picture 16"/>
          <p:cNvPicPr>
            <a:picLocks noChangeAspect="1" noChangeArrowheads="1"/>
          </p:cNvPicPr>
          <p:nvPr/>
        </p:nvPicPr>
        <p:blipFill>
          <a:blip r:embed="rId4" cstate="print">
            <a:clrChange>
              <a:clrFrom>
                <a:srgbClr val="FFFFFF"/>
              </a:clrFrom>
              <a:clrTo>
                <a:srgbClr val="FFFFFF">
                  <a:alpha val="0"/>
                </a:srgbClr>
              </a:clrTo>
            </a:clrChange>
          </a:blip>
          <a:srcRect r="-606"/>
          <a:stretch>
            <a:fillRect/>
          </a:stretch>
        </p:blipFill>
        <p:spPr bwMode="auto">
          <a:xfrm>
            <a:off x="6249812" y="201613"/>
            <a:ext cx="1370188" cy="1600200"/>
          </a:xfrm>
          <a:prstGeom prst="rect">
            <a:avLst/>
          </a:prstGeom>
          <a:noFill/>
          <a:ln w="38100">
            <a:noFill/>
            <a:miter lim="800000"/>
            <a:headEnd/>
            <a:tailEnd/>
          </a:ln>
        </p:spPr>
      </p:pic>
      <p:graphicFrame>
        <p:nvGraphicFramePr>
          <p:cNvPr id="1026" name="Object 4"/>
          <p:cNvGraphicFramePr>
            <a:graphicFrameLocks noChangeAspect="1"/>
          </p:cNvGraphicFramePr>
          <p:nvPr/>
        </p:nvGraphicFramePr>
        <p:xfrm>
          <a:off x="754945" y="319089"/>
          <a:ext cx="1354667" cy="1489075"/>
        </p:xfrm>
        <a:graphic>
          <a:graphicData uri="http://schemas.openxmlformats.org/presentationml/2006/ole">
            <p:oleObj spid="_x0000_s110594" name="CorelDRAW" r:id="rId5" imgW="5967984" imgH="5687568" progId="CorelDRAW.Graphic.9">
              <p:embed/>
            </p:oleObj>
          </a:graphicData>
        </a:graphic>
      </p:graphicFrame>
    </p:spTree>
  </p:cSld>
  <p:clrMapOvr>
    <a:masterClrMapping/>
  </p:clrMapOvr>
  <p:transition>
    <p:blinds/>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3400" y="457200"/>
            <a:ext cx="8229600" cy="1828800"/>
          </a:xfrm>
        </p:spPr>
        <p:txBody>
          <a:bodyPr/>
          <a:lstStyle/>
          <a:p>
            <a:pPr>
              <a:defRPr/>
            </a:pPr>
            <a:r>
              <a:rPr lang="en-US" sz="4400" dirty="0"/>
              <a:t>Tandem Mass Spectrometry   </a:t>
            </a:r>
          </a:p>
        </p:txBody>
      </p:sp>
      <p:pic>
        <p:nvPicPr>
          <p:cNvPr id="51203" name="Picture 5" descr="tendom 1"/>
          <p:cNvPicPr>
            <a:picLocks noChangeAspect="1" noChangeArrowheads="1"/>
          </p:cNvPicPr>
          <p:nvPr/>
        </p:nvPicPr>
        <p:blipFill>
          <a:blip r:embed="rId3"/>
          <a:srcRect/>
          <a:stretch>
            <a:fillRect/>
          </a:stretch>
        </p:blipFill>
        <p:spPr bwMode="auto">
          <a:xfrm>
            <a:off x="1066800" y="2362200"/>
            <a:ext cx="662940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152400"/>
            <a:ext cx="8839200" cy="533400"/>
          </a:xfrm>
        </p:spPr>
        <p:txBody>
          <a:bodyPr/>
          <a:lstStyle/>
          <a:p>
            <a:pPr eaLnBrk="1" hangingPunct="1">
              <a:defRPr/>
            </a:pPr>
            <a:r>
              <a:rPr lang="en-US" sz="2800" dirty="0" smtClean="0">
                <a:solidFill>
                  <a:srgbClr val="FFFF00"/>
                </a:solidFill>
              </a:rPr>
              <a:t>Merging of Clinical Chemistry and Molecular Techniques in Diagnostic Laboratory</a:t>
            </a:r>
          </a:p>
        </p:txBody>
      </p:sp>
      <p:sp>
        <p:nvSpPr>
          <p:cNvPr id="25603" name="Rectangle 3"/>
          <p:cNvSpPr>
            <a:spLocks noGrp="1" noChangeArrowheads="1"/>
          </p:cNvSpPr>
          <p:nvPr>
            <p:ph type="body" idx="1"/>
          </p:nvPr>
        </p:nvSpPr>
        <p:spPr/>
        <p:txBody>
          <a:bodyPr/>
          <a:lstStyle/>
          <a:p>
            <a:pPr eaLnBrk="1" hangingPunct="1">
              <a:lnSpc>
                <a:spcPct val="90000"/>
              </a:lnSpc>
              <a:defRPr/>
            </a:pPr>
            <a:r>
              <a:rPr lang="en-US" sz="2800" dirty="0" smtClean="0"/>
              <a:t>Does it matter whether you are testing for</a:t>
            </a:r>
          </a:p>
          <a:p>
            <a:pPr lvl="1" eaLnBrk="1" hangingPunct="1">
              <a:lnSpc>
                <a:spcPct val="90000"/>
              </a:lnSpc>
              <a:defRPr/>
            </a:pPr>
            <a:r>
              <a:rPr lang="en-US" sz="2000" dirty="0" smtClean="0"/>
              <a:t>Protein</a:t>
            </a:r>
          </a:p>
          <a:p>
            <a:pPr lvl="1" eaLnBrk="1" hangingPunct="1">
              <a:lnSpc>
                <a:spcPct val="90000"/>
              </a:lnSpc>
              <a:defRPr/>
            </a:pPr>
            <a:r>
              <a:rPr lang="en-US" sz="2000" dirty="0" smtClean="0"/>
              <a:t>Peptide</a:t>
            </a:r>
          </a:p>
          <a:p>
            <a:pPr lvl="1" eaLnBrk="1" hangingPunct="1">
              <a:lnSpc>
                <a:spcPct val="90000"/>
              </a:lnSpc>
              <a:defRPr/>
            </a:pPr>
            <a:r>
              <a:rPr lang="en-US" sz="2000" dirty="0" smtClean="0"/>
              <a:t>Amino Acid</a:t>
            </a:r>
          </a:p>
          <a:p>
            <a:pPr lvl="1" eaLnBrk="1" hangingPunct="1">
              <a:lnSpc>
                <a:spcPct val="90000"/>
              </a:lnSpc>
              <a:defRPr/>
            </a:pPr>
            <a:r>
              <a:rPr lang="en-US" sz="2000" dirty="0" smtClean="0"/>
              <a:t>RNA/DNA </a:t>
            </a:r>
          </a:p>
          <a:p>
            <a:pPr eaLnBrk="1" hangingPunct="1">
              <a:lnSpc>
                <a:spcPct val="90000"/>
              </a:lnSpc>
              <a:defRPr/>
            </a:pPr>
            <a:r>
              <a:rPr lang="en-US" sz="2800" dirty="0" smtClean="0"/>
              <a:t>Automated techniques widely available</a:t>
            </a:r>
          </a:p>
          <a:p>
            <a:pPr eaLnBrk="1" hangingPunct="1">
              <a:lnSpc>
                <a:spcPct val="90000"/>
              </a:lnSpc>
              <a:buFontTx/>
              <a:buNone/>
              <a:defRPr/>
            </a:pPr>
            <a:endParaRPr lang="en-US" sz="2800" dirty="0" smtClean="0"/>
          </a:p>
          <a:p>
            <a:pPr eaLnBrk="1" hangingPunct="1">
              <a:lnSpc>
                <a:spcPct val="90000"/>
              </a:lnSpc>
              <a:defRPr/>
            </a:pPr>
            <a:r>
              <a:rPr lang="en-US" sz="2800" dirty="0" smtClean="0"/>
              <a:t>Clinical Chemistry journals carry significant articles on molecular techniques</a:t>
            </a:r>
          </a:p>
          <a:p>
            <a:pPr eaLnBrk="1" hangingPunct="1">
              <a:lnSpc>
                <a:spcPct val="90000"/>
              </a:lnSpc>
              <a:defRPr/>
            </a:pPr>
            <a:endParaRPr lang="en-US" sz="2800" dirty="0" smtClean="0"/>
          </a:p>
          <a:p>
            <a:pPr eaLnBrk="1" hangingPunct="1">
              <a:lnSpc>
                <a:spcPct val="90000"/>
              </a:lnSpc>
              <a:defRPr/>
            </a:pPr>
            <a:r>
              <a:rPr lang="en-US" sz="2800" dirty="0" smtClean="0"/>
              <a:t>In future, little discrimination between chemical and molecular techniques in the lab</a:t>
            </a:r>
          </a:p>
          <a:p>
            <a:pPr lvl="2" eaLnBrk="1" hangingPunct="1">
              <a:lnSpc>
                <a:spcPct val="90000"/>
              </a:lnSpc>
              <a:buFontTx/>
              <a:buNone/>
              <a:defRPr/>
            </a:pPr>
            <a:endParaRPr lang="en-US" sz="2000"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a:defRPr/>
            </a:pPr>
            <a:r>
              <a:rPr lang="en-US" altLang="en-US" sz="5400" dirty="0" smtClean="0">
                <a:solidFill>
                  <a:srgbClr val="FFFF00"/>
                </a:solidFill>
              </a:rPr>
              <a:t>Genomics</a:t>
            </a:r>
            <a:endParaRPr lang="en-US" altLang="en-US" dirty="0">
              <a:solidFill>
                <a:srgbClr val="FFFF00"/>
              </a:solidFill>
            </a:endParaRPr>
          </a:p>
        </p:txBody>
      </p:sp>
      <p:sp>
        <p:nvSpPr>
          <p:cNvPr id="153603" name="Rectangle 3"/>
          <p:cNvSpPr>
            <a:spLocks noGrp="1" noChangeArrowheads="1"/>
          </p:cNvSpPr>
          <p:nvPr>
            <p:ph type="body" idx="1"/>
          </p:nvPr>
        </p:nvSpPr>
        <p:spPr/>
        <p:txBody>
          <a:bodyPr/>
          <a:lstStyle/>
          <a:p>
            <a:pPr>
              <a:defRPr/>
            </a:pPr>
            <a:r>
              <a:rPr lang="en-US" altLang="en-US" sz="4000"/>
              <a:t>What is Genomics</a:t>
            </a:r>
            <a:r>
              <a:rPr lang="en-US" altLang="en-US"/>
              <a:t>?</a:t>
            </a:r>
          </a:p>
          <a:p>
            <a:pPr lvl="1">
              <a:defRPr/>
            </a:pPr>
            <a:r>
              <a:rPr lang="en-US" altLang="en-US" sz="3200"/>
              <a:t>An operational definition:</a:t>
            </a:r>
          </a:p>
          <a:p>
            <a:pPr lvl="2">
              <a:buFontTx/>
              <a:buNone/>
              <a:defRPr/>
            </a:pPr>
            <a:r>
              <a:rPr lang="en-US" altLang="en-US" sz="2800">
                <a:solidFill>
                  <a:schemeClr val="hlink"/>
                </a:solidFill>
              </a:rPr>
              <a:t>•</a:t>
            </a:r>
            <a:r>
              <a:rPr lang="en-US" altLang="en-US" sz="2800"/>
              <a:t> </a:t>
            </a:r>
            <a:r>
              <a:rPr lang="en-US" altLang="en-US" sz="2800">
                <a:solidFill>
                  <a:schemeClr val="tx2"/>
                </a:solidFill>
              </a:rPr>
              <a:t>The application of high throughput automated technologies to molecular biology.</a:t>
            </a:r>
          </a:p>
          <a:p>
            <a:pPr lvl="1">
              <a:defRPr/>
            </a:pPr>
            <a:r>
              <a:rPr lang="en-US" altLang="en-US" sz="3200"/>
              <a:t>A philosophical definition:</a:t>
            </a:r>
          </a:p>
          <a:p>
            <a:pPr lvl="2">
              <a:buFontTx/>
              <a:buNone/>
              <a:defRPr/>
            </a:pPr>
            <a:r>
              <a:rPr lang="en-US" altLang="en-US" sz="2800">
                <a:solidFill>
                  <a:schemeClr val="hlink"/>
                </a:solidFill>
              </a:rPr>
              <a:t>•</a:t>
            </a:r>
            <a:r>
              <a:rPr lang="en-US" altLang="en-US" sz="2800"/>
              <a:t> </a:t>
            </a:r>
            <a:r>
              <a:rPr lang="en-US" altLang="en-US" sz="2800">
                <a:solidFill>
                  <a:schemeClr val="tx2"/>
                </a:solidFill>
              </a:rPr>
              <a:t>A wholistic or systems</a:t>
            </a:r>
            <a:r>
              <a:rPr lang="en-US" altLang="en-US" sz="3200">
                <a:solidFill>
                  <a:schemeClr val="tx2"/>
                </a:solidFill>
              </a:rPr>
              <a:t> </a:t>
            </a:r>
            <a:r>
              <a:rPr lang="en-US" altLang="en-US" sz="2800">
                <a:solidFill>
                  <a:schemeClr val="tx2"/>
                </a:solidFill>
              </a:rPr>
              <a:t>approach to the study of information flow within a cell.</a:t>
            </a:r>
            <a:endParaRPr lang="en-US"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Grp="1" noChangeAspect="1" noChangeArrowheads="1"/>
          </p:cNvPicPr>
          <p:nvPr>
            <p:ph/>
          </p:nvPr>
        </p:nvPicPr>
        <p:blipFill>
          <a:blip r:embed="rId3"/>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3"/>
          <a:srcRect/>
          <a:stretch>
            <a:fillRect/>
          </a:stretch>
        </p:blipFill>
        <p:spPr bwMode="auto">
          <a:xfrm>
            <a:off x="0" y="0"/>
            <a:ext cx="97536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533400" y="533400"/>
            <a:ext cx="8153400" cy="1143000"/>
          </a:xfrm>
        </p:spPr>
        <p:txBody>
          <a:bodyPr anchor="t">
            <a:normAutofit/>
          </a:bodyPr>
          <a:lstStyle/>
          <a:p>
            <a:pPr eaLnBrk="1" fontAlgn="auto" hangingPunct="1">
              <a:spcAft>
                <a:spcPts val="0"/>
              </a:spcAft>
              <a:defRPr/>
            </a:pPr>
            <a:r>
              <a:rPr lang="en-US" dirty="0" smtClean="0"/>
              <a:t>Nanotechnology in Health Care </a:t>
            </a:r>
          </a:p>
        </p:txBody>
      </p:sp>
      <p:sp>
        <p:nvSpPr>
          <p:cNvPr id="12291" name="TextBox 10"/>
          <p:cNvSpPr txBox="1">
            <a:spLocks noChangeArrowheads="1"/>
          </p:cNvSpPr>
          <p:nvPr/>
        </p:nvSpPr>
        <p:spPr bwMode="auto">
          <a:xfrm>
            <a:off x="5286376" y="3148013"/>
            <a:ext cx="3705225" cy="738664"/>
          </a:xfrm>
          <a:prstGeom prst="rect">
            <a:avLst/>
          </a:prstGeom>
          <a:noFill/>
          <a:ln w="9525">
            <a:noFill/>
            <a:miter lim="800000"/>
            <a:headEnd/>
            <a:tailEnd/>
          </a:ln>
        </p:spPr>
        <p:txBody>
          <a:bodyPr>
            <a:spAutoFit/>
          </a:bodyPr>
          <a:lstStyle/>
          <a:p>
            <a:r>
              <a:rPr lang="en-US" sz="1400">
                <a:solidFill>
                  <a:srgbClr val="FFFF00"/>
                </a:solidFill>
              </a:rPr>
              <a:t>The microfluidic channel with nanowire sensor can detect the presence of altered genes associated with cancer </a:t>
            </a:r>
            <a:r>
              <a:rPr lang="en-US" sz="800" i="1">
                <a:solidFill>
                  <a:srgbClr val="FFFF00"/>
                </a:solidFill>
              </a:rPr>
              <a:t>– J. Heath, </a:t>
            </a:r>
            <a:r>
              <a:rPr lang="it-IT" sz="800" i="1">
                <a:solidFill>
                  <a:srgbClr val="FFFF00"/>
                </a:solidFill>
              </a:rPr>
              <a:t>Cali. Insti. of Technology</a:t>
            </a:r>
            <a:endParaRPr lang="en-US" sz="800" i="1">
              <a:solidFill>
                <a:srgbClr val="FFFF00"/>
              </a:solidFill>
            </a:endParaRPr>
          </a:p>
        </p:txBody>
      </p:sp>
      <p:sp>
        <p:nvSpPr>
          <p:cNvPr id="12292" name="TextBox 19"/>
          <p:cNvSpPr txBox="1">
            <a:spLocks noChangeArrowheads="1"/>
          </p:cNvSpPr>
          <p:nvPr/>
        </p:nvSpPr>
        <p:spPr bwMode="auto">
          <a:xfrm>
            <a:off x="5286376" y="5551490"/>
            <a:ext cx="3629025" cy="954087"/>
          </a:xfrm>
          <a:prstGeom prst="rect">
            <a:avLst/>
          </a:prstGeom>
          <a:noFill/>
          <a:ln w="9525">
            <a:noFill/>
            <a:miter lim="800000"/>
            <a:headEnd/>
            <a:tailEnd/>
          </a:ln>
        </p:spPr>
        <p:txBody>
          <a:bodyPr>
            <a:spAutoFit/>
          </a:bodyPr>
          <a:lstStyle/>
          <a:p>
            <a:r>
              <a:rPr lang="en-US" sz="1600">
                <a:solidFill>
                  <a:srgbClr val="FFFF00"/>
                </a:solidFill>
              </a:rPr>
              <a:t>The nanoscale cantilever detects the presence and concentration of various molecular expressions of a cancer cell  </a:t>
            </a:r>
            <a:r>
              <a:rPr lang="en-US" sz="800" i="1">
                <a:solidFill>
                  <a:srgbClr val="FFFF00"/>
                </a:solidFill>
              </a:rPr>
              <a:t>– A. Majumdar, Univ. of Cal. at Berkeley</a:t>
            </a:r>
          </a:p>
        </p:txBody>
      </p:sp>
      <p:sp>
        <p:nvSpPr>
          <p:cNvPr id="25" name="TextBox 24"/>
          <p:cNvSpPr txBox="1">
            <a:spLocks noChangeArrowheads="1"/>
          </p:cNvSpPr>
          <p:nvPr/>
        </p:nvSpPr>
        <p:spPr bwMode="auto">
          <a:xfrm>
            <a:off x="381000" y="1676400"/>
            <a:ext cx="4953000" cy="4555093"/>
          </a:xfrm>
          <a:prstGeom prst="rect">
            <a:avLst/>
          </a:prstGeom>
          <a:noFill/>
          <a:ln w="9525">
            <a:noFill/>
            <a:miter lim="800000"/>
            <a:headEnd/>
            <a:tailEnd/>
          </a:ln>
        </p:spPr>
        <p:txBody>
          <a:bodyPr>
            <a:spAutoFit/>
          </a:bodyPr>
          <a:lstStyle/>
          <a:p>
            <a:pPr algn="just" fontAlgn="auto">
              <a:spcBef>
                <a:spcPts val="600"/>
              </a:spcBef>
              <a:spcAft>
                <a:spcPts val="0"/>
              </a:spcAft>
              <a:defRPr/>
            </a:pPr>
            <a:r>
              <a:rPr lang="en-US" sz="2800" dirty="0">
                <a:latin typeface="Arial"/>
                <a:cs typeface="+mn-cs"/>
              </a:rPr>
              <a:t>Nanotechnology offers tools and techniques for more effective detection, diagnosis and treatment of diseases</a:t>
            </a:r>
          </a:p>
          <a:p>
            <a:pPr marL="228600" indent="-228600" algn="just" fontAlgn="auto">
              <a:spcBef>
                <a:spcPts val="1200"/>
              </a:spcBef>
              <a:spcAft>
                <a:spcPts val="0"/>
              </a:spcAft>
              <a:defRPr/>
            </a:pPr>
            <a:r>
              <a:rPr lang="en-US" sz="2600" u="sng" dirty="0">
                <a:latin typeface="Arial"/>
                <a:cs typeface="+mn-cs"/>
              </a:rPr>
              <a:t>Detection and Diagnosis</a:t>
            </a:r>
          </a:p>
          <a:p>
            <a:pPr marL="228600" indent="-228600" algn="just" fontAlgn="auto">
              <a:spcBef>
                <a:spcPts val="600"/>
              </a:spcBef>
              <a:spcAft>
                <a:spcPts val="0"/>
              </a:spcAft>
              <a:buFont typeface="Arial" pitchFamily="34" charset="0"/>
              <a:buChar char="•"/>
              <a:defRPr/>
            </a:pPr>
            <a:r>
              <a:rPr lang="en-US" sz="2200" dirty="0">
                <a:latin typeface="Arial"/>
                <a:cs typeface="+mn-cs"/>
              </a:rPr>
              <a:t>Lab on chips help detection and diagnosis of diseases more efficiently  </a:t>
            </a:r>
          </a:p>
          <a:p>
            <a:pPr marL="228600" indent="-228600" algn="just" fontAlgn="auto">
              <a:spcBef>
                <a:spcPts val="600"/>
              </a:spcBef>
              <a:spcAft>
                <a:spcPts val="0"/>
              </a:spcAft>
              <a:buFont typeface="Arial" pitchFamily="34" charset="0"/>
              <a:buChar char="•"/>
              <a:defRPr/>
            </a:pPr>
            <a:r>
              <a:rPr lang="en-US" sz="2200" dirty="0">
                <a:latin typeface="Arial"/>
                <a:cs typeface="+mn-cs"/>
              </a:rPr>
              <a:t>Nanowire and cantilever lab on chips help in early detection of cancer biomarkers</a:t>
            </a:r>
          </a:p>
        </p:txBody>
      </p:sp>
      <p:pic>
        <p:nvPicPr>
          <p:cNvPr id="12294" name="Picture 8" descr="C:\Users\sudshres\Desktop\nano cantiliver.jpg"/>
          <p:cNvPicPr>
            <a:picLocks noChangeAspect="1" noChangeArrowheads="1"/>
          </p:cNvPicPr>
          <p:nvPr/>
        </p:nvPicPr>
        <p:blipFill>
          <a:blip r:embed="rId3"/>
          <a:srcRect/>
          <a:stretch>
            <a:fillRect/>
          </a:stretch>
        </p:blipFill>
        <p:spPr bwMode="auto">
          <a:xfrm>
            <a:off x="5334000" y="3962400"/>
            <a:ext cx="3581400" cy="1627188"/>
          </a:xfrm>
          <a:prstGeom prst="rect">
            <a:avLst/>
          </a:prstGeom>
          <a:noFill/>
          <a:ln w="9525">
            <a:noFill/>
            <a:miter lim="800000"/>
            <a:headEnd/>
            <a:tailEnd/>
          </a:ln>
        </p:spPr>
      </p:pic>
      <p:pic>
        <p:nvPicPr>
          <p:cNvPr id="12295" name="Picture 9"/>
          <p:cNvPicPr>
            <a:picLocks noChangeAspect="1" noChangeArrowheads="1"/>
          </p:cNvPicPr>
          <p:nvPr/>
        </p:nvPicPr>
        <p:blipFill>
          <a:blip r:embed="rId4"/>
          <a:srcRect/>
          <a:stretch>
            <a:fillRect/>
          </a:stretch>
        </p:blipFill>
        <p:spPr bwMode="auto">
          <a:xfrm>
            <a:off x="5334000" y="1143002"/>
            <a:ext cx="3581400" cy="2043113"/>
          </a:xfrm>
          <a:prstGeom prst="rect">
            <a:avLst/>
          </a:prstGeom>
          <a:noFill/>
          <a:ln w="9525">
            <a:noFill/>
            <a:miter lim="800000"/>
            <a:headEnd/>
            <a:tailEnd/>
          </a:ln>
        </p:spPr>
      </p:pic>
      <p:sp>
        <p:nvSpPr>
          <p:cNvPr id="8" name="Date Placeholder 7"/>
          <p:cNvSpPr>
            <a:spLocks noGrp="1"/>
          </p:cNvSpPr>
          <p:nvPr>
            <p:ph type="dt" sz="quarter" idx="10"/>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152400"/>
            <a:ext cx="7924800" cy="1401763"/>
          </a:xfrm>
        </p:spPr>
        <p:txBody>
          <a:bodyPr/>
          <a:lstStyle/>
          <a:p>
            <a:pPr eaLnBrk="1" hangingPunct="1"/>
            <a:r>
              <a:rPr lang="en-US" smtClean="0"/>
              <a:t>Point Of Care based on DNA analysis</a:t>
            </a:r>
          </a:p>
        </p:txBody>
      </p:sp>
      <p:pic>
        <p:nvPicPr>
          <p:cNvPr id="21507" name="Picture 3" descr="C:\Users\AFIP\Desktop\Picture2.png"/>
          <p:cNvPicPr>
            <a:picLocks noChangeAspect="1" noChangeArrowheads="1"/>
          </p:cNvPicPr>
          <p:nvPr/>
        </p:nvPicPr>
        <p:blipFill>
          <a:blip r:embed="rId3"/>
          <a:srcRect l="3291" t="302" r="3308" b="6534"/>
          <a:stretch>
            <a:fillRect/>
          </a:stretch>
        </p:blipFill>
        <p:spPr bwMode="auto">
          <a:xfrm>
            <a:off x="762000" y="1524000"/>
            <a:ext cx="75438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4419600" y="3648075"/>
            <a:ext cx="3302000" cy="1436688"/>
          </a:xfrm>
          <a:prstGeom prst="rect">
            <a:avLst/>
          </a:prstGeom>
          <a:noFill/>
          <a:ln w="9525">
            <a:noFill/>
            <a:miter lim="800000"/>
            <a:headEnd/>
            <a:tailEnd/>
          </a:ln>
        </p:spPr>
        <p:txBody>
          <a:bodyPr>
            <a:spAutoFit/>
          </a:bodyPr>
          <a:lstStyle/>
          <a:p>
            <a:pPr marL="227013" indent="-227013">
              <a:buClr>
                <a:srgbClr val="00FFFF"/>
              </a:buClr>
              <a:buFontTx/>
              <a:buChar char="•"/>
            </a:pPr>
            <a:endParaRPr lang="en-US" sz="1600">
              <a:solidFill>
                <a:schemeClr val="accent2"/>
              </a:solidFill>
              <a:latin typeface="Verdana" pitchFamily="34" charset="0"/>
            </a:endParaRPr>
          </a:p>
          <a:p>
            <a:pPr marL="227013" indent="-227013">
              <a:buClr>
                <a:srgbClr val="00FFFF"/>
              </a:buClr>
            </a:pPr>
            <a:r>
              <a:rPr lang="en-US" sz="1600">
                <a:solidFill>
                  <a:schemeClr val="tx2"/>
                </a:solidFill>
              </a:rPr>
              <a:t>•	CNT tips are at the </a:t>
            </a:r>
            <a:r>
              <a:rPr lang="en-US" sz="1600" b="1">
                <a:solidFill>
                  <a:schemeClr val="tx2"/>
                </a:solidFill>
              </a:rPr>
              <a:t>scale</a:t>
            </a:r>
            <a:r>
              <a:rPr lang="en-US" sz="1600">
                <a:solidFill>
                  <a:schemeClr val="tx2"/>
                </a:solidFill>
              </a:rPr>
              <a:t> </a:t>
            </a:r>
            <a:r>
              <a:rPr lang="en-US" sz="1600" b="1">
                <a:solidFill>
                  <a:schemeClr val="tx2"/>
                </a:solidFill>
              </a:rPr>
              <a:t>close to</a:t>
            </a:r>
            <a:r>
              <a:rPr lang="en-US" sz="1600">
                <a:solidFill>
                  <a:schemeClr val="tx2"/>
                </a:solidFill>
              </a:rPr>
              <a:t> molecules </a:t>
            </a:r>
          </a:p>
          <a:p>
            <a:pPr marL="227013" indent="-227013">
              <a:lnSpc>
                <a:spcPct val="50000"/>
              </a:lnSpc>
              <a:buClr>
                <a:srgbClr val="00FFFF"/>
              </a:buClr>
            </a:pPr>
            <a:endParaRPr lang="en-US" sz="1600">
              <a:solidFill>
                <a:schemeClr val="tx2"/>
              </a:solidFill>
            </a:endParaRPr>
          </a:p>
          <a:p>
            <a:pPr marL="227013" indent="-227013">
              <a:buClr>
                <a:srgbClr val="00FFFF"/>
              </a:buClr>
            </a:pPr>
            <a:r>
              <a:rPr lang="en-US" sz="1600">
                <a:solidFill>
                  <a:schemeClr val="tx2"/>
                </a:solidFill>
              </a:rPr>
              <a:t>•	Dramatically </a:t>
            </a:r>
            <a:r>
              <a:rPr lang="en-US" sz="1600" b="1">
                <a:solidFill>
                  <a:schemeClr val="tx2"/>
                </a:solidFill>
              </a:rPr>
              <a:t>reduced background noise</a:t>
            </a:r>
          </a:p>
        </p:txBody>
      </p:sp>
      <p:sp>
        <p:nvSpPr>
          <p:cNvPr id="23555" name="Text Box 3"/>
          <p:cNvSpPr txBox="1">
            <a:spLocks noChangeArrowheads="1"/>
          </p:cNvSpPr>
          <p:nvPr/>
        </p:nvSpPr>
        <p:spPr bwMode="auto">
          <a:xfrm>
            <a:off x="1009650" y="2332038"/>
            <a:ext cx="2424113" cy="584200"/>
          </a:xfrm>
          <a:prstGeom prst="rect">
            <a:avLst/>
          </a:prstGeom>
          <a:noFill/>
          <a:ln w="9525">
            <a:noFill/>
            <a:miter lim="800000"/>
            <a:headEnd/>
            <a:tailEnd/>
          </a:ln>
        </p:spPr>
        <p:txBody>
          <a:bodyPr wrap="none">
            <a:spAutoFit/>
          </a:bodyPr>
          <a:lstStyle/>
          <a:p>
            <a:pPr algn="ctr"/>
            <a:r>
              <a:rPr lang="en-US" sz="1600" b="1">
                <a:solidFill>
                  <a:srgbClr val="FFC000"/>
                </a:solidFill>
                <a:latin typeface="Tahoma" pitchFamily="34" charset="0"/>
              </a:rPr>
              <a:t>Traditional Macro- or </a:t>
            </a:r>
          </a:p>
          <a:p>
            <a:pPr algn="ctr"/>
            <a:r>
              <a:rPr lang="en-US" sz="1600" b="1">
                <a:solidFill>
                  <a:srgbClr val="FFC000"/>
                </a:solidFill>
                <a:latin typeface="Tahoma" pitchFamily="34" charset="0"/>
              </a:rPr>
              <a:t>Micro- Electrode</a:t>
            </a:r>
          </a:p>
        </p:txBody>
      </p:sp>
      <p:sp>
        <p:nvSpPr>
          <p:cNvPr id="23556" name="Text Box 4"/>
          <p:cNvSpPr txBox="1">
            <a:spLocks noChangeArrowheads="1"/>
          </p:cNvSpPr>
          <p:nvPr/>
        </p:nvSpPr>
        <p:spPr bwMode="auto">
          <a:xfrm>
            <a:off x="5284788" y="2332038"/>
            <a:ext cx="1693862" cy="584200"/>
          </a:xfrm>
          <a:prstGeom prst="rect">
            <a:avLst/>
          </a:prstGeom>
          <a:noFill/>
          <a:ln w="9525">
            <a:noFill/>
            <a:miter lim="800000"/>
            <a:headEnd/>
            <a:tailEnd/>
          </a:ln>
        </p:spPr>
        <p:txBody>
          <a:bodyPr wrap="none">
            <a:spAutoFit/>
          </a:bodyPr>
          <a:lstStyle/>
          <a:p>
            <a:pPr algn="ctr"/>
            <a:r>
              <a:rPr lang="en-US" sz="1600" b="1">
                <a:solidFill>
                  <a:srgbClr val="FFC000"/>
                </a:solidFill>
                <a:latin typeface="Tahoma" pitchFamily="34" charset="0"/>
              </a:rPr>
              <a:t>Nanoelectrode</a:t>
            </a:r>
          </a:p>
          <a:p>
            <a:pPr algn="ctr"/>
            <a:r>
              <a:rPr lang="en-US" sz="1600" b="1">
                <a:solidFill>
                  <a:srgbClr val="FFC000"/>
                </a:solidFill>
                <a:latin typeface="Tahoma" pitchFamily="34" charset="0"/>
              </a:rPr>
              <a:t>Array</a:t>
            </a:r>
          </a:p>
        </p:txBody>
      </p:sp>
      <p:sp>
        <p:nvSpPr>
          <p:cNvPr id="23557" name="Text Box 5"/>
          <p:cNvSpPr txBox="1">
            <a:spLocks noChangeArrowheads="1"/>
          </p:cNvSpPr>
          <p:nvPr/>
        </p:nvSpPr>
        <p:spPr bwMode="auto">
          <a:xfrm>
            <a:off x="520700" y="1295400"/>
            <a:ext cx="8026400" cy="830263"/>
          </a:xfrm>
          <a:prstGeom prst="rect">
            <a:avLst/>
          </a:prstGeom>
          <a:noFill/>
          <a:ln w="9525">
            <a:noFill/>
            <a:miter lim="800000"/>
            <a:headEnd/>
            <a:tailEnd/>
          </a:ln>
        </p:spPr>
        <p:txBody>
          <a:bodyPr>
            <a:spAutoFit/>
          </a:bodyPr>
          <a:lstStyle/>
          <a:p>
            <a:pPr algn="ctr"/>
            <a:r>
              <a:rPr lang="en-US" sz="2400"/>
              <a:t>Nanoscale electrodes create a dramatic improvement in signal detection over traditional electrodes</a:t>
            </a:r>
          </a:p>
        </p:txBody>
      </p:sp>
      <p:grpSp>
        <p:nvGrpSpPr>
          <p:cNvPr id="2" name="Group 6"/>
          <p:cNvGrpSpPr>
            <a:grpSpLocks/>
          </p:cNvGrpSpPr>
          <p:nvPr/>
        </p:nvGrpSpPr>
        <p:grpSpPr bwMode="auto">
          <a:xfrm>
            <a:off x="927100" y="2917825"/>
            <a:ext cx="3289300" cy="495300"/>
            <a:chOff x="584" y="1360"/>
            <a:chExt cx="2072" cy="312"/>
          </a:xfrm>
        </p:grpSpPr>
        <p:sp>
          <p:nvSpPr>
            <p:cNvPr id="121863" name="AutoShape 7"/>
            <p:cNvSpPr>
              <a:spLocks noChangeArrowheads="1"/>
            </p:cNvSpPr>
            <p:nvPr/>
          </p:nvSpPr>
          <p:spPr bwMode="auto">
            <a:xfrm>
              <a:off x="584" y="1360"/>
              <a:ext cx="2072" cy="312"/>
            </a:xfrm>
            <a:prstGeom prst="parallelogram">
              <a:avLst>
                <a:gd name="adj" fmla="val 166026"/>
              </a:avLst>
            </a:prstGeom>
            <a:solidFill>
              <a:srgbClr val="FFE20B"/>
            </a:solidFill>
            <a:ln w="9525">
              <a:solidFill>
                <a:schemeClr val="tx1"/>
              </a:solidFill>
              <a:miter lim="800000"/>
              <a:headEnd/>
              <a:tailEnd/>
            </a:ln>
            <a:effectLst>
              <a:outerShdw dist="107763" dir="2700000" algn="ctr" rotWithShape="0">
                <a:schemeClr val="bg2"/>
              </a:outerShdw>
            </a:effectLst>
          </p:spPr>
          <p:txBody>
            <a:bodyPr anchor="ctr">
              <a:spAutoFit/>
            </a:bodyPr>
            <a:lstStyle/>
            <a:p>
              <a:pPr fontAlgn="auto">
                <a:spcBef>
                  <a:spcPts val="0"/>
                </a:spcBef>
                <a:spcAft>
                  <a:spcPts val="0"/>
                </a:spcAft>
                <a:defRPr/>
              </a:pPr>
              <a:endParaRPr lang="en-US">
                <a:latin typeface="+mn-lt"/>
                <a:cs typeface="+mn-cs"/>
              </a:endParaRPr>
            </a:p>
          </p:txBody>
        </p:sp>
        <p:pic>
          <p:nvPicPr>
            <p:cNvPr id="23602" name="Picture 8" descr="NA00121_"/>
            <p:cNvPicPr>
              <a:picLocks noChangeAspect="1" noChangeArrowheads="1"/>
            </p:cNvPicPr>
            <p:nvPr/>
          </p:nvPicPr>
          <p:blipFill>
            <a:blip r:embed="rId3"/>
            <a:srcRect/>
            <a:stretch>
              <a:fillRect/>
            </a:stretch>
          </p:blipFill>
          <p:spPr bwMode="auto">
            <a:xfrm>
              <a:off x="1181" y="1398"/>
              <a:ext cx="127" cy="80"/>
            </a:xfrm>
            <a:prstGeom prst="rect">
              <a:avLst/>
            </a:prstGeom>
            <a:noFill/>
            <a:ln w="9525">
              <a:noFill/>
              <a:miter lim="800000"/>
              <a:headEnd/>
              <a:tailEnd/>
            </a:ln>
          </p:spPr>
        </p:pic>
        <p:pic>
          <p:nvPicPr>
            <p:cNvPr id="23603" name="Picture 9" descr="NA00121_"/>
            <p:cNvPicPr>
              <a:picLocks noChangeAspect="1" noChangeArrowheads="1"/>
            </p:cNvPicPr>
            <p:nvPr/>
          </p:nvPicPr>
          <p:blipFill>
            <a:blip r:embed="rId3"/>
            <a:srcRect/>
            <a:stretch>
              <a:fillRect/>
            </a:stretch>
          </p:blipFill>
          <p:spPr bwMode="auto">
            <a:xfrm>
              <a:off x="1337" y="1548"/>
              <a:ext cx="127" cy="80"/>
            </a:xfrm>
            <a:prstGeom prst="rect">
              <a:avLst/>
            </a:prstGeom>
            <a:noFill/>
            <a:ln w="9525">
              <a:noFill/>
              <a:miter lim="800000"/>
              <a:headEnd/>
              <a:tailEnd/>
            </a:ln>
          </p:spPr>
        </p:pic>
        <p:pic>
          <p:nvPicPr>
            <p:cNvPr id="23604" name="Picture 10" descr="NA00121_"/>
            <p:cNvPicPr>
              <a:picLocks noChangeAspect="1" noChangeArrowheads="1"/>
            </p:cNvPicPr>
            <p:nvPr/>
          </p:nvPicPr>
          <p:blipFill>
            <a:blip r:embed="rId3"/>
            <a:srcRect/>
            <a:stretch>
              <a:fillRect/>
            </a:stretch>
          </p:blipFill>
          <p:spPr bwMode="auto">
            <a:xfrm>
              <a:off x="2003" y="1422"/>
              <a:ext cx="127" cy="80"/>
            </a:xfrm>
            <a:prstGeom prst="rect">
              <a:avLst/>
            </a:prstGeom>
            <a:noFill/>
            <a:ln w="9525">
              <a:noFill/>
              <a:miter lim="800000"/>
              <a:headEnd/>
              <a:tailEnd/>
            </a:ln>
          </p:spPr>
        </p:pic>
      </p:grpSp>
      <p:sp>
        <p:nvSpPr>
          <p:cNvPr id="23559" name="Line 11"/>
          <p:cNvSpPr>
            <a:spLocks noChangeShapeType="1"/>
          </p:cNvSpPr>
          <p:nvPr/>
        </p:nvSpPr>
        <p:spPr bwMode="auto">
          <a:xfrm>
            <a:off x="808038" y="2967038"/>
            <a:ext cx="795337" cy="249237"/>
          </a:xfrm>
          <a:prstGeom prst="line">
            <a:avLst/>
          </a:prstGeom>
          <a:noFill/>
          <a:ln w="19050">
            <a:solidFill>
              <a:schemeClr val="accent2"/>
            </a:solidFill>
            <a:round/>
            <a:headEnd/>
            <a:tailEnd/>
          </a:ln>
        </p:spPr>
        <p:txBody>
          <a:bodyPr>
            <a:spAutoFit/>
          </a:bodyPr>
          <a:lstStyle/>
          <a:p>
            <a:endParaRPr lang="ur-PK"/>
          </a:p>
        </p:txBody>
      </p:sp>
      <p:sp>
        <p:nvSpPr>
          <p:cNvPr id="23560" name="Text Box 12"/>
          <p:cNvSpPr txBox="1">
            <a:spLocks noChangeArrowheads="1"/>
          </p:cNvSpPr>
          <p:nvPr/>
        </p:nvSpPr>
        <p:spPr bwMode="auto">
          <a:xfrm>
            <a:off x="169863" y="2698750"/>
            <a:ext cx="998537" cy="276225"/>
          </a:xfrm>
          <a:prstGeom prst="rect">
            <a:avLst/>
          </a:prstGeom>
          <a:noFill/>
          <a:ln w="9525">
            <a:noFill/>
            <a:miter lim="800000"/>
            <a:headEnd/>
            <a:tailEnd/>
          </a:ln>
        </p:spPr>
        <p:txBody>
          <a:bodyPr wrap="none">
            <a:spAutoFit/>
          </a:bodyPr>
          <a:lstStyle/>
          <a:p>
            <a:pPr>
              <a:spcBef>
                <a:spcPct val="50000"/>
              </a:spcBef>
              <a:buClr>
                <a:srgbClr val="FF6600"/>
              </a:buClr>
            </a:pPr>
            <a:r>
              <a:rPr lang="en-US" sz="1200" b="1">
                <a:solidFill>
                  <a:srgbClr val="FFC000"/>
                </a:solidFill>
                <a:latin typeface="Verdana" pitchFamily="34" charset="0"/>
              </a:rPr>
              <a:t>Electrode</a:t>
            </a:r>
          </a:p>
        </p:txBody>
      </p:sp>
      <p:sp>
        <p:nvSpPr>
          <p:cNvPr id="23561" name="Text Box 13"/>
          <p:cNvSpPr txBox="1">
            <a:spLocks noChangeArrowheads="1"/>
          </p:cNvSpPr>
          <p:nvPr/>
        </p:nvSpPr>
        <p:spPr bwMode="auto">
          <a:xfrm>
            <a:off x="533400" y="3911600"/>
            <a:ext cx="3714750" cy="2047875"/>
          </a:xfrm>
          <a:prstGeom prst="rect">
            <a:avLst/>
          </a:prstGeom>
          <a:noFill/>
          <a:ln w="9525">
            <a:noFill/>
            <a:miter lim="800000"/>
            <a:headEnd/>
            <a:tailEnd/>
          </a:ln>
        </p:spPr>
        <p:txBody>
          <a:bodyPr>
            <a:spAutoFit/>
          </a:bodyPr>
          <a:lstStyle/>
          <a:p>
            <a:pPr marL="227013" indent="-227013">
              <a:spcBef>
                <a:spcPct val="50000"/>
              </a:spcBef>
              <a:buClr>
                <a:srgbClr val="00FFFF"/>
              </a:buClr>
            </a:pPr>
            <a:r>
              <a:rPr lang="en-US" sz="1600" b="1" dirty="0">
                <a:solidFill>
                  <a:schemeClr val="tx2"/>
                </a:solidFill>
              </a:rPr>
              <a:t>•	Scale difference</a:t>
            </a:r>
            <a:r>
              <a:rPr lang="en-US" sz="1600" dirty="0">
                <a:solidFill>
                  <a:schemeClr val="tx2"/>
                </a:solidFill>
              </a:rPr>
              <a:t> between macro-/micro- electrodes and molecules is tremendous</a:t>
            </a:r>
          </a:p>
          <a:p>
            <a:pPr marL="227013" indent="-227013">
              <a:spcBef>
                <a:spcPct val="50000"/>
              </a:spcBef>
              <a:buClr>
                <a:srgbClr val="00FFFF"/>
              </a:buClr>
            </a:pPr>
            <a:r>
              <a:rPr lang="en-US" sz="1600" b="1" dirty="0">
                <a:solidFill>
                  <a:schemeClr val="tx2"/>
                </a:solidFill>
              </a:rPr>
              <a:t>•	Background noise</a:t>
            </a:r>
            <a:r>
              <a:rPr lang="en-US" sz="1600" dirty="0">
                <a:solidFill>
                  <a:schemeClr val="tx2"/>
                </a:solidFill>
              </a:rPr>
              <a:t> on electrode surface is therefore significant</a:t>
            </a:r>
          </a:p>
          <a:p>
            <a:pPr marL="227013" indent="-227013">
              <a:spcBef>
                <a:spcPct val="50000"/>
              </a:spcBef>
              <a:buClr>
                <a:srgbClr val="00FFFF"/>
              </a:buClr>
            </a:pPr>
            <a:r>
              <a:rPr lang="en-US" sz="1600" b="1" dirty="0">
                <a:solidFill>
                  <a:schemeClr val="tx2"/>
                </a:solidFill>
              </a:rPr>
              <a:t>•	Significant amount</a:t>
            </a:r>
            <a:r>
              <a:rPr lang="en-US" sz="1600" dirty="0">
                <a:solidFill>
                  <a:schemeClr val="tx2"/>
                </a:solidFill>
              </a:rPr>
              <a:t> of target molecules required</a:t>
            </a:r>
          </a:p>
        </p:txBody>
      </p:sp>
      <p:sp>
        <p:nvSpPr>
          <p:cNvPr id="23562" name="Text Box 14"/>
          <p:cNvSpPr txBox="1">
            <a:spLocks noChangeArrowheads="1"/>
          </p:cNvSpPr>
          <p:nvPr/>
        </p:nvSpPr>
        <p:spPr bwMode="auto">
          <a:xfrm>
            <a:off x="4419600" y="5105400"/>
            <a:ext cx="3724275" cy="1681163"/>
          </a:xfrm>
          <a:prstGeom prst="rect">
            <a:avLst/>
          </a:prstGeom>
          <a:noFill/>
          <a:ln w="9525">
            <a:noFill/>
            <a:miter lim="800000"/>
            <a:headEnd/>
            <a:tailEnd/>
          </a:ln>
        </p:spPr>
        <p:txBody>
          <a:bodyPr>
            <a:spAutoFit/>
          </a:bodyPr>
          <a:lstStyle/>
          <a:p>
            <a:pPr marL="227013" indent="-227013">
              <a:spcBef>
                <a:spcPct val="50000"/>
              </a:spcBef>
              <a:buClr>
                <a:srgbClr val="00FFFF"/>
              </a:buClr>
            </a:pPr>
            <a:r>
              <a:rPr lang="en-US" sz="1600">
                <a:solidFill>
                  <a:schemeClr val="tx2"/>
                </a:solidFill>
              </a:rPr>
              <a:t>•	Multiple electrodes results in </a:t>
            </a:r>
            <a:r>
              <a:rPr lang="en-US" sz="1600" b="1">
                <a:solidFill>
                  <a:schemeClr val="tx2"/>
                </a:solidFill>
              </a:rPr>
              <a:t>magnified signal </a:t>
            </a:r>
            <a:r>
              <a:rPr lang="en-US" sz="1600">
                <a:solidFill>
                  <a:schemeClr val="tx2"/>
                </a:solidFill>
              </a:rPr>
              <a:t>and </a:t>
            </a:r>
            <a:r>
              <a:rPr lang="en-US" sz="1600" b="1">
                <a:solidFill>
                  <a:schemeClr val="tx2"/>
                </a:solidFill>
              </a:rPr>
              <a:t>desired redundance </a:t>
            </a:r>
            <a:r>
              <a:rPr lang="en-US" sz="1600">
                <a:solidFill>
                  <a:schemeClr val="tx2"/>
                </a:solidFill>
              </a:rPr>
              <a:t>for statistical reliability.</a:t>
            </a:r>
          </a:p>
          <a:p>
            <a:pPr marL="227013" indent="-227013">
              <a:spcBef>
                <a:spcPct val="50000"/>
              </a:spcBef>
              <a:buClr>
                <a:srgbClr val="00FFFF"/>
              </a:buClr>
            </a:pPr>
            <a:r>
              <a:rPr lang="en-US" sz="1600">
                <a:solidFill>
                  <a:schemeClr val="tx2"/>
                </a:solidFill>
              </a:rPr>
              <a:t>•	Can be combined with other electrocatalytic mechanism for magnified signals.</a:t>
            </a:r>
          </a:p>
        </p:txBody>
      </p:sp>
      <p:sp>
        <p:nvSpPr>
          <p:cNvPr id="121871" name="AutoShape 15"/>
          <p:cNvSpPr>
            <a:spLocks noChangeArrowheads="1"/>
          </p:cNvSpPr>
          <p:nvPr/>
        </p:nvSpPr>
        <p:spPr bwMode="auto">
          <a:xfrm>
            <a:off x="4581525" y="2897188"/>
            <a:ext cx="3289300" cy="495300"/>
          </a:xfrm>
          <a:prstGeom prst="parallelogram">
            <a:avLst>
              <a:gd name="adj" fmla="val 166026"/>
            </a:avLst>
          </a:prstGeom>
          <a:solidFill>
            <a:srgbClr val="D5DCFB"/>
          </a:solidFill>
          <a:ln w="9525">
            <a:solidFill>
              <a:schemeClr val="tx1"/>
            </a:solidFill>
            <a:miter lim="800000"/>
            <a:headEnd/>
            <a:tailEnd/>
          </a:ln>
          <a:effectLst>
            <a:outerShdw dist="107763" dir="2700000" algn="ctr" rotWithShape="0">
              <a:schemeClr val="bg2"/>
            </a:outerShdw>
          </a:effectLst>
        </p:spPr>
        <p:txBody>
          <a:bodyPr anchor="ctr">
            <a:spAutoFit/>
          </a:bodyPr>
          <a:lstStyle/>
          <a:p>
            <a:pPr fontAlgn="auto">
              <a:spcBef>
                <a:spcPts val="0"/>
              </a:spcBef>
              <a:spcAft>
                <a:spcPts val="0"/>
              </a:spcAft>
              <a:defRPr/>
            </a:pPr>
            <a:endParaRPr lang="en-US">
              <a:latin typeface="+mn-lt"/>
              <a:cs typeface="+mn-cs"/>
            </a:endParaRPr>
          </a:p>
        </p:txBody>
      </p:sp>
      <p:sp>
        <p:nvSpPr>
          <p:cNvPr id="23564" name="Oval 16"/>
          <p:cNvSpPr>
            <a:spLocks noChangeArrowheads="1"/>
          </p:cNvSpPr>
          <p:nvPr/>
        </p:nvSpPr>
        <p:spPr bwMode="auto">
          <a:xfrm>
            <a:off x="4989513" y="3230563"/>
            <a:ext cx="68262" cy="73025"/>
          </a:xfrm>
          <a:prstGeom prst="ellipse">
            <a:avLst/>
          </a:prstGeom>
          <a:solidFill>
            <a:schemeClr val="tx1"/>
          </a:solidFill>
          <a:ln w="9525">
            <a:solidFill>
              <a:schemeClr val="tx1"/>
            </a:solidFill>
            <a:round/>
            <a:headEnd/>
            <a:tailEnd/>
          </a:ln>
        </p:spPr>
        <p:txBody>
          <a:bodyPr wrap="none" anchor="ctr"/>
          <a:lstStyle/>
          <a:p>
            <a:endParaRPr lang="ur-PK">
              <a:latin typeface="Calibri" pitchFamily="34" charset="0"/>
            </a:endParaRPr>
          </a:p>
        </p:txBody>
      </p:sp>
      <p:sp>
        <p:nvSpPr>
          <p:cNvPr id="23565" name="Oval 17"/>
          <p:cNvSpPr>
            <a:spLocks noChangeArrowheads="1"/>
          </p:cNvSpPr>
          <p:nvPr/>
        </p:nvSpPr>
        <p:spPr bwMode="auto">
          <a:xfrm>
            <a:off x="5360988" y="2982913"/>
            <a:ext cx="68262" cy="73025"/>
          </a:xfrm>
          <a:prstGeom prst="ellipse">
            <a:avLst/>
          </a:prstGeom>
          <a:solidFill>
            <a:schemeClr val="tx1"/>
          </a:solidFill>
          <a:ln w="9525">
            <a:solidFill>
              <a:schemeClr val="tx1"/>
            </a:solidFill>
            <a:round/>
            <a:headEnd/>
            <a:tailEnd/>
          </a:ln>
        </p:spPr>
        <p:txBody>
          <a:bodyPr wrap="none" anchor="ctr"/>
          <a:lstStyle/>
          <a:p>
            <a:endParaRPr lang="ur-PK">
              <a:latin typeface="Calibri" pitchFamily="34" charset="0"/>
            </a:endParaRPr>
          </a:p>
        </p:txBody>
      </p:sp>
      <p:sp>
        <p:nvSpPr>
          <p:cNvPr id="23566" name="Oval 18"/>
          <p:cNvSpPr>
            <a:spLocks noChangeArrowheads="1"/>
          </p:cNvSpPr>
          <p:nvPr/>
        </p:nvSpPr>
        <p:spPr bwMode="auto">
          <a:xfrm>
            <a:off x="5341938" y="3230563"/>
            <a:ext cx="68262" cy="73025"/>
          </a:xfrm>
          <a:prstGeom prst="ellipse">
            <a:avLst/>
          </a:prstGeom>
          <a:solidFill>
            <a:schemeClr val="tx1"/>
          </a:solidFill>
          <a:ln w="9525">
            <a:solidFill>
              <a:schemeClr val="tx1"/>
            </a:solidFill>
            <a:round/>
            <a:headEnd/>
            <a:tailEnd/>
          </a:ln>
        </p:spPr>
        <p:txBody>
          <a:bodyPr wrap="none" anchor="ctr"/>
          <a:lstStyle/>
          <a:p>
            <a:endParaRPr lang="ur-PK">
              <a:latin typeface="Calibri" pitchFamily="34" charset="0"/>
            </a:endParaRPr>
          </a:p>
        </p:txBody>
      </p:sp>
      <p:sp>
        <p:nvSpPr>
          <p:cNvPr id="23567" name="Oval 19"/>
          <p:cNvSpPr>
            <a:spLocks noChangeArrowheads="1"/>
          </p:cNvSpPr>
          <p:nvPr/>
        </p:nvSpPr>
        <p:spPr bwMode="auto">
          <a:xfrm>
            <a:off x="5713413" y="2982913"/>
            <a:ext cx="68262" cy="73025"/>
          </a:xfrm>
          <a:prstGeom prst="ellipse">
            <a:avLst/>
          </a:prstGeom>
          <a:solidFill>
            <a:schemeClr val="tx1"/>
          </a:solidFill>
          <a:ln w="9525">
            <a:solidFill>
              <a:schemeClr val="tx1"/>
            </a:solidFill>
            <a:round/>
            <a:headEnd/>
            <a:tailEnd/>
          </a:ln>
        </p:spPr>
        <p:txBody>
          <a:bodyPr wrap="none" anchor="ctr"/>
          <a:lstStyle/>
          <a:p>
            <a:endParaRPr lang="ur-PK">
              <a:latin typeface="Calibri" pitchFamily="34" charset="0"/>
            </a:endParaRPr>
          </a:p>
        </p:txBody>
      </p:sp>
      <p:sp>
        <p:nvSpPr>
          <p:cNvPr id="23568" name="Oval 20"/>
          <p:cNvSpPr>
            <a:spLocks noChangeArrowheads="1"/>
          </p:cNvSpPr>
          <p:nvPr/>
        </p:nvSpPr>
        <p:spPr bwMode="auto">
          <a:xfrm>
            <a:off x="5618163" y="3230563"/>
            <a:ext cx="68262" cy="73025"/>
          </a:xfrm>
          <a:prstGeom prst="ellipse">
            <a:avLst/>
          </a:prstGeom>
          <a:solidFill>
            <a:schemeClr val="tx1"/>
          </a:solidFill>
          <a:ln w="9525">
            <a:solidFill>
              <a:schemeClr val="tx1"/>
            </a:solidFill>
            <a:round/>
            <a:headEnd/>
            <a:tailEnd/>
          </a:ln>
        </p:spPr>
        <p:txBody>
          <a:bodyPr wrap="none" anchor="ctr"/>
          <a:lstStyle/>
          <a:p>
            <a:endParaRPr lang="ur-PK">
              <a:latin typeface="Calibri" pitchFamily="34" charset="0"/>
            </a:endParaRPr>
          </a:p>
        </p:txBody>
      </p:sp>
      <p:sp>
        <p:nvSpPr>
          <p:cNvPr id="23569" name="Oval 21"/>
          <p:cNvSpPr>
            <a:spLocks noChangeArrowheads="1"/>
          </p:cNvSpPr>
          <p:nvPr/>
        </p:nvSpPr>
        <p:spPr bwMode="auto">
          <a:xfrm>
            <a:off x="5989638" y="2982913"/>
            <a:ext cx="68262" cy="73025"/>
          </a:xfrm>
          <a:prstGeom prst="ellipse">
            <a:avLst/>
          </a:prstGeom>
          <a:solidFill>
            <a:schemeClr val="tx1"/>
          </a:solidFill>
          <a:ln w="9525">
            <a:solidFill>
              <a:schemeClr val="tx1"/>
            </a:solidFill>
            <a:round/>
            <a:headEnd/>
            <a:tailEnd/>
          </a:ln>
        </p:spPr>
        <p:txBody>
          <a:bodyPr wrap="none" anchor="ctr"/>
          <a:lstStyle/>
          <a:p>
            <a:endParaRPr lang="ur-PK">
              <a:latin typeface="Calibri" pitchFamily="34" charset="0"/>
            </a:endParaRPr>
          </a:p>
        </p:txBody>
      </p:sp>
      <p:sp>
        <p:nvSpPr>
          <p:cNvPr id="23570" name="Oval 22"/>
          <p:cNvSpPr>
            <a:spLocks noChangeArrowheads="1"/>
          </p:cNvSpPr>
          <p:nvPr/>
        </p:nvSpPr>
        <p:spPr bwMode="auto">
          <a:xfrm>
            <a:off x="5970588" y="3230563"/>
            <a:ext cx="68262" cy="73025"/>
          </a:xfrm>
          <a:prstGeom prst="ellipse">
            <a:avLst/>
          </a:prstGeom>
          <a:solidFill>
            <a:schemeClr val="tx1"/>
          </a:solidFill>
          <a:ln w="9525">
            <a:solidFill>
              <a:schemeClr val="tx1"/>
            </a:solidFill>
            <a:round/>
            <a:headEnd/>
            <a:tailEnd/>
          </a:ln>
        </p:spPr>
        <p:txBody>
          <a:bodyPr wrap="none" anchor="ctr"/>
          <a:lstStyle/>
          <a:p>
            <a:endParaRPr lang="ur-PK">
              <a:latin typeface="Calibri" pitchFamily="34" charset="0"/>
            </a:endParaRPr>
          </a:p>
        </p:txBody>
      </p:sp>
      <p:sp>
        <p:nvSpPr>
          <p:cNvPr id="23571" name="Oval 23"/>
          <p:cNvSpPr>
            <a:spLocks noChangeArrowheads="1"/>
          </p:cNvSpPr>
          <p:nvPr/>
        </p:nvSpPr>
        <p:spPr bwMode="auto">
          <a:xfrm>
            <a:off x="6342063" y="2982913"/>
            <a:ext cx="68262" cy="73025"/>
          </a:xfrm>
          <a:prstGeom prst="ellipse">
            <a:avLst/>
          </a:prstGeom>
          <a:solidFill>
            <a:schemeClr val="tx1"/>
          </a:solidFill>
          <a:ln w="9525">
            <a:solidFill>
              <a:schemeClr val="tx1"/>
            </a:solidFill>
            <a:round/>
            <a:headEnd/>
            <a:tailEnd/>
          </a:ln>
        </p:spPr>
        <p:txBody>
          <a:bodyPr wrap="none" anchor="ctr"/>
          <a:lstStyle/>
          <a:p>
            <a:endParaRPr lang="ur-PK">
              <a:latin typeface="Calibri" pitchFamily="34" charset="0"/>
            </a:endParaRPr>
          </a:p>
        </p:txBody>
      </p:sp>
      <p:sp>
        <p:nvSpPr>
          <p:cNvPr id="23572" name="Oval 24"/>
          <p:cNvSpPr>
            <a:spLocks noChangeArrowheads="1"/>
          </p:cNvSpPr>
          <p:nvPr/>
        </p:nvSpPr>
        <p:spPr bwMode="auto">
          <a:xfrm>
            <a:off x="6237288" y="3230563"/>
            <a:ext cx="68262" cy="73025"/>
          </a:xfrm>
          <a:prstGeom prst="ellipse">
            <a:avLst/>
          </a:prstGeom>
          <a:solidFill>
            <a:schemeClr val="tx1"/>
          </a:solidFill>
          <a:ln w="9525">
            <a:solidFill>
              <a:schemeClr val="tx1"/>
            </a:solidFill>
            <a:round/>
            <a:headEnd/>
            <a:tailEnd/>
          </a:ln>
        </p:spPr>
        <p:txBody>
          <a:bodyPr wrap="none" anchor="ctr"/>
          <a:lstStyle/>
          <a:p>
            <a:endParaRPr lang="ur-PK">
              <a:latin typeface="Calibri" pitchFamily="34" charset="0"/>
            </a:endParaRPr>
          </a:p>
        </p:txBody>
      </p:sp>
      <p:sp>
        <p:nvSpPr>
          <p:cNvPr id="23573" name="Oval 25"/>
          <p:cNvSpPr>
            <a:spLocks noChangeArrowheads="1"/>
          </p:cNvSpPr>
          <p:nvPr/>
        </p:nvSpPr>
        <p:spPr bwMode="auto">
          <a:xfrm>
            <a:off x="6608763" y="2982913"/>
            <a:ext cx="68262" cy="73025"/>
          </a:xfrm>
          <a:prstGeom prst="ellipse">
            <a:avLst/>
          </a:prstGeom>
          <a:solidFill>
            <a:schemeClr val="tx1"/>
          </a:solidFill>
          <a:ln w="9525">
            <a:solidFill>
              <a:schemeClr val="tx1"/>
            </a:solidFill>
            <a:round/>
            <a:headEnd/>
            <a:tailEnd/>
          </a:ln>
        </p:spPr>
        <p:txBody>
          <a:bodyPr wrap="none" anchor="ctr"/>
          <a:lstStyle/>
          <a:p>
            <a:endParaRPr lang="ur-PK">
              <a:latin typeface="Calibri" pitchFamily="34" charset="0"/>
            </a:endParaRPr>
          </a:p>
        </p:txBody>
      </p:sp>
      <p:sp>
        <p:nvSpPr>
          <p:cNvPr id="23574" name="Oval 26"/>
          <p:cNvSpPr>
            <a:spLocks noChangeArrowheads="1"/>
          </p:cNvSpPr>
          <p:nvPr/>
        </p:nvSpPr>
        <p:spPr bwMode="auto">
          <a:xfrm>
            <a:off x="6589713" y="3230563"/>
            <a:ext cx="68262" cy="73025"/>
          </a:xfrm>
          <a:prstGeom prst="ellipse">
            <a:avLst/>
          </a:prstGeom>
          <a:solidFill>
            <a:schemeClr val="tx1"/>
          </a:solidFill>
          <a:ln w="9525">
            <a:solidFill>
              <a:schemeClr val="tx1"/>
            </a:solidFill>
            <a:round/>
            <a:headEnd/>
            <a:tailEnd/>
          </a:ln>
        </p:spPr>
        <p:txBody>
          <a:bodyPr wrap="none" anchor="ctr"/>
          <a:lstStyle/>
          <a:p>
            <a:endParaRPr lang="ur-PK">
              <a:latin typeface="Calibri" pitchFamily="34" charset="0"/>
            </a:endParaRPr>
          </a:p>
        </p:txBody>
      </p:sp>
      <p:sp>
        <p:nvSpPr>
          <p:cNvPr id="23575" name="Oval 27"/>
          <p:cNvSpPr>
            <a:spLocks noChangeArrowheads="1"/>
          </p:cNvSpPr>
          <p:nvPr/>
        </p:nvSpPr>
        <p:spPr bwMode="auto">
          <a:xfrm>
            <a:off x="6961188" y="2982913"/>
            <a:ext cx="68262" cy="73025"/>
          </a:xfrm>
          <a:prstGeom prst="ellipse">
            <a:avLst/>
          </a:prstGeom>
          <a:solidFill>
            <a:schemeClr val="tx1"/>
          </a:solidFill>
          <a:ln w="9525">
            <a:solidFill>
              <a:schemeClr val="tx1"/>
            </a:solidFill>
            <a:round/>
            <a:headEnd/>
            <a:tailEnd/>
          </a:ln>
        </p:spPr>
        <p:txBody>
          <a:bodyPr wrap="none" anchor="ctr"/>
          <a:lstStyle/>
          <a:p>
            <a:endParaRPr lang="ur-PK">
              <a:latin typeface="Calibri" pitchFamily="34" charset="0"/>
            </a:endParaRPr>
          </a:p>
        </p:txBody>
      </p:sp>
      <p:sp>
        <p:nvSpPr>
          <p:cNvPr id="23576" name="Oval 28"/>
          <p:cNvSpPr>
            <a:spLocks noChangeArrowheads="1"/>
          </p:cNvSpPr>
          <p:nvPr/>
        </p:nvSpPr>
        <p:spPr bwMode="auto">
          <a:xfrm>
            <a:off x="6884988" y="3230563"/>
            <a:ext cx="68262" cy="73025"/>
          </a:xfrm>
          <a:prstGeom prst="ellipse">
            <a:avLst/>
          </a:prstGeom>
          <a:solidFill>
            <a:schemeClr val="tx1"/>
          </a:solidFill>
          <a:ln w="9525">
            <a:solidFill>
              <a:schemeClr val="tx1"/>
            </a:solidFill>
            <a:round/>
            <a:headEnd/>
            <a:tailEnd/>
          </a:ln>
        </p:spPr>
        <p:txBody>
          <a:bodyPr wrap="none" anchor="ctr"/>
          <a:lstStyle/>
          <a:p>
            <a:endParaRPr lang="ur-PK">
              <a:latin typeface="Calibri" pitchFamily="34" charset="0"/>
            </a:endParaRPr>
          </a:p>
        </p:txBody>
      </p:sp>
      <p:sp>
        <p:nvSpPr>
          <p:cNvPr id="23577" name="Oval 29"/>
          <p:cNvSpPr>
            <a:spLocks noChangeArrowheads="1"/>
          </p:cNvSpPr>
          <p:nvPr/>
        </p:nvSpPr>
        <p:spPr bwMode="auto">
          <a:xfrm>
            <a:off x="7256463" y="2982913"/>
            <a:ext cx="68262" cy="73025"/>
          </a:xfrm>
          <a:prstGeom prst="ellipse">
            <a:avLst/>
          </a:prstGeom>
          <a:solidFill>
            <a:schemeClr val="tx1"/>
          </a:solidFill>
          <a:ln w="9525">
            <a:solidFill>
              <a:schemeClr val="tx1"/>
            </a:solidFill>
            <a:round/>
            <a:headEnd/>
            <a:tailEnd/>
          </a:ln>
        </p:spPr>
        <p:txBody>
          <a:bodyPr wrap="none" anchor="ctr"/>
          <a:lstStyle/>
          <a:p>
            <a:endParaRPr lang="ur-PK">
              <a:latin typeface="Calibri" pitchFamily="34" charset="0"/>
            </a:endParaRPr>
          </a:p>
        </p:txBody>
      </p:sp>
      <p:pic>
        <p:nvPicPr>
          <p:cNvPr id="23578" name="Picture 30" descr="NA00121_"/>
          <p:cNvPicPr>
            <a:picLocks noChangeAspect="1" noChangeArrowheads="1"/>
          </p:cNvPicPr>
          <p:nvPr/>
        </p:nvPicPr>
        <p:blipFill>
          <a:blip r:embed="rId3"/>
          <a:srcRect/>
          <a:stretch>
            <a:fillRect/>
          </a:stretch>
        </p:blipFill>
        <p:spPr bwMode="auto">
          <a:xfrm>
            <a:off x="6834188" y="3201988"/>
            <a:ext cx="201612" cy="127000"/>
          </a:xfrm>
          <a:prstGeom prst="rect">
            <a:avLst/>
          </a:prstGeom>
          <a:noFill/>
          <a:ln w="9525">
            <a:noFill/>
            <a:miter lim="800000"/>
            <a:headEnd/>
            <a:tailEnd/>
          </a:ln>
        </p:spPr>
      </p:pic>
      <p:sp>
        <p:nvSpPr>
          <p:cNvPr id="23579" name="Oval 31"/>
          <p:cNvSpPr>
            <a:spLocks noChangeArrowheads="1"/>
          </p:cNvSpPr>
          <p:nvPr/>
        </p:nvSpPr>
        <p:spPr bwMode="auto">
          <a:xfrm>
            <a:off x="6873875" y="2887663"/>
            <a:ext cx="247650" cy="247650"/>
          </a:xfrm>
          <a:prstGeom prst="ellipse">
            <a:avLst/>
          </a:prstGeom>
          <a:noFill/>
          <a:ln w="19050">
            <a:solidFill>
              <a:schemeClr val="tx1"/>
            </a:solidFill>
            <a:round/>
            <a:headEnd/>
            <a:tailEnd/>
          </a:ln>
        </p:spPr>
        <p:txBody>
          <a:bodyPr anchor="ctr">
            <a:spAutoFit/>
          </a:bodyPr>
          <a:lstStyle/>
          <a:p>
            <a:endParaRPr lang="ur-PK">
              <a:latin typeface="Calibri" pitchFamily="34" charset="0"/>
            </a:endParaRPr>
          </a:p>
        </p:txBody>
      </p:sp>
      <p:sp>
        <p:nvSpPr>
          <p:cNvPr id="23580" name="Line 32"/>
          <p:cNvSpPr>
            <a:spLocks noChangeShapeType="1"/>
          </p:cNvSpPr>
          <p:nvPr/>
        </p:nvSpPr>
        <p:spPr bwMode="auto">
          <a:xfrm>
            <a:off x="6940550" y="3119438"/>
            <a:ext cx="984250" cy="641350"/>
          </a:xfrm>
          <a:prstGeom prst="line">
            <a:avLst/>
          </a:prstGeom>
          <a:noFill/>
          <a:ln w="19050">
            <a:solidFill>
              <a:schemeClr val="tx1"/>
            </a:solidFill>
            <a:round/>
            <a:headEnd/>
            <a:tailEnd/>
          </a:ln>
        </p:spPr>
        <p:txBody>
          <a:bodyPr>
            <a:spAutoFit/>
          </a:bodyPr>
          <a:lstStyle/>
          <a:p>
            <a:endParaRPr lang="ur-PK"/>
          </a:p>
        </p:txBody>
      </p:sp>
      <p:sp>
        <p:nvSpPr>
          <p:cNvPr id="23581" name="Line 33"/>
          <p:cNvSpPr>
            <a:spLocks noChangeShapeType="1"/>
          </p:cNvSpPr>
          <p:nvPr/>
        </p:nvSpPr>
        <p:spPr bwMode="auto">
          <a:xfrm flipV="1">
            <a:off x="6969125" y="2540000"/>
            <a:ext cx="803275" cy="350838"/>
          </a:xfrm>
          <a:prstGeom prst="line">
            <a:avLst/>
          </a:prstGeom>
          <a:noFill/>
          <a:ln w="19050">
            <a:solidFill>
              <a:schemeClr val="tx1"/>
            </a:solidFill>
            <a:round/>
            <a:headEnd/>
            <a:tailEnd/>
          </a:ln>
        </p:spPr>
        <p:txBody>
          <a:bodyPr>
            <a:spAutoFit/>
          </a:bodyPr>
          <a:lstStyle/>
          <a:p>
            <a:endParaRPr lang="ur-PK"/>
          </a:p>
        </p:txBody>
      </p:sp>
      <p:pic>
        <p:nvPicPr>
          <p:cNvPr id="23582" name="Picture 34" descr="NA00121_"/>
          <p:cNvPicPr>
            <a:picLocks noChangeAspect="1" noChangeArrowheads="1"/>
          </p:cNvPicPr>
          <p:nvPr/>
        </p:nvPicPr>
        <p:blipFill>
          <a:blip r:embed="rId3"/>
          <a:srcRect/>
          <a:stretch>
            <a:fillRect/>
          </a:stretch>
        </p:blipFill>
        <p:spPr bwMode="auto">
          <a:xfrm>
            <a:off x="5926138" y="2932113"/>
            <a:ext cx="201612" cy="127000"/>
          </a:xfrm>
          <a:prstGeom prst="rect">
            <a:avLst/>
          </a:prstGeom>
          <a:noFill/>
          <a:ln w="9525">
            <a:noFill/>
            <a:miter lim="800000"/>
            <a:headEnd/>
            <a:tailEnd/>
          </a:ln>
        </p:spPr>
      </p:pic>
      <p:sp>
        <p:nvSpPr>
          <p:cNvPr id="23583" name="Text Box 35"/>
          <p:cNvSpPr txBox="1">
            <a:spLocks noChangeArrowheads="1"/>
          </p:cNvSpPr>
          <p:nvPr/>
        </p:nvSpPr>
        <p:spPr bwMode="auto">
          <a:xfrm>
            <a:off x="7704138" y="3759200"/>
            <a:ext cx="998537" cy="461963"/>
          </a:xfrm>
          <a:prstGeom prst="rect">
            <a:avLst/>
          </a:prstGeom>
          <a:noFill/>
          <a:ln w="9525">
            <a:noFill/>
            <a:miter lim="800000"/>
            <a:headEnd/>
            <a:tailEnd/>
          </a:ln>
        </p:spPr>
        <p:txBody>
          <a:bodyPr wrap="none">
            <a:spAutoFit/>
          </a:bodyPr>
          <a:lstStyle/>
          <a:p>
            <a:pPr algn="ctr">
              <a:spcBef>
                <a:spcPct val="50000"/>
              </a:spcBef>
              <a:buClr>
                <a:srgbClr val="FF6600"/>
              </a:buClr>
            </a:pPr>
            <a:r>
              <a:rPr lang="en-US" sz="1200" b="1">
                <a:solidFill>
                  <a:srgbClr val="FFC000"/>
                </a:solidFill>
                <a:latin typeface="Verdana" pitchFamily="34" charset="0"/>
              </a:rPr>
              <a:t>Nano-</a:t>
            </a:r>
          </a:p>
          <a:p>
            <a:pPr algn="ctr">
              <a:buClr>
                <a:srgbClr val="FF6600"/>
              </a:buClr>
            </a:pPr>
            <a:r>
              <a:rPr lang="en-US" sz="1200" b="1">
                <a:solidFill>
                  <a:srgbClr val="FFC000"/>
                </a:solidFill>
                <a:latin typeface="Verdana" pitchFamily="34" charset="0"/>
              </a:rPr>
              <a:t>Electrode</a:t>
            </a:r>
          </a:p>
        </p:txBody>
      </p:sp>
      <p:sp>
        <p:nvSpPr>
          <p:cNvPr id="23584" name="Text Box 36"/>
          <p:cNvSpPr txBox="1">
            <a:spLocks noChangeArrowheads="1"/>
          </p:cNvSpPr>
          <p:nvPr/>
        </p:nvSpPr>
        <p:spPr bwMode="auto">
          <a:xfrm>
            <a:off x="6435725" y="3546475"/>
            <a:ext cx="1119188" cy="274638"/>
          </a:xfrm>
          <a:prstGeom prst="rect">
            <a:avLst/>
          </a:prstGeom>
          <a:noFill/>
          <a:ln w="9525">
            <a:noFill/>
            <a:miter lim="800000"/>
            <a:headEnd/>
            <a:tailEnd/>
          </a:ln>
        </p:spPr>
        <p:txBody>
          <a:bodyPr>
            <a:spAutoFit/>
          </a:bodyPr>
          <a:lstStyle/>
          <a:p>
            <a:pPr algn="ctr">
              <a:spcBef>
                <a:spcPct val="50000"/>
              </a:spcBef>
              <a:buClr>
                <a:srgbClr val="FF6600"/>
              </a:buClr>
            </a:pPr>
            <a:r>
              <a:rPr lang="en-US" sz="1200" b="1">
                <a:solidFill>
                  <a:srgbClr val="FFC000"/>
                </a:solidFill>
                <a:latin typeface="Verdana" pitchFamily="34" charset="0"/>
              </a:rPr>
              <a:t>Insulator</a:t>
            </a:r>
            <a:endParaRPr lang="en-US" sz="1200" b="1" baseline="-25000">
              <a:solidFill>
                <a:srgbClr val="FFC000"/>
              </a:solidFill>
              <a:latin typeface="Verdana" pitchFamily="34" charset="0"/>
            </a:endParaRPr>
          </a:p>
        </p:txBody>
      </p:sp>
      <p:sp>
        <p:nvSpPr>
          <p:cNvPr id="23585" name="Oval 37"/>
          <p:cNvSpPr>
            <a:spLocks noChangeArrowheads="1"/>
          </p:cNvSpPr>
          <p:nvPr/>
        </p:nvSpPr>
        <p:spPr bwMode="auto">
          <a:xfrm>
            <a:off x="7424738" y="2446338"/>
            <a:ext cx="1392237" cy="1331912"/>
          </a:xfrm>
          <a:prstGeom prst="ellipse">
            <a:avLst/>
          </a:prstGeom>
          <a:gradFill rotWithShape="0">
            <a:gsLst>
              <a:gs pos="0">
                <a:srgbClr val="99FFCC"/>
              </a:gs>
              <a:gs pos="100000">
                <a:srgbClr val="47765E"/>
              </a:gs>
            </a:gsLst>
            <a:lin ang="5400000" scaled="1"/>
          </a:gradFill>
          <a:ln w="9525">
            <a:solidFill>
              <a:schemeClr val="tx1"/>
            </a:solidFill>
            <a:round/>
            <a:headEnd/>
            <a:tailEnd/>
          </a:ln>
        </p:spPr>
        <p:txBody>
          <a:bodyPr wrap="none" anchor="ctr"/>
          <a:lstStyle/>
          <a:p>
            <a:endParaRPr lang="ur-PK">
              <a:latin typeface="Calibri" pitchFamily="34" charset="0"/>
            </a:endParaRPr>
          </a:p>
        </p:txBody>
      </p:sp>
      <p:grpSp>
        <p:nvGrpSpPr>
          <p:cNvPr id="3" name="Group 38"/>
          <p:cNvGrpSpPr>
            <a:grpSpLocks/>
          </p:cNvGrpSpPr>
          <p:nvPr/>
        </p:nvGrpSpPr>
        <p:grpSpPr bwMode="auto">
          <a:xfrm>
            <a:off x="7485063" y="2617788"/>
            <a:ext cx="1289050" cy="1414462"/>
            <a:chOff x="4715" y="1297"/>
            <a:chExt cx="812" cy="891"/>
          </a:xfrm>
        </p:grpSpPr>
        <p:sp>
          <p:nvSpPr>
            <p:cNvPr id="23597" name="PubChord"/>
            <p:cNvSpPr>
              <a:spLocks noEditPoints="1" noChangeArrowheads="1"/>
            </p:cNvSpPr>
            <p:nvPr/>
          </p:nvSpPr>
          <p:spPr bwMode="auto">
            <a:xfrm flipV="1">
              <a:off x="4979" y="1565"/>
              <a:ext cx="299" cy="32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3179 w 21600"/>
                <a:gd name="T10" fmla="*/ 3163 h 21600"/>
                <a:gd name="T11" fmla="*/ 18421 w 21600"/>
                <a:gd name="T12" fmla="*/ 18437 h 21600"/>
              </a:gdLst>
              <a:ahLst/>
              <a:cxnLst>
                <a:cxn ang="T6">
                  <a:pos x="T0" y="T1"/>
                </a:cxn>
                <a:cxn ang="T7">
                  <a:pos x="T2" y="T3"/>
                </a:cxn>
                <a:cxn ang="T8">
                  <a:pos x="T4" y="T5"/>
                </a:cxn>
              </a:cxnLst>
              <a:rect l="T9" t="T10" r="T11" b="T12"/>
              <a:pathLst>
                <a:path w="21600" h="21600">
                  <a:moveTo>
                    <a:pt x="0" y="10850"/>
                  </a:moveTo>
                  <a:cubicBezTo>
                    <a:pt x="28" y="16795"/>
                    <a:pt x="4855" y="21600"/>
                    <a:pt x="10800" y="21600"/>
                  </a:cubicBezTo>
                  <a:cubicBezTo>
                    <a:pt x="16764" y="21600"/>
                    <a:pt x="21600" y="16764"/>
                    <a:pt x="21600" y="10800"/>
                  </a:cubicBezTo>
                  <a:cubicBezTo>
                    <a:pt x="21600" y="10759"/>
                    <a:pt x="21599" y="10719"/>
                    <a:pt x="21599" y="10679"/>
                  </a:cubicBezTo>
                  <a:close/>
                </a:path>
              </a:pathLst>
            </a:custGeom>
            <a:noFill/>
            <a:ln w="28575">
              <a:solidFill>
                <a:schemeClr val="accent2"/>
              </a:solidFill>
              <a:miter lim="800000"/>
              <a:headEnd/>
              <a:tailEnd/>
            </a:ln>
          </p:spPr>
          <p:txBody>
            <a:bodyPr/>
            <a:lstStyle/>
            <a:p>
              <a:endParaRPr lang="ur-PK"/>
            </a:p>
          </p:txBody>
        </p:sp>
        <p:sp>
          <p:nvSpPr>
            <p:cNvPr id="23598" name="PubChord"/>
            <p:cNvSpPr>
              <a:spLocks noEditPoints="1" noChangeArrowheads="1"/>
            </p:cNvSpPr>
            <p:nvPr/>
          </p:nvSpPr>
          <p:spPr bwMode="auto">
            <a:xfrm flipV="1">
              <a:off x="4923" y="1509"/>
              <a:ext cx="403" cy="433"/>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3162 w 21600"/>
                <a:gd name="T10" fmla="*/ 3143 h 21600"/>
                <a:gd name="T11" fmla="*/ 18438 w 21600"/>
                <a:gd name="T12" fmla="*/ 18457 h 21600"/>
              </a:gdLst>
              <a:ahLst/>
              <a:cxnLst>
                <a:cxn ang="T6">
                  <a:pos x="T0" y="T1"/>
                </a:cxn>
                <a:cxn ang="T7">
                  <a:pos x="T2" y="T3"/>
                </a:cxn>
                <a:cxn ang="T8">
                  <a:pos x="T4" y="T5"/>
                </a:cxn>
              </a:cxnLst>
              <a:rect l="T9" t="T10" r="T11" b="T12"/>
              <a:pathLst>
                <a:path w="21600" h="21600">
                  <a:moveTo>
                    <a:pt x="0" y="10850"/>
                  </a:moveTo>
                  <a:cubicBezTo>
                    <a:pt x="28" y="16795"/>
                    <a:pt x="4855" y="21600"/>
                    <a:pt x="10800" y="21600"/>
                  </a:cubicBezTo>
                  <a:cubicBezTo>
                    <a:pt x="16764" y="21600"/>
                    <a:pt x="21600" y="16764"/>
                    <a:pt x="21600" y="10800"/>
                  </a:cubicBezTo>
                  <a:cubicBezTo>
                    <a:pt x="21600" y="10759"/>
                    <a:pt x="21599" y="10719"/>
                    <a:pt x="21599" y="10679"/>
                  </a:cubicBezTo>
                  <a:close/>
                </a:path>
              </a:pathLst>
            </a:custGeom>
            <a:noFill/>
            <a:ln w="28575">
              <a:solidFill>
                <a:schemeClr val="accent2"/>
              </a:solidFill>
              <a:miter lim="800000"/>
              <a:headEnd/>
              <a:tailEnd/>
            </a:ln>
          </p:spPr>
          <p:txBody>
            <a:bodyPr/>
            <a:lstStyle/>
            <a:p>
              <a:endParaRPr lang="ur-PK"/>
            </a:p>
          </p:txBody>
        </p:sp>
        <p:sp>
          <p:nvSpPr>
            <p:cNvPr id="23599" name="PubChord"/>
            <p:cNvSpPr>
              <a:spLocks noEditPoints="1" noChangeArrowheads="1"/>
            </p:cNvSpPr>
            <p:nvPr/>
          </p:nvSpPr>
          <p:spPr bwMode="auto">
            <a:xfrm flipV="1">
              <a:off x="4831" y="1427"/>
              <a:ext cx="583" cy="62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3149 w 21600"/>
                <a:gd name="T10" fmla="*/ 3169 h 21600"/>
                <a:gd name="T11" fmla="*/ 18451 w 21600"/>
                <a:gd name="T12" fmla="*/ 18431 h 21600"/>
              </a:gdLst>
              <a:ahLst/>
              <a:cxnLst>
                <a:cxn ang="T6">
                  <a:pos x="T0" y="T1"/>
                </a:cxn>
                <a:cxn ang="T7">
                  <a:pos x="T2" y="T3"/>
                </a:cxn>
                <a:cxn ang="T8">
                  <a:pos x="T4" y="T5"/>
                </a:cxn>
              </a:cxnLst>
              <a:rect l="T9" t="T10" r="T11" b="T12"/>
              <a:pathLst>
                <a:path w="21600" h="21600">
                  <a:moveTo>
                    <a:pt x="0" y="10850"/>
                  </a:moveTo>
                  <a:cubicBezTo>
                    <a:pt x="28" y="16795"/>
                    <a:pt x="4855" y="21600"/>
                    <a:pt x="10800" y="21600"/>
                  </a:cubicBezTo>
                  <a:cubicBezTo>
                    <a:pt x="16764" y="21600"/>
                    <a:pt x="21600" y="16764"/>
                    <a:pt x="21600" y="10800"/>
                  </a:cubicBezTo>
                  <a:cubicBezTo>
                    <a:pt x="21600" y="10759"/>
                    <a:pt x="21599" y="10719"/>
                    <a:pt x="21599" y="10679"/>
                  </a:cubicBezTo>
                  <a:close/>
                </a:path>
              </a:pathLst>
            </a:custGeom>
            <a:noFill/>
            <a:ln w="28575">
              <a:solidFill>
                <a:schemeClr val="accent2"/>
              </a:solidFill>
              <a:miter lim="800000"/>
              <a:headEnd/>
              <a:tailEnd/>
            </a:ln>
          </p:spPr>
          <p:txBody>
            <a:bodyPr/>
            <a:lstStyle/>
            <a:p>
              <a:endParaRPr lang="ur-PK"/>
            </a:p>
          </p:txBody>
        </p:sp>
        <p:sp>
          <p:nvSpPr>
            <p:cNvPr id="23600" name="PubChord"/>
            <p:cNvSpPr>
              <a:spLocks noEditPoints="1" noChangeArrowheads="1"/>
            </p:cNvSpPr>
            <p:nvPr/>
          </p:nvSpPr>
          <p:spPr bwMode="auto">
            <a:xfrm flipV="1">
              <a:off x="4715" y="1297"/>
              <a:ext cx="812" cy="89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3166 w 21600"/>
                <a:gd name="T10" fmla="*/ 3152 h 21600"/>
                <a:gd name="T11" fmla="*/ 18434 w 21600"/>
                <a:gd name="T12" fmla="*/ 18448 h 21600"/>
              </a:gdLst>
              <a:ahLst/>
              <a:cxnLst>
                <a:cxn ang="T6">
                  <a:pos x="T0" y="T1"/>
                </a:cxn>
                <a:cxn ang="T7">
                  <a:pos x="T2" y="T3"/>
                </a:cxn>
                <a:cxn ang="T8">
                  <a:pos x="T4" y="T5"/>
                </a:cxn>
              </a:cxnLst>
              <a:rect l="T9" t="T10" r="T11" b="T12"/>
              <a:pathLst>
                <a:path w="21600" h="21600">
                  <a:moveTo>
                    <a:pt x="0" y="10850"/>
                  </a:moveTo>
                  <a:cubicBezTo>
                    <a:pt x="28" y="16795"/>
                    <a:pt x="4855" y="21600"/>
                    <a:pt x="10800" y="21600"/>
                  </a:cubicBezTo>
                  <a:cubicBezTo>
                    <a:pt x="16764" y="21600"/>
                    <a:pt x="21600" y="16764"/>
                    <a:pt x="21600" y="10800"/>
                  </a:cubicBezTo>
                  <a:cubicBezTo>
                    <a:pt x="21600" y="10759"/>
                    <a:pt x="21599" y="10719"/>
                    <a:pt x="21599" y="10679"/>
                  </a:cubicBezTo>
                  <a:close/>
                </a:path>
              </a:pathLst>
            </a:custGeom>
            <a:noFill/>
            <a:ln w="28575">
              <a:solidFill>
                <a:schemeClr val="accent2"/>
              </a:solidFill>
              <a:miter lim="800000"/>
              <a:headEnd/>
              <a:tailEnd/>
            </a:ln>
          </p:spPr>
          <p:txBody>
            <a:bodyPr/>
            <a:lstStyle/>
            <a:p>
              <a:endParaRPr lang="ur-PK"/>
            </a:p>
          </p:txBody>
        </p:sp>
      </p:grpSp>
      <p:sp>
        <p:nvSpPr>
          <p:cNvPr id="23587" name="PubChord"/>
          <p:cNvSpPr>
            <a:spLocks noEditPoints="1" noChangeArrowheads="1"/>
          </p:cNvSpPr>
          <p:nvPr/>
        </p:nvSpPr>
        <p:spPr bwMode="auto">
          <a:xfrm>
            <a:off x="7434263" y="2446338"/>
            <a:ext cx="1376362" cy="1335087"/>
          </a:xfrm>
          <a:custGeom>
            <a:avLst/>
            <a:gdLst>
              <a:gd name="T0" fmla="*/ 2147483647 w 21600"/>
              <a:gd name="T1" fmla="*/ 2147483647 h 21600"/>
              <a:gd name="T2" fmla="*/ 2147483647 w 21600"/>
              <a:gd name="T3" fmla="*/ 2147483647 h 21600"/>
              <a:gd name="T4" fmla="*/ 2147483647 w 21600"/>
              <a:gd name="T5" fmla="*/ 2147483647 h 21600"/>
              <a:gd name="T6" fmla="*/ 0 60000 65536"/>
              <a:gd name="T7" fmla="*/ 0 60000 65536"/>
              <a:gd name="T8" fmla="*/ 0 60000 65536"/>
              <a:gd name="T9" fmla="*/ 3163 w 21600"/>
              <a:gd name="T10" fmla="*/ 3163 h 21600"/>
              <a:gd name="T11" fmla="*/ 18437 w 21600"/>
              <a:gd name="T12" fmla="*/ 18437 h 21600"/>
            </a:gdLst>
            <a:ahLst/>
            <a:cxnLst>
              <a:cxn ang="T6">
                <a:pos x="T0" y="T1"/>
              </a:cxn>
              <a:cxn ang="T7">
                <a:pos x="T2" y="T3"/>
              </a:cxn>
              <a:cxn ang="T8">
                <a:pos x="T4" y="T5"/>
              </a:cxn>
            </a:cxnLst>
            <a:rect l="T9" t="T10" r="T11" b="T12"/>
            <a:pathLst>
              <a:path w="21600" h="21600">
                <a:moveTo>
                  <a:pt x="365" y="13586"/>
                </a:moveTo>
                <a:cubicBezTo>
                  <a:pt x="1627" y="18312"/>
                  <a:pt x="5908" y="21600"/>
                  <a:pt x="10800" y="21600"/>
                </a:cubicBezTo>
                <a:cubicBezTo>
                  <a:pt x="15648" y="21599"/>
                  <a:pt x="19902" y="18369"/>
                  <a:pt x="21203" y="13699"/>
                </a:cubicBezTo>
                <a:close/>
              </a:path>
            </a:pathLst>
          </a:custGeom>
          <a:solidFill>
            <a:srgbClr val="CCCCFF"/>
          </a:solidFill>
          <a:ln w="9525">
            <a:solidFill>
              <a:srgbClr val="000000"/>
            </a:solidFill>
            <a:miter lim="800000"/>
            <a:headEnd/>
            <a:tailEnd/>
          </a:ln>
        </p:spPr>
        <p:txBody>
          <a:bodyPr/>
          <a:lstStyle/>
          <a:p>
            <a:endParaRPr lang="ur-PK"/>
          </a:p>
        </p:txBody>
      </p:sp>
      <p:sp>
        <p:nvSpPr>
          <p:cNvPr id="23588" name="Rectangle 44"/>
          <p:cNvSpPr>
            <a:spLocks noChangeArrowheads="1"/>
          </p:cNvSpPr>
          <p:nvPr/>
        </p:nvSpPr>
        <p:spPr bwMode="auto">
          <a:xfrm>
            <a:off x="7967663" y="3302000"/>
            <a:ext cx="350837" cy="473075"/>
          </a:xfrm>
          <a:prstGeom prst="rect">
            <a:avLst/>
          </a:prstGeom>
          <a:solidFill>
            <a:schemeClr val="tx1"/>
          </a:solidFill>
          <a:ln w="9525">
            <a:solidFill>
              <a:schemeClr val="tx1"/>
            </a:solidFill>
            <a:miter lim="800000"/>
            <a:headEnd/>
            <a:tailEnd/>
          </a:ln>
        </p:spPr>
        <p:txBody>
          <a:bodyPr wrap="none" anchor="ctr"/>
          <a:lstStyle/>
          <a:p>
            <a:endParaRPr lang="ur-PK">
              <a:latin typeface="Calibri" pitchFamily="34" charset="0"/>
            </a:endParaRPr>
          </a:p>
        </p:txBody>
      </p:sp>
      <p:sp>
        <p:nvSpPr>
          <p:cNvPr id="23589" name="Line 45"/>
          <p:cNvSpPr>
            <a:spLocks noChangeShapeType="1"/>
          </p:cNvSpPr>
          <p:nvPr/>
        </p:nvSpPr>
        <p:spPr bwMode="auto">
          <a:xfrm flipV="1">
            <a:off x="7239000" y="3454400"/>
            <a:ext cx="457200" cy="152400"/>
          </a:xfrm>
          <a:prstGeom prst="line">
            <a:avLst/>
          </a:prstGeom>
          <a:noFill/>
          <a:ln w="28575">
            <a:solidFill>
              <a:schemeClr val="accent2"/>
            </a:solidFill>
            <a:round/>
            <a:headEnd/>
            <a:tailEnd/>
          </a:ln>
        </p:spPr>
        <p:txBody>
          <a:bodyPr anchor="ctr">
            <a:spAutoFit/>
          </a:bodyPr>
          <a:lstStyle/>
          <a:p>
            <a:endParaRPr lang="ur-PK"/>
          </a:p>
        </p:txBody>
      </p:sp>
      <p:sp>
        <p:nvSpPr>
          <p:cNvPr id="23590" name="Line 46"/>
          <p:cNvSpPr>
            <a:spLocks noChangeShapeType="1"/>
          </p:cNvSpPr>
          <p:nvPr/>
        </p:nvSpPr>
        <p:spPr bwMode="auto">
          <a:xfrm>
            <a:off x="7480300" y="2997200"/>
            <a:ext cx="609600" cy="254000"/>
          </a:xfrm>
          <a:prstGeom prst="line">
            <a:avLst/>
          </a:prstGeom>
          <a:noFill/>
          <a:ln w="9525">
            <a:solidFill>
              <a:schemeClr val="tx1"/>
            </a:solidFill>
            <a:round/>
            <a:headEnd/>
            <a:tailEnd type="triangle" w="sm" len="lg"/>
          </a:ln>
        </p:spPr>
        <p:txBody>
          <a:bodyPr/>
          <a:lstStyle/>
          <a:p>
            <a:endParaRPr lang="ur-PK"/>
          </a:p>
        </p:txBody>
      </p:sp>
      <p:sp>
        <p:nvSpPr>
          <p:cNvPr id="23591" name="Line 47"/>
          <p:cNvSpPr>
            <a:spLocks noChangeShapeType="1"/>
          </p:cNvSpPr>
          <p:nvPr/>
        </p:nvSpPr>
        <p:spPr bwMode="auto">
          <a:xfrm>
            <a:off x="8115300" y="2527300"/>
            <a:ext cx="0" cy="660400"/>
          </a:xfrm>
          <a:prstGeom prst="line">
            <a:avLst/>
          </a:prstGeom>
          <a:noFill/>
          <a:ln w="9525">
            <a:solidFill>
              <a:schemeClr val="tx1"/>
            </a:solidFill>
            <a:round/>
            <a:headEnd/>
            <a:tailEnd type="triangle" w="sm" len="lg"/>
          </a:ln>
        </p:spPr>
        <p:txBody>
          <a:bodyPr/>
          <a:lstStyle/>
          <a:p>
            <a:endParaRPr lang="ur-PK"/>
          </a:p>
        </p:txBody>
      </p:sp>
      <p:sp>
        <p:nvSpPr>
          <p:cNvPr id="23592" name="Line 48"/>
          <p:cNvSpPr>
            <a:spLocks noChangeShapeType="1"/>
          </p:cNvSpPr>
          <p:nvPr/>
        </p:nvSpPr>
        <p:spPr bwMode="auto">
          <a:xfrm flipH="1">
            <a:off x="8153400" y="2984500"/>
            <a:ext cx="609600" cy="254000"/>
          </a:xfrm>
          <a:prstGeom prst="line">
            <a:avLst/>
          </a:prstGeom>
          <a:noFill/>
          <a:ln w="9525">
            <a:solidFill>
              <a:schemeClr val="tx1"/>
            </a:solidFill>
            <a:round/>
            <a:headEnd/>
            <a:tailEnd type="triangle" w="sm" len="lg"/>
          </a:ln>
        </p:spPr>
        <p:txBody>
          <a:bodyPr/>
          <a:lstStyle/>
          <a:p>
            <a:endParaRPr lang="ur-PK"/>
          </a:p>
        </p:txBody>
      </p:sp>
      <p:sp>
        <p:nvSpPr>
          <p:cNvPr id="23593" name="Rectangle 51"/>
          <p:cNvSpPr>
            <a:spLocks noChangeArrowheads="1"/>
          </p:cNvSpPr>
          <p:nvPr/>
        </p:nvSpPr>
        <p:spPr bwMode="auto">
          <a:xfrm>
            <a:off x="0" y="0"/>
            <a:ext cx="9144000" cy="6858000"/>
          </a:xfrm>
          <a:prstGeom prst="rect">
            <a:avLst/>
          </a:prstGeom>
          <a:noFill/>
          <a:ln w="9525">
            <a:solidFill>
              <a:schemeClr val="tx1"/>
            </a:solidFill>
            <a:miter lim="800000"/>
            <a:headEnd/>
            <a:tailEnd/>
          </a:ln>
        </p:spPr>
        <p:txBody>
          <a:bodyPr wrap="none" anchor="ctr"/>
          <a:lstStyle/>
          <a:p>
            <a:endParaRPr lang="ur-PK">
              <a:latin typeface="Calibri" pitchFamily="34" charset="0"/>
            </a:endParaRPr>
          </a:p>
        </p:txBody>
      </p:sp>
      <p:sp>
        <p:nvSpPr>
          <p:cNvPr id="23595" name="Title 1"/>
          <p:cNvSpPr>
            <a:spLocks noGrp="1"/>
          </p:cNvSpPr>
          <p:nvPr>
            <p:ph type="title"/>
          </p:nvPr>
        </p:nvSpPr>
        <p:spPr>
          <a:xfrm>
            <a:off x="533400" y="304800"/>
            <a:ext cx="8153400" cy="1143000"/>
          </a:xfrm>
        </p:spPr>
        <p:txBody>
          <a:bodyPr anchor="t"/>
          <a:lstStyle/>
          <a:p>
            <a:pPr eaLnBrk="1" hangingPunct="1"/>
            <a:r>
              <a:rPr lang="en-US" smtClean="0"/>
              <a:t>Nanoelectrodes for sensors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4"/>
          <p:cNvGraphicFramePr>
            <a:graphicFrameLocks noChangeAspect="1"/>
          </p:cNvGraphicFramePr>
          <p:nvPr/>
        </p:nvGraphicFramePr>
        <p:xfrm>
          <a:off x="2878667" y="439738"/>
          <a:ext cx="2302933" cy="2608262"/>
        </p:xfrm>
        <a:graphic>
          <a:graphicData uri="http://schemas.openxmlformats.org/presentationml/2006/ole">
            <p:oleObj spid="_x0000_s111618" name="CorelDRAW" r:id="rId4" imgW="5967984" imgH="5687568" progId="CorelDRAW.Graphic.9">
              <p:embed/>
            </p:oleObj>
          </a:graphicData>
        </a:graphic>
      </p:graphicFrame>
      <p:sp>
        <p:nvSpPr>
          <p:cNvPr id="3" name="Rectangle 2"/>
          <p:cNvSpPr txBox="1">
            <a:spLocks noChangeArrowheads="1"/>
          </p:cNvSpPr>
          <p:nvPr/>
        </p:nvSpPr>
        <p:spPr>
          <a:xfrm>
            <a:off x="270933" y="3200400"/>
            <a:ext cx="7552267" cy="1752600"/>
          </a:xfrm>
          <a:prstGeom prst="rect">
            <a:avLst/>
          </a:prstGeom>
        </p:spPr>
        <p:txBody>
          <a:bodyPr/>
          <a:lstStyle/>
          <a:p>
            <a:pPr algn="ctr" eaLnBrk="0" hangingPunct="0">
              <a:defRPr/>
            </a:pPr>
            <a:r>
              <a:rPr lang="en-US" sz="4400" kern="0" dirty="0">
                <a:solidFill>
                  <a:srgbClr val="FF9933"/>
                </a:solidFill>
                <a:latin typeface="Arial" pitchFamily="34" charset="0"/>
                <a:ea typeface="+mj-ea"/>
                <a:cs typeface="Arial" pitchFamily="34" charset="0"/>
              </a:rPr>
              <a:t>Pakistan Society of Chemical Pathologists (PSCP)</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1676400"/>
            <a:ext cx="8153400" cy="2362200"/>
          </a:xfrm>
        </p:spPr>
        <p:txBody>
          <a:bodyPr/>
          <a:lstStyle/>
          <a:p>
            <a:r>
              <a:rPr lang="en-US" sz="5400" b="1" u="sng" smtClean="0">
                <a:solidFill>
                  <a:srgbClr val="FF9933"/>
                </a:solidFill>
                <a:cs typeface="Arial" pitchFamily="34" charset="0"/>
              </a:rPr>
              <a:t>Brief History</a:t>
            </a:r>
            <a:br>
              <a:rPr lang="en-US" sz="5400" b="1" u="sng" smtClean="0">
                <a:solidFill>
                  <a:srgbClr val="FF9933"/>
                </a:solidFill>
                <a:cs typeface="Arial" pitchFamily="34" charset="0"/>
              </a:rPr>
            </a:br>
            <a:r>
              <a:rPr lang="en-US" sz="5400" smtClean="0">
                <a:solidFill>
                  <a:srgbClr val="FFFF00"/>
                </a:solidFill>
                <a:cs typeface="Arial" pitchFamily="34" charset="0"/>
              </a:rPr>
              <a:t/>
            </a:r>
            <a:br>
              <a:rPr lang="en-US" sz="5400" smtClean="0">
                <a:solidFill>
                  <a:srgbClr val="FFFF00"/>
                </a:solidFill>
                <a:cs typeface="Arial" pitchFamily="34" charset="0"/>
              </a:rPr>
            </a:br>
            <a:r>
              <a:rPr lang="en-US" sz="3600" smtClean="0">
                <a:solidFill>
                  <a:srgbClr val="FFFF00"/>
                </a:solidFill>
                <a:cs typeface="Arial" pitchFamily="34" charset="0"/>
              </a:rPr>
              <a:t>Jan 2004 – March 2010</a:t>
            </a:r>
          </a:p>
        </p:txBody>
      </p:sp>
      <p:sp>
        <p:nvSpPr>
          <p:cNvPr id="33795" name="Rectangle 3"/>
          <p:cNvSpPr>
            <a:spLocks noGrp="1" noChangeArrowheads="1"/>
          </p:cNvSpPr>
          <p:nvPr>
            <p:ph sz="quarter" idx="1"/>
          </p:nvPr>
        </p:nvSpPr>
        <p:spPr>
          <a:xfrm>
            <a:off x="457200" y="3200401"/>
            <a:ext cx="8229600" cy="2925763"/>
          </a:xfrm>
        </p:spPr>
        <p:txBody>
          <a:bodyPr/>
          <a:lstStyle/>
          <a:p>
            <a:pPr>
              <a:buFont typeface="Wingdings" pitchFamily="2" charset="2"/>
              <a:buNone/>
            </a:pPr>
            <a:r>
              <a:rPr lang="en-US" smtClean="0"/>
              <a:t>					</a:t>
            </a:r>
          </a:p>
          <a:p>
            <a:pPr>
              <a:buFont typeface="Wingdings" pitchFamily="2" charset="2"/>
              <a:buNone/>
            </a:pPr>
            <a:endParaRPr lang="en-US"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a:xfrm>
            <a:off x="457200" y="-304800"/>
            <a:ext cx="8229600" cy="1143000"/>
          </a:xfrm>
        </p:spPr>
        <p:txBody>
          <a:bodyPr lIns="90488" tIns="44450" rIns="90488" bIns="44450" anchor="b"/>
          <a:lstStyle/>
          <a:p>
            <a:pPr eaLnBrk="1" hangingPunct="1">
              <a:defRPr/>
            </a:pPr>
            <a:r>
              <a:rPr lang="en-GB" smtClean="0"/>
              <a:t>What is Chemical Pathology?</a:t>
            </a:r>
          </a:p>
        </p:txBody>
      </p:sp>
      <p:sp>
        <p:nvSpPr>
          <p:cNvPr id="14339" name="Rectangle 3"/>
          <p:cNvSpPr>
            <a:spLocks noGrp="1" noChangeArrowheads="1"/>
          </p:cNvSpPr>
          <p:nvPr>
            <p:ph type="body" idx="1"/>
          </p:nvPr>
        </p:nvSpPr>
        <p:spPr>
          <a:xfrm>
            <a:off x="1066800" y="838200"/>
            <a:ext cx="7162800" cy="4114800"/>
          </a:xfrm>
        </p:spPr>
        <p:txBody>
          <a:bodyPr lIns="90488" tIns="44450" rIns="90488" bIns="44450"/>
          <a:lstStyle/>
          <a:p>
            <a:pPr eaLnBrk="1" hangingPunct="1">
              <a:defRPr/>
            </a:pPr>
            <a:r>
              <a:rPr lang="en-GB" sz="2800" dirty="0" smtClean="0"/>
              <a:t>Service Discipline</a:t>
            </a:r>
          </a:p>
          <a:p>
            <a:pPr lvl="1" eaLnBrk="1" hangingPunct="1">
              <a:buSzPct val="75000"/>
              <a:defRPr/>
            </a:pPr>
            <a:r>
              <a:rPr lang="en-GB" sz="2400" dirty="0" smtClean="0"/>
              <a:t>diagnosis / screening</a:t>
            </a:r>
          </a:p>
          <a:p>
            <a:pPr lvl="1" eaLnBrk="1" hangingPunct="1">
              <a:buSzPct val="75000"/>
              <a:defRPr/>
            </a:pPr>
            <a:r>
              <a:rPr lang="en-GB" sz="2400" dirty="0" smtClean="0"/>
              <a:t>monitoring / therapeutic control.</a:t>
            </a:r>
          </a:p>
          <a:p>
            <a:pPr lvl="1" eaLnBrk="1" hangingPunct="1">
              <a:buSzPct val="75000"/>
              <a:defRPr/>
            </a:pPr>
            <a:r>
              <a:rPr lang="en-GB" sz="2400" dirty="0" smtClean="0"/>
              <a:t>provides advice</a:t>
            </a:r>
          </a:p>
          <a:p>
            <a:pPr lvl="2" eaLnBrk="1" hangingPunct="1">
              <a:buSzPct val="75000"/>
              <a:defRPr/>
            </a:pPr>
            <a:r>
              <a:rPr lang="en-GB" sz="2000" dirty="0" smtClean="0"/>
              <a:t>individual cases</a:t>
            </a:r>
          </a:p>
          <a:p>
            <a:pPr lvl="2" eaLnBrk="1" hangingPunct="1">
              <a:buSzPct val="75000"/>
              <a:defRPr/>
            </a:pPr>
            <a:r>
              <a:rPr lang="en-GB" sz="2000" dirty="0" smtClean="0"/>
              <a:t>clinical care protocols</a:t>
            </a:r>
          </a:p>
          <a:p>
            <a:pPr eaLnBrk="1" hangingPunct="1">
              <a:defRPr/>
            </a:pPr>
            <a:r>
              <a:rPr lang="en-GB" sz="2800" dirty="0" smtClean="0"/>
              <a:t>Major Clinical Science</a:t>
            </a:r>
          </a:p>
          <a:p>
            <a:pPr lvl="1" eaLnBrk="1" hangingPunct="1">
              <a:buSzPct val="75000"/>
              <a:defRPr/>
            </a:pPr>
            <a:r>
              <a:rPr lang="en-GB" sz="2400" dirty="0" smtClean="0"/>
              <a:t>research into the biochemical basis of disease.</a:t>
            </a:r>
          </a:p>
          <a:p>
            <a:pPr lvl="1" eaLnBrk="1" hangingPunct="1">
              <a:buSzPct val="75000"/>
              <a:defRPr/>
            </a:pPr>
            <a:r>
              <a:rPr lang="en-GB" sz="2400" dirty="0" smtClean="0"/>
              <a:t>clinical trials</a:t>
            </a:r>
          </a:p>
          <a:p>
            <a:pPr lvl="1" eaLnBrk="1" hangingPunct="1">
              <a:buSzPct val="75000"/>
              <a:defRPr/>
            </a:pPr>
            <a:r>
              <a:rPr lang="en-GB" sz="2400" dirty="0" smtClean="0"/>
              <a:t>science of diagnosis</a:t>
            </a:r>
          </a:p>
          <a:p>
            <a:pPr eaLnBrk="1" hangingPunct="1">
              <a:buFont typeface="Wingdings" pitchFamily="2" charset="2"/>
              <a:buNone/>
              <a:defRPr/>
            </a:pPr>
            <a:endParaRPr lang="en-GB" sz="2800" dirty="0" smtClean="0"/>
          </a:p>
          <a:p>
            <a:pPr algn="ctr" eaLnBrk="1" hangingPunct="1">
              <a:buFont typeface="Wingdings" pitchFamily="2" charset="2"/>
              <a:buNone/>
              <a:defRPr/>
            </a:pPr>
            <a:r>
              <a:rPr lang="en-GB" sz="2800" dirty="0" smtClean="0">
                <a:solidFill>
                  <a:schemeClr val="tx2"/>
                </a:solidFill>
              </a:rPr>
              <a:t>Bridges preclinical and clinical subjects</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sz="quarter" idx="1"/>
          </p:nvPr>
        </p:nvSpPr>
        <p:spPr>
          <a:xfrm>
            <a:off x="228600" y="228601"/>
            <a:ext cx="8915400" cy="5897563"/>
          </a:xfrm>
        </p:spPr>
        <p:txBody>
          <a:bodyPr>
            <a:normAutofit/>
          </a:bodyPr>
          <a:lstStyle/>
          <a:p>
            <a:pPr marL="274320" indent="-274320" fontAlgn="auto">
              <a:spcBef>
                <a:spcPts val="580"/>
              </a:spcBef>
              <a:spcAft>
                <a:spcPts val="0"/>
              </a:spcAft>
              <a:buFont typeface="Wingdings 2"/>
              <a:buChar char=""/>
              <a:defRPr/>
            </a:pPr>
            <a:endParaRPr lang="en-US" b="1" dirty="0" smtClean="0">
              <a:solidFill>
                <a:srgbClr val="FFFF00"/>
              </a:solidFill>
              <a:cs typeface="Arial" pitchFamily="34" charset="0"/>
            </a:endParaRPr>
          </a:p>
          <a:p>
            <a:pPr marL="274320" indent="-274320" fontAlgn="auto">
              <a:lnSpc>
                <a:spcPct val="150000"/>
              </a:lnSpc>
              <a:spcBef>
                <a:spcPts val="580"/>
              </a:spcBef>
              <a:spcAft>
                <a:spcPts val="0"/>
              </a:spcAft>
              <a:buFont typeface="Wingdings 2"/>
              <a:buChar char=""/>
              <a:defRPr/>
            </a:pPr>
            <a:r>
              <a:rPr lang="en-US" b="1" cap="all" dirty="0" smtClean="0">
                <a:cs typeface="Arial" pitchFamily="34" charset="0"/>
              </a:rPr>
              <a:t>patron in chief </a:t>
            </a:r>
          </a:p>
          <a:p>
            <a:pPr marL="274320" indent="-274320" fontAlgn="auto">
              <a:lnSpc>
                <a:spcPct val="150000"/>
              </a:lnSpc>
              <a:spcBef>
                <a:spcPts val="580"/>
              </a:spcBef>
              <a:spcAft>
                <a:spcPts val="0"/>
              </a:spcAft>
              <a:buFont typeface="Wingdings" pitchFamily="2" charset="2"/>
              <a:buNone/>
              <a:defRPr/>
            </a:pPr>
            <a:r>
              <a:rPr lang="en-US" dirty="0" smtClean="0">
                <a:solidFill>
                  <a:srgbClr val="FFFF00"/>
                </a:solidFill>
                <a:cs typeface="Arial" pitchFamily="34" charset="0"/>
              </a:rPr>
              <a:t>   Lt Gen </a:t>
            </a:r>
            <a:r>
              <a:rPr lang="en-US" sz="2000" dirty="0" smtClean="0">
                <a:solidFill>
                  <a:srgbClr val="FFFF00"/>
                </a:solidFill>
                <a:cs typeface="Arial" pitchFamily="34" charset="0"/>
              </a:rPr>
              <a:t>(</a:t>
            </a:r>
            <a:r>
              <a:rPr lang="en-US" sz="2000" dirty="0" err="1" smtClean="0">
                <a:solidFill>
                  <a:srgbClr val="FFFF00"/>
                </a:solidFill>
                <a:cs typeface="Arial" pitchFamily="34" charset="0"/>
              </a:rPr>
              <a:t>Rtd</a:t>
            </a:r>
            <a:r>
              <a:rPr lang="en-US" sz="2000" dirty="0" smtClean="0">
                <a:solidFill>
                  <a:srgbClr val="FFFF00"/>
                </a:solidFill>
                <a:cs typeface="Arial" pitchFamily="34" charset="0"/>
              </a:rPr>
              <a:t>) </a:t>
            </a:r>
            <a:r>
              <a:rPr lang="en-US" dirty="0" smtClean="0">
                <a:solidFill>
                  <a:srgbClr val="FFFF00"/>
                </a:solidFill>
                <a:cs typeface="Arial" pitchFamily="34" charset="0"/>
              </a:rPr>
              <a:t>Syed Azhar Ahmed, HI (M)  </a:t>
            </a:r>
          </a:p>
          <a:p>
            <a:pPr marL="274320" indent="-274320" fontAlgn="auto">
              <a:spcBef>
                <a:spcPts val="580"/>
              </a:spcBef>
              <a:spcAft>
                <a:spcPts val="0"/>
              </a:spcAft>
              <a:buFont typeface="Wingdings 2"/>
              <a:buChar char=""/>
              <a:defRPr/>
            </a:pPr>
            <a:endParaRPr lang="en-US" b="1" dirty="0" smtClean="0">
              <a:cs typeface="Arial" pitchFamily="34" charset="0"/>
            </a:endParaRPr>
          </a:p>
          <a:p>
            <a:pPr marL="274320" indent="-274320" fontAlgn="auto">
              <a:lnSpc>
                <a:spcPct val="150000"/>
              </a:lnSpc>
              <a:spcBef>
                <a:spcPts val="580"/>
              </a:spcBef>
              <a:spcAft>
                <a:spcPts val="0"/>
              </a:spcAft>
              <a:buFont typeface="Wingdings 2"/>
              <a:buChar char=""/>
              <a:defRPr/>
            </a:pPr>
            <a:r>
              <a:rPr lang="en-US" b="1" dirty="0" smtClean="0">
                <a:cs typeface="Arial" pitchFamily="34" charset="0"/>
              </a:rPr>
              <a:t>PATRON</a:t>
            </a:r>
          </a:p>
          <a:p>
            <a:pPr marL="274320" indent="-274320" fontAlgn="auto">
              <a:lnSpc>
                <a:spcPct val="150000"/>
              </a:lnSpc>
              <a:spcBef>
                <a:spcPts val="580"/>
              </a:spcBef>
              <a:spcAft>
                <a:spcPts val="0"/>
              </a:spcAft>
              <a:buFont typeface="Wingdings" pitchFamily="2" charset="2"/>
              <a:buNone/>
              <a:defRPr/>
            </a:pPr>
            <a:r>
              <a:rPr lang="en-US" dirty="0" smtClean="0">
                <a:solidFill>
                  <a:srgbClr val="FFFF00"/>
                </a:solidFill>
                <a:cs typeface="Arial" pitchFamily="34" charset="0"/>
              </a:rPr>
              <a:t>   Maj Gen </a:t>
            </a:r>
            <a:r>
              <a:rPr lang="en-US" cap="all" dirty="0" err="1" smtClean="0">
                <a:solidFill>
                  <a:srgbClr val="FFFF00"/>
                </a:solidFill>
                <a:cs typeface="Arial" pitchFamily="34" charset="0"/>
              </a:rPr>
              <a:t>f</a:t>
            </a:r>
            <a:r>
              <a:rPr lang="en-US" dirty="0" err="1" smtClean="0">
                <a:solidFill>
                  <a:srgbClr val="FFFF00"/>
                </a:solidFill>
                <a:cs typeface="Arial" pitchFamily="34" charset="0"/>
              </a:rPr>
              <a:t>arooq</a:t>
            </a:r>
            <a:r>
              <a:rPr lang="en-US" dirty="0" smtClean="0">
                <a:solidFill>
                  <a:srgbClr val="FFFF00"/>
                </a:solidFill>
                <a:cs typeface="Arial" pitchFamily="34" charset="0"/>
              </a:rPr>
              <a:t> Ahmad Khan</a:t>
            </a:r>
            <a:r>
              <a:rPr lang="en-US" cap="all" dirty="0" smtClean="0">
                <a:solidFill>
                  <a:srgbClr val="FFFF00"/>
                </a:solidFill>
                <a:cs typeface="Arial" pitchFamily="34" charset="0"/>
              </a:rPr>
              <a:t>, </a:t>
            </a:r>
            <a:r>
              <a:rPr lang="en-US" dirty="0" smtClean="0">
                <a:solidFill>
                  <a:srgbClr val="FFFF00"/>
                </a:solidFill>
                <a:cs typeface="Arial" pitchFamily="34" charset="0"/>
              </a:rPr>
              <a:t>HI (M) </a:t>
            </a:r>
            <a:endParaRPr lang="en-US" cap="all" dirty="0" smtClean="0">
              <a:solidFill>
                <a:srgbClr val="FFFF00"/>
              </a:solidFill>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152400"/>
            <a:ext cx="8229600" cy="990600"/>
          </a:xfrm>
        </p:spPr>
        <p:txBody>
          <a:bodyPr>
            <a:normAutofit fontScale="90000"/>
          </a:bodyPr>
          <a:lstStyle/>
          <a:p>
            <a:pPr fontAlgn="auto">
              <a:spcAft>
                <a:spcPts val="0"/>
              </a:spcAft>
              <a:defRPr/>
            </a:pPr>
            <a:r>
              <a:rPr lang="en-US" b="1" dirty="0" smtClean="0">
                <a:solidFill>
                  <a:srgbClr val="FFFF00"/>
                </a:solidFill>
              </a:rPr>
              <a:t/>
            </a:r>
            <a:br>
              <a:rPr lang="en-US" b="1" dirty="0" smtClean="0">
                <a:solidFill>
                  <a:srgbClr val="FFFF00"/>
                </a:solidFill>
              </a:rPr>
            </a:br>
            <a:r>
              <a:rPr lang="en-US" b="1" dirty="0" smtClean="0">
                <a:solidFill>
                  <a:srgbClr val="FF9933"/>
                </a:solidFill>
                <a:cs typeface="Arial" pitchFamily="34" charset="0"/>
              </a:rPr>
              <a:t>Objectives  </a:t>
            </a:r>
            <a:r>
              <a:rPr lang="en-US" b="1" dirty="0" smtClean="0"/>
              <a:t/>
            </a:r>
            <a:br>
              <a:rPr lang="en-US" b="1" dirty="0" smtClean="0"/>
            </a:br>
            <a:endParaRPr lang="en-US" dirty="0" smtClean="0"/>
          </a:p>
        </p:txBody>
      </p:sp>
      <p:sp>
        <p:nvSpPr>
          <p:cNvPr id="58371" name="Rectangle 3"/>
          <p:cNvSpPr>
            <a:spLocks noGrp="1" noChangeArrowheads="1"/>
          </p:cNvSpPr>
          <p:nvPr>
            <p:ph sz="quarter" idx="1"/>
          </p:nvPr>
        </p:nvSpPr>
        <p:spPr>
          <a:xfrm>
            <a:off x="84666" y="1143000"/>
            <a:ext cx="9059333" cy="5181600"/>
          </a:xfrm>
        </p:spPr>
        <p:txBody>
          <a:bodyPr/>
          <a:lstStyle/>
          <a:p>
            <a:pPr marL="273050" indent="-273050" algn="just">
              <a:lnSpc>
                <a:spcPct val="150000"/>
              </a:lnSpc>
              <a:spcBef>
                <a:spcPts val="300"/>
              </a:spcBef>
              <a:spcAft>
                <a:spcPts val="300"/>
              </a:spcAft>
              <a:buFont typeface="Wingdings 2" pitchFamily="18" charset="2"/>
              <a:buChar char=""/>
            </a:pPr>
            <a:r>
              <a:rPr lang="en-US" sz="3000" dirty="0" smtClean="0">
                <a:cs typeface="Arial" pitchFamily="34" charset="0"/>
              </a:rPr>
              <a:t>To promote the discipline of chemical pathology</a:t>
            </a:r>
          </a:p>
          <a:p>
            <a:pPr marL="273050" indent="-273050" algn="just">
              <a:lnSpc>
                <a:spcPct val="150000"/>
              </a:lnSpc>
              <a:spcBef>
                <a:spcPts val="300"/>
              </a:spcBef>
              <a:spcAft>
                <a:spcPts val="300"/>
              </a:spcAft>
              <a:buFont typeface="Wingdings 2" pitchFamily="18" charset="2"/>
              <a:buChar char=""/>
            </a:pPr>
            <a:r>
              <a:rPr lang="en-US" sz="3000" dirty="0" smtClean="0">
                <a:cs typeface="Arial" pitchFamily="34" charset="0"/>
              </a:rPr>
              <a:t>To </a:t>
            </a:r>
            <a:r>
              <a:rPr lang="en-US" sz="3000" dirty="0" smtClean="0">
                <a:cs typeface="Arial" pitchFamily="34" charset="0"/>
              </a:rPr>
              <a:t>hold meetings, symposia, seminars, lectures and clinical workshops and conferences.</a:t>
            </a:r>
          </a:p>
          <a:p>
            <a:pPr marL="273050" indent="-273050" algn="just">
              <a:lnSpc>
                <a:spcPct val="150000"/>
              </a:lnSpc>
              <a:spcBef>
                <a:spcPts val="300"/>
              </a:spcBef>
              <a:spcAft>
                <a:spcPts val="300"/>
              </a:spcAft>
              <a:buFont typeface="Wingdings 2" pitchFamily="18" charset="2"/>
              <a:buChar char=""/>
            </a:pPr>
            <a:r>
              <a:rPr lang="en-US" sz="3000" dirty="0" smtClean="0">
                <a:cs typeface="Arial" pitchFamily="34" charset="0"/>
              </a:rPr>
              <a:t>To promote and develop rules and procedures for quality assurance  and accreditation of laboratories. </a:t>
            </a:r>
          </a:p>
          <a:p>
            <a:pPr marL="273050" indent="-273050" algn="just">
              <a:lnSpc>
                <a:spcPct val="150000"/>
              </a:lnSpc>
              <a:spcBef>
                <a:spcPts val="300"/>
              </a:spcBef>
              <a:spcAft>
                <a:spcPts val="300"/>
              </a:spcAft>
              <a:buFont typeface="Wingdings 2" pitchFamily="18" charset="2"/>
              <a:buChar char=""/>
            </a:pPr>
            <a:r>
              <a:rPr lang="en-US" sz="3000" dirty="0" smtClean="0">
                <a:cs typeface="Arial" pitchFamily="34" charset="0"/>
              </a:rPr>
              <a:t>To motivate and encourage chemical pathologists for multicenter research activities.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fade">
                                      <p:cBhvr>
                                        <p:cTn id="7" dur="2000"/>
                                        <p:tgtEl>
                                          <p:spTgt spid="583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371">
                                            <p:txEl>
                                              <p:pRg st="1" end="1"/>
                                            </p:txEl>
                                          </p:spTgt>
                                        </p:tgtEl>
                                        <p:attrNameLst>
                                          <p:attrName>style.visibility</p:attrName>
                                        </p:attrNameLst>
                                      </p:cBhvr>
                                      <p:to>
                                        <p:strVal val="visible"/>
                                      </p:to>
                                    </p:set>
                                    <p:animEffect transition="in" filter="fade">
                                      <p:cBhvr>
                                        <p:cTn id="12" dur="2000"/>
                                        <p:tgtEl>
                                          <p:spTgt spid="583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8371">
                                            <p:txEl>
                                              <p:pRg st="2" end="2"/>
                                            </p:txEl>
                                          </p:spTgt>
                                        </p:tgtEl>
                                        <p:attrNameLst>
                                          <p:attrName>style.visibility</p:attrName>
                                        </p:attrNameLst>
                                      </p:cBhvr>
                                      <p:to>
                                        <p:strVal val="visible"/>
                                      </p:to>
                                    </p:set>
                                    <p:animEffect transition="in" filter="fade">
                                      <p:cBhvr>
                                        <p:cTn id="17" dur="2000"/>
                                        <p:tgtEl>
                                          <p:spTgt spid="583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8371">
                                            <p:txEl>
                                              <p:pRg st="3" end="3"/>
                                            </p:txEl>
                                          </p:spTgt>
                                        </p:tgtEl>
                                        <p:attrNameLst>
                                          <p:attrName>style.visibility</p:attrName>
                                        </p:attrNameLst>
                                      </p:cBhvr>
                                      <p:to>
                                        <p:strVal val="visible"/>
                                      </p:to>
                                    </p:set>
                                    <p:animEffect transition="in" filter="fade">
                                      <p:cBhvr>
                                        <p:cTn id="22" dur="2000"/>
                                        <p:tgtEl>
                                          <p:spTgt spid="583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sz="quarter" idx="1"/>
          </p:nvPr>
        </p:nvSpPr>
        <p:spPr>
          <a:xfrm>
            <a:off x="457200" y="381001"/>
            <a:ext cx="8229600" cy="5745163"/>
          </a:xfrm>
        </p:spPr>
        <p:txBody>
          <a:bodyPr/>
          <a:lstStyle/>
          <a:p>
            <a:pPr>
              <a:defRPr/>
            </a:pPr>
            <a:endParaRPr lang="en-US" i="0" dirty="0" smtClean="0">
              <a:cs typeface="Arial" pitchFamily="34" charset="0"/>
            </a:endParaRPr>
          </a:p>
          <a:p>
            <a:pPr marL="457200" indent="-457200">
              <a:buFont typeface="Wingdings" pitchFamily="2" charset="2"/>
              <a:buChar char="Ø"/>
              <a:defRPr/>
            </a:pPr>
            <a:r>
              <a:rPr lang="en-US" i="0" dirty="0" smtClean="0">
                <a:cs typeface="Arial" pitchFamily="34" charset="0"/>
              </a:rPr>
              <a:t>TOTAL NO. OF MEMBERS               107</a:t>
            </a:r>
          </a:p>
          <a:p>
            <a:pPr marL="457200" indent="-457200">
              <a:buFont typeface="Wingdings" pitchFamily="2" charset="2"/>
              <a:buChar char="Ø"/>
              <a:defRPr/>
            </a:pPr>
            <a:endParaRPr lang="en-US" i="0" dirty="0" smtClean="0">
              <a:cs typeface="Arial" pitchFamily="34" charset="0"/>
            </a:endParaRPr>
          </a:p>
          <a:p>
            <a:pPr marL="457200" indent="-457200">
              <a:buFont typeface="Wingdings" pitchFamily="2" charset="2"/>
              <a:buChar char="Ø"/>
              <a:defRPr/>
            </a:pPr>
            <a:r>
              <a:rPr lang="en-US" i="0" dirty="0" smtClean="0">
                <a:cs typeface="Arial" pitchFamily="34" charset="0"/>
              </a:rPr>
              <a:t>FULL MEMBERS                                93</a:t>
            </a:r>
          </a:p>
          <a:p>
            <a:pPr marL="457200" indent="-457200">
              <a:buFont typeface="Wingdings" pitchFamily="2" charset="2"/>
              <a:buChar char="Ø"/>
              <a:defRPr/>
            </a:pPr>
            <a:endParaRPr lang="en-US" i="0" dirty="0" smtClean="0">
              <a:cs typeface="Arial" pitchFamily="34" charset="0"/>
            </a:endParaRPr>
          </a:p>
          <a:p>
            <a:pPr marL="457200" indent="-457200">
              <a:buFont typeface="Wingdings" pitchFamily="2" charset="2"/>
              <a:buChar char="Ø"/>
              <a:defRPr/>
            </a:pPr>
            <a:r>
              <a:rPr lang="en-US" i="0" dirty="0" smtClean="0">
                <a:cs typeface="Arial" pitchFamily="34" charset="0"/>
              </a:rPr>
              <a:t>ASSOCIATE MEMBERS                    14</a:t>
            </a:r>
          </a:p>
          <a:p>
            <a:pPr>
              <a:buFont typeface="Wingdings" pitchFamily="2" charset="2"/>
              <a:buNone/>
              <a:defRPr/>
            </a:pPr>
            <a:endParaRPr lang="en-US" i="0" dirty="0" smtClean="0">
              <a:cs typeface="Arial" pitchFamily="34" charset="0"/>
            </a:endParaRPr>
          </a:p>
          <a:p>
            <a:pPr>
              <a:buFont typeface="Wingdings" pitchFamily="2" charset="2"/>
              <a:buNone/>
              <a:defRPr/>
            </a:pPr>
            <a:endParaRPr lang="en-US" i="0" dirty="0" smtClean="0">
              <a:cs typeface="Arial" pitchFamily="34" charset="0"/>
            </a:endParaRPr>
          </a:p>
          <a:p>
            <a:pPr>
              <a:defRPr/>
            </a:pPr>
            <a:endParaRPr lang="en-US" i="0" dirty="0" smtClean="0">
              <a:cs typeface="Arial" pitchFamily="34" charset="0"/>
            </a:endParaRPr>
          </a:p>
          <a:p>
            <a:pPr>
              <a:defRPr/>
            </a:pPr>
            <a:endParaRPr lang="en-US" i="0" dirty="0" smtClean="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nvPr>
        </p:nvGraphicFramePr>
        <p:xfrm>
          <a:off x="397651" y="1066802"/>
          <a:ext cx="8509283" cy="5700702"/>
        </p:xfrm>
        <a:graphic>
          <a:graphicData uri="http://schemas.openxmlformats.org/drawingml/2006/table">
            <a:tbl>
              <a:tblPr firstRow="1" bandRow="1">
                <a:tableStyleId>{5C22544A-7EE6-4342-B048-85BDC9FD1C3A}</a:tableStyleId>
              </a:tblPr>
              <a:tblGrid>
                <a:gridCol w="4225674"/>
                <a:gridCol w="1972256"/>
                <a:gridCol w="2311353"/>
              </a:tblGrid>
              <a:tr h="380185">
                <a:tc>
                  <a:txBody>
                    <a:bodyPr/>
                    <a:lstStyle/>
                    <a:p>
                      <a:r>
                        <a:rPr lang="en-US" sz="2000" b="1" dirty="0" smtClean="0">
                          <a:solidFill>
                            <a:schemeClr val="tx1"/>
                          </a:solidFill>
                          <a:latin typeface="Arial" pitchFamily="34" charset="0"/>
                          <a:cs typeface="Arial" pitchFamily="34" charset="0"/>
                        </a:rPr>
                        <a:t>Events</a:t>
                      </a:r>
                      <a:endParaRPr lang="en-US" sz="2000" b="1"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1" dirty="0" smtClean="0">
                          <a:solidFill>
                            <a:schemeClr val="tx1"/>
                          </a:solidFill>
                          <a:latin typeface="Arial" pitchFamily="34" charset="0"/>
                          <a:cs typeface="Arial" pitchFamily="34" charset="0"/>
                        </a:rPr>
                        <a:t>Venue</a:t>
                      </a:r>
                      <a:endParaRPr lang="en-US" sz="2000" b="1"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1" dirty="0" smtClean="0">
                          <a:solidFill>
                            <a:schemeClr val="tx1"/>
                          </a:solidFill>
                          <a:latin typeface="Arial" pitchFamily="34" charset="0"/>
                          <a:cs typeface="Arial" pitchFamily="34" charset="0"/>
                        </a:rPr>
                        <a:t>Date</a:t>
                      </a:r>
                      <a:endParaRPr lang="en-US" sz="2000" b="1"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78991">
                <a:tc>
                  <a:txBody>
                    <a:bodyPr/>
                    <a:lstStyle/>
                    <a:p>
                      <a:r>
                        <a:rPr lang="en-US" sz="2000" b="0" dirty="0" smtClean="0">
                          <a:solidFill>
                            <a:srgbClr val="FFFF00"/>
                          </a:solidFill>
                          <a:latin typeface="Arial" pitchFamily="34" charset="0"/>
                          <a:cs typeface="Arial" pitchFamily="34" charset="0"/>
                        </a:rPr>
                        <a:t>1</a:t>
                      </a:r>
                      <a:r>
                        <a:rPr lang="en-US" sz="2000" b="0" baseline="30000" dirty="0" smtClean="0">
                          <a:solidFill>
                            <a:srgbClr val="FFFF00"/>
                          </a:solidFill>
                          <a:latin typeface="Arial" pitchFamily="34" charset="0"/>
                          <a:cs typeface="Arial" pitchFamily="34" charset="0"/>
                        </a:rPr>
                        <a:t>st</a:t>
                      </a:r>
                      <a:r>
                        <a:rPr lang="en-US" sz="2000" b="0" dirty="0" smtClean="0">
                          <a:solidFill>
                            <a:srgbClr val="FFFF00"/>
                          </a:solidFill>
                          <a:latin typeface="Arial" pitchFamily="34" charset="0"/>
                          <a:cs typeface="Arial" pitchFamily="34" charset="0"/>
                        </a:rPr>
                        <a:t> Biennial Conference</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rgbClr val="FFFF00"/>
                          </a:solidFill>
                          <a:latin typeface="Arial" pitchFamily="34" charset="0"/>
                          <a:cs typeface="Arial" pitchFamily="34" charset="0"/>
                        </a:rPr>
                        <a:t>KEMU Lahore</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rgbClr val="FFFF00"/>
                          </a:solidFill>
                          <a:latin typeface="Arial" pitchFamily="34" charset="0"/>
                          <a:cs typeface="Arial" pitchFamily="34" charset="0"/>
                        </a:rPr>
                        <a:t>24</a:t>
                      </a:r>
                      <a:r>
                        <a:rPr lang="en-US" sz="2000" b="0" baseline="30000" dirty="0" smtClean="0">
                          <a:solidFill>
                            <a:srgbClr val="FFFF00"/>
                          </a:solidFill>
                          <a:latin typeface="Arial" pitchFamily="34" charset="0"/>
                          <a:cs typeface="Arial" pitchFamily="34" charset="0"/>
                        </a:rPr>
                        <a:t>th</a:t>
                      </a:r>
                      <a:r>
                        <a:rPr lang="en-US" sz="2000" b="0" dirty="0" smtClean="0">
                          <a:solidFill>
                            <a:srgbClr val="FFFF00"/>
                          </a:solidFill>
                          <a:latin typeface="Arial" pitchFamily="34" charset="0"/>
                          <a:cs typeface="Arial" pitchFamily="34" charset="0"/>
                        </a:rPr>
                        <a:t> -26</a:t>
                      </a:r>
                      <a:r>
                        <a:rPr lang="en-US" sz="2000" b="0" baseline="30000" dirty="0" smtClean="0">
                          <a:solidFill>
                            <a:srgbClr val="FFFF00"/>
                          </a:solidFill>
                          <a:latin typeface="Arial" pitchFamily="34" charset="0"/>
                          <a:cs typeface="Arial" pitchFamily="34" charset="0"/>
                        </a:rPr>
                        <a:t>th</a:t>
                      </a:r>
                      <a:r>
                        <a:rPr lang="en-US" sz="2000" b="0" dirty="0" smtClean="0">
                          <a:solidFill>
                            <a:srgbClr val="FFFF00"/>
                          </a:solidFill>
                          <a:latin typeface="Arial" pitchFamily="34" charset="0"/>
                          <a:cs typeface="Arial" pitchFamily="34" charset="0"/>
                        </a:rPr>
                        <a:t> Feb 2005 </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652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FFFF00"/>
                          </a:solidFill>
                          <a:latin typeface="Arial" pitchFamily="34" charset="0"/>
                          <a:cs typeface="Arial" pitchFamily="34" charset="0"/>
                        </a:rPr>
                        <a:t>1</a:t>
                      </a:r>
                      <a:r>
                        <a:rPr lang="en-US" sz="2000" b="0" baseline="30000" dirty="0" smtClean="0">
                          <a:solidFill>
                            <a:srgbClr val="FFFF00"/>
                          </a:solidFill>
                          <a:latin typeface="Arial" pitchFamily="34" charset="0"/>
                          <a:cs typeface="Arial" pitchFamily="34" charset="0"/>
                        </a:rPr>
                        <a:t>st</a:t>
                      </a:r>
                      <a:r>
                        <a:rPr lang="en-US" sz="2000" b="0" dirty="0" smtClean="0">
                          <a:solidFill>
                            <a:srgbClr val="FFFF00"/>
                          </a:solidFill>
                          <a:latin typeface="Arial" pitchFamily="34" charset="0"/>
                          <a:cs typeface="Arial" pitchFamily="34" charset="0"/>
                        </a:rPr>
                        <a:t> Biennial Course </a:t>
                      </a:r>
                    </a:p>
                    <a:p>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rgbClr val="FFFF00"/>
                          </a:solidFill>
                          <a:latin typeface="Arial" pitchFamily="34" charset="0"/>
                          <a:cs typeface="Arial" pitchFamily="34" charset="0"/>
                        </a:rPr>
                        <a:t>AFIP Rawalpindi</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rgbClr val="FFFF00"/>
                          </a:solidFill>
                          <a:latin typeface="Arial" pitchFamily="34" charset="0"/>
                          <a:cs typeface="Arial" pitchFamily="34" charset="0"/>
                        </a:rPr>
                        <a:t>18</a:t>
                      </a:r>
                      <a:r>
                        <a:rPr lang="en-US" sz="2000" b="0" baseline="30000" dirty="0" smtClean="0">
                          <a:solidFill>
                            <a:srgbClr val="FFFF00"/>
                          </a:solidFill>
                          <a:latin typeface="Arial" pitchFamily="34" charset="0"/>
                          <a:cs typeface="Arial" pitchFamily="34" charset="0"/>
                        </a:rPr>
                        <a:t>th</a:t>
                      </a:r>
                      <a:r>
                        <a:rPr lang="en-US" sz="2000" b="0" dirty="0" smtClean="0">
                          <a:solidFill>
                            <a:srgbClr val="FFFF00"/>
                          </a:solidFill>
                          <a:latin typeface="Arial" pitchFamily="34" charset="0"/>
                          <a:cs typeface="Arial" pitchFamily="34" charset="0"/>
                        </a:rPr>
                        <a:t> -20</a:t>
                      </a:r>
                      <a:r>
                        <a:rPr lang="en-US" sz="2000" b="0" baseline="30000" dirty="0" smtClean="0">
                          <a:solidFill>
                            <a:srgbClr val="FFFF00"/>
                          </a:solidFill>
                          <a:latin typeface="Arial" pitchFamily="34" charset="0"/>
                          <a:cs typeface="Arial" pitchFamily="34" charset="0"/>
                        </a:rPr>
                        <a:t>th</a:t>
                      </a:r>
                      <a:r>
                        <a:rPr lang="en-US" sz="2000" b="0" dirty="0" smtClean="0">
                          <a:solidFill>
                            <a:srgbClr val="FFFF00"/>
                          </a:solidFill>
                          <a:latin typeface="Arial" pitchFamily="34" charset="0"/>
                          <a:cs typeface="Arial" pitchFamily="34" charset="0"/>
                        </a:rPr>
                        <a:t> Aug 2006</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769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FFFF00"/>
                          </a:solidFill>
                          <a:latin typeface="Arial" pitchFamily="34" charset="0"/>
                          <a:cs typeface="Arial" pitchFamily="34" charset="0"/>
                        </a:rPr>
                        <a:t>2</a:t>
                      </a:r>
                      <a:r>
                        <a:rPr lang="en-US" sz="2000" b="0" baseline="30000" dirty="0" smtClean="0">
                          <a:solidFill>
                            <a:srgbClr val="FFFF00"/>
                          </a:solidFill>
                          <a:latin typeface="Arial" pitchFamily="34" charset="0"/>
                          <a:cs typeface="Arial" pitchFamily="34" charset="0"/>
                        </a:rPr>
                        <a:t>nd</a:t>
                      </a:r>
                      <a:r>
                        <a:rPr lang="en-US" sz="2000" b="0" dirty="0" smtClean="0">
                          <a:solidFill>
                            <a:srgbClr val="FFFF00"/>
                          </a:solidFill>
                          <a:latin typeface="Arial" pitchFamily="34" charset="0"/>
                          <a:cs typeface="Arial" pitchFamily="34" charset="0"/>
                        </a:rPr>
                        <a:t> Biennial Conference</a:t>
                      </a:r>
                    </a:p>
                    <a:p>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rgbClr val="FFFF00"/>
                          </a:solidFill>
                          <a:latin typeface="Arial" pitchFamily="34" charset="0"/>
                          <a:cs typeface="Arial" pitchFamily="34" charset="0"/>
                        </a:rPr>
                        <a:t>AKU Karachi</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rgbClr val="FFFF00"/>
                          </a:solidFill>
                          <a:latin typeface="Arial" pitchFamily="34" charset="0"/>
                          <a:cs typeface="Arial" pitchFamily="34" charset="0"/>
                        </a:rPr>
                        <a:t>9</a:t>
                      </a:r>
                      <a:r>
                        <a:rPr lang="en-US" sz="2000" b="0" baseline="30000" dirty="0" smtClean="0">
                          <a:solidFill>
                            <a:srgbClr val="FFFF00"/>
                          </a:solidFill>
                          <a:latin typeface="Arial" pitchFamily="34" charset="0"/>
                          <a:cs typeface="Arial" pitchFamily="34" charset="0"/>
                        </a:rPr>
                        <a:t>th</a:t>
                      </a:r>
                      <a:r>
                        <a:rPr lang="en-US" sz="2000" b="0" dirty="0" smtClean="0">
                          <a:solidFill>
                            <a:srgbClr val="FFFF00"/>
                          </a:solidFill>
                          <a:latin typeface="Arial" pitchFamily="34" charset="0"/>
                          <a:cs typeface="Arial" pitchFamily="34" charset="0"/>
                        </a:rPr>
                        <a:t> </a:t>
                      </a:r>
                      <a:r>
                        <a:rPr lang="en-US" sz="2000" b="0" baseline="0" dirty="0" smtClean="0">
                          <a:solidFill>
                            <a:srgbClr val="FFFF00"/>
                          </a:solidFill>
                          <a:latin typeface="Arial" pitchFamily="34" charset="0"/>
                          <a:cs typeface="Arial" pitchFamily="34" charset="0"/>
                        </a:rPr>
                        <a:t>– 10</a:t>
                      </a:r>
                      <a:r>
                        <a:rPr lang="en-US" sz="2000" b="0" baseline="30000" dirty="0" smtClean="0">
                          <a:solidFill>
                            <a:srgbClr val="FFFF00"/>
                          </a:solidFill>
                          <a:latin typeface="Arial" pitchFamily="34" charset="0"/>
                          <a:cs typeface="Arial" pitchFamily="34" charset="0"/>
                        </a:rPr>
                        <a:t>th</a:t>
                      </a:r>
                      <a:r>
                        <a:rPr lang="en-US" sz="2000" b="0" baseline="0" dirty="0" smtClean="0">
                          <a:solidFill>
                            <a:srgbClr val="FFFF00"/>
                          </a:solidFill>
                          <a:latin typeface="Arial" pitchFamily="34" charset="0"/>
                          <a:cs typeface="Arial" pitchFamily="34" charset="0"/>
                        </a:rPr>
                        <a:t> March 2007</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652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FFFF00"/>
                          </a:solidFill>
                          <a:latin typeface="Arial" pitchFamily="34" charset="0"/>
                          <a:cs typeface="Arial" pitchFamily="34" charset="0"/>
                        </a:rPr>
                        <a:t>2</a:t>
                      </a:r>
                      <a:r>
                        <a:rPr lang="en-US" sz="2000" b="0" baseline="30000" dirty="0" smtClean="0">
                          <a:solidFill>
                            <a:srgbClr val="FFFF00"/>
                          </a:solidFill>
                          <a:latin typeface="Arial" pitchFamily="34" charset="0"/>
                          <a:cs typeface="Arial" pitchFamily="34" charset="0"/>
                        </a:rPr>
                        <a:t>nd</a:t>
                      </a:r>
                      <a:r>
                        <a:rPr lang="en-US" sz="2000" b="0" dirty="0" smtClean="0">
                          <a:solidFill>
                            <a:srgbClr val="FFFF00"/>
                          </a:solidFill>
                          <a:latin typeface="Arial" pitchFamily="34" charset="0"/>
                          <a:cs typeface="Arial" pitchFamily="34" charset="0"/>
                        </a:rPr>
                        <a:t> Biennial Course</a:t>
                      </a:r>
                    </a:p>
                    <a:p>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rgbClr val="FFFF00"/>
                          </a:solidFill>
                          <a:latin typeface="Arial" pitchFamily="34" charset="0"/>
                          <a:cs typeface="Arial" pitchFamily="34" charset="0"/>
                        </a:rPr>
                        <a:t>AFIP Rawalpindi</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rgbClr val="FFFF00"/>
                          </a:solidFill>
                          <a:latin typeface="Arial" pitchFamily="34" charset="0"/>
                          <a:cs typeface="Arial" pitchFamily="34" charset="0"/>
                        </a:rPr>
                        <a:t>1</a:t>
                      </a:r>
                      <a:r>
                        <a:rPr lang="en-US" sz="2000" b="0" baseline="30000" dirty="0" smtClean="0">
                          <a:solidFill>
                            <a:srgbClr val="FFFF00"/>
                          </a:solidFill>
                          <a:latin typeface="Arial" pitchFamily="34" charset="0"/>
                          <a:cs typeface="Arial" pitchFamily="34" charset="0"/>
                        </a:rPr>
                        <a:t>st</a:t>
                      </a:r>
                      <a:r>
                        <a:rPr lang="en-US" sz="2000" b="0" dirty="0" smtClean="0">
                          <a:solidFill>
                            <a:srgbClr val="FFFF00"/>
                          </a:solidFill>
                          <a:latin typeface="Arial" pitchFamily="34" charset="0"/>
                          <a:cs typeface="Arial" pitchFamily="34" charset="0"/>
                        </a:rPr>
                        <a:t> – 3</a:t>
                      </a:r>
                      <a:r>
                        <a:rPr lang="en-US" sz="2000" b="0" baseline="30000" dirty="0" smtClean="0">
                          <a:solidFill>
                            <a:srgbClr val="FFFF00"/>
                          </a:solidFill>
                          <a:latin typeface="Arial" pitchFamily="34" charset="0"/>
                          <a:cs typeface="Arial" pitchFamily="34" charset="0"/>
                        </a:rPr>
                        <a:t>rd</a:t>
                      </a:r>
                      <a:r>
                        <a:rPr lang="en-US" sz="2000" b="0" dirty="0" smtClean="0">
                          <a:solidFill>
                            <a:srgbClr val="FFFF00"/>
                          </a:solidFill>
                          <a:latin typeface="Arial" pitchFamily="34" charset="0"/>
                          <a:cs typeface="Arial" pitchFamily="34" charset="0"/>
                        </a:rPr>
                        <a:t> Feb 2008</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652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FFFF00"/>
                          </a:solidFill>
                          <a:latin typeface="Arial" pitchFamily="34" charset="0"/>
                          <a:cs typeface="Arial" pitchFamily="34" charset="0"/>
                        </a:rPr>
                        <a:t>3</a:t>
                      </a:r>
                      <a:r>
                        <a:rPr lang="en-US" sz="2000" b="0" baseline="30000" dirty="0" smtClean="0">
                          <a:solidFill>
                            <a:srgbClr val="FFFF00"/>
                          </a:solidFill>
                          <a:latin typeface="Arial" pitchFamily="34" charset="0"/>
                          <a:cs typeface="Arial" pitchFamily="34" charset="0"/>
                        </a:rPr>
                        <a:t>rd</a:t>
                      </a:r>
                      <a:r>
                        <a:rPr lang="en-US" sz="2000" b="0" dirty="0" smtClean="0">
                          <a:solidFill>
                            <a:srgbClr val="FFFF00"/>
                          </a:solidFill>
                          <a:latin typeface="Arial" pitchFamily="34" charset="0"/>
                          <a:cs typeface="Arial" pitchFamily="34" charset="0"/>
                        </a:rPr>
                        <a:t> Biennial Conference</a:t>
                      </a:r>
                    </a:p>
                    <a:p>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rgbClr val="FFFF00"/>
                          </a:solidFill>
                          <a:latin typeface="Arial" pitchFamily="34" charset="0"/>
                          <a:cs typeface="Arial" pitchFamily="34" charset="0"/>
                        </a:rPr>
                        <a:t>QMC Bahawalpur</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rgbClr val="FFFF00"/>
                          </a:solidFill>
                          <a:latin typeface="Arial" pitchFamily="34" charset="0"/>
                          <a:cs typeface="Arial" pitchFamily="34" charset="0"/>
                        </a:rPr>
                        <a:t>6</a:t>
                      </a:r>
                      <a:r>
                        <a:rPr lang="en-US" sz="2000" b="0" baseline="30000" dirty="0" smtClean="0">
                          <a:solidFill>
                            <a:srgbClr val="FFFF00"/>
                          </a:solidFill>
                          <a:latin typeface="Arial" pitchFamily="34" charset="0"/>
                          <a:cs typeface="Arial" pitchFamily="34" charset="0"/>
                        </a:rPr>
                        <a:t>th</a:t>
                      </a:r>
                      <a:r>
                        <a:rPr lang="en-US" sz="2000" b="0" baseline="0" dirty="0" smtClean="0">
                          <a:solidFill>
                            <a:srgbClr val="FFFF00"/>
                          </a:solidFill>
                          <a:latin typeface="Arial" pitchFamily="34" charset="0"/>
                          <a:cs typeface="Arial" pitchFamily="34" charset="0"/>
                        </a:rPr>
                        <a:t> – 8</a:t>
                      </a:r>
                      <a:r>
                        <a:rPr lang="en-US" sz="2000" b="0" baseline="30000" dirty="0" smtClean="0">
                          <a:solidFill>
                            <a:srgbClr val="FFFF00"/>
                          </a:solidFill>
                          <a:latin typeface="Arial" pitchFamily="34" charset="0"/>
                          <a:cs typeface="Arial" pitchFamily="34" charset="0"/>
                        </a:rPr>
                        <a:t>th</a:t>
                      </a:r>
                      <a:r>
                        <a:rPr lang="en-US" sz="2000" b="0" baseline="0" dirty="0" smtClean="0">
                          <a:solidFill>
                            <a:srgbClr val="FFFF00"/>
                          </a:solidFill>
                          <a:latin typeface="Arial" pitchFamily="34" charset="0"/>
                          <a:cs typeface="Arial" pitchFamily="34" charset="0"/>
                        </a:rPr>
                        <a:t> March 2009</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652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FFFF00"/>
                          </a:solidFill>
                          <a:latin typeface="Arial" pitchFamily="34" charset="0"/>
                          <a:cs typeface="Arial" pitchFamily="34" charset="0"/>
                        </a:rPr>
                        <a:t>3</a:t>
                      </a:r>
                      <a:r>
                        <a:rPr lang="en-US" sz="2000" b="0" baseline="30000" dirty="0" smtClean="0">
                          <a:solidFill>
                            <a:srgbClr val="FFFF00"/>
                          </a:solidFill>
                          <a:latin typeface="Arial" pitchFamily="34" charset="0"/>
                          <a:cs typeface="Arial" pitchFamily="34" charset="0"/>
                        </a:rPr>
                        <a:t>rd</a:t>
                      </a:r>
                      <a:r>
                        <a:rPr lang="en-US" sz="2000" b="0" dirty="0" smtClean="0">
                          <a:solidFill>
                            <a:srgbClr val="FFFF00"/>
                          </a:solidFill>
                          <a:latin typeface="Arial" pitchFamily="34" charset="0"/>
                          <a:cs typeface="Arial" pitchFamily="34" charset="0"/>
                        </a:rPr>
                        <a:t> Biennial </a:t>
                      </a:r>
                      <a:r>
                        <a:rPr lang="en-US" sz="2000" b="0" dirty="0" smtClean="0">
                          <a:solidFill>
                            <a:srgbClr val="FFFF00"/>
                          </a:solidFill>
                          <a:latin typeface="Arial" pitchFamily="34" charset="0"/>
                          <a:cs typeface="Arial" pitchFamily="34" charset="0"/>
                        </a:rPr>
                        <a:t>Course</a:t>
                      </a:r>
                      <a:endParaRPr lang="en-US" sz="2000" b="0" dirty="0" smtClean="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rgbClr val="FFFF00"/>
                          </a:solidFill>
                          <a:latin typeface="Arial" pitchFamily="34" charset="0"/>
                          <a:cs typeface="Arial" pitchFamily="34" charset="0"/>
                        </a:rPr>
                        <a:t>AFIP Rawalpindi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rgbClr val="FFFF00"/>
                          </a:solidFill>
                          <a:latin typeface="Arial" pitchFamily="34" charset="0"/>
                          <a:cs typeface="Arial" pitchFamily="34" charset="0"/>
                        </a:rPr>
                        <a:t>2</a:t>
                      </a:r>
                      <a:r>
                        <a:rPr lang="en-US" sz="2000" b="0" baseline="30000" dirty="0" smtClean="0">
                          <a:solidFill>
                            <a:srgbClr val="FFFF00"/>
                          </a:solidFill>
                          <a:latin typeface="Arial" pitchFamily="34" charset="0"/>
                          <a:cs typeface="Arial" pitchFamily="34" charset="0"/>
                        </a:rPr>
                        <a:t>nd</a:t>
                      </a:r>
                      <a:r>
                        <a:rPr lang="en-US" sz="2000" b="0" dirty="0" smtClean="0">
                          <a:solidFill>
                            <a:srgbClr val="FFFF00"/>
                          </a:solidFill>
                          <a:latin typeface="Arial" pitchFamily="34" charset="0"/>
                          <a:cs typeface="Arial" pitchFamily="34" charset="0"/>
                        </a:rPr>
                        <a:t> – 3</a:t>
                      </a:r>
                      <a:r>
                        <a:rPr lang="en-US" sz="2000" b="0" baseline="30000" dirty="0" smtClean="0">
                          <a:solidFill>
                            <a:srgbClr val="FFFF00"/>
                          </a:solidFill>
                          <a:latin typeface="Arial" pitchFamily="34" charset="0"/>
                          <a:cs typeface="Arial" pitchFamily="34" charset="0"/>
                        </a:rPr>
                        <a:t>rd</a:t>
                      </a:r>
                      <a:r>
                        <a:rPr lang="en-US" sz="2000" b="0" dirty="0" smtClean="0">
                          <a:solidFill>
                            <a:srgbClr val="FFFF00"/>
                          </a:solidFill>
                          <a:latin typeface="Arial" pitchFamily="34" charset="0"/>
                          <a:cs typeface="Arial" pitchFamily="34" charset="0"/>
                        </a:rPr>
                        <a:t> April </a:t>
                      </a:r>
                      <a:r>
                        <a:rPr lang="en-US" sz="2000" b="0" dirty="0" smtClean="0">
                          <a:solidFill>
                            <a:srgbClr val="FFFF00"/>
                          </a:solidFill>
                          <a:latin typeface="Arial" pitchFamily="34" charset="0"/>
                          <a:cs typeface="Arial" pitchFamily="34" charset="0"/>
                        </a:rPr>
                        <a:t>2010</a:t>
                      </a:r>
                    </a:p>
                    <a:p>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76528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FFFF00"/>
                          </a:solidFill>
                          <a:latin typeface="Arial" pitchFamily="34" charset="0"/>
                          <a:cs typeface="Arial" pitchFamily="34" charset="0"/>
                        </a:rPr>
                        <a:t>4</a:t>
                      </a:r>
                      <a:r>
                        <a:rPr lang="en-US" sz="2000" b="0" baseline="30000" dirty="0" smtClean="0">
                          <a:solidFill>
                            <a:srgbClr val="FFFF00"/>
                          </a:solidFill>
                          <a:latin typeface="Arial" pitchFamily="34" charset="0"/>
                          <a:cs typeface="Arial" pitchFamily="34" charset="0"/>
                        </a:rPr>
                        <a:t>th</a:t>
                      </a:r>
                      <a:r>
                        <a:rPr lang="en-US" sz="2000" b="0" dirty="0" smtClean="0">
                          <a:solidFill>
                            <a:srgbClr val="FFFF00"/>
                          </a:solidFill>
                          <a:latin typeface="Arial" pitchFamily="34" charset="0"/>
                          <a:cs typeface="Arial" pitchFamily="34" charset="0"/>
                        </a:rPr>
                        <a:t> Biennial Conference</a:t>
                      </a:r>
                    </a:p>
                    <a:p>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FFFF00"/>
                          </a:solidFill>
                          <a:latin typeface="Arial" pitchFamily="34" charset="0"/>
                          <a:cs typeface="Arial" pitchFamily="34" charset="0"/>
                        </a:rPr>
                        <a:t>AIMC Lahore</a:t>
                      </a:r>
                    </a:p>
                    <a:p>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rgbClr val="FFFF00"/>
                          </a:solidFill>
                          <a:latin typeface="Arial" pitchFamily="34" charset="0"/>
                          <a:cs typeface="Arial" pitchFamily="34" charset="0"/>
                        </a:rPr>
                        <a:t>March 2011</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7924" name="Rectangle 2"/>
          <p:cNvSpPr>
            <a:spLocks noGrp="1" noChangeArrowheads="1"/>
          </p:cNvSpPr>
          <p:nvPr>
            <p:ph type="title"/>
          </p:nvPr>
        </p:nvSpPr>
        <p:spPr>
          <a:xfrm>
            <a:off x="457200" y="152400"/>
            <a:ext cx="8229600" cy="990600"/>
          </a:xfrm>
        </p:spPr>
        <p:txBody>
          <a:bodyPr/>
          <a:lstStyle/>
          <a:p>
            <a:r>
              <a:rPr lang="en-US" b="1" smtClean="0">
                <a:solidFill>
                  <a:srgbClr val="FF9933"/>
                </a:solidFill>
              </a:rPr>
              <a:t>PSCP courses/ conferences</a:t>
            </a:r>
            <a:endParaRPr lang="en-US" u="sng"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nvPr>
        </p:nvGraphicFramePr>
        <p:xfrm>
          <a:off x="173567" y="990600"/>
          <a:ext cx="8792521" cy="6477000"/>
        </p:xfrm>
        <a:graphic>
          <a:graphicData uri="http://schemas.openxmlformats.org/drawingml/2006/table">
            <a:tbl>
              <a:tblPr firstRow="1" bandRow="1">
                <a:tableStyleId>{5C22544A-7EE6-4342-B048-85BDC9FD1C3A}</a:tableStyleId>
              </a:tblPr>
              <a:tblGrid>
                <a:gridCol w="4694372"/>
                <a:gridCol w="2228991"/>
                <a:gridCol w="1869158"/>
              </a:tblGrid>
              <a:tr h="244392">
                <a:tc>
                  <a:txBody>
                    <a:bodyPr/>
                    <a:lstStyle/>
                    <a:p>
                      <a:r>
                        <a:rPr lang="en-US" sz="2400" dirty="0" smtClean="0">
                          <a:latin typeface="Arial" pitchFamily="34" charset="0"/>
                          <a:cs typeface="Arial" pitchFamily="34" charset="0"/>
                        </a:rPr>
                        <a:t>Events</a:t>
                      </a:r>
                      <a:endParaRPr lang="en-US" sz="2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smtClean="0">
                          <a:latin typeface="Arial" pitchFamily="34" charset="0"/>
                          <a:cs typeface="Arial" pitchFamily="34" charset="0"/>
                        </a:rPr>
                        <a:t>Venue</a:t>
                      </a:r>
                      <a:endParaRPr lang="en-US" sz="2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dirty="0" smtClean="0">
                          <a:latin typeface="Arial" pitchFamily="34" charset="0"/>
                          <a:cs typeface="Arial" pitchFamily="34" charset="0"/>
                        </a:rPr>
                        <a:t>Date</a:t>
                      </a:r>
                      <a:endParaRPr lang="en-US" sz="2400" dirty="0">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17608">
                <a:tc>
                  <a:txBody>
                    <a:bodyPr/>
                    <a:lstStyle/>
                    <a:p>
                      <a:r>
                        <a:rPr lang="en-US" sz="2000" b="0" dirty="0" smtClean="0">
                          <a:solidFill>
                            <a:srgbClr val="FFFF00"/>
                          </a:solidFill>
                          <a:latin typeface="Arial" pitchFamily="34" charset="0"/>
                          <a:cs typeface="Arial" pitchFamily="34" charset="0"/>
                        </a:rPr>
                        <a:t>Workshop on Quality Assurance</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FFFF00"/>
                          </a:solidFill>
                          <a:latin typeface="Arial" pitchFamily="34" charset="0"/>
                          <a:cs typeface="Arial" pitchFamily="34" charset="0"/>
                        </a:rPr>
                        <a:t>CH &amp; ICH  Lahore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rgbClr val="FFFF00"/>
                          </a:solidFill>
                          <a:latin typeface="Arial" pitchFamily="34" charset="0"/>
                          <a:cs typeface="Arial" pitchFamily="34" charset="0"/>
                        </a:rPr>
                        <a:t>22</a:t>
                      </a:r>
                      <a:r>
                        <a:rPr lang="en-US" sz="2000" b="0" baseline="30000" dirty="0" smtClean="0">
                          <a:solidFill>
                            <a:srgbClr val="FFFF00"/>
                          </a:solidFill>
                          <a:latin typeface="Arial" pitchFamily="34" charset="0"/>
                          <a:cs typeface="Arial" pitchFamily="34" charset="0"/>
                        </a:rPr>
                        <a:t>nd</a:t>
                      </a:r>
                      <a:r>
                        <a:rPr lang="en-US" sz="2000" b="0" dirty="0" smtClean="0">
                          <a:solidFill>
                            <a:srgbClr val="FFFF00"/>
                          </a:solidFill>
                          <a:latin typeface="Arial" pitchFamily="34" charset="0"/>
                          <a:cs typeface="Arial" pitchFamily="34" charset="0"/>
                        </a:rPr>
                        <a:t> March 2003</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65733">
                <a:tc>
                  <a:txBody>
                    <a:bodyPr/>
                    <a:lstStyle/>
                    <a:p>
                      <a:r>
                        <a:rPr lang="en-US" sz="2000" b="0" dirty="0" smtClean="0">
                          <a:solidFill>
                            <a:srgbClr val="FFFF00"/>
                          </a:solidFill>
                          <a:latin typeface="Arial" pitchFamily="34" charset="0"/>
                          <a:cs typeface="Arial" pitchFamily="34" charset="0"/>
                        </a:rPr>
                        <a:t>External Quality Control</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rgbClr val="FFFF00"/>
                          </a:solidFill>
                          <a:latin typeface="Arial" pitchFamily="34" charset="0"/>
                          <a:cs typeface="Arial" pitchFamily="34" charset="0"/>
                        </a:rPr>
                        <a:t>KEMU</a:t>
                      </a:r>
                      <a:r>
                        <a:rPr lang="en-US" sz="2000" b="0" baseline="0" dirty="0" smtClean="0">
                          <a:solidFill>
                            <a:srgbClr val="FFFF00"/>
                          </a:solidFill>
                          <a:latin typeface="Arial" pitchFamily="34" charset="0"/>
                          <a:cs typeface="Arial" pitchFamily="34" charset="0"/>
                        </a:rPr>
                        <a:t> </a:t>
                      </a:r>
                      <a:r>
                        <a:rPr lang="en-US" sz="2000" b="0" dirty="0" smtClean="0">
                          <a:solidFill>
                            <a:srgbClr val="FFFF00"/>
                          </a:solidFill>
                          <a:latin typeface="Arial" pitchFamily="34" charset="0"/>
                          <a:cs typeface="Arial" pitchFamily="34" charset="0"/>
                        </a:rPr>
                        <a:t>Lahore</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rgbClr val="FFFF00"/>
                          </a:solidFill>
                          <a:latin typeface="Arial" pitchFamily="34" charset="0"/>
                          <a:cs typeface="Arial" pitchFamily="34" charset="0"/>
                        </a:rPr>
                        <a:t>2006 </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51045">
                <a:tc>
                  <a:txBody>
                    <a:bodyPr/>
                    <a:lstStyle/>
                    <a:p>
                      <a:r>
                        <a:rPr lang="en-US" sz="2000" b="0" dirty="0" smtClean="0">
                          <a:solidFill>
                            <a:srgbClr val="FFFF00"/>
                          </a:solidFill>
                          <a:latin typeface="Arial" pitchFamily="34" charset="0"/>
                          <a:cs typeface="Arial" pitchFamily="34" charset="0"/>
                        </a:rPr>
                        <a:t>Workshop on</a:t>
                      </a:r>
                      <a:r>
                        <a:rPr lang="en-US" sz="2000" b="0" baseline="0" dirty="0" smtClean="0">
                          <a:solidFill>
                            <a:srgbClr val="FFFF00"/>
                          </a:solidFill>
                          <a:latin typeface="Arial" pitchFamily="34" charset="0"/>
                          <a:cs typeface="Arial" pitchFamily="34" charset="0"/>
                        </a:rPr>
                        <a:t> Lab Management</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rgbClr val="FFFF00"/>
                          </a:solidFill>
                          <a:latin typeface="Arial" pitchFamily="34" charset="0"/>
                          <a:cs typeface="Arial" pitchFamily="34" charset="0"/>
                        </a:rPr>
                        <a:t>Shalamar Hospital </a:t>
                      </a:r>
                    </a:p>
                    <a:p>
                      <a:r>
                        <a:rPr lang="en-US" sz="2000" b="0" dirty="0" smtClean="0">
                          <a:solidFill>
                            <a:srgbClr val="FFFF00"/>
                          </a:solidFill>
                          <a:latin typeface="Arial" pitchFamily="34" charset="0"/>
                          <a:cs typeface="Arial" pitchFamily="34" charset="0"/>
                        </a:rPr>
                        <a:t>Lahore</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rgbClr val="FFFF00"/>
                          </a:solidFill>
                          <a:latin typeface="Arial" pitchFamily="34" charset="0"/>
                          <a:cs typeface="Arial" pitchFamily="34" charset="0"/>
                        </a:rPr>
                        <a:t>6</a:t>
                      </a:r>
                      <a:r>
                        <a:rPr lang="en-US" sz="2000" b="0" baseline="30000" dirty="0" smtClean="0">
                          <a:solidFill>
                            <a:srgbClr val="FFFF00"/>
                          </a:solidFill>
                          <a:latin typeface="Arial" pitchFamily="34" charset="0"/>
                          <a:cs typeface="Arial" pitchFamily="34" charset="0"/>
                        </a:rPr>
                        <a:t>th</a:t>
                      </a:r>
                      <a:r>
                        <a:rPr lang="en-US" sz="2000" b="0" dirty="0" smtClean="0">
                          <a:solidFill>
                            <a:srgbClr val="FFFF00"/>
                          </a:solidFill>
                          <a:latin typeface="Arial" pitchFamily="34" charset="0"/>
                          <a:cs typeface="Arial" pitchFamily="34" charset="0"/>
                        </a:rPr>
                        <a:t> May 2006</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37160">
                <a:tc>
                  <a:txBody>
                    <a:bodyPr/>
                    <a:lstStyle/>
                    <a:p>
                      <a:r>
                        <a:rPr lang="en-US" sz="2000" b="0" dirty="0" smtClean="0">
                          <a:solidFill>
                            <a:srgbClr val="FFFF00"/>
                          </a:solidFill>
                          <a:latin typeface="Arial" pitchFamily="34" charset="0"/>
                          <a:cs typeface="Arial" pitchFamily="34" charset="0"/>
                        </a:rPr>
                        <a:t>Workshop on Diabetes Mellitus</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rgbClr val="FFFF00"/>
                          </a:solidFill>
                          <a:latin typeface="Arial" pitchFamily="34" charset="0"/>
                          <a:cs typeface="Arial" pitchFamily="34" charset="0"/>
                        </a:rPr>
                        <a:t>Children Hospital</a:t>
                      </a:r>
                    </a:p>
                    <a:p>
                      <a:r>
                        <a:rPr lang="en-US" sz="2000" b="0" dirty="0" smtClean="0">
                          <a:solidFill>
                            <a:srgbClr val="FFFF00"/>
                          </a:solidFill>
                          <a:latin typeface="Arial" pitchFamily="34" charset="0"/>
                          <a:cs typeface="Arial" pitchFamily="34" charset="0"/>
                        </a:rPr>
                        <a:t>Lahore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rgbClr val="FFFF00"/>
                          </a:solidFill>
                          <a:latin typeface="Arial" pitchFamily="34" charset="0"/>
                          <a:cs typeface="Arial" pitchFamily="34" charset="0"/>
                        </a:rPr>
                        <a:t>27</a:t>
                      </a:r>
                      <a:r>
                        <a:rPr lang="en-US" sz="2000" b="0" baseline="30000" dirty="0" smtClean="0">
                          <a:solidFill>
                            <a:srgbClr val="FFFF00"/>
                          </a:solidFill>
                          <a:latin typeface="Arial" pitchFamily="34" charset="0"/>
                          <a:cs typeface="Arial" pitchFamily="34" charset="0"/>
                        </a:rPr>
                        <a:t>th</a:t>
                      </a:r>
                      <a:r>
                        <a:rPr lang="en-US" sz="2000" b="0" dirty="0" smtClean="0">
                          <a:solidFill>
                            <a:srgbClr val="FFFF00"/>
                          </a:solidFill>
                          <a:latin typeface="Arial" pitchFamily="34" charset="0"/>
                          <a:cs typeface="Arial" pitchFamily="34" charset="0"/>
                        </a:rPr>
                        <a:t> November 2006</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40080">
                <a:tc>
                  <a:txBody>
                    <a:bodyPr/>
                    <a:lstStyle/>
                    <a:p>
                      <a:r>
                        <a:rPr lang="en-US" sz="2000" b="0" dirty="0" smtClean="0">
                          <a:solidFill>
                            <a:srgbClr val="FFFF00"/>
                          </a:solidFill>
                          <a:latin typeface="Arial" pitchFamily="34" charset="0"/>
                          <a:cs typeface="Arial" pitchFamily="34" charset="0"/>
                        </a:rPr>
                        <a:t>Workshop on Lab</a:t>
                      </a:r>
                      <a:r>
                        <a:rPr lang="en-US" sz="2000" b="0" baseline="0" dirty="0" smtClean="0">
                          <a:solidFill>
                            <a:srgbClr val="FFFF00"/>
                          </a:solidFill>
                          <a:latin typeface="Arial" pitchFamily="34" charset="0"/>
                          <a:cs typeface="Arial" pitchFamily="34" charset="0"/>
                        </a:rPr>
                        <a:t> Reengineering &amp; Process </a:t>
                      </a:r>
                    </a:p>
                    <a:p>
                      <a:r>
                        <a:rPr lang="en-US" sz="2000" b="0" baseline="0" dirty="0" smtClean="0">
                          <a:solidFill>
                            <a:srgbClr val="FFFF00"/>
                          </a:solidFill>
                          <a:latin typeface="Arial" pitchFamily="34" charset="0"/>
                          <a:cs typeface="Arial" pitchFamily="34" charset="0"/>
                        </a:rPr>
                        <a:t>improvement</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rgbClr val="FFFF00"/>
                          </a:solidFill>
                          <a:latin typeface="Arial" pitchFamily="34" charset="0"/>
                          <a:cs typeface="Arial" pitchFamily="34" charset="0"/>
                        </a:rPr>
                        <a:t>AKU Karachi</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rgbClr val="FFFF00"/>
                          </a:solidFill>
                          <a:latin typeface="Arial" pitchFamily="34" charset="0"/>
                          <a:cs typeface="Arial" pitchFamily="34" charset="0"/>
                        </a:rPr>
                        <a:t>9</a:t>
                      </a:r>
                      <a:r>
                        <a:rPr lang="en-US" sz="2000" b="0" baseline="30000" dirty="0" smtClean="0">
                          <a:solidFill>
                            <a:srgbClr val="FFFF00"/>
                          </a:solidFill>
                          <a:latin typeface="Arial" pitchFamily="34" charset="0"/>
                          <a:cs typeface="Arial" pitchFamily="34" charset="0"/>
                        </a:rPr>
                        <a:t>th</a:t>
                      </a:r>
                      <a:r>
                        <a:rPr lang="en-US" sz="2000" b="0" dirty="0" smtClean="0">
                          <a:solidFill>
                            <a:srgbClr val="FFFF00"/>
                          </a:solidFill>
                          <a:latin typeface="Arial" pitchFamily="34" charset="0"/>
                          <a:cs typeface="Arial" pitchFamily="34" charset="0"/>
                        </a:rPr>
                        <a:t> March 2007</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37160">
                <a:tc>
                  <a:txBody>
                    <a:bodyPr/>
                    <a:lstStyle/>
                    <a:p>
                      <a:r>
                        <a:rPr lang="en-US" sz="2000" b="0" dirty="0" smtClean="0">
                          <a:solidFill>
                            <a:srgbClr val="FFFF00"/>
                          </a:solidFill>
                          <a:latin typeface="Arial" pitchFamily="34" charset="0"/>
                          <a:cs typeface="Arial" pitchFamily="34" charset="0"/>
                        </a:rPr>
                        <a:t>External Quality Control</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rgbClr val="FFFF00"/>
                          </a:solidFill>
                          <a:latin typeface="Arial" pitchFamily="34" charset="0"/>
                          <a:cs typeface="Arial" pitchFamily="34" charset="0"/>
                        </a:rPr>
                        <a:t>KMC</a:t>
                      </a:r>
                      <a:r>
                        <a:rPr lang="en-US" sz="2000" b="0" baseline="0" dirty="0" smtClean="0">
                          <a:solidFill>
                            <a:srgbClr val="FFFF00"/>
                          </a:solidFill>
                          <a:latin typeface="Arial" pitchFamily="34" charset="0"/>
                          <a:cs typeface="Arial" pitchFamily="34" charset="0"/>
                        </a:rPr>
                        <a:t> Peshawar </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rgbClr val="FFFF00"/>
                          </a:solidFill>
                          <a:latin typeface="Arial" pitchFamily="34" charset="0"/>
                          <a:cs typeface="Arial" pitchFamily="34" charset="0"/>
                        </a:rPr>
                        <a:t>30</a:t>
                      </a:r>
                      <a:r>
                        <a:rPr lang="en-US" sz="2000" b="0" baseline="30000" dirty="0" smtClean="0">
                          <a:solidFill>
                            <a:srgbClr val="FFFF00"/>
                          </a:solidFill>
                          <a:latin typeface="Arial" pitchFamily="34" charset="0"/>
                          <a:cs typeface="Arial" pitchFamily="34" charset="0"/>
                        </a:rPr>
                        <a:t>th</a:t>
                      </a:r>
                      <a:r>
                        <a:rPr lang="en-US" sz="2000" b="0" baseline="0" dirty="0" smtClean="0">
                          <a:solidFill>
                            <a:srgbClr val="FFFF00"/>
                          </a:solidFill>
                          <a:latin typeface="Arial" pitchFamily="34" charset="0"/>
                          <a:cs typeface="Arial" pitchFamily="34" charset="0"/>
                        </a:rPr>
                        <a:t> Nov 2007</a:t>
                      </a:r>
                      <a:r>
                        <a:rPr lang="en-US" sz="2000" b="0" dirty="0" smtClean="0">
                          <a:solidFill>
                            <a:srgbClr val="FFFF00"/>
                          </a:solidFill>
                          <a:latin typeface="Arial" pitchFamily="34" charset="0"/>
                          <a:cs typeface="Arial" pitchFamily="34" charset="0"/>
                        </a:rPr>
                        <a:t> </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11480">
                <a:tc>
                  <a:txBody>
                    <a:bodyPr/>
                    <a:lstStyle/>
                    <a:p>
                      <a:r>
                        <a:rPr lang="en-US" sz="2000" b="0" dirty="0" smtClean="0">
                          <a:solidFill>
                            <a:srgbClr val="FFFF00"/>
                          </a:solidFill>
                          <a:latin typeface="Arial" pitchFamily="34" charset="0"/>
                          <a:cs typeface="Arial" pitchFamily="34" charset="0"/>
                        </a:rPr>
                        <a:t>Workshop on</a:t>
                      </a:r>
                      <a:r>
                        <a:rPr lang="en-US" sz="2000" b="0" baseline="0" dirty="0" smtClean="0">
                          <a:solidFill>
                            <a:srgbClr val="FFFF00"/>
                          </a:solidFill>
                          <a:latin typeface="Arial" pitchFamily="34" charset="0"/>
                          <a:cs typeface="Arial" pitchFamily="34" charset="0"/>
                        </a:rPr>
                        <a:t> Lab Accreditation</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rgbClr val="FFFF00"/>
                          </a:solidFill>
                          <a:latin typeface="Arial" pitchFamily="34" charset="0"/>
                          <a:cs typeface="Arial" pitchFamily="34" charset="0"/>
                        </a:rPr>
                        <a:t>NIH  Islamabad</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rgbClr val="FFFF00"/>
                          </a:solidFill>
                          <a:latin typeface="Arial" pitchFamily="34" charset="0"/>
                          <a:cs typeface="Arial" pitchFamily="34" charset="0"/>
                        </a:rPr>
                        <a:t>2008</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59080">
                <a:tc>
                  <a:txBody>
                    <a:bodyPr/>
                    <a:lstStyle/>
                    <a:p>
                      <a:r>
                        <a:rPr lang="en-US" sz="2000" b="0" dirty="0" smtClean="0">
                          <a:solidFill>
                            <a:srgbClr val="FFFF00"/>
                          </a:solidFill>
                          <a:latin typeface="Arial" pitchFamily="34" charset="0"/>
                          <a:cs typeface="Arial" pitchFamily="34" charset="0"/>
                        </a:rPr>
                        <a:t>Awareness</a:t>
                      </a:r>
                      <a:r>
                        <a:rPr lang="en-US" sz="2000" b="0" baseline="0" dirty="0" smtClean="0">
                          <a:solidFill>
                            <a:srgbClr val="FFFF00"/>
                          </a:solidFill>
                          <a:latin typeface="Arial" pitchFamily="34" charset="0"/>
                          <a:cs typeface="Arial" pitchFamily="34" charset="0"/>
                        </a:rPr>
                        <a:t> w</a:t>
                      </a:r>
                      <a:r>
                        <a:rPr lang="en-US" sz="2000" b="0" dirty="0" smtClean="0">
                          <a:solidFill>
                            <a:srgbClr val="FFFF00"/>
                          </a:solidFill>
                          <a:latin typeface="Arial" pitchFamily="34" charset="0"/>
                          <a:cs typeface="Arial" pitchFamily="34" charset="0"/>
                        </a:rPr>
                        <a:t>orkshop on</a:t>
                      </a:r>
                      <a:r>
                        <a:rPr lang="en-US" sz="2000" b="0" baseline="0" dirty="0" smtClean="0">
                          <a:solidFill>
                            <a:srgbClr val="FFFF00"/>
                          </a:solidFill>
                          <a:latin typeface="Arial" pitchFamily="34" charset="0"/>
                          <a:cs typeface="Arial" pitchFamily="34" charset="0"/>
                        </a:rPr>
                        <a:t> Lab Accreditation</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rgbClr val="FFFF00"/>
                          </a:solidFill>
                          <a:latin typeface="Arial" pitchFamily="34" charset="0"/>
                          <a:cs typeface="Arial" pitchFamily="34" charset="0"/>
                        </a:rPr>
                        <a:t>Ziauddin University </a:t>
                      </a:r>
                    </a:p>
                    <a:p>
                      <a:r>
                        <a:rPr lang="en-US" sz="2000" b="0" dirty="0" smtClean="0">
                          <a:solidFill>
                            <a:srgbClr val="FFFF00"/>
                          </a:solidFill>
                          <a:latin typeface="Arial" pitchFamily="34" charset="0"/>
                          <a:cs typeface="Arial" pitchFamily="34" charset="0"/>
                        </a:rPr>
                        <a:t>Karachi</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rgbClr val="FFFF00"/>
                          </a:solidFill>
                          <a:latin typeface="Arial" pitchFamily="34" charset="0"/>
                          <a:cs typeface="Arial" pitchFamily="34" charset="0"/>
                        </a:rPr>
                        <a:t>2008</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882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rgbClr val="FFFF00"/>
                          </a:solidFill>
                          <a:latin typeface="Arial" pitchFamily="34" charset="0"/>
                          <a:cs typeface="Arial" pitchFamily="34" charset="0"/>
                        </a:rPr>
                        <a:t>Workshop on Diabetes Mellitus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rgbClr val="FFFF00"/>
                          </a:solidFill>
                          <a:latin typeface="Arial" pitchFamily="34" charset="0"/>
                          <a:cs typeface="Arial" pitchFamily="34" charset="0"/>
                        </a:rPr>
                        <a:t>QMC Bahawalpur</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0" dirty="0" smtClean="0">
                          <a:solidFill>
                            <a:srgbClr val="FFFF00"/>
                          </a:solidFill>
                          <a:latin typeface="Arial" pitchFamily="34" charset="0"/>
                          <a:cs typeface="Arial" pitchFamily="34" charset="0"/>
                        </a:rPr>
                        <a:t>March 2009</a:t>
                      </a:r>
                      <a:endParaRPr lang="en-US" sz="2000" b="0"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8960" name="Rectangle 2"/>
          <p:cNvSpPr>
            <a:spLocks noGrp="1" noChangeArrowheads="1"/>
          </p:cNvSpPr>
          <p:nvPr>
            <p:ph type="title"/>
          </p:nvPr>
        </p:nvSpPr>
        <p:spPr>
          <a:xfrm>
            <a:off x="457200" y="152400"/>
            <a:ext cx="8229600" cy="990600"/>
          </a:xfrm>
        </p:spPr>
        <p:txBody>
          <a:bodyPr/>
          <a:lstStyle/>
          <a:p>
            <a:r>
              <a:rPr lang="en-US" b="1" smtClean="0">
                <a:solidFill>
                  <a:srgbClr val="FF9933"/>
                </a:solidFill>
              </a:rPr>
              <a:t>PSCP workshops</a:t>
            </a:r>
            <a:endParaRPr lang="en-US" u="sng"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04800" y="1295400"/>
            <a:ext cx="7450667" cy="3429000"/>
          </a:xfrm>
        </p:spPr>
        <p:txBody>
          <a:bodyPr/>
          <a:lstStyle/>
          <a:p>
            <a:pPr>
              <a:lnSpc>
                <a:spcPct val="150000"/>
              </a:lnSpc>
            </a:pPr>
            <a:r>
              <a:rPr lang="en-US" b="1" smtClean="0">
                <a:solidFill>
                  <a:srgbClr val="FF9933"/>
                </a:solidFill>
                <a:cs typeface="Arial" pitchFamily="34" charset="0"/>
              </a:rPr>
              <a:t>International affiliation</a:t>
            </a:r>
            <a:br>
              <a:rPr lang="en-US" b="1" smtClean="0">
                <a:solidFill>
                  <a:srgbClr val="FF9933"/>
                </a:solidFill>
                <a:cs typeface="Arial" pitchFamily="34" charset="0"/>
              </a:rPr>
            </a:br>
            <a:r>
              <a:rPr lang="en-US" b="1" smtClean="0">
                <a:solidFill>
                  <a:srgbClr val="FF9933"/>
                </a:solidFill>
                <a:cs typeface="Arial" pitchFamily="34" charset="0"/>
              </a:rPr>
              <a:t>with</a:t>
            </a:r>
            <a:br>
              <a:rPr lang="en-US" b="1" smtClean="0">
                <a:solidFill>
                  <a:srgbClr val="FF9933"/>
                </a:solidFill>
                <a:cs typeface="Arial" pitchFamily="34" charset="0"/>
              </a:rPr>
            </a:br>
            <a:r>
              <a:rPr lang="en-US" b="1" smtClean="0">
                <a:solidFill>
                  <a:srgbClr val="FF9933"/>
                </a:solidFill>
                <a:cs typeface="Arial" pitchFamily="34" charset="0"/>
              </a:rPr>
              <a:t>APFCB &amp; IFCC</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ctrTitle"/>
          </p:nvPr>
        </p:nvSpPr>
        <p:spPr>
          <a:xfrm>
            <a:off x="372534" y="2590800"/>
            <a:ext cx="7484533" cy="2133600"/>
          </a:xfrm>
        </p:spPr>
        <p:txBody>
          <a:bodyPr/>
          <a:lstStyle/>
          <a:p>
            <a:pPr eaLnBrk="1" hangingPunct="1"/>
            <a:r>
              <a:rPr lang="en-US" sz="5400" b="1" smtClean="0">
                <a:solidFill>
                  <a:srgbClr val="FF9933"/>
                </a:solidFill>
                <a:latin typeface="Arial Black" pitchFamily="34" charset="0"/>
              </a:rPr>
              <a:t>4</a:t>
            </a:r>
            <a:r>
              <a:rPr lang="en-US" sz="5400" b="1" baseline="30000" smtClean="0">
                <a:solidFill>
                  <a:srgbClr val="FF9933"/>
                </a:solidFill>
                <a:latin typeface="Arial Black" pitchFamily="34" charset="0"/>
              </a:rPr>
              <a:t>th</a:t>
            </a:r>
            <a:r>
              <a:rPr lang="en-US" sz="5400" b="1" smtClean="0">
                <a:solidFill>
                  <a:srgbClr val="FF9933"/>
                </a:solidFill>
                <a:latin typeface="Arial Black" pitchFamily="34" charset="0"/>
              </a:rPr>
              <a:t> Biennial Course Programme</a:t>
            </a:r>
            <a:endParaRPr lang="en-GB" sz="5400" b="1" smtClean="0">
              <a:solidFill>
                <a:srgbClr val="FF9933"/>
              </a:solidFill>
            </a:endParaRPr>
          </a:p>
        </p:txBody>
      </p:sp>
      <p:pic>
        <p:nvPicPr>
          <p:cNvPr id="3076" name="Picture 16"/>
          <p:cNvPicPr>
            <a:picLocks noChangeAspect="1" noChangeArrowheads="1"/>
          </p:cNvPicPr>
          <p:nvPr/>
        </p:nvPicPr>
        <p:blipFill>
          <a:blip r:embed="rId4" cstate="print">
            <a:clrChange>
              <a:clrFrom>
                <a:srgbClr val="FFFFFF"/>
              </a:clrFrom>
              <a:clrTo>
                <a:srgbClr val="FFFFFF">
                  <a:alpha val="0"/>
                </a:srgbClr>
              </a:clrTo>
            </a:clrChange>
          </a:blip>
          <a:srcRect r="-606"/>
          <a:stretch>
            <a:fillRect/>
          </a:stretch>
        </p:blipFill>
        <p:spPr bwMode="auto">
          <a:xfrm>
            <a:off x="6249812" y="201613"/>
            <a:ext cx="1370188" cy="1600200"/>
          </a:xfrm>
          <a:prstGeom prst="rect">
            <a:avLst/>
          </a:prstGeom>
          <a:noFill/>
          <a:ln w="38100">
            <a:noFill/>
            <a:miter lim="800000"/>
            <a:headEnd/>
            <a:tailEnd/>
          </a:ln>
        </p:spPr>
      </p:pic>
      <p:graphicFrame>
        <p:nvGraphicFramePr>
          <p:cNvPr id="3074" name="Object 4"/>
          <p:cNvGraphicFramePr>
            <a:graphicFrameLocks noChangeAspect="1"/>
          </p:cNvGraphicFramePr>
          <p:nvPr/>
        </p:nvGraphicFramePr>
        <p:xfrm>
          <a:off x="754945" y="319089"/>
          <a:ext cx="1354667" cy="1489075"/>
        </p:xfrm>
        <a:graphic>
          <a:graphicData uri="http://schemas.openxmlformats.org/presentationml/2006/ole">
            <p:oleObj spid="_x0000_s112642" name="CorelDRAW" r:id="rId5" imgW="5967984" imgH="5687568" progId="CorelDRAW.Graphic.9">
              <p:embed/>
            </p:oleObj>
          </a:graphicData>
        </a:graphic>
      </p:graphicFrame>
    </p:spTree>
  </p:cSld>
  <p:clrMapOvr>
    <a:masterClrMapping/>
  </p:clrMapOvr>
  <p:transition>
    <p:blinds/>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176867" y="228600"/>
            <a:ext cx="7391400" cy="1143000"/>
          </a:xfrm>
        </p:spPr>
        <p:txBody>
          <a:bodyPr/>
          <a:lstStyle/>
          <a:p>
            <a:r>
              <a:rPr lang="en-US" b="1" smtClean="0">
                <a:solidFill>
                  <a:srgbClr val="FF9933"/>
                </a:solidFill>
                <a:cs typeface="Arial" pitchFamily="34" charset="0"/>
              </a:rPr>
              <a:t>1</a:t>
            </a:r>
            <a:r>
              <a:rPr lang="en-US" b="1" baseline="30000" smtClean="0">
                <a:solidFill>
                  <a:srgbClr val="FF9933"/>
                </a:solidFill>
                <a:cs typeface="Arial" pitchFamily="34" charset="0"/>
              </a:rPr>
              <a:t>st</a:t>
            </a:r>
            <a:r>
              <a:rPr lang="en-US" b="1" smtClean="0">
                <a:solidFill>
                  <a:srgbClr val="FF9933"/>
                </a:solidFill>
                <a:cs typeface="Arial" pitchFamily="34" charset="0"/>
              </a:rPr>
              <a:t> Day – 16</a:t>
            </a:r>
            <a:r>
              <a:rPr lang="en-US" b="1" baseline="30000" smtClean="0">
                <a:solidFill>
                  <a:srgbClr val="FF9933"/>
                </a:solidFill>
                <a:cs typeface="Arial" pitchFamily="34" charset="0"/>
              </a:rPr>
              <a:t>th</a:t>
            </a:r>
            <a:r>
              <a:rPr lang="en-US" b="1" smtClean="0">
                <a:solidFill>
                  <a:srgbClr val="FF9933"/>
                </a:solidFill>
                <a:cs typeface="Arial" pitchFamily="34" charset="0"/>
              </a:rPr>
              <a:t> March 2012</a:t>
            </a:r>
            <a:endParaRPr lang="en-US" smtClean="0">
              <a:solidFill>
                <a:srgbClr val="FF9933"/>
              </a:solidFill>
              <a:cs typeface="Arial" pitchFamily="34" charset="0"/>
            </a:endParaRPr>
          </a:p>
        </p:txBody>
      </p:sp>
      <p:graphicFrame>
        <p:nvGraphicFramePr>
          <p:cNvPr id="8230" name="Group 38"/>
          <p:cNvGraphicFramePr>
            <a:graphicFrameLocks noGrp="1"/>
          </p:cNvGraphicFramePr>
          <p:nvPr/>
        </p:nvGraphicFramePr>
        <p:xfrm>
          <a:off x="381000" y="1477963"/>
          <a:ext cx="8458199" cy="4998722"/>
        </p:xfrm>
        <a:graphic>
          <a:graphicData uri="http://schemas.openxmlformats.org/drawingml/2006/table">
            <a:tbl>
              <a:tblPr/>
              <a:tblGrid>
                <a:gridCol w="1582378"/>
                <a:gridCol w="6875821"/>
              </a:tblGrid>
              <a:tr h="624990">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Time  (hrs)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1600" b="1" i="0" u="none" strike="noStrike" cap="none" normalizeH="0" baseline="0" dirty="0" smtClean="0">
                          <a:ln>
                            <a:noFill/>
                          </a:ln>
                          <a:solidFill>
                            <a:srgbClr val="FFFF00"/>
                          </a:solidFill>
                          <a:effectLst/>
                          <a:latin typeface="Arial" pitchFamily="34" charset="0"/>
                          <a:cs typeface="Arial" pitchFamily="34" charset="0"/>
                        </a:rPr>
                        <a:t>SESSION - 1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4990">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0830-0925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Course Registration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4990">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0925-0930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Guests to be seated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4990">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0930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Arrival of Chief Guest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4990">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0930-0935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Tilawat</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9711">
                <a:tc>
                  <a:txBody>
                    <a:bodyPr/>
                    <a:lstStyle/>
                    <a:p>
                      <a:pPr marL="0" marR="0" lvl="0" indent="0" algn="ctr" defTabSz="914400" rtl="0" eaLnBrk="1" fontAlgn="base" latinLnBrk="0" hangingPunct="1">
                        <a:lnSpc>
                          <a:spcPct val="150000"/>
                        </a:lnSpc>
                        <a:spcBef>
                          <a:spcPct val="0"/>
                        </a:spcBef>
                        <a:spcAft>
                          <a:spcPts val="100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0935-0950</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Welcome address/ course introduction  by Comdt AFIP</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9071">
                <a:tc>
                  <a:txBody>
                    <a:bodyPr/>
                    <a:lstStyle/>
                    <a:p>
                      <a:pPr marL="0" marR="0" lvl="0" indent="0" algn="ctr" defTabSz="914400" rtl="0" eaLnBrk="1" fontAlgn="base" latinLnBrk="0" hangingPunct="1">
                        <a:lnSpc>
                          <a:spcPct val="150000"/>
                        </a:lnSpc>
                        <a:spcBef>
                          <a:spcPct val="0"/>
                        </a:spcBef>
                        <a:spcAft>
                          <a:spcPts val="100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0950-1000</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Address by Chief Guest </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4990">
                <a:tc>
                  <a:txBody>
                    <a:bodyPr/>
                    <a:lstStyle/>
                    <a:p>
                      <a:pPr marL="0" marR="0" lvl="0" indent="0" algn="ctr" defTabSz="914400" rtl="0" eaLnBrk="1" fontAlgn="base" latinLnBrk="0" hangingPunct="1">
                        <a:lnSpc>
                          <a:spcPct val="150000"/>
                        </a:lnSpc>
                        <a:spcBef>
                          <a:spcPct val="0"/>
                        </a:spcBef>
                        <a:spcAft>
                          <a:spcPts val="100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Calibri" pitchFamily="34" charset="0"/>
                          <a:cs typeface="Arial" pitchFamily="34" charset="0"/>
                        </a:rPr>
                        <a:t>1030-1100</a:t>
                      </a: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Tea Break</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982134" y="381000"/>
            <a:ext cx="7391400" cy="1143000"/>
          </a:xfrm>
        </p:spPr>
        <p:txBody>
          <a:bodyPr/>
          <a:lstStyle/>
          <a:p>
            <a:r>
              <a:rPr lang="en-US" b="1" smtClean="0">
                <a:solidFill>
                  <a:srgbClr val="FF9933"/>
                </a:solidFill>
                <a:cs typeface="Arial" pitchFamily="34" charset="0"/>
              </a:rPr>
              <a:t>1</a:t>
            </a:r>
            <a:r>
              <a:rPr lang="en-US" b="1" baseline="30000" smtClean="0">
                <a:solidFill>
                  <a:srgbClr val="FF9933"/>
                </a:solidFill>
                <a:cs typeface="Arial" pitchFamily="34" charset="0"/>
              </a:rPr>
              <a:t>st</a:t>
            </a:r>
            <a:r>
              <a:rPr lang="en-US" b="1" smtClean="0">
                <a:solidFill>
                  <a:srgbClr val="FF9933"/>
                </a:solidFill>
                <a:cs typeface="Arial" pitchFamily="34" charset="0"/>
              </a:rPr>
              <a:t> Day – 16</a:t>
            </a:r>
            <a:r>
              <a:rPr lang="en-US" b="1" baseline="30000" smtClean="0">
                <a:solidFill>
                  <a:srgbClr val="FF9933"/>
                </a:solidFill>
                <a:cs typeface="Arial" pitchFamily="34" charset="0"/>
              </a:rPr>
              <a:t>th</a:t>
            </a:r>
            <a:r>
              <a:rPr lang="en-US" b="1" smtClean="0">
                <a:solidFill>
                  <a:srgbClr val="FF9933"/>
                </a:solidFill>
                <a:cs typeface="Arial" pitchFamily="34" charset="0"/>
              </a:rPr>
              <a:t> March 2012</a:t>
            </a:r>
            <a:endParaRPr lang="en-US" smtClean="0">
              <a:solidFill>
                <a:srgbClr val="FF9933"/>
              </a:solidFill>
              <a:cs typeface="Arial" pitchFamily="34" charset="0"/>
            </a:endParaRPr>
          </a:p>
        </p:txBody>
      </p:sp>
      <p:graphicFrame>
        <p:nvGraphicFramePr>
          <p:cNvPr id="6" name="Table 5"/>
          <p:cNvGraphicFramePr>
            <a:graphicFrameLocks noGrp="1"/>
          </p:cNvGraphicFramePr>
          <p:nvPr/>
        </p:nvGraphicFramePr>
        <p:xfrm>
          <a:off x="457200" y="1676400"/>
          <a:ext cx="8305800" cy="4495801"/>
        </p:xfrm>
        <a:graphic>
          <a:graphicData uri="http://schemas.openxmlformats.org/drawingml/2006/table">
            <a:tbl>
              <a:tblPr firstRow="1" bandRow="1">
                <a:tableStyleId>{5C22544A-7EE6-4342-B048-85BDC9FD1C3A}</a:tableStyleId>
              </a:tblPr>
              <a:tblGrid>
                <a:gridCol w="1500334"/>
                <a:gridCol w="4012391"/>
                <a:gridCol w="643364"/>
                <a:gridCol w="2149711"/>
              </a:tblGrid>
              <a:tr h="507904">
                <a:tc>
                  <a:txBody>
                    <a:bodyPr/>
                    <a:lstStyle/>
                    <a:p>
                      <a:pPr>
                        <a:lnSpc>
                          <a:spcPct val="100000"/>
                        </a:lnSpc>
                      </a:pPr>
                      <a:r>
                        <a:rPr lang="en-US" sz="1600" dirty="0" smtClean="0">
                          <a:solidFill>
                            <a:schemeClr val="tx1"/>
                          </a:solidFill>
                          <a:latin typeface="Arial" pitchFamily="34" charset="0"/>
                          <a:cs typeface="Arial" pitchFamily="34" charset="0"/>
                        </a:rPr>
                        <a:t>Time</a:t>
                      </a:r>
                      <a:r>
                        <a:rPr lang="en-US" sz="1600" baseline="0" dirty="0" smtClean="0">
                          <a:solidFill>
                            <a:schemeClr val="tx1"/>
                          </a:solidFill>
                          <a:latin typeface="Arial" pitchFamily="34" charset="0"/>
                          <a:cs typeface="Arial" pitchFamily="34" charset="0"/>
                        </a:rPr>
                        <a:t> </a:t>
                      </a:r>
                      <a:endParaRPr lang="en-US" sz="160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nSpc>
                          <a:spcPct val="100000"/>
                        </a:lnSpc>
                      </a:pPr>
                      <a:r>
                        <a:rPr lang="en-US" sz="1600" dirty="0" smtClean="0">
                          <a:solidFill>
                            <a:schemeClr val="tx1"/>
                          </a:solidFill>
                          <a:latin typeface="Arial" pitchFamily="34" charset="0"/>
                          <a:cs typeface="Arial" pitchFamily="34" charset="0"/>
                        </a:rPr>
                        <a:t>Topics </a:t>
                      </a:r>
                      <a:endParaRPr lang="en-US" sz="160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a:lnSpc>
                          <a:spcPct val="100000"/>
                        </a:lnSpc>
                      </a:pPr>
                      <a:r>
                        <a:rPr lang="en-US" sz="1600" dirty="0" smtClean="0">
                          <a:solidFill>
                            <a:schemeClr val="tx1"/>
                          </a:solidFill>
                          <a:latin typeface="Arial" pitchFamily="34" charset="0"/>
                          <a:cs typeface="Arial" pitchFamily="34" charset="0"/>
                        </a:rPr>
                        <a:t>Speakers</a:t>
                      </a:r>
                      <a:endParaRPr lang="en-US" sz="160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96012">
                <a:tc gridSpan="4">
                  <a:txBody>
                    <a:bodyPr/>
                    <a:lstStyle/>
                    <a:p>
                      <a:pPr>
                        <a:lnSpc>
                          <a:spcPct val="100000"/>
                        </a:lnSpc>
                      </a:pPr>
                      <a:r>
                        <a:rPr lang="en-US" sz="1600" b="1" dirty="0" smtClean="0">
                          <a:solidFill>
                            <a:srgbClr val="FFFF00"/>
                          </a:solidFill>
                          <a:latin typeface="Arial" pitchFamily="34" charset="0"/>
                          <a:cs typeface="Arial" pitchFamily="34" charset="0"/>
                        </a:rPr>
                        <a:t>SESSION - 2</a:t>
                      </a:r>
                      <a:endParaRPr lang="en-US" sz="1600" b="1"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800" dirty="0">
                        <a:solidFill>
                          <a:schemeClr val="bg1"/>
                        </a:solidFill>
                      </a:endParaRPr>
                    </a:p>
                  </a:txBody>
                  <a:tcPr>
                    <a:noFill/>
                  </a:tcPr>
                </a:tc>
                <a:tc hMerge="1">
                  <a:txBody>
                    <a:bodyPr/>
                    <a:lstStyle/>
                    <a:p>
                      <a:endParaRPr lang="en-US"/>
                    </a:p>
                  </a:txBody>
                  <a:tcPr/>
                </a:tc>
                <a:tc hMerge="1">
                  <a:txBody>
                    <a:bodyPr/>
                    <a:lstStyle/>
                    <a:p>
                      <a:endParaRPr lang="en-US" sz="1800" dirty="0">
                        <a:solidFill>
                          <a:schemeClr val="bg1"/>
                        </a:solidFill>
                      </a:endParaRPr>
                    </a:p>
                  </a:txBody>
                  <a:tcPr>
                    <a:noFill/>
                  </a:tcPr>
                </a:tc>
              </a:tr>
              <a:tr h="1053384">
                <a:tc>
                  <a:txBody>
                    <a:bodyPr/>
                    <a:lstStyle/>
                    <a:p>
                      <a:pPr marL="0" marR="0" algn="ctr">
                        <a:lnSpc>
                          <a:spcPct val="100000"/>
                        </a:lnSpc>
                        <a:spcBef>
                          <a:spcPts val="0"/>
                        </a:spcBef>
                        <a:spcAft>
                          <a:spcPts val="1000"/>
                        </a:spcAft>
                      </a:pPr>
                      <a:r>
                        <a:rPr lang="en-US" sz="1600" dirty="0" smtClean="0">
                          <a:solidFill>
                            <a:schemeClr val="tx1"/>
                          </a:solidFill>
                          <a:latin typeface="Arial" pitchFamily="34" charset="0"/>
                          <a:ea typeface="Times New Roman"/>
                          <a:cs typeface="Arial" pitchFamily="34" charset="0"/>
                        </a:rPr>
                        <a:t>1030-1130 </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rtl="0">
                        <a:lnSpc>
                          <a:spcPct val="100000"/>
                        </a:lnSpc>
                        <a:spcBef>
                          <a:spcPts val="0"/>
                        </a:spcBef>
                        <a:spcAft>
                          <a:spcPts val="0"/>
                        </a:spcAft>
                      </a:pPr>
                      <a:r>
                        <a:rPr lang="en-US" sz="1600" dirty="0" smtClean="0">
                          <a:solidFill>
                            <a:schemeClr val="tx1"/>
                          </a:solidFill>
                          <a:latin typeface="Arial" pitchFamily="34" charset="0"/>
                          <a:ea typeface="Times New Roman"/>
                          <a:cs typeface="Arial" pitchFamily="34" charset="0"/>
                        </a:rPr>
                        <a:t>Diabetes: An update</a:t>
                      </a:r>
                      <a:endParaRPr lang="en-US" sz="1600" dirty="0">
                        <a:solidFill>
                          <a:schemeClr val="tx1"/>
                        </a:solidFill>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n-US" sz="1600" dirty="0" smtClean="0">
                          <a:solidFill>
                            <a:schemeClr val="tx1"/>
                          </a:solidFill>
                          <a:latin typeface="Arial" pitchFamily="34" charset="0"/>
                          <a:ea typeface="Times New Roman"/>
                          <a:cs typeface="Arial" pitchFamily="34" charset="0"/>
                        </a:rPr>
                        <a:t>Maj Gen </a:t>
                      </a:r>
                    </a:p>
                    <a:p>
                      <a:pPr marL="0" marR="0" indent="0" algn="just" defTabSz="914400" rtl="0" eaLnBrk="1" fontAlgn="auto" latinLnBrk="0" hangingPunct="1">
                        <a:lnSpc>
                          <a:spcPct val="150000"/>
                        </a:lnSpc>
                        <a:spcBef>
                          <a:spcPts val="0"/>
                        </a:spcBef>
                        <a:spcAft>
                          <a:spcPts val="0"/>
                        </a:spcAft>
                        <a:buClrTx/>
                        <a:buSzTx/>
                        <a:buFontTx/>
                        <a:buNone/>
                        <a:tabLst/>
                        <a:defRPr/>
                      </a:pPr>
                      <a:r>
                        <a:rPr lang="en-US" sz="1600" dirty="0" smtClean="0">
                          <a:solidFill>
                            <a:schemeClr val="tx1"/>
                          </a:solidFill>
                          <a:latin typeface="Arial" pitchFamily="34" charset="0"/>
                          <a:ea typeface="Times New Roman"/>
                          <a:cs typeface="Arial" pitchFamily="34" charset="0"/>
                        </a:rPr>
                        <a:t>Farooq Ahmad Khan, HI(M)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just" defTabSz="914400" rtl="0" eaLnBrk="1" fontAlgn="auto" latinLnBrk="0" hangingPunct="1">
                        <a:lnSpc>
                          <a:spcPct val="150000"/>
                        </a:lnSpc>
                        <a:spcBef>
                          <a:spcPts val="0"/>
                        </a:spcBef>
                        <a:spcAft>
                          <a:spcPts val="0"/>
                        </a:spcAft>
                        <a:buClrTx/>
                        <a:buSzTx/>
                        <a:buFontTx/>
                        <a:buNone/>
                        <a:tabLst/>
                        <a:defRPr/>
                      </a:pPr>
                      <a:endParaRPr lang="en-US" sz="2000" dirty="0" smtClean="0">
                        <a:solidFill>
                          <a:schemeClr val="bg1"/>
                        </a:solidFill>
                        <a:latin typeface="Arial" pitchFamily="34" charset="0"/>
                        <a:ea typeface="Times New Roman"/>
                        <a:cs typeface="Arial" pitchFamily="34" charset="0"/>
                      </a:endParaRPr>
                    </a:p>
                  </a:txBody>
                  <a:tcPr marL="68580" marR="68580" marT="0" marB="0">
                    <a:noFill/>
                  </a:tcPr>
                </a:tc>
              </a:tr>
              <a:tr h="470271">
                <a:tc>
                  <a:txBody>
                    <a:bodyPr/>
                    <a:lstStyle/>
                    <a:p>
                      <a:pPr marL="0" marR="0" algn="ctr">
                        <a:lnSpc>
                          <a:spcPct val="10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1130-1230</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rtl="0"/>
                      <a:r>
                        <a:rPr kumimoji="0" lang="en-US" sz="1600" kern="1200" dirty="0" smtClean="0">
                          <a:solidFill>
                            <a:schemeClr val="tx1"/>
                          </a:solidFill>
                          <a:latin typeface="Arial" pitchFamily="34" charset="0"/>
                          <a:ea typeface="+mn-ea"/>
                          <a:cs typeface="Arial" pitchFamily="34" charset="0"/>
                        </a:rPr>
                        <a:t>Thyroid diseases</a:t>
                      </a:r>
                      <a:endParaRPr kumimoji="0" lang="en-US" sz="1600" kern="1200" dirty="0">
                        <a:solidFill>
                          <a:schemeClr val="tx1"/>
                        </a:solidFill>
                        <a:latin typeface="Arial" pitchFamily="34" charset="0"/>
                        <a:ea typeface="+mn-ea"/>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l" defTabSz="914400" rtl="0" eaLnBrk="1" fontAlgn="auto" latinLnBrk="0" hangingPunct="1">
                        <a:lnSpc>
                          <a:spcPct val="100000"/>
                        </a:lnSpc>
                        <a:spcBef>
                          <a:spcPts val="0"/>
                        </a:spcBef>
                        <a:spcAft>
                          <a:spcPts val="1000"/>
                        </a:spcAft>
                        <a:buClrTx/>
                        <a:buSzTx/>
                        <a:buFontTx/>
                        <a:buNone/>
                        <a:tabLst/>
                        <a:defRPr/>
                      </a:pPr>
                      <a:r>
                        <a:rPr kumimoji="0" lang="en-US" sz="1600" kern="1200" dirty="0" smtClean="0">
                          <a:solidFill>
                            <a:schemeClr val="tx1"/>
                          </a:solidFill>
                          <a:latin typeface="Arial" pitchFamily="34" charset="0"/>
                          <a:ea typeface="+mn-ea"/>
                          <a:cs typeface="Arial" pitchFamily="34" charset="0"/>
                        </a:rPr>
                        <a:t>Dr </a:t>
                      </a:r>
                      <a:r>
                        <a:rPr kumimoji="0" lang="en-US" sz="1600" kern="1200" dirty="0" err="1" smtClean="0">
                          <a:solidFill>
                            <a:schemeClr val="tx1"/>
                          </a:solidFill>
                          <a:latin typeface="Arial" pitchFamily="34" charset="0"/>
                          <a:ea typeface="+mn-ea"/>
                          <a:cs typeface="Arial" pitchFamily="34" charset="0"/>
                        </a:rPr>
                        <a:t>Shahzad</a:t>
                      </a:r>
                      <a:r>
                        <a:rPr kumimoji="0" lang="en-US" sz="1600" kern="1200" dirty="0" smtClean="0">
                          <a:solidFill>
                            <a:schemeClr val="tx1"/>
                          </a:solidFill>
                          <a:latin typeface="Arial" pitchFamily="34" charset="0"/>
                          <a:ea typeface="+mn-ea"/>
                          <a:cs typeface="Arial" pitchFamily="34" charset="0"/>
                        </a:rPr>
                        <a:t> Ahmad</a:t>
                      </a:r>
                      <a:endParaRPr lang="en-US" sz="1600" dirty="0" smtClean="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l" defTabSz="914400" rtl="0" eaLnBrk="1" fontAlgn="auto" latinLnBrk="0" hangingPunct="1">
                        <a:lnSpc>
                          <a:spcPct val="100000"/>
                        </a:lnSpc>
                        <a:spcBef>
                          <a:spcPts val="0"/>
                        </a:spcBef>
                        <a:spcAft>
                          <a:spcPts val="1000"/>
                        </a:spcAft>
                        <a:buClrTx/>
                        <a:buSzTx/>
                        <a:buFontTx/>
                        <a:buNone/>
                        <a:tabLst/>
                        <a:defRPr/>
                      </a:pPr>
                      <a:endParaRPr lang="en-US" sz="2000" dirty="0" smtClean="0">
                        <a:solidFill>
                          <a:schemeClr val="bg1"/>
                        </a:solidFill>
                        <a:latin typeface="Arial" pitchFamily="34" charset="0"/>
                        <a:ea typeface="Calibri"/>
                        <a:cs typeface="Arial" pitchFamily="34" charset="0"/>
                      </a:endParaRPr>
                    </a:p>
                  </a:txBody>
                  <a:tcPr marL="68580" marR="68580" marT="0" marB="0">
                    <a:noFill/>
                  </a:tcPr>
                </a:tc>
              </a:tr>
              <a:tr h="470271">
                <a:tc>
                  <a:txBody>
                    <a:bodyPr/>
                    <a:lstStyle/>
                    <a:p>
                      <a:pPr marL="0" marR="0" algn="ctr">
                        <a:lnSpc>
                          <a:spcPct val="10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1230-1250</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1000"/>
                        </a:spcAft>
                        <a:buClrTx/>
                        <a:buSzTx/>
                        <a:buFontTx/>
                        <a:buNone/>
                        <a:tabLst/>
                        <a:defRPr/>
                      </a:pPr>
                      <a:r>
                        <a:rPr kumimoji="0" lang="en-US" sz="1600" kern="1200" dirty="0" smtClean="0">
                          <a:solidFill>
                            <a:schemeClr val="tx1"/>
                          </a:solidFill>
                          <a:latin typeface="Arial" pitchFamily="34" charset="0"/>
                          <a:ea typeface="+mn-ea"/>
                          <a:cs typeface="Arial" pitchFamily="34" charset="0"/>
                        </a:rPr>
                        <a:t>Osteoporoses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nSpc>
                          <a:spcPct val="10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Dr Javaid Mehmood Malik</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nSpc>
                          <a:spcPct val="100000"/>
                        </a:lnSpc>
                        <a:spcBef>
                          <a:spcPts val="0"/>
                        </a:spcBef>
                        <a:spcAft>
                          <a:spcPts val="1000"/>
                        </a:spcAft>
                      </a:pPr>
                      <a:endParaRPr lang="en-US" sz="2000" dirty="0">
                        <a:solidFill>
                          <a:schemeClr val="bg1"/>
                        </a:solidFill>
                        <a:latin typeface="Arial" pitchFamily="34" charset="0"/>
                        <a:ea typeface="Calibri"/>
                        <a:cs typeface="Arial" pitchFamily="34" charset="0"/>
                      </a:endParaRPr>
                    </a:p>
                  </a:txBody>
                  <a:tcPr marL="68580" marR="68580" marT="0" marB="0">
                    <a:noFill/>
                  </a:tcPr>
                </a:tc>
              </a:tr>
              <a:tr h="601947">
                <a:tc>
                  <a:txBody>
                    <a:bodyPr/>
                    <a:lstStyle/>
                    <a:p>
                      <a:pPr marL="0" marR="0" algn="ctr">
                        <a:lnSpc>
                          <a:spcPct val="10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1250-1310</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kumimoji="0" lang="en-US" sz="1600" kern="1200" dirty="0" smtClean="0">
                          <a:solidFill>
                            <a:schemeClr val="tx1"/>
                          </a:solidFill>
                          <a:latin typeface="Arial" pitchFamily="34" charset="0"/>
                          <a:ea typeface="+mn-ea"/>
                          <a:cs typeface="Arial" pitchFamily="34" charset="0"/>
                        </a:rPr>
                        <a:t>Vitamin D deficiency: Insight from local experience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nSpc>
                          <a:spcPct val="100000"/>
                        </a:lnSpc>
                      </a:pPr>
                      <a:r>
                        <a:rPr kumimoji="0" lang="en-US" sz="1600" kern="1200" dirty="0" smtClean="0">
                          <a:solidFill>
                            <a:schemeClr val="tx1"/>
                          </a:solidFill>
                          <a:latin typeface="Arial" pitchFamily="34" charset="0"/>
                          <a:ea typeface="+mn-ea"/>
                          <a:cs typeface="Arial" pitchFamily="34" charset="0"/>
                        </a:rPr>
                        <a:t>Dr Ayesha Habib</a:t>
                      </a:r>
                      <a:endParaRPr lang="en-US" sz="160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nSpc>
                          <a:spcPct val="100000"/>
                        </a:lnSpc>
                      </a:pPr>
                      <a:endParaRPr lang="en-US" sz="2000" dirty="0">
                        <a:solidFill>
                          <a:schemeClr val="bg1"/>
                        </a:solidFill>
                        <a:latin typeface="Arial" pitchFamily="34" charset="0"/>
                        <a:cs typeface="Arial" pitchFamily="34" charset="0"/>
                      </a:endParaRPr>
                    </a:p>
                  </a:txBody>
                  <a:tcPr>
                    <a:noFill/>
                  </a:tcPr>
                </a:tc>
              </a:tr>
              <a:tr h="696012">
                <a:tc>
                  <a:txBody>
                    <a:bodyPr/>
                    <a:lstStyle/>
                    <a:p>
                      <a:pPr marL="0" marR="0" algn="ctr">
                        <a:lnSpc>
                          <a:spcPct val="100000"/>
                        </a:lnSpc>
                        <a:spcBef>
                          <a:spcPts val="0"/>
                        </a:spcBef>
                        <a:spcAft>
                          <a:spcPts val="1000"/>
                        </a:spcAft>
                      </a:pPr>
                      <a:r>
                        <a:rPr lang="en-US" sz="1600" dirty="0">
                          <a:solidFill>
                            <a:schemeClr val="tx1"/>
                          </a:solidFill>
                          <a:latin typeface="Arial" pitchFamily="34" charset="0"/>
                          <a:ea typeface="Calibri"/>
                          <a:cs typeface="Arial" pitchFamily="34" charset="0"/>
                        </a:rPr>
                        <a:t>1300-1400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r>
                        <a:rPr kumimoji="0" lang="en-US" sz="1600" b="1" kern="1200" dirty="0" smtClean="0">
                          <a:solidFill>
                            <a:schemeClr val="tx1"/>
                          </a:solidFill>
                          <a:latin typeface="Arial" pitchFamily="34" charset="0"/>
                          <a:ea typeface="+mn-ea"/>
                          <a:cs typeface="Arial" pitchFamily="34" charset="0"/>
                        </a:rPr>
                        <a:t>Juma Prayers &amp; Lunch</a:t>
                      </a:r>
                      <a:endParaRPr lang="en-US" sz="160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endParaRPr lang="en-US" sz="160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nSpc>
                          <a:spcPct val="100000"/>
                        </a:lnSpc>
                      </a:pPr>
                      <a:endParaRPr lang="en-US" sz="2000" dirty="0">
                        <a:solidFill>
                          <a:schemeClr val="bg1"/>
                        </a:solidFill>
                        <a:latin typeface="Arial" pitchFamily="34" charset="0"/>
                        <a:cs typeface="Arial" pitchFamily="34" charset="0"/>
                      </a:endParaRPr>
                    </a:p>
                  </a:txBody>
                  <a:tcPr>
                    <a:noFill/>
                  </a:tcPr>
                </a:tc>
              </a:tr>
            </a:tbl>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575733" y="228600"/>
            <a:ext cx="7772400" cy="838200"/>
          </a:xfrm>
        </p:spPr>
        <p:txBody>
          <a:bodyPr/>
          <a:lstStyle/>
          <a:p>
            <a:r>
              <a:rPr lang="en-US" b="1" smtClean="0">
                <a:solidFill>
                  <a:srgbClr val="FF9933"/>
                </a:solidFill>
                <a:cs typeface="Arial" pitchFamily="34" charset="0"/>
              </a:rPr>
              <a:t>1</a:t>
            </a:r>
            <a:r>
              <a:rPr lang="en-US" b="1" baseline="30000" smtClean="0">
                <a:solidFill>
                  <a:srgbClr val="FF9933"/>
                </a:solidFill>
                <a:cs typeface="Arial" pitchFamily="34" charset="0"/>
              </a:rPr>
              <a:t>st</a:t>
            </a:r>
            <a:r>
              <a:rPr lang="en-US" b="1" smtClean="0">
                <a:solidFill>
                  <a:srgbClr val="FF9933"/>
                </a:solidFill>
                <a:cs typeface="Arial" pitchFamily="34" charset="0"/>
              </a:rPr>
              <a:t> Day – 16</a:t>
            </a:r>
            <a:r>
              <a:rPr lang="en-US" b="1" baseline="30000" smtClean="0">
                <a:solidFill>
                  <a:srgbClr val="FF9933"/>
                </a:solidFill>
                <a:cs typeface="Arial" pitchFamily="34" charset="0"/>
              </a:rPr>
              <a:t>th</a:t>
            </a:r>
            <a:r>
              <a:rPr lang="en-US" b="1" smtClean="0">
                <a:solidFill>
                  <a:srgbClr val="FF9933"/>
                </a:solidFill>
                <a:cs typeface="Arial" pitchFamily="34" charset="0"/>
              </a:rPr>
              <a:t> March 2012</a:t>
            </a:r>
            <a:endParaRPr lang="en-US" smtClean="0">
              <a:solidFill>
                <a:srgbClr val="FF9933"/>
              </a:solidFill>
              <a:cs typeface="Arial" pitchFamily="34" charset="0"/>
            </a:endParaRPr>
          </a:p>
        </p:txBody>
      </p:sp>
      <p:graphicFrame>
        <p:nvGraphicFramePr>
          <p:cNvPr id="6" name="Table 5"/>
          <p:cNvGraphicFramePr>
            <a:graphicFrameLocks noGrp="1"/>
          </p:cNvGraphicFramePr>
          <p:nvPr/>
        </p:nvGraphicFramePr>
        <p:xfrm>
          <a:off x="304800" y="1143000"/>
          <a:ext cx="8686800" cy="5674135"/>
        </p:xfrm>
        <a:graphic>
          <a:graphicData uri="http://schemas.openxmlformats.org/drawingml/2006/table">
            <a:tbl>
              <a:tblPr firstRow="1" bandRow="1">
                <a:tableStyleId>{5C22544A-7EE6-4342-B048-85BDC9FD1C3A}</a:tableStyleId>
              </a:tblPr>
              <a:tblGrid>
                <a:gridCol w="1348925"/>
                <a:gridCol w="4609712"/>
                <a:gridCol w="537991"/>
                <a:gridCol w="2190172"/>
              </a:tblGrid>
              <a:tr h="529219">
                <a:tc>
                  <a:txBody>
                    <a:bodyPr/>
                    <a:lstStyle/>
                    <a:p>
                      <a:r>
                        <a:rPr lang="en-US" sz="1800" dirty="0" smtClean="0">
                          <a:solidFill>
                            <a:schemeClr val="tx1"/>
                          </a:solidFill>
                          <a:latin typeface="Arial" pitchFamily="34" charset="0"/>
                          <a:cs typeface="Arial" pitchFamily="34" charset="0"/>
                        </a:rPr>
                        <a:t>Time</a:t>
                      </a:r>
                      <a:r>
                        <a:rPr lang="en-US" sz="1800" baseline="0" dirty="0" smtClean="0">
                          <a:solidFill>
                            <a:schemeClr val="tx1"/>
                          </a:solidFill>
                          <a:latin typeface="Arial" pitchFamily="34" charset="0"/>
                          <a:cs typeface="Arial" pitchFamily="34" charset="0"/>
                        </a:rPr>
                        <a:t> </a:t>
                      </a:r>
                      <a:endParaRPr lang="en-US" sz="180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en-US" sz="1800" dirty="0" smtClean="0">
                          <a:solidFill>
                            <a:schemeClr val="tx1"/>
                          </a:solidFill>
                          <a:latin typeface="Arial" pitchFamily="34" charset="0"/>
                          <a:cs typeface="Arial" pitchFamily="34" charset="0"/>
                        </a:rPr>
                        <a:t>Topics </a:t>
                      </a:r>
                      <a:endParaRPr lang="en-US" sz="180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r>
                        <a:rPr lang="en-US" sz="1800" dirty="0" smtClean="0">
                          <a:solidFill>
                            <a:schemeClr val="tx1"/>
                          </a:solidFill>
                          <a:latin typeface="Arial" pitchFamily="34" charset="0"/>
                          <a:cs typeface="Arial" pitchFamily="34" charset="0"/>
                        </a:rPr>
                        <a:t>Speakers</a:t>
                      </a:r>
                      <a:endParaRPr lang="en-US" sz="180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536569">
                <a:tc gridSpan="4">
                  <a:txBody>
                    <a:bodyPr/>
                    <a:lstStyle/>
                    <a:p>
                      <a:r>
                        <a:rPr lang="en-US" sz="1800" b="1" dirty="0" smtClean="0">
                          <a:solidFill>
                            <a:srgbClr val="FFFF00"/>
                          </a:solidFill>
                          <a:latin typeface="Arial" pitchFamily="34" charset="0"/>
                          <a:cs typeface="Arial" pitchFamily="34" charset="0"/>
                        </a:rPr>
                        <a:t>SESSION – 3</a:t>
                      </a:r>
                      <a:endParaRPr lang="en-US" sz="1800" b="1"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800" dirty="0">
                        <a:solidFill>
                          <a:schemeClr val="bg1"/>
                        </a:solidFill>
                      </a:endParaRPr>
                    </a:p>
                  </a:txBody>
                  <a:tcPr>
                    <a:noFill/>
                  </a:tcPr>
                </a:tc>
                <a:tc hMerge="1">
                  <a:txBody>
                    <a:bodyPr/>
                    <a:lstStyle/>
                    <a:p>
                      <a:endParaRPr lang="en-US"/>
                    </a:p>
                  </a:txBody>
                  <a:tcPr/>
                </a:tc>
                <a:tc hMerge="1">
                  <a:txBody>
                    <a:bodyPr/>
                    <a:lstStyle/>
                    <a:p>
                      <a:endParaRPr lang="en-US" sz="1800" dirty="0">
                        <a:solidFill>
                          <a:schemeClr val="bg1"/>
                        </a:solidFill>
                      </a:endParaRPr>
                    </a:p>
                  </a:txBody>
                  <a:tcPr>
                    <a:noFill/>
                  </a:tcPr>
                </a:tc>
              </a:tr>
              <a:tr h="536569">
                <a:tc>
                  <a:txBody>
                    <a:bodyPr/>
                    <a:lstStyle/>
                    <a:p>
                      <a:pPr marL="0" marR="0" algn="ctr">
                        <a:lnSpc>
                          <a:spcPct val="150000"/>
                        </a:lnSpc>
                        <a:spcBef>
                          <a:spcPts val="0"/>
                        </a:spcBef>
                        <a:spcAft>
                          <a:spcPts val="1000"/>
                        </a:spcAft>
                      </a:pPr>
                      <a:r>
                        <a:rPr kumimoji="0" lang="en-US" sz="1800" kern="1200" dirty="0" smtClean="0">
                          <a:solidFill>
                            <a:schemeClr val="tx1"/>
                          </a:solidFill>
                          <a:latin typeface="Arial" pitchFamily="34" charset="0"/>
                          <a:ea typeface="+mn-ea"/>
                          <a:cs typeface="Arial" pitchFamily="34" charset="0"/>
                        </a:rPr>
                        <a:t>1420-144</a:t>
                      </a:r>
                      <a:endParaRPr lang="en-US" sz="18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1000"/>
                        </a:spcAft>
                        <a:buClrTx/>
                        <a:buSzTx/>
                        <a:buFontTx/>
                        <a:buNone/>
                        <a:tabLst/>
                        <a:defRPr/>
                      </a:pPr>
                      <a:r>
                        <a:rPr kumimoji="0" lang="en-US" sz="1800" kern="1200" dirty="0" smtClean="0">
                          <a:solidFill>
                            <a:schemeClr val="tx1"/>
                          </a:solidFill>
                          <a:latin typeface="Arial" pitchFamily="34" charset="0"/>
                          <a:ea typeface="+mn-ea"/>
                          <a:cs typeface="Arial" pitchFamily="34" charset="0"/>
                        </a:rPr>
                        <a:t>Improving efficiency in clinical lab</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nSpc>
                          <a:spcPct val="150000"/>
                        </a:lnSpc>
                        <a:spcBef>
                          <a:spcPts val="0"/>
                        </a:spcBef>
                        <a:spcAft>
                          <a:spcPts val="1000"/>
                        </a:spcAft>
                      </a:pPr>
                      <a:r>
                        <a:rPr kumimoji="0" lang="en-US" sz="1800" kern="1200" dirty="0" smtClean="0">
                          <a:solidFill>
                            <a:schemeClr val="tx1"/>
                          </a:solidFill>
                          <a:latin typeface="Arial" pitchFamily="34" charset="0"/>
                          <a:ea typeface="+mn-ea"/>
                          <a:cs typeface="Arial" pitchFamily="34" charset="0"/>
                        </a:rPr>
                        <a:t>Dr Farooq Ghani</a:t>
                      </a:r>
                      <a:endParaRPr lang="en-US" sz="18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nSpc>
                          <a:spcPct val="150000"/>
                        </a:lnSpc>
                        <a:spcBef>
                          <a:spcPts val="0"/>
                        </a:spcBef>
                        <a:spcAft>
                          <a:spcPts val="1000"/>
                        </a:spcAft>
                      </a:pPr>
                      <a:endParaRPr lang="en-US" sz="1800" dirty="0">
                        <a:solidFill>
                          <a:schemeClr val="bg1"/>
                        </a:solidFill>
                        <a:latin typeface="Arial" pitchFamily="34" charset="0"/>
                        <a:ea typeface="Calibri"/>
                        <a:cs typeface="Arial" pitchFamily="34" charset="0"/>
                      </a:endParaRPr>
                    </a:p>
                  </a:txBody>
                  <a:tcPr marL="68580" marR="68580" marT="0" marB="0">
                    <a:noFill/>
                  </a:tcPr>
                </a:tc>
              </a:tr>
              <a:tr h="1117241">
                <a:tc>
                  <a:txBody>
                    <a:bodyPr/>
                    <a:lstStyle/>
                    <a:p>
                      <a:pPr marL="0" marR="0" algn="ctr">
                        <a:lnSpc>
                          <a:spcPct val="150000"/>
                        </a:lnSpc>
                        <a:spcBef>
                          <a:spcPts val="0"/>
                        </a:spcBef>
                        <a:spcAft>
                          <a:spcPts val="1000"/>
                        </a:spcAft>
                      </a:pPr>
                      <a:r>
                        <a:rPr kumimoji="0" lang="en-US" sz="1800" kern="1200" dirty="0" smtClean="0">
                          <a:solidFill>
                            <a:schemeClr val="tx1"/>
                          </a:solidFill>
                          <a:latin typeface="Arial" pitchFamily="34" charset="0"/>
                          <a:ea typeface="+mn-ea"/>
                          <a:cs typeface="Arial" pitchFamily="34" charset="0"/>
                        </a:rPr>
                        <a:t>1440-1500</a:t>
                      </a:r>
                      <a:endParaRPr lang="en-US" sz="18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0" lang="en-US" sz="1800" kern="1200" dirty="0" smtClean="0">
                          <a:solidFill>
                            <a:schemeClr val="tx1"/>
                          </a:solidFill>
                          <a:latin typeface="Arial" pitchFamily="34" charset="0"/>
                          <a:ea typeface="+mn-ea"/>
                          <a:cs typeface="Arial" pitchFamily="34" charset="0"/>
                        </a:rPr>
                        <a:t>The impact of stat laboratory services on the management of patients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nSpc>
                          <a:spcPct val="150000"/>
                        </a:lnSpc>
                        <a:spcBef>
                          <a:spcPts val="0"/>
                        </a:spcBef>
                        <a:spcAft>
                          <a:spcPts val="1000"/>
                        </a:spcAft>
                      </a:pPr>
                      <a:r>
                        <a:rPr kumimoji="0" lang="en-US" sz="1800" kern="1200" dirty="0" smtClean="0">
                          <a:solidFill>
                            <a:schemeClr val="tx1"/>
                          </a:solidFill>
                          <a:latin typeface="Arial" pitchFamily="34" charset="0"/>
                          <a:ea typeface="+mn-ea"/>
                          <a:cs typeface="Arial" pitchFamily="34" charset="0"/>
                        </a:rPr>
                        <a:t>Dr Shireen Mansoor</a:t>
                      </a:r>
                      <a:endParaRPr lang="en-US" sz="18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nSpc>
                          <a:spcPct val="150000"/>
                        </a:lnSpc>
                        <a:spcBef>
                          <a:spcPts val="0"/>
                        </a:spcBef>
                        <a:spcAft>
                          <a:spcPts val="1000"/>
                        </a:spcAft>
                      </a:pPr>
                      <a:endParaRPr lang="en-US" sz="1800" dirty="0">
                        <a:solidFill>
                          <a:schemeClr val="bg1"/>
                        </a:solidFill>
                        <a:latin typeface="Arial" pitchFamily="34" charset="0"/>
                        <a:ea typeface="Calibri"/>
                        <a:cs typeface="Arial" pitchFamily="34" charset="0"/>
                      </a:endParaRPr>
                    </a:p>
                  </a:txBody>
                  <a:tcPr marL="68580" marR="68580" marT="0" marB="0">
                    <a:noFill/>
                  </a:tcPr>
                </a:tc>
              </a:tr>
              <a:tr h="521870">
                <a:tc>
                  <a:txBody>
                    <a:bodyPr/>
                    <a:lstStyle/>
                    <a:p>
                      <a:pPr marL="0" marR="0" algn="ctr">
                        <a:lnSpc>
                          <a:spcPct val="150000"/>
                        </a:lnSpc>
                        <a:spcBef>
                          <a:spcPts val="0"/>
                        </a:spcBef>
                        <a:spcAft>
                          <a:spcPts val="1000"/>
                        </a:spcAft>
                      </a:pPr>
                      <a:r>
                        <a:rPr kumimoji="0" lang="en-US" sz="1800" kern="1200" dirty="0" smtClean="0">
                          <a:solidFill>
                            <a:schemeClr val="tx1"/>
                          </a:solidFill>
                          <a:latin typeface="Arial" pitchFamily="34" charset="0"/>
                          <a:ea typeface="+mn-ea"/>
                          <a:cs typeface="Arial" pitchFamily="34" charset="0"/>
                        </a:rPr>
                        <a:t>1500-1520</a:t>
                      </a:r>
                      <a:endParaRPr lang="en-US" sz="18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0" lang="en-US" sz="1800" kern="1200" dirty="0" smtClean="0">
                          <a:solidFill>
                            <a:schemeClr val="tx1"/>
                          </a:solidFill>
                          <a:latin typeface="Arial" pitchFamily="34" charset="0"/>
                          <a:ea typeface="+mn-ea"/>
                          <a:cs typeface="Arial" pitchFamily="34" charset="0"/>
                        </a:rPr>
                        <a:t>Role of autoantibodies in clinical practice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l" defTabSz="914400" rtl="0" eaLnBrk="1" fontAlgn="auto" latinLnBrk="0" hangingPunct="1">
                        <a:lnSpc>
                          <a:spcPct val="150000"/>
                        </a:lnSpc>
                        <a:spcBef>
                          <a:spcPts val="0"/>
                        </a:spcBef>
                        <a:spcAft>
                          <a:spcPts val="1000"/>
                        </a:spcAft>
                        <a:buClrTx/>
                        <a:buSzTx/>
                        <a:buFontTx/>
                        <a:buNone/>
                        <a:tabLst/>
                        <a:defRPr/>
                      </a:pPr>
                      <a:r>
                        <a:rPr kumimoji="0" lang="en-US" sz="1800" kern="1200" dirty="0" smtClean="0">
                          <a:solidFill>
                            <a:schemeClr val="tx1"/>
                          </a:solidFill>
                          <a:latin typeface="Arial" pitchFamily="34" charset="0"/>
                          <a:ea typeface="+mn-ea"/>
                          <a:cs typeface="Arial" pitchFamily="34" charset="0"/>
                        </a:rPr>
                        <a:t>Brig Tahir Aziz Ahmed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l" defTabSz="914400" rtl="0" eaLnBrk="1" fontAlgn="auto" latinLnBrk="0" hangingPunct="1">
                        <a:lnSpc>
                          <a:spcPct val="150000"/>
                        </a:lnSpc>
                        <a:spcBef>
                          <a:spcPts val="0"/>
                        </a:spcBef>
                        <a:spcAft>
                          <a:spcPts val="1000"/>
                        </a:spcAft>
                        <a:buClrTx/>
                        <a:buSzTx/>
                        <a:buFontTx/>
                        <a:buNone/>
                        <a:tabLst/>
                        <a:defRPr/>
                      </a:pPr>
                      <a:endParaRPr kumimoji="0" lang="en-US" sz="1800" kern="1200" dirty="0" smtClean="0">
                        <a:solidFill>
                          <a:schemeClr val="bg1"/>
                        </a:solidFill>
                        <a:latin typeface="Arial" pitchFamily="34" charset="0"/>
                        <a:ea typeface="+mn-ea"/>
                        <a:cs typeface="Arial" pitchFamily="34" charset="0"/>
                      </a:endParaRPr>
                    </a:p>
                  </a:txBody>
                  <a:tcPr marL="68580" marR="68580" marT="0" marB="0">
                    <a:noFill/>
                  </a:tcPr>
                </a:tc>
              </a:tr>
              <a:tr h="536569">
                <a:tc>
                  <a:txBody>
                    <a:bodyPr/>
                    <a:lstStyle/>
                    <a:p>
                      <a:pPr marL="0" marR="0" algn="ctr">
                        <a:lnSpc>
                          <a:spcPct val="150000"/>
                        </a:lnSpc>
                        <a:spcBef>
                          <a:spcPts val="0"/>
                        </a:spcBef>
                        <a:spcAft>
                          <a:spcPts val="1000"/>
                        </a:spcAft>
                      </a:pPr>
                      <a:r>
                        <a:rPr kumimoji="0" lang="en-US" sz="1800" kern="1200" dirty="0" smtClean="0">
                          <a:solidFill>
                            <a:schemeClr val="tx1"/>
                          </a:solidFill>
                          <a:latin typeface="Arial" pitchFamily="34" charset="0"/>
                          <a:ea typeface="+mn-ea"/>
                          <a:cs typeface="Arial" pitchFamily="34" charset="0"/>
                        </a:rPr>
                        <a:t>1520-1540</a:t>
                      </a:r>
                      <a:endParaRPr lang="en-US" sz="18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0" lang="en-US" sz="1800" kern="1200" dirty="0" smtClean="0">
                          <a:solidFill>
                            <a:schemeClr val="tx1"/>
                          </a:solidFill>
                          <a:latin typeface="Arial" pitchFamily="34" charset="0"/>
                          <a:ea typeface="+mn-ea"/>
                          <a:cs typeface="Arial" pitchFamily="34" charset="0"/>
                        </a:rPr>
                        <a:t>Insulin resistance in liver diseases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nSpc>
                          <a:spcPct val="150000"/>
                        </a:lnSpc>
                        <a:spcBef>
                          <a:spcPts val="0"/>
                        </a:spcBef>
                        <a:spcAft>
                          <a:spcPts val="1000"/>
                        </a:spcAft>
                      </a:pPr>
                      <a:r>
                        <a:rPr kumimoji="0" lang="en-US" sz="1800" kern="1200" dirty="0" smtClean="0">
                          <a:solidFill>
                            <a:schemeClr val="tx1"/>
                          </a:solidFill>
                          <a:latin typeface="Arial" pitchFamily="34" charset="0"/>
                          <a:ea typeface="+mn-ea"/>
                          <a:cs typeface="Arial" pitchFamily="34" charset="0"/>
                        </a:rPr>
                        <a:t>Lt Col Shakil Mirza</a:t>
                      </a:r>
                      <a:endParaRPr lang="en-US" sz="18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nSpc>
                          <a:spcPct val="150000"/>
                        </a:lnSpc>
                        <a:spcBef>
                          <a:spcPts val="0"/>
                        </a:spcBef>
                        <a:spcAft>
                          <a:spcPts val="1000"/>
                        </a:spcAft>
                      </a:pPr>
                      <a:endParaRPr lang="en-US" sz="1800" dirty="0">
                        <a:solidFill>
                          <a:schemeClr val="bg1"/>
                        </a:solidFill>
                        <a:latin typeface="Arial" pitchFamily="34" charset="0"/>
                        <a:ea typeface="Calibri"/>
                        <a:cs typeface="Arial" pitchFamily="34" charset="0"/>
                      </a:endParaRPr>
                    </a:p>
                  </a:txBody>
                  <a:tcPr marL="68580" marR="68580" marT="0" marB="0">
                    <a:noFill/>
                  </a:tcPr>
                </a:tc>
              </a:tr>
              <a:tr h="536569">
                <a:tc>
                  <a:txBody>
                    <a:bodyPr/>
                    <a:lstStyle/>
                    <a:p>
                      <a:pPr marL="0" marR="0" algn="ctr">
                        <a:lnSpc>
                          <a:spcPct val="150000"/>
                        </a:lnSpc>
                        <a:spcBef>
                          <a:spcPts val="0"/>
                        </a:spcBef>
                        <a:spcAft>
                          <a:spcPts val="1000"/>
                        </a:spcAft>
                      </a:pPr>
                      <a:r>
                        <a:rPr kumimoji="0" lang="en-US" sz="1800" kern="1200" dirty="0" smtClean="0">
                          <a:solidFill>
                            <a:schemeClr val="tx1"/>
                          </a:solidFill>
                          <a:latin typeface="Arial" pitchFamily="34" charset="0"/>
                          <a:ea typeface="+mn-ea"/>
                          <a:cs typeface="Arial" pitchFamily="34" charset="0"/>
                        </a:rPr>
                        <a:t>1540-1600</a:t>
                      </a:r>
                      <a:endParaRPr lang="en-US" sz="18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0" lang="en-US" sz="1800" kern="1200" dirty="0" smtClean="0">
                          <a:solidFill>
                            <a:schemeClr val="tx1"/>
                          </a:solidFill>
                          <a:latin typeface="Arial" pitchFamily="34" charset="0"/>
                          <a:ea typeface="+mn-ea"/>
                          <a:cs typeface="Arial" pitchFamily="34" charset="0"/>
                        </a:rPr>
                        <a:t>Tumour markers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nSpc>
                          <a:spcPct val="150000"/>
                        </a:lnSpc>
                        <a:spcBef>
                          <a:spcPts val="0"/>
                        </a:spcBef>
                        <a:spcAft>
                          <a:spcPts val="1000"/>
                        </a:spcAft>
                      </a:pPr>
                      <a:r>
                        <a:rPr kumimoji="0" lang="en-US" sz="1800" kern="1200" dirty="0" smtClean="0">
                          <a:solidFill>
                            <a:schemeClr val="tx1"/>
                          </a:solidFill>
                          <a:latin typeface="Arial" pitchFamily="34" charset="0"/>
                          <a:ea typeface="+mn-ea"/>
                          <a:cs typeface="Arial" pitchFamily="34" charset="0"/>
                        </a:rPr>
                        <a:t>Dr Sami Saeed</a:t>
                      </a:r>
                      <a:endParaRPr lang="en-US" sz="18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nSpc>
                          <a:spcPct val="150000"/>
                        </a:lnSpc>
                        <a:spcBef>
                          <a:spcPts val="0"/>
                        </a:spcBef>
                        <a:spcAft>
                          <a:spcPts val="1000"/>
                        </a:spcAft>
                      </a:pPr>
                      <a:endParaRPr lang="en-US" sz="1800" dirty="0">
                        <a:solidFill>
                          <a:schemeClr val="bg1"/>
                        </a:solidFill>
                        <a:latin typeface="Arial" pitchFamily="34" charset="0"/>
                        <a:ea typeface="Calibri"/>
                        <a:cs typeface="Arial" pitchFamily="34" charset="0"/>
                      </a:endParaRPr>
                    </a:p>
                  </a:txBody>
                  <a:tcPr marL="68580" marR="68580" marT="0" marB="0">
                    <a:noFill/>
                  </a:tcPr>
                </a:tc>
              </a:tr>
              <a:tr h="536569">
                <a:tc>
                  <a:txBody>
                    <a:bodyPr/>
                    <a:lstStyle/>
                    <a:p>
                      <a:pPr marL="0" marR="0" algn="ctr">
                        <a:lnSpc>
                          <a:spcPct val="150000"/>
                        </a:lnSpc>
                        <a:spcBef>
                          <a:spcPts val="0"/>
                        </a:spcBef>
                        <a:spcAft>
                          <a:spcPts val="1000"/>
                        </a:spcAft>
                      </a:pPr>
                      <a:r>
                        <a:rPr kumimoji="0" lang="en-US" sz="1800" kern="1200" dirty="0" smtClean="0">
                          <a:solidFill>
                            <a:schemeClr val="tx1"/>
                          </a:solidFill>
                          <a:latin typeface="Arial" pitchFamily="34" charset="0"/>
                          <a:ea typeface="+mn-ea"/>
                          <a:cs typeface="Arial" pitchFamily="34" charset="0"/>
                        </a:rPr>
                        <a:t>1600-1620</a:t>
                      </a:r>
                      <a:endParaRPr lang="en-US" sz="18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0" lang="en-US" sz="1800" kern="1200" dirty="0" smtClean="0">
                          <a:solidFill>
                            <a:schemeClr val="tx1"/>
                          </a:solidFill>
                          <a:latin typeface="Arial" pitchFamily="34" charset="0"/>
                          <a:ea typeface="+mn-ea"/>
                          <a:cs typeface="Arial" pitchFamily="34" charset="0"/>
                        </a:rPr>
                        <a:t>Thyroid cancer management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nSpc>
                          <a:spcPct val="150000"/>
                        </a:lnSpc>
                        <a:spcBef>
                          <a:spcPts val="0"/>
                        </a:spcBef>
                        <a:spcAft>
                          <a:spcPts val="1000"/>
                        </a:spcAft>
                      </a:pPr>
                      <a:r>
                        <a:rPr kumimoji="0" lang="en-US" sz="1800" kern="1200" dirty="0" smtClean="0">
                          <a:solidFill>
                            <a:schemeClr val="tx1"/>
                          </a:solidFill>
                          <a:latin typeface="Arial" pitchFamily="34" charset="0"/>
                          <a:ea typeface="+mn-ea"/>
                          <a:cs typeface="Arial" pitchFamily="34" charset="0"/>
                        </a:rPr>
                        <a:t>Dr </a:t>
                      </a:r>
                      <a:r>
                        <a:rPr kumimoji="0" lang="en-US" sz="1800" kern="1200" dirty="0" err="1" smtClean="0">
                          <a:solidFill>
                            <a:schemeClr val="tx1"/>
                          </a:solidFill>
                          <a:latin typeface="Arial" pitchFamily="34" charset="0"/>
                          <a:ea typeface="+mn-ea"/>
                          <a:cs typeface="Arial" pitchFamily="34" charset="0"/>
                        </a:rPr>
                        <a:t>Shahzad</a:t>
                      </a:r>
                      <a:r>
                        <a:rPr kumimoji="0" lang="en-US" sz="1800" kern="1200" dirty="0" smtClean="0">
                          <a:solidFill>
                            <a:schemeClr val="tx1"/>
                          </a:solidFill>
                          <a:latin typeface="Arial" pitchFamily="34" charset="0"/>
                          <a:ea typeface="+mn-ea"/>
                          <a:cs typeface="Arial" pitchFamily="34" charset="0"/>
                        </a:rPr>
                        <a:t> Ahmad</a:t>
                      </a:r>
                      <a:endParaRPr lang="en-US" sz="18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nSpc>
                          <a:spcPct val="150000"/>
                        </a:lnSpc>
                        <a:spcBef>
                          <a:spcPts val="0"/>
                        </a:spcBef>
                        <a:spcAft>
                          <a:spcPts val="1000"/>
                        </a:spcAft>
                      </a:pPr>
                      <a:endParaRPr lang="en-US" sz="1800" dirty="0">
                        <a:solidFill>
                          <a:schemeClr val="bg1"/>
                        </a:solidFill>
                        <a:latin typeface="Arial" pitchFamily="34" charset="0"/>
                        <a:ea typeface="Calibri"/>
                        <a:cs typeface="Arial" pitchFamily="34" charset="0"/>
                      </a:endParaRPr>
                    </a:p>
                  </a:txBody>
                  <a:tcPr marL="68580" marR="68580" marT="0" marB="0">
                    <a:noFill/>
                  </a:tcPr>
                </a:tc>
              </a:tr>
              <a:tr h="536569">
                <a:tc>
                  <a:txBody>
                    <a:bodyPr/>
                    <a:lstStyle/>
                    <a:p>
                      <a:pPr marL="0" marR="0" algn="ctr">
                        <a:lnSpc>
                          <a:spcPct val="150000"/>
                        </a:lnSpc>
                        <a:spcBef>
                          <a:spcPts val="0"/>
                        </a:spcBef>
                        <a:spcAft>
                          <a:spcPts val="1000"/>
                        </a:spcAft>
                      </a:pPr>
                      <a:r>
                        <a:rPr kumimoji="0" lang="en-US" sz="1800" kern="1200" dirty="0" smtClean="0">
                          <a:solidFill>
                            <a:schemeClr val="tx1"/>
                          </a:solidFill>
                          <a:latin typeface="Arial" pitchFamily="34" charset="0"/>
                          <a:ea typeface="+mn-ea"/>
                          <a:cs typeface="Arial" pitchFamily="34" charset="0"/>
                        </a:rPr>
                        <a:t>1620-1640</a:t>
                      </a:r>
                      <a:endParaRPr lang="en-US" sz="18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0" lang="en-US" sz="1800" kern="1200" dirty="0" smtClean="0">
                          <a:solidFill>
                            <a:schemeClr val="tx1"/>
                          </a:solidFill>
                          <a:latin typeface="Arial" pitchFamily="34" charset="0"/>
                          <a:ea typeface="+mn-ea"/>
                          <a:cs typeface="Arial" pitchFamily="34" charset="0"/>
                        </a:rPr>
                        <a:t>Biochemistry of pregnancy and fetal function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nSpc>
                          <a:spcPct val="15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Lt Col (R) Samina Ghayyur</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nSpc>
                          <a:spcPct val="150000"/>
                        </a:lnSpc>
                        <a:spcBef>
                          <a:spcPts val="0"/>
                        </a:spcBef>
                        <a:spcAft>
                          <a:spcPts val="1000"/>
                        </a:spcAft>
                      </a:pPr>
                      <a:endParaRPr lang="en-US" sz="1800" dirty="0">
                        <a:solidFill>
                          <a:schemeClr val="bg1"/>
                        </a:solidFill>
                        <a:latin typeface="Arial" pitchFamily="34" charset="0"/>
                        <a:ea typeface="Calibri"/>
                        <a:cs typeface="Arial" pitchFamily="34" charset="0"/>
                      </a:endParaRPr>
                    </a:p>
                  </a:txBody>
                  <a:tcPr marL="68580" marR="68580" marT="0" marB="0">
                    <a:noFill/>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15963"/>
          </a:xfrm>
        </p:spPr>
        <p:txBody>
          <a:bodyPr/>
          <a:lstStyle/>
          <a:p>
            <a:pPr>
              <a:defRPr/>
            </a:pPr>
            <a:r>
              <a:rPr lang="en-US" dirty="0" smtClean="0">
                <a:solidFill>
                  <a:srgbClr val="FFFF00"/>
                </a:solidFill>
              </a:rPr>
              <a:t>Chemical Pathology</a:t>
            </a:r>
            <a:endParaRPr lang="en-US" dirty="0">
              <a:solidFill>
                <a:srgbClr val="FFFF00"/>
              </a:solidFill>
            </a:endParaRPr>
          </a:p>
        </p:txBody>
      </p:sp>
      <p:sp>
        <p:nvSpPr>
          <p:cNvPr id="3" name="Content Placeholder 2"/>
          <p:cNvSpPr>
            <a:spLocks noGrp="1"/>
          </p:cNvSpPr>
          <p:nvPr>
            <p:ph idx="1"/>
          </p:nvPr>
        </p:nvSpPr>
        <p:spPr>
          <a:xfrm>
            <a:off x="457200" y="914400"/>
            <a:ext cx="8229600" cy="4525963"/>
          </a:xfrm>
        </p:spPr>
        <p:txBody>
          <a:bodyPr/>
          <a:lstStyle/>
          <a:p>
            <a:pPr>
              <a:defRPr/>
            </a:pPr>
            <a:r>
              <a:rPr lang="en-US" sz="2800" dirty="0" smtClean="0">
                <a:solidFill>
                  <a:srgbClr val="FFC000"/>
                </a:solidFill>
              </a:rPr>
              <a:t>Conventional</a:t>
            </a:r>
          </a:p>
          <a:p>
            <a:pPr lvl="1">
              <a:defRPr/>
            </a:pPr>
            <a:r>
              <a:rPr lang="en-US" sz="2400" dirty="0" smtClean="0"/>
              <a:t>LFTs, RFTs, </a:t>
            </a:r>
            <a:r>
              <a:rPr lang="en-US" sz="2400" dirty="0" err="1" smtClean="0"/>
              <a:t>Enzymology</a:t>
            </a:r>
            <a:r>
              <a:rPr lang="en-US" sz="2400" dirty="0" smtClean="0"/>
              <a:t> etc.</a:t>
            </a:r>
          </a:p>
          <a:p>
            <a:pPr>
              <a:defRPr/>
            </a:pPr>
            <a:r>
              <a:rPr lang="en-US" sz="2800" dirty="0" smtClean="0">
                <a:solidFill>
                  <a:srgbClr val="FFC000"/>
                </a:solidFill>
              </a:rPr>
              <a:t>Endocrinology</a:t>
            </a:r>
          </a:p>
          <a:p>
            <a:pPr lvl="1">
              <a:defRPr/>
            </a:pPr>
            <a:r>
              <a:rPr lang="en-US" sz="2400" dirty="0" smtClean="0"/>
              <a:t>Adult, </a:t>
            </a:r>
            <a:r>
              <a:rPr lang="en-US" sz="2400" dirty="0" err="1" smtClean="0"/>
              <a:t>paediatric</a:t>
            </a:r>
            <a:endParaRPr lang="en-US" sz="2400" dirty="0" smtClean="0"/>
          </a:p>
          <a:p>
            <a:pPr>
              <a:defRPr/>
            </a:pPr>
            <a:r>
              <a:rPr lang="en-US" sz="2800" dirty="0" smtClean="0">
                <a:solidFill>
                  <a:srgbClr val="FFC000"/>
                </a:solidFill>
              </a:rPr>
              <a:t>Metabolic medicine</a:t>
            </a:r>
          </a:p>
          <a:p>
            <a:pPr lvl="1">
              <a:defRPr/>
            </a:pPr>
            <a:r>
              <a:rPr lang="en-US" sz="2400" dirty="0" smtClean="0"/>
              <a:t>Inherited, Acquired</a:t>
            </a:r>
          </a:p>
          <a:p>
            <a:pPr>
              <a:defRPr/>
            </a:pPr>
            <a:r>
              <a:rPr lang="en-US" sz="2800" dirty="0" smtClean="0">
                <a:solidFill>
                  <a:srgbClr val="FFC000"/>
                </a:solidFill>
              </a:rPr>
              <a:t>Molecular biology</a:t>
            </a:r>
          </a:p>
          <a:p>
            <a:pPr lvl="1">
              <a:defRPr/>
            </a:pPr>
            <a:r>
              <a:rPr lang="en-US" sz="2400" dirty="0" smtClean="0"/>
              <a:t>Conventional, Genomic medicine, Proteomics</a:t>
            </a:r>
          </a:p>
          <a:p>
            <a:pPr>
              <a:defRPr/>
            </a:pPr>
            <a:r>
              <a:rPr lang="en-US" sz="2800" dirty="0" smtClean="0">
                <a:solidFill>
                  <a:srgbClr val="FFC000"/>
                </a:solidFill>
              </a:rPr>
              <a:t>TDM &amp; Toxicology</a:t>
            </a:r>
          </a:p>
          <a:p>
            <a:pPr lvl="1">
              <a:defRPr/>
            </a:pPr>
            <a:r>
              <a:rPr lang="en-US" sz="2400" dirty="0" smtClean="0"/>
              <a:t>TDM, Clinical toxicology, forensic toxicology</a:t>
            </a:r>
          </a:p>
          <a:p>
            <a:pPr>
              <a:defRPr/>
            </a:pPr>
            <a:r>
              <a:rPr lang="en-US" dirty="0" err="1" smtClean="0">
                <a:solidFill>
                  <a:srgbClr val="FFC000"/>
                </a:solidFill>
              </a:rPr>
              <a:t>Specialised</a:t>
            </a:r>
            <a:r>
              <a:rPr lang="en-US" dirty="0" smtClean="0">
                <a:solidFill>
                  <a:srgbClr val="FFC000"/>
                </a:solidFill>
              </a:rPr>
              <a:t> miscellaneous</a:t>
            </a:r>
          </a:p>
          <a:p>
            <a:pPr lvl="1">
              <a:defRPr/>
            </a:pPr>
            <a:r>
              <a:rPr lang="en-US" dirty="0" smtClean="0"/>
              <a:t>ICU specific, tumor markers, special proteins, </a:t>
            </a:r>
          </a:p>
          <a:p>
            <a:pPr lvl="1">
              <a:defRPr/>
            </a:pPr>
            <a:endParaRPr lang="en-US" sz="2400" dirty="0" smtClean="0"/>
          </a:p>
          <a:p>
            <a:pPr lvl="1">
              <a:defRPr/>
            </a:pPr>
            <a:endParaRPr lang="en-US" sz="24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81000" y="228600"/>
            <a:ext cx="7772400" cy="838200"/>
          </a:xfrm>
        </p:spPr>
        <p:txBody>
          <a:bodyPr/>
          <a:lstStyle/>
          <a:p>
            <a:r>
              <a:rPr lang="en-US" b="1" smtClean="0">
                <a:solidFill>
                  <a:srgbClr val="FF9933"/>
                </a:solidFill>
                <a:cs typeface="Arial" pitchFamily="34" charset="0"/>
              </a:rPr>
              <a:t>2</a:t>
            </a:r>
            <a:r>
              <a:rPr lang="en-US" b="1" baseline="30000" smtClean="0">
                <a:solidFill>
                  <a:srgbClr val="FF9933"/>
                </a:solidFill>
                <a:cs typeface="Arial" pitchFamily="34" charset="0"/>
              </a:rPr>
              <a:t>nd</a:t>
            </a:r>
            <a:r>
              <a:rPr lang="en-US" b="1" smtClean="0">
                <a:solidFill>
                  <a:srgbClr val="FF9933"/>
                </a:solidFill>
                <a:cs typeface="Arial" pitchFamily="34" charset="0"/>
              </a:rPr>
              <a:t> Day – 17</a:t>
            </a:r>
            <a:r>
              <a:rPr lang="en-US" b="1" baseline="30000" smtClean="0">
                <a:solidFill>
                  <a:srgbClr val="FF9933"/>
                </a:solidFill>
                <a:cs typeface="Arial" pitchFamily="34" charset="0"/>
              </a:rPr>
              <a:t>th</a:t>
            </a:r>
            <a:r>
              <a:rPr lang="en-US" b="1" smtClean="0">
                <a:solidFill>
                  <a:srgbClr val="FF9933"/>
                </a:solidFill>
                <a:cs typeface="Arial" pitchFamily="34" charset="0"/>
              </a:rPr>
              <a:t> March 2012</a:t>
            </a:r>
            <a:endParaRPr lang="en-US" smtClean="0">
              <a:solidFill>
                <a:srgbClr val="FF9933"/>
              </a:solidFill>
              <a:cs typeface="Arial" pitchFamily="34" charset="0"/>
            </a:endParaRPr>
          </a:p>
        </p:txBody>
      </p:sp>
      <p:graphicFrame>
        <p:nvGraphicFramePr>
          <p:cNvPr id="6" name="Table 5"/>
          <p:cNvGraphicFramePr>
            <a:graphicFrameLocks noGrp="1"/>
          </p:cNvGraphicFramePr>
          <p:nvPr/>
        </p:nvGraphicFramePr>
        <p:xfrm>
          <a:off x="242712" y="1219200"/>
          <a:ext cx="8672512" cy="4846992"/>
        </p:xfrm>
        <a:graphic>
          <a:graphicData uri="http://schemas.openxmlformats.org/drawingml/2006/table">
            <a:tbl>
              <a:tblPr firstRow="1" bandRow="1">
                <a:tableStyleId>{5C22544A-7EE6-4342-B048-85BDC9FD1C3A}</a:tableStyleId>
              </a:tblPr>
              <a:tblGrid>
                <a:gridCol w="1382120"/>
                <a:gridCol w="4723150"/>
                <a:gridCol w="551229"/>
                <a:gridCol w="2016013"/>
              </a:tblGrid>
              <a:tr h="491216">
                <a:tc>
                  <a:txBody>
                    <a:bodyPr/>
                    <a:lstStyle/>
                    <a:p>
                      <a:r>
                        <a:rPr lang="en-US" sz="1600" dirty="0" smtClean="0">
                          <a:solidFill>
                            <a:schemeClr val="tx1"/>
                          </a:solidFill>
                          <a:latin typeface="Arial" pitchFamily="34" charset="0"/>
                          <a:cs typeface="Arial" pitchFamily="34" charset="0"/>
                        </a:rPr>
                        <a:t>Time</a:t>
                      </a:r>
                      <a:r>
                        <a:rPr lang="en-US" sz="1600" baseline="0" dirty="0" smtClean="0">
                          <a:solidFill>
                            <a:schemeClr val="tx1"/>
                          </a:solidFill>
                          <a:latin typeface="Arial" pitchFamily="34" charset="0"/>
                          <a:cs typeface="Arial" pitchFamily="34" charset="0"/>
                        </a:rPr>
                        <a:t> </a:t>
                      </a:r>
                      <a:endParaRPr lang="en-US" sz="160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en-US" sz="1600" dirty="0" smtClean="0">
                          <a:solidFill>
                            <a:schemeClr val="tx1"/>
                          </a:solidFill>
                          <a:latin typeface="Arial" pitchFamily="34" charset="0"/>
                          <a:cs typeface="Arial" pitchFamily="34" charset="0"/>
                        </a:rPr>
                        <a:t>Topics </a:t>
                      </a:r>
                      <a:endParaRPr lang="en-US" sz="160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r>
                        <a:rPr lang="en-US" sz="1600" dirty="0" smtClean="0">
                          <a:solidFill>
                            <a:schemeClr val="tx1"/>
                          </a:solidFill>
                          <a:latin typeface="Arial" pitchFamily="34" charset="0"/>
                          <a:cs typeface="Arial" pitchFamily="34" charset="0"/>
                        </a:rPr>
                        <a:t>Speakers</a:t>
                      </a:r>
                      <a:endParaRPr lang="en-US" sz="160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98039">
                <a:tc gridSpan="4">
                  <a:txBody>
                    <a:bodyPr/>
                    <a:lstStyle/>
                    <a:p>
                      <a:r>
                        <a:rPr lang="en-US" sz="1600" b="1" dirty="0" smtClean="0">
                          <a:solidFill>
                            <a:srgbClr val="FFFF00"/>
                          </a:solidFill>
                          <a:latin typeface="Arial" pitchFamily="34" charset="0"/>
                          <a:cs typeface="Arial" pitchFamily="34" charset="0"/>
                        </a:rPr>
                        <a:t>SESSION – 1</a:t>
                      </a:r>
                      <a:endParaRPr lang="en-US" sz="1600" b="1"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800" dirty="0">
                        <a:solidFill>
                          <a:schemeClr val="bg1"/>
                        </a:solidFill>
                      </a:endParaRPr>
                    </a:p>
                  </a:txBody>
                  <a:tcPr>
                    <a:noFill/>
                  </a:tcPr>
                </a:tc>
                <a:tc hMerge="1">
                  <a:txBody>
                    <a:bodyPr/>
                    <a:lstStyle/>
                    <a:p>
                      <a:endParaRPr lang="en-US"/>
                    </a:p>
                  </a:txBody>
                  <a:tcPr/>
                </a:tc>
                <a:tc hMerge="1">
                  <a:txBody>
                    <a:bodyPr/>
                    <a:lstStyle/>
                    <a:p>
                      <a:endParaRPr lang="en-US" sz="1800" dirty="0">
                        <a:solidFill>
                          <a:schemeClr val="bg1"/>
                        </a:solidFill>
                      </a:endParaRPr>
                    </a:p>
                  </a:txBody>
                  <a:tcPr>
                    <a:noFill/>
                  </a:tcPr>
                </a:tc>
              </a:tr>
              <a:tr h="915745">
                <a:tc>
                  <a:txBody>
                    <a:bodyPr/>
                    <a:lstStyle/>
                    <a:p>
                      <a:pPr marL="0" marR="0" algn="ctr">
                        <a:lnSpc>
                          <a:spcPct val="15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0900-0920</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1000"/>
                        </a:spcAft>
                        <a:buClrTx/>
                        <a:buSzTx/>
                        <a:buFontTx/>
                        <a:buNone/>
                        <a:tabLst/>
                        <a:defRPr/>
                      </a:pPr>
                      <a:r>
                        <a:rPr kumimoji="0" lang="en-US" sz="1600" kern="1200" dirty="0" err="1" smtClean="0">
                          <a:solidFill>
                            <a:schemeClr val="tx1"/>
                          </a:solidFill>
                          <a:latin typeface="Arial" pitchFamily="34" charset="0"/>
                          <a:ea typeface="+mn-ea"/>
                          <a:cs typeface="Arial" pitchFamily="34" charset="0"/>
                        </a:rPr>
                        <a:t>Metabolomics</a:t>
                      </a:r>
                      <a:r>
                        <a:rPr kumimoji="0" lang="en-US" sz="1600" kern="1200" dirty="0" smtClean="0">
                          <a:solidFill>
                            <a:schemeClr val="tx1"/>
                          </a:solidFill>
                          <a:latin typeface="Arial" pitchFamily="34" charset="0"/>
                          <a:ea typeface="+mn-ea"/>
                          <a:cs typeface="Arial" pitchFamily="34" charset="0"/>
                        </a:rPr>
                        <a:t>: Current analytical platforms and methodologies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nSpc>
                          <a:spcPct val="15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Col Tariq Bin Sharif</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nSpc>
                          <a:spcPct val="150000"/>
                        </a:lnSpc>
                        <a:spcBef>
                          <a:spcPts val="0"/>
                        </a:spcBef>
                        <a:spcAft>
                          <a:spcPts val="1000"/>
                        </a:spcAft>
                      </a:pPr>
                      <a:endParaRPr lang="en-US" sz="1800" dirty="0">
                        <a:solidFill>
                          <a:schemeClr val="bg1"/>
                        </a:solidFill>
                        <a:latin typeface="Arial" pitchFamily="34" charset="0"/>
                        <a:ea typeface="Calibri"/>
                        <a:cs typeface="Arial" pitchFamily="34" charset="0"/>
                      </a:endParaRPr>
                    </a:p>
                  </a:txBody>
                  <a:tcPr marL="68580" marR="68580" marT="0" marB="0">
                    <a:noFill/>
                  </a:tcPr>
                </a:tc>
              </a:tr>
              <a:tr h="552618">
                <a:tc>
                  <a:txBody>
                    <a:bodyPr/>
                    <a:lstStyle/>
                    <a:p>
                      <a:pPr marL="0" marR="0" algn="ctr">
                        <a:lnSpc>
                          <a:spcPct val="15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0920-0940</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0" lang="en-US" sz="1600" kern="1200" dirty="0" smtClean="0">
                          <a:solidFill>
                            <a:schemeClr val="tx1"/>
                          </a:solidFill>
                          <a:latin typeface="Arial" pitchFamily="34" charset="0"/>
                          <a:ea typeface="+mn-ea"/>
                          <a:cs typeface="Arial" pitchFamily="34" charset="0"/>
                        </a:rPr>
                        <a:t>Selection of a clinical chemistry instrument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nSpc>
                          <a:spcPct val="15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Brig (R) Abdus Sattar</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nSpc>
                          <a:spcPct val="150000"/>
                        </a:lnSpc>
                        <a:spcBef>
                          <a:spcPts val="0"/>
                        </a:spcBef>
                        <a:spcAft>
                          <a:spcPts val="1000"/>
                        </a:spcAft>
                      </a:pPr>
                      <a:endParaRPr lang="en-US" sz="1800" dirty="0">
                        <a:solidFill>
                          <a:schemeClr val="bg1"/>
                        </a:solidFill>
                        <a:latin typeface="Arial" pitchFamily="34" charset="0"/>
                        <a:ea typeface="Calibri"/>
                        <a:cs typeface="Arial" pitchFamily="34" charset="0"/>
                      </a:endParaRPr>
                    </a:p>
                  </a:txBody>
                  <a:tcPr marL="68580" marR="68580" marT="0" marB="0">
                    <a:noFill/>
                  </a:tcPr>
                </a:tc>
              </a:tr>
              <a:tr h="590382">
                <a:tc>
                  <a:txBody>
                    <a:bodyPr/>
                    <a:lstStyle/>
                    <a:p>
                      <a:pPr marL="0" marR="0" algn="ctr">
                        <a:lnSpc>
                          <a:spcPct val="15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0940-1000</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0" lang="en-US" sz="1600" kern="1200" dirty="0" smtClean="0">
                          <a:solidFill>
                            <a:schemeClr val="tx1"/>
                          </a:solidFill>
                          <a:latin typeface="Arial" pitchFamily="34" charset="0"/>
                          <a:ea typeface="+mn-ea"/>
                          <a:cs typeface="Arial" pitchFamily="34" charset="0"/>
                        </a:rPr>
                        <a:t>Clinical applications of LC/MS/MS in the patient care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l" defTabSz="914400" rtl="0" eaLnBrk="1" fontAlgn="auto" latinLnBrk="0" hangingPunct="1">
                        <a:lnSpc>
                          <a:spcPct val="150000"/>
                        </a:lnSpc>
                        <a:spcBef>
                          <a:spcPts val="0"/>
                        </a:spcBef>
                        <a:spcAft>
                          <a:spcPts val="1000"/>
                        </a:spcAft>
                        <a:buClrTx/>
                        <a:buSzTx/>
                        <a:buFontTx/>
                        <a:buNone/>
                        <a:tabLst/>
                        <a:defRPr/>
                      </a:pPr>
                      <a:r>
                        <a:rPr kumimoji="0" lang="en-US" sz="1600" kern="1200" dirty="0" smtClean="0">
                          <a:solidFill>
                            <a:schemeClr val="tx1"/>
                          </a:solidFill>
                          <a:latin typeface="Arial" pitchFamily="34" charset="0"/>
                          <a:ea typeface="+mn-ea"/>
                          <a:cs typeface="Arial" pitchFamily="34" charset="0"/>
                        </a:rPr>
                        <a:t>Brig Dilshad Ahmed Khan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l" defTabSz="914400" rtl="0" eaLnBrk="1" fontAlgn="auto" latinLnBrk="0" hangingPunct="1">
                        <a:lnSpc>
                          <a:spcPct val="150000"/>
                        </a:lnSpc>
                        <a:spcBef>
                          <a:spcPts val="0"/>
                        </a:spcBef>
                        <a:spcAft>
                          <a:spcPts val="1000"/>
                        </a:spcAft>
                        <a:buClrTx/>
                        <a:buSzTx/>
                        <a:buFontTx/>
                        <a:buNone/>
                        <a:tabLst/>
                        <a:defRPr/>
                      </a:pPr>
                      <a:endParaRPr kumimoji="0" lang="en-US" sz="1800" kern="1200" dirty="0" smtClean="0">
                        <a:solidFill>
                          <a:schemeClr val="bg1"/>
                        </a:solidFill>
                        <a:latin typeface="Arial" pitchFamily="34" charset="0"/>
                        <a:ea typeface="+mn-ea"/>
                        <a:cs typeface="Arial" pitchFamily="34" charset="0"/>
                      </a:endParaRPr>
                    </a:p>
                  </a:txBody>
                  <a:tcPr marL="68580" marR="68580" marT="0" marB="0">
                    <a:noFill/>
                  </a:tcPr>
                </a:tc>
              </a:tr>
              <a:tr h="552618">
                <a:tc>
                  <a:txBody>
                    <a:bodyPr/>
                    <a:lstStyle/>
                    <a:p>
                      <a:pPr marL="0" marR="0" algn="ctr">
                        <a:lnSpc>
                          <a:spcPct val="15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1000-1020</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0" lang="en-US" sz="1600" kern="1200" dirty="0" smtClean="0">
                          <a:solidFill>
                            <a:schemeClr val="tx1"/>
                          </a:solidFill>
                          <a:latin typeface="Arial" pitchFamily="34" charset="0"/>
                          <a:ea typeface="+mn-ea"/>
                          <a:cs typeface="Arial" pitchFamily="34" charset="0"/>
                        </a:rPr>
                        <a:t>Point of care testing: Role in patient care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nSpc>
                          <a:spcPct val="15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Dr Imran Siddiqui</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nSpc>
                          <a:spcPct val="150000"/>
                        </a:lnSpc>
                        <a:spcBef>
                          <a:spcPts val="0"/>
                        </a:spcBef>
                        <a:spcAft>
                          <a:spcPts val="1000"/>
                        </a:spcAft>
                      </a:pPr>
                      <a:endParaRPr lang="en-US" sz="1800" dirty="0">
                        <a:solidFill>
                          <a:schemeClr val="bg1"/>
                        </a:solidFill>
                        <a:latin typeface="Arial" pitchFamily="34" charset="0"/>
                        <a:ea typeface="Calibri"/>
                        <a:cs typeface="Arial" pitchFamily="34" charset="0"/>
                      </a:endParaRPr>
                    </a:p>
                  </a:txBody>
                  <a:tcPr marL="68580" marR="68580" marT="0" marB="0">
                    <a:noFill/>
                  </a:tcPr>
                </a:tc>
              </a:tr>
              <a:tr h="552618">
                <a:tc>
                  <a:txBody>
                    <a:bodyPr/>
                    <a:lstStyle/>
                    <a:p>
                      <a:pPr marL="0" marR="0" algn="ctr">
                        <a:lnSpc>
                          <a:spcPct val="15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1020-1040</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0" lang="en-US" sz="1600" kern="1200" dirty="0" smtClean="0">
                          <a:solidFill>
                            <a:schemeClr val="tx1"/>
                          </a:solidFill>
                          <a:latin typeface="Arial" pitchFamily="34" charset="0"/>
                          <a:ea typeface="+mn-ea"/>
                          <a:cs typeface="Arial" pitchFamily="34" charset="0"/>
                        </a:rPr>
                        <a:t>Effect of laboratory errors on patient care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nSpc>
                          <a:spcPct val="15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 Dr Asim Mumtaz </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nSpc>
                          <a:spcPct val="150000"/>
                        </a:lnSpc>
                        <a:spcBef>
                          <a:spcPts val="0"/>
                        </a:spcBef>
                        <a:spcAft>
                          <a:spcPts val="1000"/>
                        </a:spcAft>
                      </a:pPr>
                      <a:endParaRPr lang="en-US" sz="1800" dirty="0">
                        <a:solidFill>
                          <a:schemeClr val="bg1"/>
                        </a:solidFill>
                        <a:latin typeface="Arial" pitchFamily="34" charset="0"/>
                        <a:ea typeface="Calibri"/>
                        <a:cs typeface="Arial" pitchFamily="34" charset="0"/>
                      </a:endParaRPr>
                    </a:p>
                  </a:txBody>
                  <a:tcPr marL="68580" marR="68580" marT="0" marB="0">
                    <a:noFill/>
                  </a:tcPr>
                </a:tc>
              </a:tr>
              <a:tr h="552618">
                <a:tc>
                  <a:txBody>
                    <a:bodyPr/>
                    <a:lstStyle/>
                    <a:p>
                      <a:pPr marL="0" marR="0" algn="ctr">
                        <a:lnSpc>
                          <a:spcPct val="15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1040-1110</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0" lang="en-US" sz="1600" b="1" kern="1200" dirty="0" smtClean="0">
                          <a:solidFill>
                            <a:schemeClr val="tx1"/>
                          </a:solidFill>
                          <a:latin typeface="Arial" pitchFamily="34" charset="0"/>
                          <a:ea typeface="+mn-ea"/>
                          <a:cs typeface="Arial" pitchFamily="34" charset="0"/>
                        </a:rPr>
                        <a:t>Tea</a:t>
                      </a:r>
                      <a:endParaRPr kumimoji="0" lang="en-US" sz="1600" kern="1200" dirty="0" smtClean="0">
                        <a:solidFill>
                          <a:schemeClr val="tx1"/>
                        </a:solidFill>
                        <a:latin typeface="Arial" pitchFamily="34" charset="0"/>
                        <a:ea typeface="+mn-ea"/>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nSpc>
                          <a:spcPct val="150000"/>
                        </a:lnSpc>
                        <a:spcBef>
                          <a:spcPts val="0"/>
                        </a:spcBef>
                        <a:spcAft>
                          <a:spcPts val="1000"/>
                        </a:spcAft>
                      </a:pP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nSpc>
                          <a:spcPct val="150000"/>
                        </a:lnSpc>
                        <a:spcBef>
                          <a:spcPts val="0"/>
                        </a:spcBef>
                        <a:spcAft>
                          <a:spcPts val="1000"/>
                        </a:spcAft>
                      </a:pPr>
                      <a:endParaRPr lang="en-US" sz="1800" dirty="0">
                        <a:solidFill>
                          <a:schemeClr val="bg1"/>
                        </a:solidFill>
                        <a:latin typeface="Arial" pitchFamily="34" charset="0"/>
                        <a:ea typeface="Calibri"/>
                        <a:cs typeface="Arial" pitchFamily="34" charset="0"/>
                      </a:endParaRPr>
                    </a:p>
                  </a:txBody>
                  <a:tcPr marL="68580" marR="68580" marT="0" marB="0">
                    <a:noFill/>
                  </a:tcPr>
                </a:tc>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81000" y="228600"/>
            <a:ext cx="7772400" cy="838200"/>
          </a:xfrm>
        </p:spPr>
        <p:txBody>
          <a:bodyPr/>
          <a:lstStyle/>
          <a:p>
            <a:r>
              <a:rPr lang="en-US" b="1" smtClean="0">
                <a:solidFill>
                  <a:srgbClr val="FF9933"/>
                </a:solidFill>
                <a:cs typeface="Arial" pitchFamily="34" charset="0"/>
              </a:rPr>
              <a:t>2</a:t>
            </a:r>
            <a:r>
              <a:rPr lang="en-US" b="1" baseline="30000" smtClean="0">
                <a:solidFill>
                  <a:srgbClr val="FF9933"/>
                </a:solidFill>
                <a:cs typeface="Arial" pitchFamily="34" charset="0"/>
              </a:rPr>
              <a:t>nd</a:t>
            </a:r>
            <a:r>
              <a:rPr lang="en-US" b="1" smtClean="0">
                <a:solidFill>
                  <a:srgbClr val="FF9933"/>
                </a:solidFill>
                <a:cs typeface="Arial" pitchFamily="34" charset="0"/>
              </a:rPr>
              <a:t> Day – 17</a:t>
            </a:r>
            <a:r>
              <a:rPr lang="en-US" b="1" baseline="30000" smtClean="0">
                <a:solidFill>
                  <a:srgbClr val="FF9933"/>
                </a:solidFill>
                <a:cs typeface="Arial" pitchFamily="34" charset="0"/>
              </a:rPr>
              <a:t>th</a:t>
            </a:r>
            <a:r>
              <a:rPr lang="en-US" b="1" smtClean="0">
                <a:solidFill>
                  <a:srgbClr val="FF9933"/>
                </a:solidFill>
                <a:cs typeface="Arial" pitchFamily="34" charset="0"/>
              </a:rPr>
              <a:t> March 2012</a:t>
            </a:r>
            <a:endParaRPr lang="en-US" smtClean="0">
              <a:solidFill>
                <a:srgbClr val="FF9933"/>
              </a:solidFill>
              <a:cs typeface="Arial" pitchFamily="34" charset="0"/>
            </a:endParaRPr>
          </a:p>
        </p:txBody>
      </p:sp>
      <p:graphicFrame>
        <p:nvGraphicFramePr>
          <p:cNvPr id="6" name="Table 5"/>
          <p:cNvGraphicFramePr>
            <a:graphicFrameLocks noGrp="1"/>
          </p:cNvGraphicFramePr>
          <p:nvPr/>
        </p:nvGraphicFramePr>
        <p:xfrm>
          <a:off x="256823" y="1168401"/>
          <a:ext cx="8506079" cy="5245079"/>
        </p:xfrm>
        <a:graphic>
          <a:graphicData uri="http://schemas.openxmlformats.org/drawingml/2006/table">
            <a:tbl>
              <a:tblPr firstRow="1" bandRow="1">
                <a:tableStyleId>{5C22544A-7EE6-4342-B048-85BDC9FD1C3A}</a:tableStyleId>
              </a:tblPr>
              <a:tblGrid>
                <a:gridCol w="1358784"/>
                <a:gridCol w="4643404"/>
                <a:gridCol w="541923"/>
                <a:gridCol w="1961968"/>
              </a:tblGrid>
              <a:tr h="369306">
                <a:tc>
                  <a:txBody>
                    <a:bodyPr/>
                    <a:lstStyle/>
                    <a:p>
                      <a:r>
                        <a:rPr lang="en-US" sz="1600" dirty="0" smtClean="0">
                          <a:solidFill>
                            <a:schemeClr val="tx1"/>
                          </a:solidFill>
                          <a:latin typeface="Arial" pitchFamily="34" charset="0"/>
                          <a:cs typeface="Arial" pitchFamily="34" charset="0"/>
                        </a:rPr>
                        <a:t>Time</a:t>
                      </a:r>
                      <a:r>
                        <a:rPr lang="en-US" sz="1600" baseline="0" dirty="0" smtClean="0">
                          <a:solidFill>
                            <a:schemeClr val="tx1"/>
                          </a:solidFill>
                          <a:latin typeface="Arial" pitchFamily="34" charset="0"/>
                          <a:cs typeface="Arial" pitchFamily="34" charset="0"/>
                        </a:rPr>
                        <a:t> </a:t>
                      </a:r>
                      <a:endParaRPr lang="en-US" sz="160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en-US" sz="1600" dirty="0" smtClean="0">
                          <a:solidFill>
                            <a:schemeClr val="tx1"/>
                          </a:solidFill>
                          <a:latin typeface="Arial" pitchFamily="34" charset="0"/>
                          <a:cs typeface="Arial" pitchFamily="34" charset="0"/>
                        </a:rPr>
                        <a:t>Topics </a:t>
                      </a:r>
                      <a:endParaRPr lang="en-US" sz="160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r>
                        <a:rPr lang="en-US" sz="1600" dirty="0" smtClean="0">
                          <a:solidFill>
                            <a:schemeClr val="tx1"/>
                          </a:solidFill>
                          <a:latin typeface="Arial" pitchFamily="34" charset="0"/>
                          <a:cs typeface="Arial" pitchFamily="34" charset="0"/>
                        </a:rPr>
                        <a:t>Speakers</a:t>
                      </a:r>
                      <a:endParaRPr lang="en-US" sz="1600"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08475">
                <a:tc gridSpan="4">
                  <a:txBody>
                    <a:bodyPr/>
                    <a:lstStyle/>
                    <a:p>
                      <a:r>
                        <a:rPr lang="en-US" sz="1600" b="1" dirty="0" smtClean="0">
                          <a:solidFill>
                            <a:srgbClr val="FFFF00"/>
                          </a:solidFill>
                          <a:latin typeface="Arial" pitchFamily="34" charset="0"/>
                          <a:cs typeface="Arial" pitchFamily="34" charset="0"/>
                        </a:rPr>
                        <a:t>SESSION – 2</a:t>
                      </a:r>
                      <a:endParaRPr lang="en-US" sz="1600" b="1" dirty="0">
                        <a:solidFill>
                          <a:srgbClr val="FFFF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1800" dirty="0">
                        <a:solidFill>
                          <a:schemeClr val="bg1"/>
                        </a:solidFill>
                      </a:endParaRPr>
                    </a:p>
                  </a:txBody>
                  <a:tcPr>
                    <a:noFill/>
                  </a:tcPr>
                </a:tc>
                <a:tc hMerge="1">
                  <a:txBody>
                    <a:bodyPr/>
                    <a:lstStyle/>
                    <a:p>
                      <a:endParaRPr lang="en-US"/>
                    </a:p>
                  </a:txBody>
                  <a:tcPr/>
                </a:tc>
                <a:tc hMerge="1">
                  <a:txBody>
                    <a:bodyPr/>
                    <a:lstStyle/>
                    <a:p>
                      <a:endParaRPr lang="en-US" sz="1800" dirty="0">
                        <a:solidFill>
                          <a:schemeClr val="bg1"/>
                        </a:solidFill>
                      </a:endParaRPr>
                    </a:p>
                  </a:txBody>
                  <a:tcPr>
                    <a:noFill/>
                  </a:tcPr>
                </a:tc>
              </a:tr>
              <a:tr h="408475">
                <a:tc>
                  <a:txBody>
                    <a:bodyPr/>
                    <a:lstStyle/>
                    <a:p>
                      <a:pPr marL="0" marR="0" algn="ctr">
                        <a:lnSpc>
                          <a:spcPct val="15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1110-1130</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kumimoji="0" lang="en-US" sz="1600" kern="1200" dirty="0" smtClean="0">
                          <a:solidFill>
                            <a:schemeClr val="tx1"/>
                          </a:solidFill>
                          <a:latin typeface="Arial" pitchFamily="34" charset="0"/>
                          <a:ea typeface="+mn-ea"/>
                          <a:cs typeface="Arial" pitchFamily="34" charset="0"/>
                        </a:rPr>
                        <a:t>Role of vitamins in coronary heart disease</a:t>
                      </a:r>
                      <a:endParaRPr kumimoji="0" lang="en-US" sz="1600" kern="1200" dirty="0">
                        <a:solidFill>
                          <a:schemeClr val="tx1"/>
                        </a:solidFill>
                        <a:latin typeface="Arial" pitchFamily="34" charset="0"/>
                        <a:ea typeface="+mn-ea"/>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gn="just">
                        <a:lnSpc>
                          <a:spcPct val="15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Dr Asma Shoukat</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nSpc>
                          <a:spcPct val="150000"/>
                        </a:lnSpc>
                        <a:spcBef>
                          <a:spcPts val="0"/>
                        </a:spcBef>
                        <a:spcAft>
                          <a:spcPts val="1000"/>
                        </a:spcAft>
                      </a:pPr>
                      <a:endParaRPr lang="en-US" sz="1800" dirty="0">
                        <a:solidFill>
                          <a:schemeClr val="bg1"/>
                        </a:solidFill>
                        <a:latin typeface="Arial" pitchFamily="34" charset="0"/>
                        <a:ea typeface="Calibri"/>
                        <a:cs typeface="Arial" pitchFamily="34" charset="0"/>
                      </a:endParaRPr>
                    </a:p>
                  </a:txBody>
                  <a:tcPr marL="68580" marR="68580" marT="0" marB="0">
                    <a:noFill/>
                  </a:tcPr>
                </a:tc>
              </a:tr>
              <a:tr h="408475">
                <a:tc>
                  <a:txBody>
                    <a:bodyPr/>
                    <a:lstStyle/>
                    <a:p>
                      <a:pPr marL="0" marR="0" algn="ctr">
                        <a:lnSpc>
                          <a:spcPct val="15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1130-1150</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50000"/>
                        </a:lnSpc>
                        <a:spcBef>
                          <a:spcPts val="0"/>
                        </a:spcBef>
                        <a:spcAft>
                          <a:spcPts val="0"/>
                        </a:spcAft>
                        <a:buClrTx/>
                        <a:buSzTx/>
                        <a:buFontTx/>
                        <a:buNone/>
                        <a:tabLst/>
                        <a:defRPr/>
                      </a:pPr>
                      <a:r>
                        <a:rPr kumimoji="0" lang="en-US" sz="1600" kern="1200" dirty="0" smtClean="0">
                          <a:solidFill>
                            <a:schemeClr val="tx1"/>
                          </a:solidFill>
                          <a:latin typeface="Arial" pitchFamily="34" charset="0"/>
                          <a:ea typeface="+mn-ea"/>
                          <a:cs typeface="Arial" pitchFamily="34" charset="0"/>
                        </a:rPr>
                        <a:t>Dynamic function tests in adrenal disorders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gn="just">
                        <a:lnSpc>
                          <a:spcPct val="15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Brig Rizwan Hashim </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nSpc>
                          <a:spcPct val="150000"/>
                        </a:lnSpc>
                        <a:spcBef>
                          <a:spcPts val="0"/>
                        </a:spcBef>
                        <a:spcAft>
                          <a:spcPts val="1000"/>
                        </a:spcAft>
                      </a:pPr>
                      <a:endParaRPr lang="en-US" sz="1800" dirty="0">
                        <a:solidFill>
                          <a:schemeClr val="bg1"/>
                        </a:solidFill>
                        <a:latin typeface="Arial" pitchFamily="34" charset="0"/>
                        <a:ea typeface="Calibri"/>
                        <a:cs typeface="Arial" pitchFamily="34" charset="0"/>
                      </a:endParaRPr>
                    </a:p>
                  </a:txBody>
                  <a:tcPr marL="68580" marR="68580" marT="0" marB="0">
                    <a:noFill/>
                  </a:tcPr>
                </a:tc>
              </a:tr>
              <a:tr h="353079">
                <a:tc>
                  <a:txBody>
                    <a:bodyPr/>
                    <a:lstStyle/>
                    <a:p>
                      <a:pPr marL="0" marR="0" algn="ctr">
                        <a:lnSpc>
                          <a:spcPct val="15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1150-1210</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kumimoji="0" lang="en-US" sz="1600" kern="1200" dirty="0" smtClean="0">
                          <a:solidFill>
                            <a:schemeClr val="tx1"/>
                          </a:solidFill>
                          <a:latin typeface="Arial" pitchFamily="34" charset="0"/>
                          <a:ea typeface="+mn-ea"/>
                          <a:cs typeface="Arial" pitchFamily="34" charset="0"/>
                        </a:rPr>
                        <a:t>Cystatin C as a marker of renal function</a:t>
                      </a:r>
                      <a:endParaRPr kumimoji="0" lang="en-US" sz="1600" kern="1200" dirty="0">
                        <a:solidFill>
                          <a:schemeClr val="tx1"/>
                        </a:solidFill>
                        <a:latin typeface="Arial" pitchFamily="34" charset="0"/>
                        <a:ea typeface="+mn-ea"/>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indent="0" algn="just" defTabSz="914400" rtl="0" eaLnBrk="1" fontAlgn="auto" latinLnBrk="0" hangingPunct="1">
                        <a:lnSpc>
                          <a:spcPct val="150000"/>
                        </a:lnSpc>
                        <a:spcBef>
                          <a:spcPts val="0"/>
                        </a:spcBef>
                        <a:spcAft>
                          <a:spcPts val="1000"/>
                        </a:spcAft>
                        <a:buClrTx/>
                        <a:buSzTx/>
                        <a:buFontTx/>
                        <a:buNone/>
                        <a:tabLst/>
                        <a:defRPr/>
                      </a:pPr>
                      <a:r>
                        <a:rPr kumimoji="0" lang="en-US" sz="1600" kern="1200" dirty="0" smtClean="0">
                          <a:solidFill>
                            <a:schemeClr val="tx1"/>
                          </a:solidFill>
                          <a:latin typeface="Arial" pitchFamily="34" charset="0"/>
                          <a:ea typeface="+mn-ea"/>
                          <a:cs typeface="Arial" pitchFamily="34" charset="0"/>
                        </a:rPr>
                        <a:t>Dr Adnan M Zubairi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l" defTabSz="914400" rtl="0" eaLnBrk="1" fontAlgn="auto" latinLnBrk="0" hangingPunct="1">
                        <a:lnSpc>
                          <a:spcPct val="150000"/>
                        </a:lnSpc>
                        <a:spcBef>
                          <a:spcPts val="0"/>
                        </a:spcBef>
                        <a:spcAft>
                          <a:spcPts val="1000"/>
                        </a:spcAft>
                        <a:buClrTx/>
                        <a:buSzTx/>
                        <a:buFontTx/>
                        <a:buNone/>
                        <a:tabLst/>
                        <a:defRPr/>
                      </a:pPr>
                      <a:endParaRPr kumimoji="0" lang="en-US" sz="1800" kern="1200" dirty="0" smtClean="0">
                        <a:solidFill>
                          <a:schemeClr val="bg1"/>
                        </a:solidFill>
                        <a:latin typeface="Arial" pitchFamily="34" charset="0"/>
                        <a:ea typeface="+mn-ea"/>
                        <a:cs typeface="Arial" pitchFamily="34" charset="0"/>
                      </a:endParaRPr>
                    </a:p>
                  </a:txBody>
                  <a:tcPr marL="68580" marR="68580" marT="0" marB="0">
                    <a:noFill/>
                  </a:tcPr>
                </a:tc>
              </a:tr>
              <a:tr h="576342">
                <a:tc>
                  <a:txBody>
                    <a:bodyPr/>
                    <a:lstStyle/>
                    <a:p>
                      <a:pPr marL="0" marR="0" algn="ctr">
                        <a:lnSpc>
                          <a:spcPct val="15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1210-1230</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kumimoji="0" lang="en-US" sz="1600" kern="1200" dirty="0" smtClean="0">
                          <a:solidFill>
                            <a:schemeClr val="tx1"/>
                          </a:solidFill>
                          <a:latin typeface="Arial" pitchFamily="34" charset="0"/>
                          <a:ea typeface="+mn-ea"/>
                          <a:cs typeface="Arial" pitchFamily="34" charset="0"/>
                        </a:rPr>
                        <a:t>Biochemical investigations of chronic liver disease</a:t>
                      </a:r>
                      <a:endParaRPr kumimoji="0" lang="en-US" sz="1600" kern="1200" dirty="0">
                        <a:solidFill>
                          <a:schemeClr val="tx1"/>
                        </a:solidFill>
                        <a:latin typeface="Arial" pitchFamily="34" charset="0"/>
                        <a:ea typeface="+mn-ea"/>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gn="just">
                        <a:lnSpc>
                          <a:spcPct val="15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Col Asif Nawaz </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nSpc>
                          <a:spcPct val="150000"/>
                        </a:lnSpc>
                        <a:spcBef>
                          <a:spcPts val="0"/>
                        </a:spcBef>
                        <a:spcAft>
                          <a:spcPts val="1000"/>
                        </a:spcAft>
                      </a:pPr>
                      <a:endParaRPr lang="en-US" sz="1800" dirty="0">
                        <a:solidFill>
                          <a:schemeClr val="bg1"/>
                        </a:solidFill>
                        <a:latin typeface="Arial" pitchFamily="34" charset="0"/>
                        <a:ea typeface="Calibri"/>
                        <a:cs typeface="Arial" pitchFamily="34" charset="0"/>
                      </a:endParaRPr>
                    </a:p>
                  </a:txBody>
                  <a:tcPr marL="68580" marR="68580" marT="0" marB="0">
                    <a:noFill/>
                  </a:tcPr>
                </a:tc>
              </a:tr>
              <a:tr h="408475">
                <a:tc>
                  <a:txBody>
                    <a:bodyPr/>
                    <a:lstStyle/>
                    <a:p>
                      <a:pPr marL="0" marR="0" algn="ctr">
                        <a:lnSpc>
                          <a:spcPct val="15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1230-1250</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kumimoji="0" lang="en-US" sz="1600" kern="1200" dirty="0" smtClean="0">
                          <a:solidFill>
                            <a:schemeClr val="tx1"/>
                          </a:solidFill>
                          <a:latin typeface="Arial" pitchFamily="34" charset="0"/>
                          <a:ea typeface="+mn-ea"/>
                          <a:cs typeface="Arial" pitchFamily="34" charset="0"/>
                        </a:rPr>
                        <a:t>Novel cardiac biomarkers</a:t>
                      </a:r>
                      <a:endParaRPr kumimoji="0" lang="en-US" sz="1600" kern="1200" dirty="0">
                        <a:solidFill>
                          <a:schemeClr val="tx1"/>
                        </a:solidFill>
                        <a:latin typeface="Arial" pitchFamily="34" charset="0"/>
                        <a:ea typeface="+mn-ea"/>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gn="just">
                        <a:lnSpc>
                          <a:spcPct val="15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Col Syed Raza Jaffar</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nSpc>
                          <a:spcPct val="150000"/>
                        </a:lnSpc>
                        <a:spcBef>
                          <a:spcPts val="0"/>
                        </a:spcBef>
                        <a:spcAft>
                          <a:spcPts val="1000"/>
                        </a:spcAft>
                      </a:pPr>
                      <a:endParaRPr lang="en-US" sz="1800" dirty="0">
                        <a:solidFill>
                          <a:schemeClr val="bg1"/>
                        </a:solidFill>
                        <a:latin typeface="Arial" pitchFamily="34" charset="0"/>
                        <a:ea typeface="Calibri"/>
                        <a:cs typeface="Arial" pitchFamily="34" charset="0"/>
                      </a:endParaRPr>
                    </a:p>
                  </a:txBody>
                  <a:tcPr marL="68580" marR="68580" marT="0" marB="0">
                    <a:noFill/>
                  </a:tcPr>
                </a:tc>
              </a:tr>
              <a:tr h="408475">
                <a:tc>
                  <a:txBody>
                    <a:bodyPr/>
                    <a:lstStyle/>
                    <a:p>
                      <a:pPr marL="0" marR="0" algn="ctr">
                        <a:lnSpc>
                          <a:spcPct val="15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1250-1310</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kumimoji="0" lang="en-US" sz="1600" kern="1200" dirty="0" smtClean="0">
                          <a:solidFill>
                            <a:schemeClr val="tx1"/>
                          </a:solidFill>
                          <a:latin typeface="Arial" pitchFamily="34" charset="0"/>
                          <a:ea typeface="+mn-ea"/>
                          <a:cs typeface="Arial" pitchFamily="34" charset="0"/>
                        </a:rPr>
                        <a:t>Respiratory acidosis</a:t>
                      </a:r>
                      <a:endParaRPr kumimoji="0" lang="en-US" sz="1600" kern="1200" dirty="0">
                        <a:solidFill>
                          <a:schemeClr val="tx1"/>
                        </a:solidFill>
                        <a:latin typeface="Arial" pitchFamily="34" charset="0"/>
                        <a:ea typeface="+mn-ea"/>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gn="just">
                        <a:lnSpc>
                          <a:spcPct val="15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Lt Col (R) Anjum Iqbal </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nSpc>
                          <a:spcPct val="150000"/>
                        </a:lnSpc>
                        <a:spcBef>
                          <a:spcPts val="0"/>
                        </a:spcBef>
                        <a:spcAft>
                          <a:spcPts val="1000"/>
                        </a:spcAft>
                      </a:pPr>
                      <a:endParaRPr lang="en-US" sz="1800" dirty="0">
                        <a:solidFill>
                          <a:schemeClr val="bg1"/>
                        </a:solidFill>
                        <a:latin typeface="Arial" pitchFamily="34" charset="0"/>
                        <a:ea typeface="Calibri"/>
                        <a:cs typeface="Arial" pitchFamily="34" charset="0"/>
                      </a:endParaRPr>
                    </a:p>
                  </a:txBody>
                  <a:tcPr marL="68580" marR="68580" marT="0" marB="0">
                    <a:noFill/>
                  </a:tcPr>
                </a:tc>
              </a:tr>
              <a:tr h="408475">
                <a:tc>
                  <a:txBody>
                    <a:bodyPr/>
                    <a:lstStyle/>
                    <a:p>
                      <a:pPr marL="0" marR="0" algn="ctr">
                        <a:lnSpc>
                          <a:spcPct val="15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1310-1330</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kumimoji="0" lang="en-US" sz="1600" kern="1200" dirty="0" smtClean="0">
                          <a:solidFill>
                            <a:schemeClr val="tx1"/>
                          </a:solidFill>
                          <a:latin typeface="Arial" pitchFamily="34" charset="0"/>
                          <a:ea typeface="+mn-ea"/>
                          <a:cs typeface="Arial" pitchFamily="34" charset="0"/>
                        </a:rPr>
                        <a:t>Lab information system</a:t>
                      </a:r>
                      <a:endParaRPr kumimoji="0" lang="en-US" sz="1600" kern="1200" dirty="0">
                        <a:solidFill>
                          <a:schemeClr val="tx1"/>
                        </a:solidFill>
                        <a:latin typeface="Arial" pitchFamily="34" charset="0"/>
                        <a:ea typeface="+mn-ea"/>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gn="just">
                        <a:lnSpc>
                          <a:spcPct val="15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Dr Haroon Khan</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nSpc>
                          <a:spcPct val="150000"/>
                        </a:lnSpc>
                        <a:spcBef>
                          <a:spcPts val="0"/>
                        </a:spcBef>
                        <a:spcAft>
                          <a:spcPts val="1000"/>
                        </a:spcAft>
                      </a:pPr>
                      <a:endParaRPr lang="en-US" sz="1800" dirty="0">
                        <a:solidFill>
                          <a:schemeClr val="bg1"/>
                        </a:solidFill>
                        <a:latin typeface="Arial" pitchFamily="34" charset="0"/>
                        <a:ea typeface="Calibri"/>
                        <a:cs typeface="Arial" pitchFamily="34" charset="0"/>
                      </a:endParaRPr>
                    </a:p>
                  </a:txBody>
                  <a:tcPr marL="68580" marR="68580" marT="0" marB="0">
                    <a:noFill/>
                  </a:tcPr>
                </a:tc>
              </a:tr>
              <a:tr h="537173">
                <a:tc>
                  <a:txBody>
                    <a:bodyPr/>
                    <a:lstStyle/>
                    <a:p>
                      <a:pPr marL="0" marR="0" algn="ctr">
                        <a:lnSpc>
                          <a:spcPct val="15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1330-1350</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kumimoji="0" lang="en-US" sz="1600" kern="1200" dirty="0" smtClean="0">
                          <a:solidFill>
                            <a:schemeClr val="tx1"/>
                          </a:solidFill>
                          <a:latin typeface="Arial" pitchFamily="34" charset="0"/>
                          <a:ea typeface="+mn-ea"/>
                          <a:cs typeface="Arial" pitchFamily="34" charset="0"/>
                        </a:rPr>
                        <a:t>Applications of molecular diagnostics in clinical chemistry</a:t>
                      </a:r>
                      <a:endParaRPr kumimoji="0" lang="en-US" sz="1600" kern="1200" dirty="0">
                        <a:solidFill>
                          <a:schemeClr val="tx1"/>
                        </a:solidFill>
                        <a:latin typeface="Arial" pitchFamily="34" charset="0"/>
                        <a:ea typeface="+mn-ea"/>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0" marR="0" algn="just">
                        <a:lnSpc>
                          <a:spcPct val="100000"/>
                        </a:lnSpc>
                        <a:spcBef>
                          <a:spcPts val="0"/>
                        </a:spcBef>
                        <a:spcAft>
                          <a:spcPts val="0"/>
                        </a:spcAft>
                      </a:pPr>
                      <a:r>
                        <a:rPr kumimoji="0" lang="en-US" sz="1600" kern="1200" dirty="0" smtClean="0">
                          <a:solidFill>
                            <a:schemeClr val="tx1"/>
                          </a:solidFill>
                          <a:latin typeface="Arial" pitchFamily="34" charset="0"/>
                          <a:ea typeface="+mn-ea"/>
                          <a:cs typeface="Arial" pitchFamily="34" charset="0"/>
                        </a:rPr>
                        <a:t>Lt Col </a:t>
                      </a:r>
                    </a:p>
                    <a:p>
                      <a:pPr marL="0" marR="0" algn="just">
                        <a:lnSpc>
                          <a:spcPct val="100000"/>
                        </a:lnSpc>
                        <a:spcBef>
                          <a:spcPts val="0"/>
                        </a:spcBef>
                        <a:spcAft>
                          <a:spcPts val="0"/>
                        </a:spcAft>
                      </a:pPr>
                      <a:r>
                        <a:rPr kumimoji="0" lang="en-US" sz="1600" kern="1200" dirty="0" smtClean="0">
                          <a:solidFill>
                            <a:schemeClr val="tx1"/>
                          </a:solidFill>
                          <a:latin typeface="Arial" pitchFamily="34" charset="0"/>
                          <a:ea typeface="+mn-ea"/>
                          <a:cs typeface="Arial" pitchFamily="34" charset="0"/>
                        </a:rPr>
                        <a:t>Zujaja Hina Haroon</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nSpc>
                          <a:spcPct val="150000"/>
                        </a:lnSpc>
                        <a:spcBef>
                          <a:spcPts val="0"/>
                        </a:spcBef>
                        <a:spcAft>
                          <a:spcPts val="1000"/>
                        </a:spcAft>
                      </a:pPr>
                      <a:endParaRPr lang="en-US" sz="1800" dirty="0">
                        <a:solidFill>
                          <a:schemeClr val="bg1"/>
                        </a:solidFill>
                        <a:latin typeface="Arial" pitchFamily="34" charset="0"/>
                        <a:ea typeface="Calibri"/>
                        <a:cs typeface="Arial" pitchFamily="34" charset="0"/>
                      </a:endParaRPr>
                    </a:p>
                  </a:txBody>
                  <a:tcPr marL="68580" marR="68580" marT="0" marB="0">
                    <a:noFill/>
                  </a:tcPr>
                </a:tc>
              </a:tr>
              <a:tr h="408475">
                <a:tc>
                  <a:txBody>
                    <a:bodyPr/>
                    <a:lstStyle/>
                    <a:p>
                      <a:pPr marL="0" marR="0" algn="ctr">
                        <a:lnSpc>
                          <a:spcPct val="15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1350-1400</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kumimoji="0" lang="en-US" sz="1600" kern="1200" dirty="0" smtClean="0">
                          <a:solidFill>
                            <a:schemeClr val="tx1"/>
                          </a:solidFill>
                          <a:latin typeface="Arial" pitchFamily="34" charset="0"/>
                          <a:ea typeface="+mn-ea"/>
                          <a:cs typeface="Arial" pitchFamily="34" charset="0"/>
                        </a:rPr>
                        <a:t>Closing ceremony</a:t>
                      </a:r>
                      <a:endParaRPr kumimoji="0" lang="en-US" sz="1600" kern="1200" dirty="0">
                        <a:solidFill>
                          <a:schemeClr val="tx1"/>
                        </a:solidFill>
                        <a:latin typeface="Arial" pitchFamily="34" charset="0"/>
                        <a:ea typeface="+mn-ea"/>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just"/>
                      <a:endParaRPr lang="en-US" sz="1600" dirty="0">
                        <a:solidFill>
                          <a:schemeClr val="tx1"/>
                        </a:solidFill>
                        <a:latin typeface="Arial" pitchFamily="34"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a:lnSpc>
                          <a:spcPct val="150000"/>
                        </a:lnSpc>
                        <a:spcBef>
                          <a:spcPts val="0"/>
                        </a:spcBef>
                        <a:spcAft>
                          <a:spcPts val="1000"/>
                        </a:spcAft>
                      </a:pPr>
                      <a:endParaRPr lang="en-US" sz="1800" dirty="0">
                        <a:solidFill>
                          <a:schemeClr val="bg1"/>
                        </a:solidFill>
                        <a:latin typeface="Arial" pitchFamily="34" charset="0"/>
                        <a:ea typeface="Calibri"/>
                        <a:cs typeface="Arial" pitchFamily="34" charset="0"/>
                      </a:endParaRPr>
                    </a:p>
                  </a:txBody>
                  <a:tcPr marL="68580" marR="68580" marT="0" marB="0">
                    <a:noFill/>
                  </a:tcPr>
                </a:tc>
              </a:tr>
              <a:tr h="537173">
                <a:tc>
                  <a:txBody>
                    <a:bodyPr/>
                    <a:lstStyle/>
                    <a:p>
                      <a:pPr marL="0" marR="0" algn="ctr">
                        <a:lnSpc>
                          <a:spcPct val="150000"/>
                        </a:lnSpc>
                        <a:spcBef>
                          <a:spcPts val="0"/>
                        </a:spcBef>
                        <a:spcAft>
                          <a:spcPts val="1000"/>
                        </a:spcAft>
                      </a:pPr>
                      <a:r>
                        <a:rPr kumimoji="0" lang="en-US" sz="1600" kern="1200" dirty="0" smtClean="0">
                          <a:solidFill>
                            <a:schemeClr val="tx1"/>
                          </a:solidFill>
                          <a:latin typeface="Arial" pitchFamily="34" charset="0"/>
                          <a:ea typeface="+mn-ea"/>
                          <a:cs typeface="Arial" pitchFamily="34" charset="0"/>
                        </a:rPr>
                        <a:t>1430-1800</a:t>
                      </a:r>
                      <a:endParaRPr lang="en-US" sz="1600" dirty="0">
                        <a:solidFill>
                          <a:schemeClr val="tx1"/>
                        </a:solidFill>
                        <a:latin typeface="Arial" pitchFamily="34" charset="0"/>
                        <a:ea typeface="Calibri"/>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en-US" sz="1600" kern="1200" dirty="0" smtClean="0">
                          <a:solidFill>
                            <a:schemeClr val="tx1"/>
                          </a:solidFill>
                          <a:latin typeface="Arial" pitchFamily="34" charset="0"/>
                          <a:ea typeface="+mn-ea"/>
                          <a:cs typeface="Arial" pitchFamily="34" charset="0"/>
                        </a:rPr>
                        <a:t>Workshop “</a:t>
                      </a:r>
                      <a:r>
                        <a:rPr kumimoji="0" lang="en-US" sz="1600" b="1" kern="1200" dirty="0" smtClean="0">
                          <a:solidFill>
                            <a:schemeClr val="tx1"/>
                          </a:solidFill>
                          <a:latin typeface="Arial" pitchFamily="34" charset="0"/>
                          <a:ea typeface="+mn-ea"/>
                          <a:cs typeface="Arial" pitchFamily="34" charset="0"/>
                        </a:rPr>
                        <a:t>Good professional practices in chemical pathology”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just"/>
                      <a:endParaRPr lang="en-US" sz="1600" dirty="0">
                        <a:solidFill>
                          <a:schemeClr val="tx1"/>
                        </a:solidFill>
                        <a:latin typeface="Arial" pitchFamily="34"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endParaRPr lang="ur-PK" smtClean="0"/>
          </a:p>
        </p:txBody>
      </p:sp>
      <p:pic>
        <p:nvPicPr>
          <p:cNvPr id="7171" name="Picture 3" descr="E:\lectures\wwi wounded.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icu scene.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304800"/>
            <a:ext cx="7924800" cy="1524000"/>
          </a:xfrm>
        </p:spPr>
        <p:txBody>
          <a:bodyPr/>
          <a:lstStyle/>
          <a:p>
            <a:pPr eaLnBrk="1" hangingPunct="1"/>
            <a:r>
              <a:rPr lang="en-GB" sz="4800" b="1" smtClean="0"/>
              <a:t>Early detection of organ dysfunction</a:t>
            </a:r>
            <a:endParaRPr lang="en-US" sz="4800" b="1" smtClean="0"/>
          </a:p>
        </p:txBody>
      </p:sp>
      <p:sp>
        <p:nvSpPr>
          <p:cNvPr id="748547" name="Text Box 3"/>
          <p:cNvSpPr txBox="1">
            <a:spLocks noChangeArrowheads="1"/>
          </p:cNvSpPr>
          <p:nvPr/>
        </p:nvSpPr>
        <p:spPr bwMode="auto">
          <a:xfrm>
            <a:off x="406400" y="533400"/>
            <a:ext cx="7450667" cy="6248400"/>
          </a:xfrm>
          <a:prstGeom prst="rect">
            <a:avLst/>
          </a:prstGeom>
          <a:noFill/>
          <a:ln w="12700" cap="sq">
            <a:noFill/>
            <a:miter lim="800000"/>
            <a:headEnd type="none" w="sm" len="sm"/>
            <a:tailEnd type="none" w="sm" len="sm"/>
          </a:ln>
          <a:effectLst/>
        </p:spPr>
        <p:txBody>
          <a:bodyPr>
            <a:spAutoFit/>
          </a:bodyPr>
          <a:lstStyle/>
          <a:p>
            <a:pPr>
              <a:spcBef>
                <a:spcPct val="50000"/>
              </a:spcBef>
              <a:defRPr/>
            </a:pPr>
            <a:r>
              <a:rPr lang="en-GB" sz="4000" dirty="0">
                <a:effectLst>
                  <a:outerShdw blurRad="38100" dist="38100" dir="2700000" algn="tl">
                    <a:srgbClr val="000000"/>
                  </a:outerShdw>
                </a:effectLst>
                <a:latin typeface="Arial" charset="0"/>
              </a:rPr>
              <a:t>	</a:t>
            </a:r>
          </a:p>
          <a:p>
            <a:pPr>
              <a:spcBef>
                <a:spcPct val="50000"/>
              </a:spcBef>
              <a:defRPr/>
            </a:pPr>
            <a:r>
              <a:rPr lang="en-GB" sz="4000" dirty="0">
                <a:effectLst>
                  <a:outerShdw blurRad="38100" dist="38100" dir="2700000" algn="tl">
                    <a:srgbClr val="000000"/>
                  </a:outerShdw>
                </a:effectLst>
                <a:latin typeface="Arial" charset="0"/>
              </a:rPr>
              <a:t>          </a:t>
            </a:r>
          </a:p>
          <a:p>
            <a:pPr>
              <a:spcBef>
                <a:spcPct val="50000"/>
              </a:spcBef>
              <a:buFont typeface="Arial" pitchFamily="34" charset="0"/>
              <a:buChar char="•"/>
              <a:defRPr/>
            </a:pPr>
            <a:r>
              <a:rPr lang="en-GB" sz="4000" dirty="0">
                <a:effectLst>
                  <a:outerShdw blurRad="38100" dist="38100" dir="2700000" algn="tl">
                    <a:srgbClr val="000000"/>
                  </a:outerShdw>
                </a:effectLst>
                <a:latin typeface="Arial" charset="0"/>
              </a:rPr>
              <a:t>     Cardiovascular</a:t>
            </a:r>
            <a:endParaRPr lang="en-US" sz="4000" dirty="0">
              <a:effectLst>
                <a:outerShdw blurRad="38100" dist="38100" dir="2700000" algn="tl">
                  <a:srgbClr val="000000"/>
                </a:outerShdw>
              </a:effectLst>
              <a:latin typeface="Arial" charset="0"/>
            </a:endParaRPr>
          </a:p>
          <a:p>
            <a:pPr>
              <a:spcBef>
                <a:spcPct val="50000"/>
              </a:spcBef>
              <a:buFont typeface="Arial" pitchFamily="34" charset="0"/>
              <a:buChar char="•"/>
              <a:defRPr/>
            </a:pPr>
            <a:r>
              <a:rPr lang="en-GB" sz="4000" dirty="0">
                <a:effectLst>
                  <a:outerShdw blurRad="38100" dist="38100" dir="2700000" algn="tl">
                    <a:srgbClr val="000000"/>
                  </a:outerShdw>
                </a:effectLst>
                <a:latin typeface="Arial" charset="0"/>
              </a:rPr>
              <a:t>     Kidneys</a:t>
            </a:r>
          </a:p>
          <a:p>
            <a:pPr>
              <a:spcBef>
                <a:spcPct val="50000"/>
              </a:spcBef>
              <a:buFont typeface="Arial" pitchFamily="34" charset="0"/>
              <a:buChar char="•"/>
              <a:defRPr/>
            </a:pPr>
            <a:r>
              <a:rPr lang="en-GB" sz="4000" dirty="0">
                <a:effectLst>
                  <a:outerShdw blurRad="38100" dist="38100" dir="2700000" algn="tl">
                    <a:srgbClr val="000000"/>
                  </a:outerShdw>
                </a:effectLst>
                <a:latin typeface="Arial" charset="0"/>
              </a:rPr>
              <a:t>	Lungs</a:t>
            </a:r>
          </a:p>
          <a:p>
            <a:pPr>
              <a:spcBef>
                <a:spcPct val="50000"/>
              </a:spcBef>
              <a:buFont typeface="Arial" pitchFamily="34" charset="0"/>
              <a:buChar char="•"/>
              <a:defRPr/>
            </a:pPr>
            <a:r>
              <a:rPr lang="en-GB" sz="4000" dirty="0">
                <a:effectLst>
                  <a:outerShdw blurRad="38100" dist="38100" dir="2700000" algn="tl">
                    <a:srgbClr val="000000"/>
                  </a:outerShdw>
                </a:effectLst>
                <a:latin typeface="Arial" charset="0"/>
              </a:rPr>
              <a:t>     Others</a:t>
            </a:r>
          </a:p>
          <a:p>
            <a:pPr lvl="1">
              <a:spcBef>
                <a:spcPct val="50000"/>
              </a:spcBef>
              <a:defRPr/>
            </a:pPr>
            <a:endParaRPr lang="en-GB" sz="4000" dirty="0">
              <a:effectLst>
                <a:outerShdw blurRad="38100" dist="38100" dir="2700000" algn="tl">
                  <a:srgbClr val="000000"/>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48547">
                                            <p:txEl>
                                              <p:pRg st="0" end="0"/>
                                            </p:txEl>
                                          </p:spTgt>
                                        </p:tgtEl>
                                        <p:attrNameLst>
                                          <p:attrName>style.visibility</p:attrName>
                                        </p:attrNameLst>
                                      </p:cBhvr>
                                      <p:to>
                                        <p:strVal val="visible"/>
                                      </p:to>
                                    </p:set>
                                    <p:anim calcmode="lin" valueType="num">
                                      <p:cBhvr additive="base">
                                        <p:cTn id="7" dur="500" fill="hold"/>
                                        <p:tgtEl>
                                          <p:spTgt spid="7485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485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48547">
                                            <p:txEl>
                                              <p:pRg st="1" end="1"/>
                                            </p:txEl>
                                          </p:spTgt>
                                        </p:tgtEl>
                                        <p:attrNameLst>
                                          <p:attrName>style.visibility</p:attrName>
                                        </p:attrNameLst>
                                      </p:cBhvr>
                                      <p:to>
                                        <p:strVal val="visible"/>
                                      </p:to>
                                    </p:set>
                                    <p:anim calcmode="lin" valueType="num">
                                      <p:cBhvr additive="base">
                                        <p:cTn id="13" dur="500" fill="hold"/>
                                        <p:tgtEl>
                                          <p:spTgt spid="7485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485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48547">
                                            <p:txEl>
                                              <p:pRg st="2" end="2"/>
                                            </p:txEl>
                                          </p:spTgt>
                                        </p:tgtEl>
                                        <p:attrNameLst>
                                          <p:attrName>style.visibility</p:attrName>
                                        </p:attrNameLst>
                                      </p:cBhvr>
                                      <p:to>
                                        <p:strVal val="visible"/>
                                      </p:to>
                                    </p:set>
                                    <p:anim calcmode="lin" valueType="num">
                                      <p:cBhvr additive="base">
                                        <p:cTn id="19" dur="500" fill="hold"/>
                                        <p:tgtEl>
                                          <p:spTgt spid="7485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485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48547">
                                            <p:txEl>
                                              <p:pRg st="3" end="3"/>
                                            </p:txEl>
                                          </p:spTgt>
                                        </p:tgtEl>
                                        <p:attrNameLst>
                                          <p:attrName>style.visibility</p:attrName>
                                        </p:attrNameLst>
                                      </p:cBhvr>
                                      <p:to>
                                        <p:strVal val="visible"/>
                                      </p:to>
                                    </p:set>
                                    <p:anim calcmode="lin" valueType="num">
                                      <p:cBhvr additive="base">
                                        <p:cTn id="25" dur="500" fill="hold"/>
                                        <p:tgtEl>
                                          <p:spTgt spid="74854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4854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48547">
                                            <p:txEl>
                                              <p:pRg st="4" end="4"/>
                                            </p:txEl>
                                          </p:spTgt>
                                        </p:tgtEl>
                                        <p:attrNameLst>
                                          <p:attrName>style.visibility</p:attrName>
                                        </p:attrNameLst>
                                      </p:cBhvr>
                                      <p:to>
                                        <p:strVal val="visible"/>
                                      </p:to>
                                    </p:set>
                                    <p:anim calcmode="lin" valueType="num">
                                      <p:cBhvr additive="base">
                                        <p:cTn id="31" dur="500" fill="hold"/>
                                        <p:tgtEl>
                                          <p:spTgt spid="74854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485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748547">
                                            <p:txEl>
                                              <p:pRg st="5" end="5"/>
                                            </p:txEl>
                                          </p:spTgt>
                                        </p:tgtEl>
                                        <p:attrNameLst>
                                          <p:attrName>style.visibility</p:attrName>
                                        </p:attrNameLst>
                                      </p:cBhvr>
                                      <p:to>
                                        <p:strVal val="visible"/>
                                      </p:to>
                                    </p:set>
                                    <p:anim calcmode="lin" valueType="num">
                                      <p:cBhvr additive="base">
                                        <p:cTn id="37" dur="500" fill="hold"/>
                                        <p:tgtEl>
                                          <p:spTgt spid="74854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74854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47"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Rectangle 2"/>
          <p:cNvSpPr>
            <a:spLocks noGrp="1" noRot="1" noChangeArrowheads="1"/>
          </p:cNvSpPr>
          <p:nvPr>
            <p:ph type="title"/>
          </p:nvPr>
        </p:nvSpPr>
        <p:spPr>
          <a:xfrm>
            <a:off x="457200" y="274638"/>
            <a:ext cx="8229600" cy="838200"/>
          </a:xfrm>
        </p:spPr>
        <p:txBody>
          <a:bodyPr/>
          <a:lstStyle/>
          <a:p>
            <a:pPr eaLnBrk="1" hangingPunct="1">
              <a:defRPr/>
            </a:pPr>
            <a:r>
              <a:rPr lang="en-US" sz="4000" dirty="0" smtClean="0">
                <a:solidFill>
                  <a:srgbClr val="FFC000"/>
                </a:solidFill>
              </a:rPr>
              <a:t>Cardiovascular/ Heart Disease Markers</a:t>
            </a:r>
          </a:p>
        </p:txBody>
      </p:sp>
      <p:sp>
        <p:nvSpPr>
          <p:cNvPr id="2055" name="Text Box 3"/>
          <p:cNvSpPr txBox="1">
            <a:spLocks noChangeArrowheads="1"/>
          </p:cNvSpPr>
          <p:nvPr/>
        </p:nvSpPr>
        <p:spPr bwMode="auto">
          <a:xfrm>
            <a:off x="762000" y="5334000"/>
            <a:ext cx="7829550" cy="701675"/>
          </a:xfrm>
          <a:prstGeom prst="rect">
            <a:avLst/>
          </a:prstGeom>
          <a:noFill/>
          <a:ln w="9525">
            <a:noFill/>
            <a:miter lim="800000"/>
            <a:headEnd/>
            <a:tailEnd/>
          </a:ln>
        </p:spPr>
        <p:txBody>
          <a:bodyPr wrap="none">
            <a:spAutoFit/>
          </a:bodyPr>
          <a:lstStyle/>
          <a:p>
            <a:r>
              <a:rPr lang="en-US" sz="2000">
                <a:latin typeface="Tahoma" pitchFamily="34" charset="0"/>
              </a:rPr>
              <a:t>Heart disease evolves over the years and different markers are</a:t>
            </a:r>
          </a:p>
          <a:p>
            <a:r>
              <a:rPr lang="en-US" sz="2000">
                <a:latin typeface="Tahoma" pitchFamily="34" charset="0"/>
              </a:rPr>
              <a:t>needed to assist in identifying risk or aid in diagnosis of the disease.</a:t>
            </a:r>
          </a:p>
        </p:txBody>
      </p:sp>
      <p:grpSp>
        <p:nvGrpSpPr>
          <p:cNvPr id="2056" name="Group 4"/>
          <p:cNvGrpSpPr>
            <a:grpSpLocks/>
          </p:cNvGrpSpPr>
          <p:nvPr/>
        </p:nvGrpSpPr>
        <p:grpSpPr bwMode="auto">
          <a:xfrm>
            <a:off x="142875" y="1635125"/>
            <a:ext cx="2006600" cy="2913063"/>
            <a:chOff x="126" y="1174"/>
            <a:chExt cx="1264" cy="1835"/>
          </a:xfrm>
        </p:grpSpPr>
        <p:graphicFrame>
          <p:nvGraphicFramePr>
            <p:cNvPr id="2053" name="Object 5"/>
            <p:cNvGraphicFramePr>
              <a:graphicFrameLocks noChangeAspect="1"/>
            </p:cNvGraphicFramePr>
            <p:nvPr/>
          </p:nvGraphicFramePr>
          <p:xfrm>
            <a:off x="192" y="1605"/>
            <a:ext cx="1027" cy="923"/>
          </p:xfrm>
          <a:graphic>
            <a:graphicData uri="http://schemas.openxmlformats.org/presentationml/2006/ole">
              <p:oleObj spid="_x0000_s2053" name="Drawing" r:id="rId4" imgW="1699200" imgH="1566000" progId="">
                <p:embed/>
              </p:oleObj>
            </a:graphicData>
          </a:graphic>
        </p:graphicFrame>
        <p:sp>
          <p:nvSpPr>
            <p:cNvPr id="2070" name="Text Box 6"/>
            <p:cNvSpPr txBox="1">
              <a:spLocks noChangeArrowheads="1"/>
            </p:cNvSpPr>
            <p:nvPr/>
          </p:nvSpPr>
          <p:spPr bwMode="auto">
            <a:xfrm>
              <a:off x="221" y="2658"/>
              <a:ext cx="1169" cy="351"/>
            </a:xfrm>
            <a:prstGeom prst="rect">
              <a:avLst/>
            </a:prstGeom>
            <a:noFill/>
            <a:ln w="9525">
              <a:noFill/>
              <a:miter lim="800000"/>
              <a:headEnd/>
              <a:tailEnd/>
            </a:ln>
          </p:spPr>
          <p:txBody>
            <a:bodyPr>
              <a:spAutoFit/>
            </a:bodyPr>
            <a:lstStyle/>
            <a:p>
              <a:pPr>
                <a:lnSpc>
                  <a:spcPct val="80000"/>
                </a:lnSpc>
                <a:spcBef>
                  <a:spcPct val="10000"/>
                </a:spcBef>
              </a:pPr>
              <a:r>
                <a:rPr lang="en-US">
                  <a:latin typeface="Arial Narrow" pitchFamily="34" charset="0"/>
                </a:rPr>
                <a:t>Homocysteine</a:t>
              </a:r>
            </a:p>
            <a:p>
              <a:pPr>
                <a:lnSpc>
                  <a:spcPct val="80000"/>
                </a:lnSpc>
                <a:spcBef>
                  <a:spcPct val="10000"/>
                </a:spcBef>
              </a:pPr>
              <a:r>
                <a:rPr lang="en-US">
                  <a:latin typeface="Arial Narrow" pitchFamily="34" charset="0"/>
                </a:rPr>
                <a:t>High Sensitive CRP</a:t>
              </a:r>
            </a:p>
          </p:txBody>
        </p:sp>
        <p:sp>
          <p:nvSpPr>
            <p:cNvPr id="2071" name="Text Box 7"/>
            <p:cNvSpPr txBox="1">
              <a:spLocks noChangeArrowheads="1"/>
            </p:cNvSpPr>
            <p:nvPr/>
          </p:nvSpPr>
          <p:spPr bwMode="auto">
            <a:xfrm>
              <a:off x="126" y="1174"/>
              <a:ext cx="1169" cy="334"/>
            </a:xfrm>
            <a:prstGeom prst="rect">
              <a:avLst/>
            </a:prstGeom>
            <a:noFill/>
            <a:ln w="9525">
              <a:noFill/>
              <a:miter lim="800000"/>
              <a:headEnd/>
              <a:tailEnd/>
            </a:ln>
          </p:spPr>
          <p:txBody>
            <a:bodyPr>
              <a:spAutoFit/>
            </a:bodyPr>
            <a:lstStyle/>
            <a:p>
              <a:pPr algn="ctr">
                <a:lnSpc>
                  <a:spcPct val="80000"/>
                </a:lnSpc>
                <a:spcBef>
                  <a:spcPct val="10000"/>
                </a:spcBef>
              </a:pPr>
              <a:r>
                <a:rPr lang="en-US" b="1">
                  <a:latin typeface="Arial Narrow" pitchFamily="34" charset="0"/>
                </a:rPr>
                <a:t>Coronary Artery Disease (CAD)</a:t>
              </a:r>
            </a:p>
          </p:txBody>
        </p:sp>
      </p:grpSp>
      <p:grpSp>
        <p:nvGrpSpPr>
          <p:cNvPr id="2057" name="Group 8"/>
          <p:cNvGrpSpPr>
            <a:grpSpLocks/>
          </p:cNvGrpSpPr>
          <p:nvPr/>
        </p:nvGrpSpPr>
        <p:grpSpPr bwMode="auto">
          <a:xfrm>
            <a:off x="1979613" y="1635125"/>
            <a:ext cx="1855787" cy="2667000"/>
            <a:chOff x="1274" y="1174"/>
            <a:chExt cx="1169" cy="1680"/>
          </a:xfrm>
        </p:grpSpPr>
        <p:graphicFrame>
          <p:nvGraphicFramePr>
            <p:cNvPr id="2052" name="Object 9"/>
            <p:cNvGraphicFramePr>
              <a:graphicFrameLocks noChangeAspect="1"/>
            </p:cNvGraphicFramePr>
            <p:nvPr/>
          </p:nvGraphicFramePr>
          <p:xfrm>
            <a:off x="1296" y="1584"/>
            <a:ext cx="1070" cy="986"/>
          </p:xfrm>
          <a:graphic>
            <a:graphicData uri="http://schemas.openxmlformats.org/presentationml/2006/ole">
              <p:oleObj spid="_x0000_s2052" name="Drawing" r:id="rId5" imgW="1699200" imgH="1566000" progId="">
                <p:embed/>
              </p:oleObj>
            </a:graphicData>
          </a:graphic>
        </p:graphicFrame>
        <p:sp>
          <p:nvSpPr>
            <p:cNvPr id="2068" name="Text Box 10"/>
            <p:cNvSpPr txBox="1">
              <a:spLocks noChangeArrowheads="1"/>
            </p:cNvSpPr>
            <p:nvPr/>
          </p:nvSpPr>
          <p:spPr bwMode="auto">
            <a:xfrm>
              <a:off x="1274" y="1174"/>
              <a:ext cx="1169" cy="334"/>
            </a:xfrm>
            <a:prstGeom prst="rect">
              <a:avLst/>
            </a:prstGeom>
            <a:noFill/>
            <a:ln w="9525">
              <a:noFill/>
              <a:miter lim="800000"/>
              <a:headEnd/>
              <a:tailEnd/>
            </a:ln>
          </p:spPr>
          <p:txBody>
            <a:bodyPr>
              <a:spAutoFit/>
            </a:bodyPr>
            <a:lstStyle/>
            <a:p>
              <a:pPr algn="ctr">
                <a:lnSpc>
                  <a:spcPct val="80000"/>
                </a:lnSpc>
                <a:spcBef>
                  <a:spcPct val="10000"/>
                </a:spcBef>
              </a:pPr>
              <a:r>
                <a:rPr lang="en-US" b="1">
                  <a:latin typeface="Arial Narrow" pitchFamily="34" charset="0"/>
                </a:rPr>
                <a:t>Plaque Rupture Angina</a:t>
              </a:r>
            </a:p>
          </p:txBody>
        </p:sp>
        <p:sp>
          <p:nvSpPr>
            <p:cNvPr id="2069" name="Text Box 11"/>
            <p:cNvSpPr txBox="1">
              <a:spLocks noChangeArrowheads="1"/>
            </p:cNvSpPr>
            <p:nvPr/>
          </p:nvSpPr>
          <p:spPr bwMode="auto">
            <a:xfrm>
              <a:off x="1713" y="2658"/>
              <a:ext cx="548" cy="196"/>
            </a:xfrm>
            <a:prstGeom prst="rect">
              <a:avLst/>
            </a:prstGeom>
            <a:noFill/>
            <a:ln w="9525">
              <a:noFill/>
              <a:miter lim="800000"/>
              <a:headEnd/>
              <a:tailEnd/>
            </a:ln>
          </p:spPr>
          <p:txBody>
            <a:bodyPr>
              <a:spAutoFit/>
            </a:bodyPr>
            <a:lstStyle/>
            <a:p>
              <a:pPr>
                <a:lnSpc>
                  <a:spcPct val="80000"/>
                </a:lnSpc>
                <a:spcBef>
                  <a:spcPct val="10000"/>
                </a:spcBef>
              </a:pPr>
              <a:r>
                <a:rPr lang="en-US">
                  <a:latin typeface="Arial Narrow" pitchFamily="34" charset="0"/>
                </a:rPr>
                <a:t>CRP</a:t>
              </a:r>
            </a:p>
          </p:txBody>
        </p:sp>
      </p:grpSp>
      <p:grpSp>
        <p:nvGrpSpPr>
          <p:cNvPr id="2058" name="Group 12"/>
          <p:cNvGrpSpPr>
            <a:grpSpLocks/>
          </p:cNvGrpSpPr>
          <p:nvPr/>
        </p:nvGrpSpPr>
        <p:grpSpPr bwMode="auto">
          <a:xfrm>
            <a:off x="3852863" y="1635125"/>
            <a:ext cx="1684337" cy="2667000"/>
            <a:chOff x="2400" y="1174"/>
            <a:chExt cx="1061" cy="1680"/>
          </a:xfrm>
        </p:grpSpPr>
        <p:graphicFrame>
          <p:nvGraphicFramePr>
            <p:cNvPr id="2051" name="Object 13"/>
            <p:cNvGraphicFramePr>
              <a:graphicFrameLocks noChangeAspect="1"/>
            </p:cNvGraphicFramePr>
            <p:nvPr/>
          </p:nvGraphicFramePr>
          <p:xfrm>
            <a:off x="2400" y="1585"/>
            <a:ext cx="1061" cy="986"/>
          </p:xfrm>
          <a:graphic>
            <a:graphicData uri="http://schemas.openxmlformats.org/presentationml/2006/ole">
              <p:oleObj spid="_x0000_s2051" name="Drawing" r:id="rId6" imgW="1684800" imgH="1566000" progId="">
                <p:embed/>
              </p:oleObj>
            </a:graphicData>
          </a:graphic>
        </p:graphicFrame>
        <p:sp>
          <p:nvSpPr>
            <p:cNvPr id="2066" name="Text Box 14"/>
            <p:cNvSpPr txBox="1">
              <a:spLocks noChangeArrowheads="1"/>
            </p:cNvSpPr>
            <p:nvPr/>
          </p:nvSpPr>
          <p:spPr bwMode="auto">
            <a:xfrm>
              <a:off x="2467" y="1174"/>
              <a:ext cx="958" cy="334"/>
            </a:xfrm>
            <a:prstGeom prst="rect">
              <a:avLst/>
            </a:prstGeom>
            <a:noFill/>
            <a:ln w="9525">
              <a:noFill/>
              <a:miter lim="800000"/>
              <a:headEnd/>
              <a:tailEnd/>
            </a:ln>
          </p:spPr>
          <p:txBody>
            <a:bodyPr>
              <a:spAutoFit/>
            </a:bodyPr>
            <a:lstStyle/>
            <a:p>
              <a:pPr algn="ctr">
                <a:lnSpc>
                  <a:spcPct val="80000"/>
                </a:lnSpc>
                <a:spcBef>
                  <a:spcPct val="10000"/>
                </a:spcBef>
              </a:pPr>
              <a:r>
                <a:rPr lang="en-US" b="1">
                  <a:latin typeface="Arial Narrow" pitchFamily="34" charset="0"/>
                </a:rPr>
                <a:t>Unstable Angina</a:t>
              </a:r>
            </a:p>
          </p:txBody>
        </p:sp>
        <p:sp>
          <p:nvSpPr>
            <p:cNvPr id="2067" name="Text Box 15"/>
            <p:cNvSpPr txBox="1">
              <a:spLocks noChangeArrowheads="1"/>
            </p:cNvSpPr>
            <p:nvPr/>
          </p:nvSpPr>
          <p:spPr bwMode="auto">
            <a:xfrm>
              <a:off x="2723" y="2658"/>
              <a:ext cx="631" cy="196"/>
            </a:xfrm>
            <a:prstGeom prst="rect">
              <a:avLst/>
            </a:prstGeom>
            <a:noFill/>
            <a:ln w="9525">
              <a:noFill/>
              <a:miter lim="800000"/>
              <a:headEnd/>
              <a:tailEnd/>
            </a:ln>
          </p:spPr>
          <p:txBody>
            <a:bodyPr>
              <a:spAutoFit/>
            </a:bodyPr>
            <a:lstStyle/>
            <a:p>
              <a:pPr>
                <a:lnSpc>
                  <a:spcPct val="80000"/>
                </a:lnSpc>
                <a:spcBef>
                  <a:spcPct val="10000"/>
                </a:spcBef>
              </a:pPr>
              <a:r>
                <a:rPr lang="en-US">
                  <a:latin typeface="Arial Narrow" pitchFamily="34" charset="0"/>
                </a:rPr>
                <a:t>Troponin</a:t>
              </a:r>
            </a:p>
          </p:txBody>
        </p:sp>
      </p:grpSp>
      <p:grpSp>
        <p:nvGrpSpPr>
          <p:cNvPr id="2059" name="Group 16"/>
          <p:cNvGrpSpPr>
            <a:grpSpLocks/>
          </p:cNvGrpSpPr>
          <p:nvPr/>
        </p:nvGrpSpPr>
        <p:grpSpPr bwMode="auto">
          <a:xfrm>
            <a:off x="5614988" y="1635125"/>
            <a:ext cx="1684337" cy="3159125"/>
            <a:chOff x="3456" y="1174"/>
            <a:chExt cx="1061" cy="1990"/>
          </a:xfrm>
        </p:grpSpPr>
        <p:graphicFrame>
          <p:nvGraphicFramePr>
            <p:cNvPr id="2050" name="Object 17"/>
            <p:cNvGraphicFramePr>
              <a:graphicFrameLocks noChangeAspect="1"/>
            </p:cNvGraphicFramePr>
            <p:nvPr/>
          </p:nvGraphicFramePr>
          <p:xfrm>
            <a:off x="3456" y="1585"/>
            <a:ext cx="1061" cy="986"/>
          </p:xfrm>
          <a:graphic>
            <a:graphicData uri="http://schemas.openxmlformats.org/presentationml/2006/ole">
              <p:oleObj spid="_x0000_s2050" name="Drawing" r:id="rId7" imgW="1684800" imgH="1566000" progId="">
                <p:embed/>
              </p:oleObj>
            </a:graphicData>
          </a:graphic>
        </p:graphicFrame>
        <p:sp>
          <p:nvSpPr>
            <p:cNvPr id="2064" name="Text Box 18"/>
            <p:cNvSpPr txBox="1">
              <a:spLocks noChangeArrowheads="1"/>
            </p:cNvSpPr>
            <p:nvPr/>
          </p:nvSpPr>
          <p:spPr bwMode="auto">
            <a:xfrm>
              <a:off x="3541" y="1174"/>
              <a:ext cx="958" cy="196"/>
            </a:xfrm>
            <a:prstGeom prst="rect">
              <a:avLst/>
            </a:prstGeom>
            <a:noFill/>
            <a:ln w="9525">
              <a:noFill/>
              <a:miter lim="800000"/>
              <a:headEnd/>
              <a:tailEnd/>
            </a:ln>
          </p:spPr>
          <p:txBody>
            <a:bodyPr>
              <a:spAutoFit/>
            </a:bodyPr>
            <a:lstStyle/>
            <a:p>
              <a:pPr algn="ctr">
                <a:lnSpc>
                  <a:spcPct val="80000"/>
                </a:lnSpc>
                <a:spcBef>
                  <a:spcPct val="10000"/>
                </a:spcBef>
              </a:pPr>
              <a:r>
                <a:rPr lang="en-US" b="1">
                  <a:latin typeface="Arial Narrow" pitchFamily="34" charset="0"/>
                </a:rPr>
                <a:t>Infarction</a:t>
              </a:r>
            </a:p>
          </p:txBody>
        </p:sp>
        <p:sp>
          <p:nvSpPr>
            <p:cNvPr id="2065" name="Text Box 19"/>
            <p:cNvSpPr txBox="1">
              <a:spLocks noChangeArrowheads="1"/>
            </p:cNvSpPr>
            <p:nvPr/>
          </p:nvSpPr>
          <p:spPr bwMode="auto">
            <a:xfrm>
              <a:off x="3754" y="2658"/>
              <a:ext cx="693" cy="506"/>
            </a:xfrm>
            <a:prstGeom prst="rect">
              <a:avLst/>
            </a:prstGeom>
            <a:noFill/>
            <a:ln w="9525">
              <a:noFill/>
              <a:miter lim="800000"/>
              <a:headEnd/>
              <a:tailEnd/>
            </a:ln>
          </p:spPr>
          <p:txBody>
            <a:bodyPr>
              <a:spAutoFit/>
            </a:bodyPr>
            <a:lstStyle/>
            <a:p>
              <a:pPr>
                <a:lnSpc>
                  <a:spcPct val="80000"/>
                </a:lnSpc>
                <a:spcBef>
                  <a:spcPct val="10000"/>
                </a:spcBef>
              </a:pPr>
              <a:r>
                <a:rPr lang="en-US">
                  <a:latin typeface="Arial Narrow" pitchFamily="34" charset="0"/>
                </a:rPr>
                <a:t>Troponin</a:t>
              </a:r>
            </a:p>
            <a:p>
              <a:pPr>
                <a:lnSpc>
                  <a:spcPct val="80000"/>
                </a:lnSpc>
                <a:spcBef>
                  <a:spcPct val="10000"/>
                </a:spcBef>
              </a:pPr>
              <a:r>
                <a:rPr lang="en-US">
                  <a:latin typeface="Arial Narrow" pitchFamily="34" charset="0"/>
                </a:rPr>
                <a:t>CK-MB</a:t>
              </a:r>
            </a:p>
            <a:p>
              <a:pPr>
                <a:lnSpc>
                  <a:spcPct val="80000"/>
                </a:lnSpc>
                <a:spcBef>
                  <a:spcPct val="10000"/>
                </a:spcBef>
              </a:pPr>
              <a:r>
                <a:rPr lang="en-US">
                  <a:latin typeface="Arial Narrow" pitchFamily="34" charset="0"/>
                </a:rPr>
                <a:t>Myoglobin</a:t>
              </a:r>
            </a:p>
          </p:txBody>
        </p:sp>
      </p:grpSp>
      <p:grpSp>
        <p:nvGrpSpPr>
          <p:cNvPr id="2060" name="Group 20"/>
          <p:cNvGrpSpPr>
            <a:grpSpLocks/>
          </p:cNvGrpSpPr>
          <p:nvPr/>
        </p:nvGrpSpPr>
        <p:grpSpPr bwMode="auto">
          <a:xfrm>
            <a:off x="7354888" y="1635125"/>
            <a:ext cx="1617662" cy="2913063"/>
            <a:chOff x="4597" y="1174"/>
            <a:chExt cx="1019" cy="1835"/>
          </a:xfrm>
        </p:grpSpPr>
        <p:pic>
          <p:nvPicPr>
            <p:cNvPr id="92181" name="Picture 21" descr="big heart"/>
            <p:cNvPicPr>
              <a:picLocks noChangeAspect="1" noChangeArrowheads="1"/>
            </p:cNvPicPr>
            <p:nvPr/>
          </p:nvPicPr>
          <p:blipFill>
            <a:blip r:embed="rId8">
              <a:clrChange>
                <a:clrFrom>
                  <a:srgbClr val="0000FE"/>
                </a:clrFrom>
                <a:clrTo>
                  <a:srgbClr val="0000FE">
                    <a:alpha val="0"/>
                  </a:srgbClr>
                </a:clrTo>
              </a:clrChange>
            </a:blip>
            <a:srcRect/>
            <a:stretch>
              <a:fillRect/>
            </a:stretch>
          </p:blipFill>
          <p:spPr bwMode="auto">
            <a:xfrm>
              <a:off x="4628" y="1542"/>
              <a:ext cx="988" cy="1020"/>
            </a:xfrm>
            <a:prstGeom prst="rect">
              <a:avLst/>
            </a:prstGeom>
            <a:noFill/>
            <a:effectLst>
              <a:outerShdw dist="63500" dir="3187806" algn="ctr" rotWithShape="0">
                <a:schemeClr val="bg2">
                  <a:alpha val="50000"/>
                </a:schemeClr>
              </a:outerShdw>
            </a:effectLst>
          </p:spPr>
        </p:pic>
        <p:sp>
          <p:nvSpPr>
            <p:cNvPr id="2062" name="Text Box 22"/>
            <p:cNvSpPr txBox="1">
              <a:spLocks noChangeArrowheads="1"/>
            </p:cNvSpPr>
            <p:nvPr/>
          </p:nvSpPr>
          <p:spPr bwMode="auto">
            <a:xfrm>
              <a:off x="4597" y="1174"/>
              <a:ext cx="958" cy="196"/>
            </a:xfrm>
            <a:prstGeom prst="rect">
              <a:avLst/>
            </a:prstGeom>
            <a:noFill/>
            <a:ln w="9525">
              <a:noFill/>
              <a:miter lim="800000"/>
              <a:headEnd/>
              <a:tailEnd/>
            </a:ln>
          </p:spPr>
          <p:txBody>
            <a:bodyPr>
              <a:spAutoFit/>
            </a:bodyPr>
            <a:lstStyle/>
            <a:p>
              <a:pPr algn="ctr">
                <a:lnSpc>
                  <a:spcPct val="80000"/>
                </a:lnSpc>
                <a:spcBef>
                  <a:spcPct val="10000"/>
                </a:spcBef>
              </a:pPr>
              <a:r>
                <a:rPr lang="en-US" b="1">
                  <a:latin typeface="Arial Narrow" pitchFamily="34" charset="0"/>
                </a:rPr>
                <a:t>Heart Failure</a:t>
              </a:r>
            </a:p>
          </p:txBody>
        </p:sp>
        <p:sp>
          <p:nvSpPr>
            <p:cNvPr id="2063" name="Text Box 23"/>
            <p:cNvSpPr txBox="1">
              <a:spLocks noChangeArrowheads="1"/>
            </p:cNvSpPr>
            <p:nvPr/>
          </p:nvSpPr>
          <p:spPr bwMode="auto">
            <a:xfrm>
              <a:off x="4873" y="2658"/>
              <a:ext cx="693" cy="351"/>
            </a:xfrm>
            <a:prstGeom prst="rect">
              <a:avLst/>
            </a:prstGeom>
            <a:noFill/>
            <a:ln w="9525">
              <a:noFill/>
              <a:miter lim="800000"/>
              <a:headEnd/>
              <a:tailEnd/>
            </a:ln>
          </p:spPr>
          <p:txBody>
            <a:bodyPr>
              <a:spAutoFit/>
            </a:bodyPr>
            <a:lstStyle/>
            <a:p>
              <a:pPr>
                <a:lnSpc>
                  <a:spcPct val="80000"/>
                </a:lnSpc>
                <a:spcBef>
                  <a:spcPct val="10000"/>
                </a:spcBef>
              </a:pPr>
              <a:r>
                <a:rPr lang="en-US">
                  <a:latin typeface="Arial Narrow" pitchFamily="34" charset="0"/>
                </a:rPr>
                <a:t>Troponin</a:t>
              </a:r>
            </a:p>
            <a:p>
              <a:pPr>
                <a:lnSpc>
                  <a:spcPct val="80000"/>
                </a:lnSpc>
                <a:spcBef>
                  <a:spcPct val="10000"/>
                </a:spcBef>
              </a:pPr>
              <a:r>
                <a:rPr lang="en-US">
                  <a:latin typeface="Arial Narrow" pitchFamily="34" charset="0"/>
                </a:rPr>
                <a:t>BNP</a:t>
              </a: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2162"/>
                                        </p:tgtEl>
                                        <p:attrNameLst>
                                          <p:attrName>style.visibility</p:attrName>
                                        </p:attrNameLst>
                                      </p:cBhvr>
                                      <p:to>
                                        <p:strVal val="visible"/>
                                      </p:to>
                                    </p:set>
                                    <p:animEffect transition="in" filter="wipe(left)">
                                      <p:cBhvr>
                                        <p:cTn id="7" dur="500"/>
                                        <p:tgtEl>
                                          <p:spTgt spid="92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26"/>
          <p:cNvSpPr>
            <a:spLocks noGrp="1" noChangeArrowheads="1"/>
          </p:cNvSpPr>
          <p:nvPr>
            <p:ph type="title"/>
          </p:nvPr>
        </p:nvSpPr>
        <p:spPr>
          <a:xfrm>
            <a:off x="-499533" y="225425"/>
            <a:ext cx="9358489" cy="560388"/>
          </a:xfrm>
        </p:spPr>
        <p:txBody>
          <a:bodyPr anchor="t"/>
          <a:lstStyle/>
          <a:p>
            <a:pPr eaLnBrk="1" hangingPunct="1"/>
            <a:r>
              <a:rPr lang="en-US" smtClean="0">
                <a:solidFill>
                  <a:srgbClr val="FF9933"/>
                </a:solidFill>
                <a:cs typeface="Arial" pitchFamily="34" charset="0"/>
              </a:rPr>
              <a:t>Biochemical markers in AMI  </a:t>
            </a:r>
            <a:br>
              <a:rPr lang="en-US" smtClean="0">
                <a:solidFill>
                  <a:srgbClr val="FF9933"/>
                </a:solidFill>
                <a:cs typeface="Arial" pitchFamily="34" charset="0"/>
              </a:rPr>
            </a:br>
            <a:r>
              <a:rPr lang="en-US" smtClean="0">
                <a:solidFill>
                  <a:srgbClr val="FF9933"/>
                </a:solidFill>
                <a:cs typeface="Arial" pitchFamily="34" charset="0"/>
              </a:rPr>
              <a:t>         </a:t>
            </a:r>
          </a:p>
        </p:txBody>
      </p:sp>
      <p:pic>
        <p:nvPicPr>
          <p:cNvPr id="12291" name="Picture 1029" descr="image2"/>
          <p:cNvPicPr>
            <a:picLocks noChangeAspect="1" noChangeArrowheads="1"/>
          </p:cNvPicPr>
          <p:nvPr>
            <p:ph idx="1"/>
          </p:nvPr>
        </p:nvPicPr>
        <p:blipFill>
          <a:blip r:embed="rId3"/>
          <a:srcRect/>
          <a:stretch>
            <a:fillRect/>
          </a:stretch>
        </p:blipFill>
        <p:spPr>
          <a:xfrm>
            <a:off x="417689" y="1219200"/>
            <a:ext cx="7270044" cy="4711700"/>
          </a:xfrm>
          <a:noFill/>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697</TotalTime>
  <Words>1472</Words>
  <Application>Microsoft PowerPoint</Application>
  <PresentationFormat>On-screen Show (4:3)</PresentationFormat>
  <Paragraphs>420</Paragraphs>
  <Slides>41</Slides>
  <Notes>41</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41</vt:i4>
      </vt:variant>
    </vt:vector>
  </HeadingPairs>
  <TitlesOfParts>
    <vt:vector size="45" baseType="lpstr">
      <vt:lpstr>Stream</vt:lpstr>
      <vt:lpstr>Drawing</vt:lpstr>
      <vt:lpstr>Bitmap Image</vt:lpstr>
      <vt:lpstr>CorelDRAW 9.0 Graphic</vt:lpstr>
      <vt:lpstr>Slide 1</vt:lpstr>
      <vt:lpstr>4th Biennial Course - PSCP ROLE OF CHEMICAL PATHOLOGYIN PATIENT CARE</vt:lpstr>
      <vt:lpstr>What is Chemical Pathology?</vt:lpstr>
      <vt:lpstr>Chemical Pathology</vt:lpstr>
      <vt:lpstr>Slide 5</vt:lpstr>
      <vt:lpstr>Slide 6</vt:lpstr>
      <vt:lpstr>Early detection of organ dysfunction</vt:lpstr>
      <vt:lpstr>Cardiovascular/ Heart Disease Markers</vt:lpstr>
      <vt:lpstr>Biochemical markers in AMI            </vt:lpstr>
      <vt:lpstr>Early diagnosis of MI by hs cTnT, MPO&amp; PAPP-A</vt:lpstr>
      <vt:lpstr>Beyond Cholesterol:  Predicting Cardiovascular Risk In the 21st Century</vt:lpstr>
      <vt:lpstr>A Complex Metabolic Disorder</vt:lpstr>
      <vt:lpstr>Slide 13</vt:lpstr>
      <vt:lpstr>PCT response to a severe  bacterial infection</vt:lpstr>
      <vt:lpstr>PCT AS EARLY MARKER </vt:lpstr>
      <vt:lpstr>Slide 16</vt:lpstr>
      <vt:lpstr>Healthcare Today and Tomorrow</vt:lpstr>
      <vt:lpstr>Laboratory Automation </vt:lpstr>
      <vt:lpstr>Automated Core Laboratory</vt:lpstr>
      <vt:lpstr>Tandem Mass Spectrometry   </vt:lpstr>
      <vt:lpstr>Merging of Clinical Chemistry and Molecular Techniques in Diagnostic Laboratory</vt:lpstr>
      <vt:lpstr>Genomics</vt:lpstr>
      <vt:lpstr>Slide 23</vt:lpstr>
      <vt:lpstr>Slide 24</vt:lpstr>
      <vt:lpstr>Nanotechnology in Health Care </vt:lpstr>
      <vt:lpstr>Point Of Care based on DNA analysis</vt:lpstr>
      <vt:lpstr>Nanoelectrodes for sensors </vt:lpstr>
      <vt:lpstr>Slide 28</vt:lpstr>
      <vt:lpstr>Brief History  Jan 2004 – March 2010</vt:lpstr>
      <vt:lpstr>Slide 30</vt:lpstr>
      <vt:lpstr> Objectives   </vt:lpstr>
      <vt:lpstr>Slide 32</vt:lpstr>
      <vt:lpstr>PSCP courses/ conferences</vt:lpstr>
      <vt:lpstr>PSCP workshops</vt:lpstr>
      <vt:lpstr>International affiliation with APFCB &amp; IFCC</vt:lpstr>
      <vt:lpstr>4th Biennial Course Programme</vt:lpstr>
      <vt:lpstr>1st Day – 16th March 2012</vt:lpstr>
      <vt:lpstr>1st Day – 16th March 2012</vt:lpstr>
      <vt:lpstr>1st Day – 16th March 2012</vt:lpstr>
      <vt:lpstr>2nd Day – 17th March 2012</vt:lpstr>
      <vt:lpstr>2nd Day – 17th March 2012</vt:lpstr>
    </vt:vector>
  </TitlesOfParts>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Chemical Pathology</dc:title>
  <dc:creator>rick jones</dc:creator>
  <cp:lastModifiedBy>Comdt AFIP Rwp</cp:lastModifiedBy>
  <cp:revision>97</cp:revision>
  <dcterms:created xsi:type="dcterms:W3CDTF">2001-01-29T10:48:47Z</dcterms:created>
  <dcterms:modified xsi:type="dcterms:W3CDTF">2012-03-15T19:18:22Z</dcterms:modified>
</cp:coreProperties>
</file>